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58"/>
  </p:notesMasterIdLst>
  <p:handoutMasterIdLst>
    <p:handoutMasterId r:id="rId59"/>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312" r:id="rId34"/>
    <p:sldId id="298" r:id="rId35"/>
    <p:sldId id="299" r:id="rId36"/>
    <p:sldId id="300" r:id="rId37"/>
    <p:sldId id="301" r:id="rId38"/>
    <p:sldId id="302" r:id="rId39"/>
    <p:sldId id="303" r:id="rId40"/>
    <p:sldId id="304" r:id="rId41"/>
    <p:sldId id="305" r:id="rId42"/>
    <p:sldId id="306" r:id="rId43"/>
    <p:sldId id="313" r:id="rId44"/>
    <p:sldId id="314" r:id="rId45"/>
    <p:sldId id="315" r:id="rId46"/>
    <p:sldId id="308" r:id="rId47"/>
    <p:sldId id="309" r:id="rId48"/>
    <p:sldId id="310" r:id="rId49"/>
    <p:sldId id="311" r:id="rId50"/>
    <p:sldId id="257" r:id="rId51"/>
    <p:sldId id="262" r:id="rId52"/>
    <p:sldId id="264" r:id="rId53"/>
    <p:sldId id="316" r:id="rId54"/>
    <p:sldId id="317" r:id="rId55"/>
    <p:sldId id="266" r:id="rId56"/>
    <p:sldId id="261" r:id="rId57"/>
  </p:sldIdLst>
  <p:sldSz cx="9144000" cy="6858000" type="screen4x3"/>
  <p:notesSz cx="7104063" cy="10234613"/>
  <p:custDataLst>
    <p:tags r:id="rId6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37</a:t>
            </a:fld>
            <a:endParaRPr lang="el-GR"/>
          </a:p>
        </p:txBody>
      </p:sp>
    </p:spTree>
    <p:extLst>
      <p:ext uri="{BB962C8B-B14F-4D97-AF65-F5344CB8AC3E}">
        <p14:creationId xmlns:p14="http://schemas.microsoft.com/office/powerpoint/2010/main" val="412452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44</a:t>
            </a:fld>
            <a:endParaRPr lang="el-GR"/>
          </a:p>
        </p:txBody>
      </p:sp>
    </p:spTree>
    <p:extLst>
      <p:ext uri="{BB962C8B-B14F-4D97-AF65-F5344CB8AC3E}">
        <p14:creationId xmlns:p14="http://schemas.microsoft.com/office/powerpoint/2010/main" val="455016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45</a:t>
            </a:fld>
            <a:endParaRPr lang="el-GR"/>
          </a:p>
        </p:txBody>
      </p:sp>
    </p:spTree>
    <p:extLst>
      <p:ext uri="{BB962C8B-B14F-4D97-AF65-F5344CB8AC3E}">
        <p14:creationId xmlns:p14="http://schemas.microsoft.com/office/powerpoint/2010/main" val="337398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a:p>
        </p:txBody>
      </p:sp>
    </p:spTree>
    <p:extLst>
      <p:ext uri="{BB962C8B-B14F-4D97-AF65-F5344CB8AC3E}">
        <p14:creationId xmlns:p14="http://schemas.microsoft.com/office/powerpoint/2010/main" val="1839721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a:t>
            </a:fld>
            <a:endParaRPr lang="el-GR"/>
          </a:p>
        </p:txBody>
      </p:sp>
    </p:spTree>
    <p:extLst>
      <p:ext uri="{BB962C8B-B14F-4D97-AF65-F5344CB8AC3E}">
        <p14:creationId xmlns:p14="http://schemas.microsoft.com/office/powerpoint/2010/main" val="165455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extLst>
      <p:ext uri="{BB962C8B-B14F-4D97-AF65-F5344CB8AC3E}">
        <p14:creationId xmlns:p14="http://schemas.microsoft.com/office/powerpoint/2010/main" val="121829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9</a:t>
            </a:fld>
            <a:endParaRPr lang="el-GR"/>
          </a:p>
        </p:txBody>
      </p:sp>
    </p:spTree>
    <p:extLst>
      <p:ext uri="{BB962C8B-B14F-4D97-AF65-F5344CB8AC3E}">
        <p14:creationId xmlns:p14="http://schemas.microsoft.com/office/powerpoint/2010/main" val="359138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15</a:t>
            </a:fld>
            <a:endParaRPr lang="el-GR"/>
          </a:p>
        </p:txBody>
      </p:sp>
    </p:spTree>
    <p:extLst>
      <p:ext uri="{BB962C8B-B14F-4D97-AF65-F5344CB8AC3E}">
        <p14:creationId xmlns:p14="http://schemas.microsoft.com/office/powerpoint/2010/main" val="929448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26</a:t>
            </a:fld>
            <a:endParaRPr lang="el-GR"/>
          </a:p>
        </p:txBody>
      </p:sp>
    </p:spTree>
    <p:extLst>
      <p:ext uri="{BB962C8B-B14F-4D97-AF65-F5344CB8AC3E}">
        <p14:creationId xmlns:p14="http://schemas.microsoft.com/office/powerpoint/2010/main" val="85465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27</a:t>
            </a:fld>
            <a:endParaRPr lang="el-GR"/>
          </a:p>
        </p:txBody>
      </p:sp>
    </p:spTree>
    <p:extLst>
      <p:ext uri="{BB962C8B-B14F-4D97-AF65-F5344CB8AC3E}">
        <p14:creationId xmlns:p14="http://schemas.microsoft.com/office/powerpoint/2010/main" val="354201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28</a:t>
            </a:fld>
            <a:endParaRPr lang="el-GR"/>
          </a:p>
        </p:txBody>
      </p:sp>
    </p:spTree>
    <p:extLst>
      <p:ext uri="{BB962C8B-B14F-4D97-AF65-F5344CB8AC3E}">
        <p14:creationId xmlns:p14="http://schemas.microsoft.com/office/powerpoint/2010/main" val="365515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01388A9A-34D8-424C-8514-3F32339FB7B6}" type="slidenum">
              <a:rPr lang="el-GR"/>
              <a:pPr>
                <a:defRPr/>
              </a:pPr>
              <a:t>‹#›</a:t>
            </a:fld>
            <a:endParaRPr lang="el-GR"/>
          </a:p>
        </p:txBody>
      </p:sp>
    </p:spTree>
    <p:extLst>
      <p:ext uri="{BB962C8B-B14F-4D97-AF65-F5344CB8AC3E}">
        <p14:creationId xmlns:p14="http://schemas.microsoft.com/office/powerpoint/2010/main" val="315867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4909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070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67171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52122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6547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34334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0399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1027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285750">
              <a:lnSpc>
                <a:spcPct val="112000"/>
              </a:lnSpc>
              <a:spcBef>
                <a:spcPts val="1200"/>
              </a:spcBef>
              <a:buFont typeface="Courier New" panose="02070309020205020404" pitchFamily="49" charset="0"/>
              <a:buChar char="o"/>
              <a:defRPr sz="2200"/>
            </a:lvl2pPr>
            <a:lvl3pPr>
              <a:lnSpc>
                <a:spcPct val="112000"/>
              </a:lnSpc>
              <a:spcBef>
                <a:spcPts val="1200"/>
              </a:spcBef>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7074158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655137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34532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prstClr val="black"/>
                </a:solidFill>
                <a:latin typeface="Calibri"/>
              </a:rPr>
              <a:t>Αιματολογία Ι </a:t>
            </a:r>
            <a:r>
              <a:rPr lang="en-US" sz="4000" b="1" dirty="0" smtClean="0">
                <a:solidFill>
                  <a:prstClr val="black"/>
                </a:solidFill>
                <a:latin typeface="Calibri"/>
              </a:rPr>
              <a:t>(</a:t>
            </a:r>
            <a:r>
              <a:rPr lang="el-GR" sz="4000" b="1" dirty="0" smtClean="0">
                <a:solidFill>
                  <a:prstClr val="black"/>
                </a:solidFill>
                <a:latin typeface="Calibri"/>
              </a:rPr>
              <a:t>Ε</a:t>
            </a:r>
            <a:r>
              <a:rPr lang="en-US" sz="4000" b="1" dirty="0" smtClean="0">
                <a:solidFill>
                  <a:prstClr val="black"/>
                </a:solidFill>
                <a:latin typeface="Calibri"/>
              </a:rPr>
              <a:t>)</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2"/>
            <a:ext cx="9144000" cy="1988642"/>
          </a:xfrm>
        </p:spPr>
        <p:txBody>
          <a:bodyPr>
            <a:normAutofit/>
          </a:bodyPr>
          <a:lstStyle/>
          <a:p>
            <a:pPr>
              <a:spcBef>
                <a:spcPts val="0"/>
              </a:spcBef>
              <a:spcAft>
                <a:spcPts val="1800"/>
              </a:spcAft>
            </a:pPr>
            <a:r>
              <a:rPr lang="el-GR" sz="2600" b="1" dirty="0" smtClean="0"/>
              <a:t>Ενότητα 1</a:t>
            </a:r>
            <a:r>
              <a:rPr lang="el-GR" sz="2600" dirty="0"/>
              <a:t>: </a:t>
            </a:r>
            <a:r>
              <a:rPr lang="el-GR" sz="2600" dirty="0" smtClean="0"/>
              <a:t>Γενική εξέταση αίματος - </a:t>
            </a:r>
            <a:r>
              <a:rPr lang="el-GR" sz="2600" dirty="0" err="1"/>
              <a:t>Α</a:t>
            </a:r>
            <a:r>
              <a:rPr lang="el-GR" sz="2600" dirty="0" err="1" smtClean="0"/>
              <a:t>ιμοδιάγραμμα</a:t>
            </a:r>
            <a:r>
              <a:rPr lang="el-GR" sz="2600" dirty="0" smtClean="0"/>
              <a:t> - Αιματολογικός αναλυτής</a:t>
            </a:r>
            <a:endParaRPr lang="en-US" sz="2600" dirty="0" smtClean="0"/>
          </a:p>
          <a:p>
            <a:pPr>
              <a:spcBef>
                <a:spcPts val="0"/>
              </a:spcBef>
            </a:pPr>
            <a:r>
              <a:rPr lang="el-GR" sz="2200" dirty="0" smtClean="0"/>
              <a:t>Αναστάσιος Κριεμπάρδης</a:t>
            </a:r>
            <a:r>
              <a:rPr lang="en-US" sz="2200" dirty="0" smtClean="0"/>
              <a:t> – </a:t>
            </a:r>
            <a:r>
              <a:rPr lang="el-GR" sz="2200" dirty="0" err="1" smtClean="0"/>
              <a:t>Απλακίδη</a:t>
            </a:r>
            <a:r>
              <a:rPr lang="el-GR" sz="2200" dirty="0" smtClean="0"/>
              <a:t> Χαρίκλεια</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Παλμοί </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3"/>
            </a:pPr>
            <a:r>
              <a:rPr lang="el-GR" b="1" dirty="0" smtClean="0"/>
              <a:t>Αριθμός </a:t>
            </a:r>
            <a:r>
              <a:rPr lang="el-GR" b="1" dirty="0"/>
              <a:t>παλμών = αριθμός κυττάρων</a:t>
            </a:r>
            <a:r>
              <a:rPr lang="el-GR" b="1" dirty="0" smtClean="0"/>
              <a:t>.</a:t>
            </a:r>
            <a:endParaRPr lang="el-GR" b="1" dirty="0"/>
          </a:p>
          <a:p>
            <a:pPr marL="457200" indent="-457200">
              <a:buFont typeface="+mj-lt"/>
              <a:buAutoNum type="arabicPeriod" startAt="3"/>
            </a:pPr>
            <a:r>
              <a:rPr lang="el-GR" b="1" dirty="0" smtClean="0"/>
              <a:t>Ο </a:t>
            </a:r>
            <a:r>
              <a:rPr lang="el-GR" b="1" dirty="0"/>
              <a:t>όγκος του κυττάρου </a:t>
            </a:r>
            <a:r>
              <a:rPr lang="el-GR" dirty="0"/>
              <a:t>υπολογίζεται με βάση το </a:t>
            </a:r>
            <a:r>
              <a:rPr lang="el-GR" b="1" dirty="0"/>
              <a:t>ύψος </a:t>
            </a:r>
            <a:r>
              <a:rPr lang="el-GR" dirty="0"/>
              <a:t>του παραγόμενου </a:t>
            </a:r>
            <a:r>
              <a:rPr lang="el-GR" b="1" dirty="0"/>
              <a:t>παλμού</a:t>
            </a:r>
            <a:r>
              <a:rPr lang="el-GR" dirty="0"/>
              <a:t>, με την προϋπόθεση ότι τα κύτταρα διέρχονται κάθετα και ένα-ένα από την </a:t>
            </a:r>
            <a:r>
              <a:rPr lang="el-GR" dirty="0" smtClean="0"/>
              <a:t>οπή (το </a:t>
            </a:r>
            <a:r>
              <a:rPr lang="el-GR" dirty="0"/>
              <a:t>ύψος του παλμού εξαρτάται από την τροχιά του κυττάρου</a:t>
            </a:r>
            <a:r>
              <a:rPr lang="el-GR" dirty="0" smtClean="0"/>
              <a:t>).</a:t>
            </a:r>
            <a:endParaRPr lang="el-GR" dirty="0"/>
          </a:p>
          <a:p>
            <a:pPr marL="457200" indent="-457200">
              <a:buFont typeface="+mj-lt"/>
              <a:buAutoNum type="arabicPeriod" startAt="3"/>
            </a:pPr>
            <a:r>
              <a:rPr lang="el-GR" dirty="0" smtClean="0"/>
              <a:t>Η </a:t>
            </a:r>
            <a:r>
              <a:rPr lang="el-GR" b="1" dirty="0"/>
              <a:t>υδροδυναμική εστίαση </a:t>
            </a:r>
            <a:r>
              <a:rPr lang="el-GR" dirty="0"/>
              <a:t>εξασφαλίζει την </a:t>
            </a:r>
            <a:r>
              <a:rPr lang="el-GR" b="1" dirty="0"/>
              <a:t>αξονική τροχιά </a:t>
            </a:r>
            <a:r>
              <a:rPr lang="el-GR" dirty="0"/>
              <a:t>των κυττάρων μέσα στην </a:t>
            </a:r>
            <a:r>
              <a:rPr lang="el-GR" dirty="0" smtClean="0"/>
              <a:t>οπή.</a:t>
            </a:r>
            <a:endParaRPr lang="el-GR" dirty="0"/>
          </a:p>
          <a:p>
            <a:pPr marL="457200" indent="-457200">
              <a:buFont typeface="+mj-lt"/>
              <a:buAutoNum type="arabicPeriod" startAt="3"/>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641108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Ομάδα 4"/>
          <p:cNvGrpSpPr/>
          <p:nvPr/>
        </p:nvGrpSpPr>
        <p:grpSpPr>
          <a:xfrm>
            <a:off x="1187624" y="4052887"/>
            <a:ext cx="3098800" cy="1800225"/>
            <a:chOff x="381000" y="4038600"/>
            <a:chExt cx="3098800" cy="1800225"/>
          </a:xfrm>
        </p:grpSpPr>
        <p:pic>
          <p:nvPicPr>
            <p:cNvPr id="13316" name="Picture 8" descr="56.jpg image by mourouzis2005"/>
            <p:cNvPicPr>
              <a:picLocks noChangeAspect="1" noChangeArrowheads="1"/>
            </p:cNvPicPr>
            <p:nvPr/>
          </p:nvPicPr>
          <p:blipFill>
            <a:blip r:embed="rId2">
              <a:grayscl/>
              <a:extLst>
                <a:ext uri="{28A0092B-C50C-407E-A947-70E740481C1C}">
                  <a14:useLocalDpi xmlns:a14="http://schemas.microsoft.com/office/drawing/2010/main" val="0"/>
                </a:ext>
              </a:extLst>
            </a:blip>
            <a:srcRect l="70000" t="52878" r="10001" b="23241"/>
            <a:stretch>
              <a:fillRect/>
            </a:stretch>
          </p:blipFill>
          <p:spPr bwMode="auto">
            <a:xfrm>
              <a:off x="838200" y="4038600"/>
              <a:ext cx="2057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Line 9"/>
            <p:cNvSpPr>
              <a:spLocks noChangeShapeType="1"/>
            </p:cNvSpPr>
            <p:nvPr/>
          </p:nvSpPr>
          <p:spPr bwMode="auto">
            <a:xfrm>
              <a:off x="381000" y="4191000"/>
              <a:ext cx="29718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18" name="Line 10"/>
            <p:cNvSpPr>
              <a:spLocks noChangeShapeType="1"/>
            </p:cNvSpPr>
            <p:nvPr/>
          </p:nvSpPr>
          <p:spPr bwMode="auto">
            <a:xfrm>
              <a:off x="381000" y="5638800"/>
              <a:ext cx="29718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2" name="AutoShape 14"/>
            <p:cNvSpPr>
              <a:spLocks noChangeArrowheads="1"/>
            </p:cNvSpPr>
            <p:nvPr/>
          </p:nvSpPr>
          <p:spPr bwMode="auto">
            <a:xfrm rot="5400000">
              <a:off x="2362200" y="4800600"/>
              <a:ext cx="1447800" cy="228600"/>
            </a:xfrm>
            <a:prstGeom prst="leftRightArrow">
              <a:avLst>
                <a:gd name="adj1" fmla="val 50000"/>
                <a:gd name="adj2" fmla="val 126667"/>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l-GR" altLang="el-GR"/>
            </a:p>
          </p:txBody>
        </p:sp>
        <p:sp>
          <p:nvSpPr>
            <p:cNvPr id="13323" name="Text Box 15"/>
            <p:cNvSpPr txBox="1">
              <a:spLocks noChangeArrowheads="1"/>
            </p:cNvSpPr>
            <p:nvPr/>
          </p:nvSpPr>
          <p:spPr bwMode="auto">
            <a:xfrm rot="-5400000">
              <a:off x="2574925" y="4772025"/>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sz="1400"/>
                <a:t>Μέτρηση όγκου</a:t>
              </a:r>
            </a:p>
          </p:txBody>
        </p:sp>
      </p:grpSp>
      <p:grpSp>
        <p:nvGrpSpPr>
          <p:cNvPr id="6" name="Ομάδα 5"/>
          <p:cNvGrpSpPr/>
          <p:nvPr/>
        </p:nvGrpSpPr>
        <p:grpSpPr>
          <a:xfrm>
            <a:off x="5257800" y="4038600"/>
            <a:ext cx="2978150" cy="1800225"/>
            <a:chOff x="5257800" y="4038600"/>
            <a:chExt cx="2978150" cy="1800225"/>
          </a:xfrm>
        </p:grpSpPr>
        <p:pic>
          <p:nvPicPr>
            <p:cNvPr id="13319" name="Picture 11" descr="56.jpg image by mourouzis2005"/>
            <p:cNvPicPr>
              <a:picLocks noChangeAspect="1" noChangeArrowheads="1"/>
            </p:cNvPicPr>
            <p:nvPr/>
          </p:nvPicPr>
          <p:blipFill>
            <a:blip r:embed="rId2">
              <a:grayscl/>
              <a:extLst>
                <a:ext uri="{28A0092B-C50C-407E-A947-70E740481C1C}">
                  <a14:useLocalDpi xmlns:a14="http://schemas.microsoft.com/office/drawing/2010/main" val="0"/>
                </a:ext>
              </a:extLst>
            </a:blip>
            <a:srcRect l="70000" t="52878" r="10001" b="23241"/>
            <a:stretch>
              <a:fillRect/>
            </a:stretch>
          </p:blipFill>
          <p:spPr bwMode="auto">
            <a:xfrm>
              <a:off x="5715000" y="4038600"/>
              <a:ext cx="2057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Line 12"/>
            <p:cNvSpPr>
              <a:spLocks noChangeShapeType="1"/>
            </p:cNvSpPr>
            <p:nvPr/>
          </p:nvSpPr>
          <p:spPr bwMode="auto">
            <a:xfrm>
              <a:off x="5264150" y="4419600"/>
              <a:ext cx="29718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1" name="Line 13"/>
            <p:cNvSpPr>
              <a:spLocks noChangeShapeType="1"/>
            </p:cNvSpPr>
            <p:nvPr/>
          </p:nvSpPr>
          <p:spPr bwMode="auto">
            <a:xfrm>
              <a:off x="5257800" y="5486400"/>
              <a:ext cx="2971800"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324" name="AutoShape 19"/>
            <p:cNvSpPr>
              <a:spLocks noChangeArrowheads="1"/>
            </p:cNvSpPr>
            <p:nvPr/>
          </p:nvSpPr>
          <p:spPr bwMode="auto">
            <a:xfrm rot="16200000" flipH="1">
              <a:off x="5067300" y="4838700"/>
              <a:ext cx="1066800" cy="228600"/>
            </a:xfrm>
            <a:prstGeom prst="leftRightArrow">
              <a:avLst>
                <a:gd name="adj1" fmla="val 50000"/>
                <a:gd name="adj2" fmla="val 93333"/>
              </a:avLst>
            </a:prstGeom>
            <a:solidFill>
              <a:schemeClr val="tx1"/>
            </a:solidFill>
            <a:ln w="9525">
              <a:solidFill>
                <a:schemeClr val="tx1"/>
              </a:solidFill>
              <a:miter lim="800000"/>
              <a:headEnd/>
              <a:tailEnd/>
            </a:ln>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l-GR" altLang="el-GR"/>
            </a:p>
          </p:txBody>
        </p:sp>
        <p:sp>
          <p:nvSpPr>
            <p:cNvPr id="13325" name="Text Box 20"/>
            <p:cNvSpPr txBox="1">
              <a:spLocks noChangeArrowheads="1"/>
            </p:cNvSpPr>
            <p:nvPr/>
          </p:nvSpPr>
          <p:spPr bwMode="auto">
            <a:xfrm rot="5400000" flipH="1">
              <a:off x="4778375" y="4830763"/>
              <a:ext cx="1235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sz="1000"/>
                <a:t>Μέτρηση πυρήνα</a:t>
              </a:r>
            </a:p>
          </p:txBody>
        </p:sp>
      </p:grpSp>
      <p:sp>
        <p:nvSpPr>
          <p:cNvPr id="2" name="Τίτλος 1"/>
          <p:cNvSpPr>
            <a:spLocks noGrp="1"/>
          </p:cNvSpPr>
          <p:nvPr>
            <p:ph type="title"/>
          </p:nvPr>
        </p:nvSpPr>
        <p:spPr/>
        <p:txBody>
          <a:bodyPr>
            <a:normAutofit/>
          </a:bodyPr>
          <a:lstStyle/>
          <a:p>
            <a:r>
              <a:rPr lang="el-GR" dirty="0"/>
              <a:t>Αρχή Αγωγιμότητας </a:t>
            </a:r>
          </a:p>
        </p:txBody>
      </p:sp>
      <p:sp>
        <p:nvSpPr>
          <p:cNvPr id="3" name="Θέση περιεχομένου 2"/>
          <p:cNvSpPr>
            <a:spLocks noGrp="1"/>
          </p:cNvSpPr>
          <p:nvPr>
            <p:ph idx="1"/>
          </p:nvPr>
        </p:nvSpPr>
        <p:spPr>
          <a:xfrm>
            <a:off x="457200" y="1196752"/>
            <a:ext cx="8229600" cy="2841848"/>
          </a:xfrm>
        </p:spPr>
        <p:txBody>
          <a:bodyPr/>
          <a:lstStyle/>
          <a:p>
            <a:pPr marL="0" indent="0">
              <a:buNone/>
            </a:pPr>
            <a:r>
              <a:rPr lang="el-GR" dirty="0"/>
              <a:t>Τεχνολογική εξέλιξη ηλεκτρονικής αρχής:</a:t>
            </a:r>
          </a:p>
          <a:p>
            <a:r>
              <a:rPr lang="el-GR" b="1" dirty="0" smtClean="0"/>
              <a:t>Εναλλασσόμενο </a:t>
            </a:r>
            <a:r>
              <a:rPr lang="el-GR" b="1" dirty="0"/>
              <a:t>ρεύμα υψηλής συχνότητας </a:t>
            </a:r>
            <a:r>
              <a:rPr lang="el-GR" dirty="0"/>
              <a:t>(RF-</a:t>
            </a:r>
            <a:r>
              <a:rPr lang="el-GR" dirty="0" err="1"/>
              <a:t>radi</a:t>
            </a:r>
            <a:r>
              <a:rPr lang="el-GR" dirty="0"/>
              <a:t>o frequency</a:t>
            </a:r>
            <a:r>
              <a:rPr lang="el-GR" dirty="0" smtClean="0"/>
              <a:t>).</a:t>
            </a:r>
            <a:endParaRPr lang="el-GR" dirty="0"/>
          </a:p>
          <a:p>
            <a:pPr marL="0" indent="0">
              <a:buNone/>
            </a:pPr>
            <a:r>
              <a:rPr lang="el-GR" dirty="0"/>
              <a:t>Πληροφορίες για </a:t>
            </a:r>
            <a:r>
              <a:rPr lang="el-GR" b="1" dirty="0"/>
              <a:t>εσωτερικό κυττάρου</a:t>
            </a:r>
            <a:r>
              <a:rPr lang="el-GR" dirty="0"/>
              <a:t>:</a:t>
            </a:r>
          </a:p>
          <a:p>
            <a:r>
              <a:rPr lang="el-GR" dirty="0" smtClean="0"/>
              <a:t>Μέγεθος</a:t>
            </a:r>
            <a:r>
              <a:rPr lang="el-GR" dirty="0"/>
              <a:t>, σχήμα, αριθμός λοβών πυρήνα.</a:t>
            </a:r>
          </a:p>
          <a:p>
            <a:r>
              <a:rPr lang="el-GR" dirty="0" smtClean="0"/>
              <a:t>Κοκκία </a:t>
            </a:r>
            <a:r>
              <a:rPr lang="el-GR" dirty="0"/>
              <a:t>πρωτοπλάσματος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69120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Ηλεκτρονική αρχή (</a:t>
            </a:r>
            <a:r>
              <a:rPr lang="en-US" dirty="0"/>
              <a:t>DC,RF</a:t>
            </a:r>
            <a:r>
              <a:rPr lang="en-US" dirty="0" smtClean="0"/>
              <a:t>)</a:t>
            </a:r>
            <a:endParaRPr lang="el-GR" dirty="0"/>
          </a:p>
        </p:txBody>
      </p:sp>
      <p:sp>
        <p:nvSpPr>
          <p:cNvPr id="3" name="Θέση περιεχομένου 2"/>
          <p:cNvSpPr>
            <a:spLocks noGrp="1"/>
          </p:cNvSpPr>
          <p:nvPr>
            <p:ph idx="1"/>
          </p:nvPr>
        </p:nvSpPr>
        <p:spPr/>
        <p:txBody>
          <a:bodyPr/>
          <a:lstStyle/>
          <a:p>
            <a:r>
              <a:rPr lang="el-GR" altLang="el-GR" sz="2400" dirty="0" smtClean="0"/>
              <a:t>Μέτρηση </a:t>
            </a:r>
            <a:r>
              <a:rPr lang="el-GR" altLang="el-GR" sz="2400" dirty="0"/>
              <a:t>κυττάρων του αίματος (</a:t>
            </a:r>
            <a:r>
              <a:rPr lang="el-GR" altLang="el-GR" sz="2400" b="1" dirty="0">
                <a:solidFill>
                  <a:srgbClr val="004A82"/>
                </a:solidFill>
              </a:rPr>
              <a:t>RBC</a:t>
            </a:r>
            <a:r>
              <a:rPr lang="en-US" altLang="el-GR" sz="2400" b="1" dirty="0">
                <a:solidFill>
                  <a:srgbClr val="004A82"/>
                </a:solidFill>
              </a:rPr>
              <a:t>s</a:t>
            </a:r>
            <a:r>
              <a:rPr lang="el-GR" altLang="el-GR" sz="2400" b="1" dirty="0">
                <a:solidFill>
                  <a:srgbClr val="004A82"/>
                </a:solidFill>
              </a:rPr>
              <a:t> </a:t>
            </a:r>
            <a:r>
              <a:rPr lang="el-GR" altLang="el-GR" sz="2400" dirty="0"/>
              <a:t>= </a:t>
            </a:r>
            <a:r>
              <a:rPr lang="en-US" altLang="el-GR" sz="2400" dirty="0"/>
              <a:t>red blood cells</a:t>
            </a:r>
            <a:r>
              <a:rPr lang="el-GR" altLang="el-GR" sz="2400" dirty="0"/>
              <a:t>, </a:t>
            </a:r>
            <a:r>
              <a:rPr lang="el-GR" altLang="el-GR" sz="2400" b="1" dirty="0">
                <a:solidFill>
                  <a:srgbClr val="004A82"/>
                </a:solidFill>
              </a:rPr>
              <a:t>WBC</a:t>
            </a:r>
            <a:r>
              <a:rPr lang="en-US" altLang="el-GR" sz="2400" b="1" dirty="0">
                <a:solidFill>
                  <a:srgbClr val="004A82"/>
                </a:solidFill>
              </a:rPr>
              <a:t>s </a:t>
            </a:r>
            <a:r>
              <a:rPr lang="en-US" altLang="el-GR" sz="2400" dirty="0"/>
              <a:t>= white blood cells </a:t>
            </a:r>
            <a:r>
              <a:rPr lang="el-GR" altLang="el-GR" sz="2400" dirty="0"/>
              <a:t>, </a:t>
            </a:r>
            <a:r>
              <a:rPr lang="el-GR" altLang="el-GR" sz="2400" b="1" dirty="0">
                <a:solidFill>
                  <a:srgbClr val="004A82"/>
                </a:solidFill>
              </a:rPr>
              <a:t>PLT</a:t>
            </a:r>
            <a:r>
              <a:rPr lang="en-US" altLang="el-GR" sz="2400" b="1" dirty="0">
                <a:solidFill>
                  <a:srgbClr val="004A82"/>
                </a:solidFill>
              </a:rPr>
              <a:t>s </a:t>
            </a:r>
            <a:r>
              <a:rPr lang="en-US" altLang="el-GR" sz="2400" dirty="0"/>
              <a:t>= platelets</a:t>
            </a:r>
            <a:r>
              <a:rPr lang="el-GR" altLang="el-GR" sz="2400" dirty="0" smtClean="0"/>
              <a:t>).</a:t>
            </a:r>
            <a:endParaRPr lang="el-GR" altLang="el-GR" sz="2400" dirty="0"/>
          </a:p>
          <a:p>
            <a:r>
              <a:rPr lang="el-GR" altLang="el-GR" sz="2400" dirty="0"/>
              <a:t>Μέσος όγκος ερυθρών αιμοσφαιρίων (MCV</a:t>
            </a:r>
            <a:r>
              <a:rPr lang="el-GR" altLang="el-GR" sz="2400" dirty="0" smtClean="0"/>
              <a:t>).</a:t>
            </a:r>
            <a:endParaRPr lang="el-GR" altLang="el-GR" sz="2400" dirty="0"/>
          </a:p>
          <a:p>
            <a:r>
              <a:rPr lang="el-GR" altLang="el-GR" sz="2400" dirty="0" err="1" smtClean="0"/>
              <a:t>Υποπληθυσμοί</a:t>
            </a:r>
            <a:r>
              <a:rPr lang="el-GR" altLang="el-GR" sz="2400" dirty="0" smtClean="0"/>
              <a:t> </a:t>
            </a:r>
            <a:r>
              <a:rPr lang="el-GR" altLang="el-GR" sz="2400" dirty="0"/>
              <a:t>λευκοκυττάρων (λευκοκυτταρικός τύπος</a:t>
            </a:r>
            <a:r>
              <a:rPr lang="el-GR" altLang="el-GR" sz="2400" dirty="0" smtClean="0"/>
              <a:t>).</a:t>
            </a:r>
            <a:endParaRPr lang="el-GR" altLang="el-GR" sz="2400" dirty="0"/>
          </a:p>
          <a:p>
            <a:r>
              <a:rPr lang="el-GR" altLang="el-GR" sz="2400" dirty="0" smtClean="0"/>
              <a:t>Έμμεσα </a:t>
            </a:r>
            <a:r>
              <a:rPr lang="el-GR" altLang="el-GR" sz="2400" dirty="0"/>
              <a:t>ο αιματοκρίτης [</a:t>
            </a:r>
            <a:r>
              <a:rPr lang="en-US" altLang="el-GR" sz="2400" b="1" dirty="0">
                <a:solidFill>
                  <a:srgbClr val="004A82"/>
                </a:solidFill>
              </a:rPr>
              <a:t>HCT</a:t>
            </a:r>
            <a:r>
              <a:rPr lang="en-US" altLang="el-GR" sz="2400" dirty="0"/>
              <a:t>] </a:t>
            </a:r>
            <a:r>
              <a:rPr lang="el-GR" altLang="el-GR" sz="2400" dirty="0"/>
              <a:t>(HCT = RBC x MCV)</a:t>
            </a:r>
          </a:p>
          <a:p>
            <a:endParaRPr lang="el-GR" alt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423391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Σκεδασμός ακτίνας </a:t>
            </a:r>
            <a:r>
              <a:rPr lang="el-GR" dirty="0" smtClean="0"/>
              <a:t>φωτός</a:t>
            </a:r>
            <a:endParaRPr lang="el-GR" dirty="0"/>
          </a:p>
        </p:txBody>
      </p:sp>
      <p:sp>
        <p:nvSpPr>
          <p:cNvPr id="3" name="Θέση περιεχομένου 2"/>
          <p:cNvSpPr>
            <a:spLocks noGrp="1"/>
          </p:cNvSpPr>
          <p:nvPr>
            <p:ph idx="1"/>
          </p:nvPr>
        </p:nvSpPr>
        <p:spPr>
          <a:xfrm>
            <a:off x="457200" y="1196752"/>
            <a:ext cx="8291264" cy="5256584"/>
          </a:xfrm>
        </p:spPr>
        <p:txBody>
          <a:bodyPr>
            <a:normAutofit/>
          </a:bodyPr>
          <a:lstStyle/>
          <a:p>
            <a:r>
              <a:rPr lang="el-GR" altLang="el-GR" dirty="0"/>
              <a:t>Οπή μέτρησης: Ακτίνα </a:t>
            </a:r>
            <a:r>
              <a:rPr lang="el-GR" altLang="el-GR" dirty="0" err="1"/>
              <a:t>laser</a:t>
            </a:r>
            <a:r>
              <a:rPr lang="el-GR" altLang="el-GR" dirty="0"/>
              <a:t> ή λυχνία </a:t>
            </a:r>
            <a:r>
              <a:rPr lang="el-GR" altLang="el-GR" dirty="0" smtClean="0"/>
              <a:t>αλογόνου.</a:t>
            </a:r>
            <a:endParaRPr lang="el-GR" altLang="el-GR" dirty="0"/>
          </a:p>
          <a:p>
            <a:pPr marL="355600" indent="0">
              <a:spcBef>
                <a:spcPts val="300"/>
              </a:spcBef>
              <a:buNone/>
            </a:pPr>
            <a:r>
              <a:rPr lang="el-GR" altLang="el-GR" dirty="0"/>
              <a:t>Η δίοδος κυττάρων από την οπή μέτρησης διακόπτει και σκεδάζει (διασκορπίζει) τη φωτεινή </a:t>
            </a:r>
            <a:r>
              <a:rPr lang="el-GR" altLang="el-GR" dirty="0" smtClean="0"/>
              <a:t>ακτίνα.</a:t>
            </a:r>
            <a:endParaRPr lang="el-GR" altLang="el-GR" dirty="0"/>
          </a:p>
          <a:p>
            <a:pPr marL="355600" indent="0">
              <a:spcBef>
                <a:spcPts val="300"/>
              </a:spcBef>
              <a:buNone/>
            </a:pPr>
            <a:r>
              <a:rPr lang="el-GR" altLang="el-GR" dirty="0"/>
              <a:t>Τα σήματα σκεδασμού, ανιχνευτές, ηλεκτρικοί </a:t>
            </a:r>
            <a:r>
              <a:rPr lang="el-GR" altLang="el-GR" dirty="0" smtClean="0"/>
              <a:t>παλμοί.</a:t>
            </a:r>
            <a:endParaRPr lang="el-GR" altLang="el-GR" dirty="0"/>
          </a:p>
          <a:p>
            <a:r>
              <a:rPr lang="el-GR" altLang="el-GR" b="1" dirty="0">
                <a:solidFill>
                  <a:srgbClr val="004A82"/>
                </a:solidFill>
              </a:rPr>
              <a:t>Ένταση σημάτων σκεδασμού ανάλογη της γωνίας όπου γίνεται η </a:t>
            </a:r>
            <a:r>
              <a:rPr lang="el-GR" altLang="el-GR" b="1" dirty="0" smtClean="0">
                <a:solidFill>
                  <a:srgbClr val="004A82"/>
                </a:solidFill>
              </a:rPr>
              <a:t>μέτρηση.</a:t>
            </a:r>
            <a:endParaRPr lang="el-GR" altLang="el-GR" b="1" dirty="0">
              <a:solidFill>
                <a:srgbClr val="004A82"/>
              </a:solidFill>
            </a:endParaRPr>
          </a:p>
          <a:p>
            <a:r>
              <a:rPr lang="el-GR" altLang="el-GR" dirty="0"/>
              <a:t>Κάθε κύτταρο δύο σήματα σκεδασμού</a:t>
            </a:r>
            <a:r>
              <a:rPr lang="el-GR" altLang="el-GR" dirty="0" smtClean="0"/>
              <a:t>:</a:t>
            </a:r>
            <a:endParaRPr lang="el-GR" altLang="el-GR" dirty="0"/>
          </a:p>
          <a:p>
            <a:pPr lvl="1" indent="-387350"/>
            <a:r>
              <a:rPr lang="el-GR" altLang="el-GR" dirty="0" smtClean="0"/>
              <a:t>Πρόσθιος </a:t>
            </a:r>
            <a:r>
              <a:rPr lang="el-GR" altLang="el-GR" dirty="0"/>
              <a:t>σκεδασμός (0.5°-5°,FS-Forward </a:t>
            </a:r>
            <a:r>
              <a:rPr lang="el-GR" altLang="el-GR" dirty="0" err="1"/>
              <a:t>Scatter</a:t>
            </a:r>
            <a:r>
              <a:rPr lang="el-GR" altLang="el-GR" dirty="0"/>
              <a:t>)-όγκος </a:t>
            </a:r>
            <a:r>
              <a:rPr lang="el-GR" altLang="el-GR" dirty="0" smtClean="0"/>
              <a:t>κυττάρου.</a:t>
            </a:r>
            <a:endParaRPr lang="el-GR" altLang="el-GR" dirty="0"/>
          </a:p>
          <a:p>
            <a:pPr lvl="1" indent="-387350"/>
            <a:r>
              <a:rPr lang="el-GR" altLang="el-GR" dirty="0" smtClean="0"/>
              <a:t>Πλάγιος </a:t>
            </a:r>
            <a:r>
              <a:rPr lang="el-GR" altLang="el-GR" dirty="0"/>
              <a:t>σκεδασμός (15°-150°,SS-Side </a:t>
            </a:r>
            <a:r>
              <a:rPr lang="el-GR" altLang="el-GR" dirty="0" err="1"/>
              <a:t>Scatter</a:t>
            </a:r>
            <a:r>
              <a:rPr lang="el-GR" altLang="el-GR" dirty="0"/>
              <a:t>)- πυκνότητα πρωτοπλάσματος και </a:t>
            </a:r>
            <a:r>
              <a:rPr lang="el-GR" altLang="el-GR" dirty="0" smtClean="0"/>
              <a:t>κοκκίωση.</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489112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Οπτική </a:t>
            </a:r>
            <a:r>
              <a:rPr lang="el-GR" dirty="0" smtClean="0"/>
              <a:t>αρχή</a:t>
            </a:r>
            <a:endParaRPr lang="el-GR" dirty="0"/>
          </a:p>
        </p:txBody>
      </p:sp>
      <p:sp>
        <p:nvSpPr>
          <p:cNvPr id="3" name="Θέση περιεχομένου 2"/>
          <p:cNvSpPr>
            <a:spLocks noGrp="1"/>
          </p:cNvSpPr>
          <p:nvPr>
            <p:ph idx="1"/>
          </p:nvPr>
        </p:nvSpPr>
        <p:spPr/>
        <p:txBody>
          <a:bodyPr/>
          <a:lstStyle/>
          <a:p>
            <a:pPr marL="457200" indent="-457200" algn="just">
              <a:buFont typeface="+mj-lt"/>
              <a:buAutoNum type="arabicPeriod"/>
            </a:pPr>
            <a:r>
              <a:rPr lang="el-GR" altLang="el-GR" sz="2400" dirty="0" smtClean="0"/>
              <a:t>Μέτρηση </a:t>
            </a:r>
            <a:r>
              <a:rPr lang="el-GR" altLang="el-GR" sz="2400" dirty="0"/>
              <a:t>κυττάρων (RBC, WBC, PLT</a:t>
            </a:r>
            <a:r>
              <a:rPr lang="el-GR" altLang="el-GR" sz="2400" dirty="0" smtClean="0"/>
              <a:t>).</a:t>
            </a:r>
            <a:endParaRPr lang="el-GR" altLang="el-GR" sz="2400" dirty="0"/>
          </a:p>
          <a:p>
            <a:pPr marL="457200" indent="-457200" algn="just">
              <a:buFont typeface="+mj-lt"/>
              <a:buAutoNum type="arabicPeriod"/>
            </a:pPr>
            <a:r>
              <a:rPr lang="el-GR" altLang="el-GR" sz="2400" dirty="0" err="1" smtClean="0"/>
              <a:t>Mέτρηση</a:t>
            </a:r>
            <a:r>
              <a:rPr lang="el-GR" altLang="el-GR" sz="2400" dirty="0" smtClean="0"/>
              <a:t> </a:t>
            </a:r>
            <a:r>
              <a:rPr lang="el-GR" altLang="el-GR" sz="2400" dirty="0" err="1" smtClean="0"/>
              <a:t>MCV,Hct</a:t>
            </a:r>
            <a:r>
              <a:rPr lang="el-GR" altLang="el-GR" sz="2400" dirty="0" smtClean="0"/>
              <a:t>.</a:t>
            </a:r>
            <a:endParaRPr lang="el-GR" altLang="el-GR" sz="2400" dirty="0"/>
          </a:p>
          <a:p>
            <a:pPr marL="457200" indent="-457200" algn="just">
              <a:buFont typeface="+mj-lt"/>
              <a:buAutoNum type="arabicPeriod"/>
            </a:pPr>
            <a:r>
              <a:rPr lang="el-GR" altLang="el-GR" sz="2400" dirty="0" smtClean="0"/>
              <a:t>Λευκοκυτταρικός </a:t>
            </a:r>
            <a:r>
              <a:rPr lang="el-GR" altLang="el-GR" sz="2400" dirty="0"/>
              <a:t>τύπος τριών πληθυσμών: </a:t>
            </a:r>
          </a:p>
          <a:p>
            <a:pPr marL="715963" algn="just"/>
            <a:r>
              <a:rPr lang="el-GR" altLang="el-GR" sz="2400" dirty="0" smtClean="0"/>
              <a:t>Ουδετερόφιλα.</a:t>
            </a:r>
            <a:endParaRPr lang="el-GR" altLang="el-GR" sz="2400" dirty="0"/>
          </a:p>
          <a:p>
            <a:pPr marL="715963" algn="just"/>
            <a:r>
              <a:rPr lang="el-GR" altLang="el-GR" sz="2400" dirty="0" smtClean="0"/>
              <a:t>Λεμφοκύτταρα.</a:t>
            </a:r>
            <a:endParaRPr lang="el-GR" altLang="el-GR" sz="2400" dirty="0"/>
          </a:p>
          <a:p>
            <a:pPr marL="715963" algn="just"/>
            <a:r>
              <a:rPr lang="el-GR" altLang="el-GR" sz="2400" dirty="0" smtClean="0"/>
              <a:t>Μεσαία </a:t>
            </a:r>
            <a:r>
              <a:rPr lang="el-GR" altLang="el-GR" sz="2400" dirty="0"/>
              <a:t>κύτταρα</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919657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t="-276" b="4437"/>
          <a:stretch>
            <a:fillRect/>
          </a:stretch>
        </p:blipFill>
        <p:spPr bwMode="auto">
          <a:xfrm rot="5400000">
            <a:off x="1740745" y="-49088"/>
            <a:ext cx="5637110" cy="79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a:t>Αιμοδιάγραμμα</a:t>
            </a:r>
            <a:r>
              <a:rPr lang="el-GR" dirty="0"/>
              <a:t> </a:t>
            </a:r>
            <a:r>
              <a:rPr lang="el-GR" sz="3000" b="0" dirty="0" smtClean="0"/>
              <a:t>1/5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755528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p:cNvPicPr>
            <a:picLocks noChangeAspect="1" noChangeArrowheads="1"/>
          </p:cNvPicPr>
          <p:nvPr/>
        </p:nvPicPr>
        <p:blipFill>
          <a:blip r:embed="rId3">
            <a:extLst>
              <a:ext uri="{28A0092B-C50C-407E-A947-70E740481C1C}">
                <a14:useLocalDpi xmlns:a14="http://schemas.microsoft.com/office/drawing/2010/main" val="0"/>
              </a:ext>
            </a:extLst>
          </a:blip>
          <a:srcRect t="-276" b="46767"/>
          <a:stretch>
            <a:fillRect/>
          </a:stretch>
        </p:blipFill>
        <p:spPr bwMode="auto">
          <a:xfrm rot="5400000">
            <a:off x="3955256" y="1542232"/>
            <a:ext cx="61102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Διαγράμματα </a:t>
            </a:r>
            <a:endParaRPr lang="el-GR" dirty="0"/>
          </a:p>
        </p:txBody>
      </p:sp>
      <p:sp>
        <p:nvSpPr>
          <p:cNvPr id="3" name="Θέση περιεχομένου 2"/>
          <p:cNvSpPr>
            <a:spLocks noGrp="1"/>
          </p:cNvSpPr>
          <p:nvPr>
            <p:ph idx="1"/>
          </p:nvPr>
        </p:nvSpPr>
        <p:spPr>
          <a:xfrm>
            <a:off x="323528" y="1196752"/>
            <a:ext cx="4834880" cy="5040560"/>
          </a:xfrm>
        </p:spPr>
        <p:txBody>
          <a:bodyPr>
            <a:normAutofit/>
          </a:bodyPr>
          <a:lstStyle/>
          <a:p>
            <a:r>
              <a:rPr lang="el-GR" altLang="el-GR" b="1" dirty="0" smtClean="0"/>
              <a:t>Ιστογράμματα</a:t>
            </a:r>
            <a:endParaRPr lang="el-GR" altLang="el-GR" b="1" dirty="0"/>
          </a:p>
          <a:p>
            <a:pPr marL="355600" indent="0">
              <a:spcBef>
                <a:spcPts val="300"/>
              </a:spcBef>
              <a:buNone/>
            </a:pPr>
            <a:r>
              <a:rPr lang="el-GR" altLang="el-GR" dirty="0"/>
              <a:t>Κατανομές συχνότητας μιας παραμέτρου (κατ’ όγκο ανάλυση</a:t>
            </a:r>
            <a:r>
              <a:rPr lang="el-GR" altLang="el-GR" dirty="0" smtClean="0"/>
              <a:t>).</a:t>
            </a:r>
            <a:endParaRPr lang="el-GR" altLang="el-GR" dirty="0"/>
          </a:p>
          <a:p>
            <a:r>
              <a:rPr lang="el-GR" altLang="el-GR" b="1" dirty="0" err="1" smtClean="0"/>
              <a:t>Νεφελογράμματα</a:t>
            </a:r>
            <a:r>
              <a:rPr lang="el-GR" altLang="el-GR" dirty="0" smtClean="0"/>
              <a:t> </a:t>
            </a:r>
            <a:r>
              <a:rPr lang="el-GR" altLang="el-GR" dirty="0"/>
              <a:t>ή </a:t>
            </a:r>
            <a:r>
              <a:rPr lang="el-GR" altLang="el-GR" dirty="0" err="1"/>
              <a:t>κυτταρογράμματα</a:t>
            </a:r>
            <a:r>
              <a:rPr lang="el-GR" altLang="el-GR" dirty="0"/>
              <a:t> ή </a:t>
            </a:r>
            <a:r>
              <a:rPr lang="el-GR" altLang="el-GR" dirty="0" err="1"/>
              <a:t>στικτογράμματα</a:t>
            </a:r>
            <a:endParaRPr lang="el-GR" altLang="el-GR" dirty="0"/>
          </a:p>
          <a:p>
            <a:pPr marL="355600" indent="0">
              <a:spcBef>
                <a:spcPts val="300"/>
              </a:spcBef>
              <a:buNone/>
            </a:pPr>
            <a:r>
              <a:rPr lang="el-GR" altLang="el-GR" dirty="0"/>
              <a:t>Απεικονίζονται οι πληθυσμοί των κυττάρων που πέρασαν από την οπή μέτρησης, με τη μορφή </a:t>
            </a:r>
            <a:r>
              <a:rPr lang="el-GR" altLang="el-GR" dirty="0" smtClean="0"/>
              <a:t>νεφελωμάτων.</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86864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Μέτρηση </a:t>
            </a:r>
            <a:r>
              <a:rPr lang="el-GR" dirty="0" err="1" smtClean="0"/>
              <a:t>Ερυθροκυττάρων</a:t>
            </a:r>
            <a:endParaRPr lang="el-GR" dirty="0"/>
          </a:p>
        </p:txBody>
      </p:sp>
      <p:sp>
        <p:nvSpPr>
          <p:cNvPr id="3" name="Θέση περιεχομένου 2"/>
          <p:cNvSpPr>
            <a:spLocks noGrp="1"/>
          </p:cNvSpPr>
          <p:nvPr>
            <p:ph idx="1"/>
          </p:nvPr>
        </p:nvSpPr>
        <p:spPr>
          <a:xfrm>
            <a:off x="457200" y="1196751"/>
            <a:ext cx="7499176" cy="4534123"/>
          </a:xfrm>
        </p:spPr>
        <p:txBody>
          <a:bodyPr>
            <a:normAutofit/>
          </a:bodyPr>
          <a:lstStyle/>
          <a:p>
            <a:pPr marL="0" indent="0">
              <a:buNone/>
            </a:pPr>
            <a:r>
              <a:rPr lang="el-GR" b="1" dirty="0"/>
              <a:t>RBC</a:t>
            </a:r>
            <a:r>
              <a:rPr lang="el-GR" dirty="0"/>
              <a:t> (</a:t>
            </a:r>
            <a:r>
              <a:rPr lang="el-GR" dirty="0" err="1"/>
              <a:t>Red</a:t>
            </a:r>
            <a:r>
              <a:rPr lang="el-GR" dirty="0"/>
              <a:t> </a:t>
            </a:r>
            <a:r>
              <a:rPr lang="el-GR" dirty="0" err="1"/>
              <a:t>blood</a:t>
            </a:r>
            <a:r>
              <a:rPr lang="el-GR" dirty="0"/>
              <a:t> </a:t>
            </a:r>
            <a:r>
              <a:rPr lang="el-GR" dirty="0" err="1"/>
              <a:t>cells</a:t>
            </a:r>
            <a:r>
              <a:rPr lang="el-GR" dirty="0" smtClean="0"/>
              <a:t>)</a:t>
            </a:r>
            <a:endParaRPr lang="el-GR" dirty="0"/>
          </a:p>
          <a:p>
            <a:r>
              <a:rPr lang="el-GR" dirty="0" smtClean="0"/>
              <a:t>Αρχή </a:t>
            </a:r>
            <a:r>
              <a:rPr lang="el-GR" dirty="0"/>
              <a:t>μεταβολής </a:t>
            </a:r>
            <a:r>
              <a:rPr lang="el-GR" dirty="0" smtClean="0"/>
              <a:t>αντίστασης.</a:t>
            </a:r>
            <a:endParaRPr lang="el-GR" dirty="0"/>
          </a:p>
          <a:p>
            <a:r>
              <a:rPr lang="el-GR" dirty="0" smtClean="0"/>
              <a:t>Οπτική </a:t>
            </a:r>
            <a:r>
              <a:rPr lang="el-GR" dirty="0"/>
              <a:t>αρχή σκεδασμού ακτίνας </a:t>
            </a:r>
            <a:r>
              <a:rPr lang="el-GR" dirty="0" err="1" smtClean="0"/>
              <a:t>laser</a:t>
            </a:r>
            <a:r>
              <a:rPr lang="el-GR" dirty="0" smtClean="0"/>
              <a:t>.</a:t>
            </a:r>
          </a:p>
          <a:p>
            <a:r>
              <a:rPr lang="el-GR" altLang="el-GR" dirty="0"/>
              <a:t>Φ.Τ. Άνδρες 4.5-6.5 x 10¹²/l ή 4.5-6.5 </a:t>
            </a:r>
            <a:r>
              <a:rPr lang="en-US" altLang="el-GR" dirty="0"/>
              <a:t>x 10</a:t>
            </a:r>
            <a:r>
              <a:rPr lang="en-US" altLang="el-GR" baseline="30000" dirty="0"/>
              <a:t>9</a:t>
            </a:r>
            <a:r>
              <a:rPr lang="en-US" altLang="el-GR" dirty="0"/>
              <a:t>/</a:t>
            </a:r>
            <a:r>
              <a:rPr lang="el-GR" altLang="el-GR" dirty="0"/>
              <a:t>μ</a:t>
            </a:r>
            <a:r>
              <a:rPr lang="en-US" altLang="el-GR" dirty="0" smtClean="0"/>
              <a:t>l</a:t>
            </a:r>
            <a:r>
              <a:rPr lang="el-GR" altLang="el-GR" dirty="0" smtClean="0"/>
              <a:t>.</a:t>
            </a:r>
            <a:endParaRPr lang="el-GR" altLang="el-GR" dirty="0"/>
          </a:p>
          <a:p>
            <a:r>
              <a:rPr lang="el-GR" altLang="el-GR" dirty="0" smtClean="0"/>
              <a:t>Φ.Τ. Γυναίκες </a:t>
            </a:r>
            <a:r>
              <a:rPr lang="el-GR" altLang="el-GR" dirty="0"/>
              <a:t>3.8-5.8 x 10¹²/l ή 3.8-5.8 </a:t>
            </a:r>
            <a:r>
              <a:rPr lang="en-US" altLang="el-GR" dirty="0"/>
              <a:t>x 10</a:t>
            </a:r>
            <a:r>
              <a:rPr lang="en-US" altLang="el-GR" baseline="30000" dirty="0"/>
              <a:t>9</a:t>
            </a:r>
            <a:r>
              <a:rPr lang="en-US" altLang="el-GR" dirty="0"/>
              <a:t>/</a:t>
            </a:r>
            <a:r>
              <a:rPr lang="el-GR" altLang="el-GR" dirty="0"/>
              <a:t>μ</a:t>
            </a:r>
            <a:r>
              <a:rPr lang="en-US" altLang="el-GR" dirty="0" smtClean="0"/>
              <a:t>l</a:t>
            </a:r>
            <a:r>
              <a:rPr lang="el-GR" altLang="el-GR" dirty="0" smtClean="0"/>
              <a:t>.</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814180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Σφάλματα στη μέτρηση </a:t>
            </a:r>
            <a:r>
              <a:rPr lang="el-GR" dirty="0" err="1" smtClean="0"/>
              <a:t>ερυθροκυττάρων</a:t>
            </a:r>
            <a:endParaRPr lang="el-GR" dirty="0"/>
          </a:p>
        </p:txBody>
      </p:sp>
      <p:sp>
        <p:nvSpPr>
          <p:cNvPr id="3" name="Θέση περιεχομένου 2"/>
          <p:cNvSpPr>
            <a:spLocks noGrp="1"/>
          </p:cNvSpPr>
          <p:nvPr>
            <p:ph idx="1"/>
          </p:nvPr>
        </p:nvSpPr>
        <p:spPr>
          <a:xfrm>
            <a:off x="395536" y="1447780"/>
            <a:ext cx="4114800" cy="5400600"/>
          </a:xfrm>
        </p:spPr>
        <p:txBody>
          <a:bodyPr>
            <a:normAutofit/>
          </a:bodyPr>
          <a:lstStyle/>
          <a:p>
            <a:r>
              <a:rPr lang="el-GR" altLang="el-GR" b="1" dirty="0"/>
              <a:t>Ψευδώς υψηλά</a:t>
            </a:r>
          </a:p>
          <a:p>
            <a:pPr lvl="1" indent="-387350"/>
            <a:r>
              <a:rPr lang="el-GR" altLang="el-GR" dirty="0" smtClean="0"/>
              <a:t>Μεγάλα αιμοπετάλια.</a:t>
            </a:r>
            <a:endParaRPr lang="el-GR" altLang="el-GR" dirty="0"/>
          </a:p>
          <a:p>
            <a:pPr lvl="1" indent="-387350"/>
            <a:r>
              <a:rPr lang="el-GR" altLang="el-GR" dirty="0" err="1" smtClean="0"/>
              <a:t>Λευκοκυττάρωση</a:t>
            </a:r>
            <a:r>
              <a:rPr lang="el-GR" altLang="el-GR" dirty="0" smtClean="0"/>
              <a:t> </a:t>
            </a:r>
            <a:r>
              <a:rPr lang="el-GR" altLang="el-GR" dirty="0"/>
              <a:t>&gt;</a:t>
            </a:r>
            <a:r>
              <a:rPr lang="el-GR" altLang="el-GR" dirty="0" smtClean="0"/>
              <a:t>50.000/μl.</a:t>
            </a:r>
            <a:endParaRPr lang="el-GR" altLang="el-GR" dirty="0"/>
          </a:p>
          <a:p>
            <a:pPr lvl="1" indent="-387350"/>
            <a:r>
              <a:rPr lang="el-GR" altLang="el-GR" dirty="0" err="1" smtClean="0"/>
              <a:t>Κρυοσφαιρίνες</a:t>
            </a:r>
            <a:r>
              <a:rPr lang="el-GR" altLang="el-GR" dirty="0" smtClean="0"/>
              <a:t>.</a:t>
            </a:r>
            <a:endParaRPr lang="el-GR" altLang="el-GR" dirty="0"/>
          </a:p>
          <a:p>
            <a:pPr lvl="1" indent="-387350"/>
            <a:r>
              <a:rPr lang="el-GR" altLang="el-GR" dirty="0" smtClean="0"/>
              <a:t>Φυσαλίδες</a:t>
            </a:r>
            <a:r>
              <a:rPr lang="el-GR" altLang="el-GR" dirty="0"/>
              <a:t>, σωματίδια, μικρόβια στο </a:t>
            </a:r>
            <a:r>
              <a:rPr lang="el-GR" altLang="el-GR" dirty="0" smtClean="0"/>
              <a:t>διάλυμα.</a:t>
            </a:r>
          </a:p>
          <a:p>
            <a:pPr marL="719138" lvl="1" indent="0">
              <a:buNone/>
            </a:pPr>
            <a:r>
              <a:rPr lang="el-GR" altLang="el-GR" b="1" dirty="0" smtClean="0">
                <a:solidFill>
                  <a:srgbClr val="004A82"/>
                </a:solidFill>
              </a:rPr>
              <a:t>Ο </a:t>
            </a:r>
            <a:r>
              <a:rPr lang="el-GR" altLang="el-GR" b="1" dirty="0">
                <a:solidFill>
                  <a:srgbClr val="004A82"/>
                </a:solidFill>
              </a:rPr>
              <a:t>αριθμός των </a:t>
            </a:r>
            <a:r>
              <a:rPr lang="el-GR" altLang="el-GR" b="1" dirty="0" err="1">
                <a:solidFill>
                  <a:srgbClr val="004A82"/>
                </a:solidFill>
              </a:rPr>
              <a:t>ερυθροκυττάρων</a:t>
            </a:r>
            <a:r>
              <a:rPr lang="el-GR" altLang="el-GR" b="1" dirty="0">
                <a:solidFill>
                  <a:srgbClr val="004A82"/>
                </a:solidFill>
              </a:rPr>
              <a:t> δεν επηρεάζεται </a:t>
            </a:r>
            <a:r>
              <a:rPr lang="el-GR" altLang="el-GR" b="1" dirty="0" smtClean="0">
                <a:solidFill>
                  <a:srgbClr val="004A82"/>
                </a:solidFill>
              </a:rPr>
              <a:t>σημαντικά.</a:t>
            </a:r>
            <a:endParaRPr lang="el-GR" alt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5" name="Ορθογώνιο 4"/>
          <p:cNvSpPr/>
          <p:nvPr/>
        </p:nvSpPr>
        <p:spPr>
          <a:xfrm>
            <a:off x="4677547" y="1412776"/>
            <a:ext cx="4465482" cy="3587649"/>
          </a:xfrm>
          <a:prstGeom prst="rect">
            <a:avLst/>
          </a:prstGeom>
        </p:spPr>
        <p:txBody>
          <a:bodyPr wrap="square">
            <a:spAutoFit/>
          </a:bodyPr>
          <a:lstStyle/>
          <a:p>
            <a:pPr marL="342900" lvl="0" indent="-342900" fontAlgn="auto">
              <a:lnSpc>
                <a:spcPct val="112000"/>
              </a:lnSpc>
              <a:spcBef>
                <a:spcPts val="1200"/>
              </a:spcBef>
              <a:spcAft>
                <a:spcPts val="0"/>
              </a:spcAft>
              <a:buFont typeface="Arial" pitchFamily="34" charset="0"/>
              <a:buChar char="•"/>
            </a:pPr>
            <a:r>
              <a:rPr lang="el-GR" altLang="el-GR" sz="2200" b="1" dirty="0">
                <a:solidFill>
                  <a:prstClr val="black"/>
                </a:solidFill>
                <a:latin typeface="Calibri"/>
              </a:rPr>
              <a:t>Ψευδώς χαμηλά</a:t>
            </a:r>
          </a:p>
          <a:p>
            <a:pPr marL="800100" lvl="1" indent="-444500" fontAlgn="auto">
              <a:lnSpc>
                <a:spcPct val="112000"/>
              </a:lnSpc>
              <a:spcBef>
                <a:spcPts val="1200"/>
              </a:spcBef>
              <a:spcAft>
                <a:spcPts val="0"/>
              </a:spcAft>
              <a:buFont typeface="Courier New" panose="02070309020205020404" pitchFamily="49" charset="0"/>
              <a:buChar char="o"/>
            </a:pPr>
            <a:r>
              <a:rPr lang="el-GR" altLang="el-GR" sz="2200" dirty="0" err="1">
                <a:solidFill>
                  <a:prstClr val="black"/>
                </a:solidFill>
                <a:latin typeface="Calibri"/>
              </a:rPr>
              <a:t>Μικροπήγματα,αιμόλυση</a:t>
            </a:r>
            <a:r>
              <a:rPr lang="el-GR" altLang="el-GR" sz="2200" dirty="0">
                <a:solidFill>
                  <a:prstClr val="black"/>
                </a:solidFill>
                <a:latin typeface="Calibri"/>
              </a:rPr>
              <a:t>.</a:t>
            </a:r>
          </a:p>
          <a:p>
            <a:pPr marL="800100" lvl="1" indent="-444500" fontAlgn="auto">
              <a:lnSpc>
                <a:spcPct val="112000"/>
              </a:lnSpc>
              <a:spcBef>
                <a:spcPts val="1200"/>
              </a:spcBef>
              <a:spcAft>
                <a:spcPts val="0"/>
              </a:spcAft>
              <a:buFont typeface="Courier New" panose="02070309020205020404" pitchFamily="49" charset="0"/>
              <a:buChar char="o"/>
            </a:pPr>
            <a:r>
              <a:rPr lang="el-GR" altLang="el-GR" sz="2200" dirty="0" err="1">
                <a:solidFill>
                  <a:prstClr val="black"/>
                </a:solidFill>
                <a:latin typeface="Calibri"/>
              </a:rPr>
              <a:t>Μικροκυττάρωση</a:t>
            </a:r>
            <a:r>
              <a:rPr lang="el-GR" altLang="el-GR" sz="2200" dirty="0">
                <a:solidFill>
                  <a:prstClr val="black"/>
                </a:solidFill>
                <a:latin typeface="Calibri"/>
              </a:rPr>
              <a:t>, </a:t>
            </a:r>
            <a:r>
              <a:rPr lang="el-GR" altLang="el-GR" sz="2200" dirty="0" err="1">
                <a:solidFill>
                  <a:prstClr val="black"/>
                </a:solidFill>
                <a:latin typeface="Calibri"/>
              </a:rPr>
              <a:t>σχιστοκυττάρωση</a:t>
            </a:r>
            <a:r>
              <a:rPr lang="el-GR" altLang="el-GR" sz="2200" dirty="0">
                <a:solidFill>
                  <a:prstClr val="black"/>
                </a:solidFill>
                <a:latin typeface="Calibri"/>
              </a:rPr>
              <a:t>.</a:t>
            </a:r>
          </a:p>
          <a:p>
            <a:pPr marL="800100" lvl="1" indent="-444500" fontAlgn="auto">
              <a:lnSpc>
                <a:spcPct val="112000"/>
              </a:lnSpc>
              <a:spcBef>
                <a:spcPts val="1200"/>
              </a:spcBef>
              <a:spcAft>
                <a:spcPts val="0"/>
              </a:spcAft>
              <a:buFont typeface="Courier New" panose="02070309020205020404" pitchFamily="49" charset="0"/>
              <a:buChar char="o"/>
            </a:pPr>
            <a:r>
              <a:rPr lang="el-GR" altLang="el-GR" sz="2200" dirty="0">
                <a:solidFill>
                  <a:prstClr val="black"/>
                </a:solidFill>
                <a:latin typeface="Calibri"/>
              </a:rPr>
              <a:t>Ψυχροσυγκολλητίνες (ασυμφωνία </a:t>
            </a:r>
            <a:r>
              <a:rPr lang="el-GR" altLang="el-GR" sz="2200" dirty="0" err="1">
                <a:solidFill>
                  <a:prstClr val="black"/>
                </a:solidFill>
                <a:latin typeface="Calibri"/>
              </a:rPr>
              <a:t>Hb</a:t>
            </a:r>
            <a:r>
              <a:rPr lang="el-GR" altLang="el-GR" sz="2200" dirty="0">
                <a:solidFill>
                  <a:prstClr val="black"/>
                </a:solidFill>
                <a:latin typeface="Calibri"/>
              </a:rPr>
              <a:t>- H</a:t>
            </a:r>
            <a:r>
              <a:rPr lang="en-US" altLang="el-GR" sz="2200" dirty="0">
                <a:solidFill>
                  <a:prstClr val="black"/>
                </a:solidFill>
                <a:latin typeface="Calibri"/>
              </a:rPr>
              <a:t>c</a:t>
            </a:r>
            <a:r>
              <a:rPr lang="el-GR" altLang="el-GR" sz="2200" dirty="0">
                <a:solidFill>
                  <a:prstClr val="black"/>
                </a:solidFill>
                <a:latin typeface="Calibri"/>
              </a:rPr>
              <a:t>t, διόρθωση μετά επώαση 15 λεπτών στους 37°C).</a:t>
            </a:r>
          </a:p>
        </p:txBody>
      </p:sp>
      <p:cxnSp>
        <p:nvCxnSpPr>
          <p:cNvPr id="7" name="Ευθεία γραμμή σύνδεσης 6"/>
          <p:cNvCxnSpPr/>
          <p:nvPr/>
        </p:nvCxnSpPr>
        <p:spPr>
          <a:xfrm>
            <a:off x="4572000" y="1556792"/>
            <a:ext cx="0" cy="4392488"/>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085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Μέτρηση Αιμοσφαιρίνης (</a:t>
            </a:r>
            <a:r>
              <a:rPr lang="en-US" dirty="0" err="1"/>
              <a:t>Hb</a:t>
            </a:r>
            <a:r>
              <a:rPr lang="en-US" dirty="0" smtClean="0"/>
              <a:t>)</a:t>
            </a:r>
            <a:endParaRPr lang="el-GR" dirty="0"/>
          </a:p>
        </p:txBody>
      </p:sp>
      <p:sp>
        <p:nvSpPr>
          <p:cNvPr id="3" name="Θέση περιεχομένου 2"/>
          <p:cNvSpPr>
            <a:spLocks noGrp="1"/>
          </p:cNvSpPr>
          <p:nvPr>
            <p:ph idx="1"/>
          </p:nvPr>
        </p:nvSpPr>
        <p:spPr/>
        <p:txBody>
          <a:bodyPr>
            <a:normAutofit/>
          </a:bodyPr>
          <a:lstStyle/>
          <a:p>
            <a:pPr algn="just"/>
            <a:r>
              <a:rPr lang="el-GR" altLang="el-GR" dirty="0" smtClean="0"/>
              <a:t>Μετατροπή </a:t>
            </a:r>
            <a:r>
              <a:rPr lang="el-GR" altLang="el-GR" dirty="0"/>
              <a:t>αιμοσφαιρίνης σε </a:t>
            </a:r>
            <a:r>
              <a:rPr lang="el-GR" altLang="el-GR" dirty="0" err="1"/>
              <a:t>κυανιομεθαιμοσφαιρίνη</a:t>
            </a:r>
            <a:r>
              <a:rPr lang="el-GR" altLang="el-GR" dirty="0"/>
              <a:t>, μετά τη λύση των ερυθρών αιμοσφαιρίων (μέθοδος αναφοράς</a:t>
            </a:r>
            <a:r>
              <a:rPr lang="el-GR" altLang="el-GR" dirty="0" smtClean="0"/>
              <a:t>).</a:t>
            </a:r>
            <a:endParaRPr lang="el-GR" altLang="el-GR" dirty="0"/>
          </a:p>
          <a:p>
            <a:pPr algn="just"/>
            <a:r>
              <a:rPr lang="el-GR" altLang="el-GR" dirty="0" smtClean="0"/>
              <a:t>Μέτρηση </a:t>
            </a:r>
            <a:r>
              <a:rPr lang="el-GR" altLang="el-GR" dirty="0"/>
              <a:t>σε φωτόμετρο της οπτικής πυκνότητας του </a:t>
            </a:r>
            <a:r>
              <a:rPr lang="el-GR" altLang="el-GR" dirty="0" smtClean="0"/>
              <a:t>διαλύματος.</a:t>
            </a:r>
            <a:endParaRPr lang="el-GR" altLang="el-GR" dirty="0"/>
          </a:p>
          <a:p>
            <a:pPr algn="just"/>
            <a:r>
              <a:rPr lang="el-GR" altLang="el-GR" dirty="0" smtClean="0"/>
              <a:t>Σύγχρονοι </a:t>
            </a:r>
            <a:r>
              <a:rPr lang="el-GR" altLang="el-GR" dirty="0"/>
              <a:t>αναλυτές: αντιδραστήριο ελεύθερο κυανίου, ατοξικό και φιλικό προς το </a:t>
            </a:r>
            <a:r>
              <a:rPr lang="el-GR" altLang="el-GR" dirty="0" smtClean="0"/>
              <a:t>περιβάλλον.</a:t>
            </a:r>
            <a:endParaRPr lang="el-GR" altLang="el-GR" dirty="0"/>
          </a:p>
          <a:p>
            <a:pPr algn="just"/>
            <a:r>
              <a:rPr lang="el-GR" altLang="el-GR" dirty="0" smtClean="0"/>
              <a:t>Πολύ </a:t>
            </a:r>
            <a:r>
              <a:rPr lang="el-GR" altLang="el-GR" dirty="0"/>
              <a:t>καλή </a:t>
            </a:r>
            <a:r>
              <a:rPr lang="el-GR" altLang="el-GR" dirty="0" err="1" smtClean="0"/>
              <a:t>επαναληψιμότητα</a:t>
            </a:r>
            <a:r>
              <a:rPr lang="el-GR" altLang="el-GR" dirty="0" smtClean="0"/>
              <a:t>.</a:t>
            </a:r>
          </a:p>
          <a:p>
            <a:pPr algn="just"/>
            <a:r>
              <a:rPr lang="el-GR" altLang="el-GR" dirty="0"/>
              <a:t>Φ.Τ. άνδρες 13.5-17g/dl, γυναίκες </a:t>
            </a:r>
            <a:r>
              <a:rPr lang="el-GR" altLang="el-GR" dirty="0" smtClean="0"/>
              <a:t>11.5-15g/dl.</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715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Αυτόματοι Αιματολογικοί </a:t>
            </a:r>
            <a:r>
              <a:rPr lang="el-GR" dirty="0" smtClean="0"/>
              <a:t>Αναλυτές</a:t>
            </a:r>
            <a:endParaRPr lang="el-GR" dirty="0"/>
          </a:p>
        </p:txBody>
      </p:sp>
      <p:sp>
        <p:nvSpPr>
          <p:cNvPr id="3" name="Θέση περιεχομένου 2"/>
          <p:cNvSpPr>
            <a:spLocks noGrp="1"/>
          </p:cNvSpPr>
          <p:nvPr>
            <p:ph idx="1"/>
          </p:nvPr>
        </p:nvSpPr>
        <p:spPr/>
        <p:txBody>
          <a:bodyPr>
            <a:normAutofit fontScale="92500"/>
          </a:bodyPr>
          <a:lstStyle/>
          <a:p>
            <a:pPr marL="457200" indent="-457200">
              <a:buFont typeface="+mj-lt"/>
              <a:buAutoNum type="arabicPeriod"/>
            </a:pPr>
            <a:r>
              <a:rPr lang="el-GR" altLang="el-GR" sz="2400" dirty="0" smtClean="0"/>
              <a:t>1956 </a:t>
            </a:r>
            <a:r>
              <a:rPr lang="en-US" altLang="el-GR" sz="2400" dirty="0"/>
              <a:t>Wallace Coulter </a:t>
            </a:r>
            <a:r>
              <a:rPr lang="el-GR" altLang="el-GR" sz="2400" dirty="0"/>
              <a:t>(αρχή μεταβολής </a:t>
            </a:r>
            <a:r>
              <a:rPr lang="el-GR" altLang="el-GR" sz="2400" dirty="0" smtClean="0"/>
              <a:t>ηλεκτρικής αντίστασης)</a:t>
            </a:r>
            <a:r>
              <a:rPr lang="en-US" altLang="el-GR" sz="2400" dirty="0" smtClean="0"/>
              <a:t>.</a:t>
            </a:r>
            <a:endParaRPr lang="el-GR" altLang="el-GR" sz="2400" dirty="0"/>
          </a:p>
          <a:p>
            <a:pPr marL="457200" indent="-457200">
              <a:buFont typeface="+mj-lt"/>
              <a:buAutoNum type="arabicPeriod"/>
            </a:pPr>
            <a:r>
              <a:rPr lang="el-GR" altLang="el-GR" sz="2400" dirty="0" smtClean="0"/>
              <a:t>Οι </a:t>
            </a:r>
            <a:r>
              <a:rPr lang="el-GR" altLang="el-GR" sz="2400" dirty="0"/>
              <a:t>αιματολογικοί αναλυτές:</a:t>
            </a:r>
          </a:p>
          <a:p>
            <a:r>
              <a:rPr lang="el-GR" altLang="el-GR" sz="2400" dirty="0" smtClean="0"/>
              <a:t>Ακρίβεια.</a:t>
            </a:r>
            <a:endParaRPr lang="el-GR" altLang="el-GR" sz="2400" dirty="0"/>
          </a:p>
          <a:p>
            <a:r>
              <a:rPr lang="el-GR" altLang="el-GR" sz="2400" dirty="0" smtClean="0"/>
              <a:t>Ταχύτητα</a:t>
            </a:r>
            <a:r>
              <a:rPr lang="el-GR" altLang="el-GR" sz="2400" dirty="0"/>
              <a:t>.</a:t>
            </a:r>
          </a:p>
          <a:p>
            <a:r>
              <a:rPr lang="el-GR" altLang="el-GR" sz="2400" dirty="0"/>
              <a:t>Ανάλυση κυττάρων (πολλές παράμετροι</a:t>
            </a:r>
            <a:r>
              <a:rPr lang="el-GR" altLang="el-GR" sz="2400" dirty="0" smtClean="0"/>
              <a:t>).</a:t>
            </a:r>
          </a:p>
          <a:p>
            <a:pPr algn="just"/>
            <a:r>
              <a:rPr lang="el-GR" altLang="el-GR" sz="2400" dirty="0"/>
              <a:t>Αραιωμένο αίμα διέρχεται (με ελεγχόμενη πίεση) από μικρής διαμέτρου οπή τοποθετημένη ανάμεσα σε δυο ηλεκτρόδια, με τα οποία μετρείται η ηλεκτρική αντίσταση της οπής. </a:t>
            </a:r>
          </a:p>
          <a:p>
            <a:pPr algn="just"/>
            <a:r>
              <a:rPr lang="el-GR" altLang="el-GR" sz="2400" dirty="0"/>
              <a:t>Κάθε διερχόμενο αιμοσφαίριο προκαλεί στιγμιαία μεταβολή αυτής της αντίστασης που «μεταφράζεται» σε ηλεκτρικό παλμό</a:t>
            </a:r>
            <a:r>
              <a:rPr lang="el-GR" altLang="el-GR" sz="2400" dirty="0" smtClean="0"/>
              <a:t>.</a:t>
            </a:r>
            <a:endParaRPr lang="el-GR" altLang="el-GR" sz="2400" dirty="0"/>
          </a:p>
          <a:p>
            <a:endParaRPr lang="el-GR" alt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04544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Σφάλματα στη μέτρηση της </a:t>
            </a:r>
            <a:r>
              <a:rPr lang="el-GR" dirty="0" smtClean="0"/>
              <a:t>αιμοσφαιρίνης</a:t>
            </a:r>
            <a:endParaRPr lang="el-GR" dirty="0"/>
          </a:p>
        </p:txBody>
      </p:sp>
      <p:sp>
        <p:nvSpPr>
          <p:cNvPr id="3" name="Θέση περιεχομένου 2"/>
          <p:cNvSpPr>
            <a:spLocks noGrp="1"/>
          </p:cNvSpPr>
          <p:nvPr>
            <p:ph idx="1"/>
          </p:nvPr>
        </p:nvSpPr>
        <p:spPr/>
        <p:txBody>
          <a:bodyPr>
            <a:normAutofit/>
          </a:bodyPr>
          <a:lstStyle/>
          <a:p>
            <a:r>
              <a:rPr lang="el-GR" altLang="el-GR" dirty="0"/>
              <a:t>Μέθοδος μέτρησης </a:t>
            </a:r>
            <a:r>
              <a:rPr lang="el-GR" altLang="el-GR" dirty="0" err="1"/>
              <a:t>χρωματομετρική</a:t>
            </a:r>
            <a:r>
              <a:rPr lang="el-GR" altLang="el-GR" dirty="0"/>
              <a:t>-επηρεάζεται από θολερότητα </a:t>
            </a:r>
            <a:r>
              <a:rPr lang="el-GR" altLang="el-GR" dirty="0" smtClean="0"/>
              <a:t>δείγματος.</a:t>
            </a:r>
            <a:endParaRPr lang="el-GR" altLang="el-GR" dirty="0"/>
          </a:p>
          <a:p>
            <a:pPr lvl="1" indent="-387350"/>
            <a:r>
              <a:rPr lang="el-GR" altLang="el-GR" dirty="0" err="1" smtClean="0"/>
              <a:t>Λευκοκυττάρωση</a:t>
            </a:r>
            <a:r>
              <a:rPr lang="el-GR" altLang="el-GR" dirty="0" smtClean="0"/>
              <a:t>.</a:t>
            </a:r>
            <a:endParaRPr lang="el-GR" altLang="el-GR" dirty="0"/>
          </a:p>
          <a:p>
            <a:pPr lvl="1" indent="-387350"/>
            <a:r>
              <a:rPr lang="el-GR" altLang="el-GR" dirty="0" err="1" smtClean="0"/>
              <a:t>Υπερτριγλυκεριδαιμία</a:t>
            </a:r>
            <a:r>
              <a:rPr lang="el-GR" altLang="el-GR" dirty="0" smtClean="0"/>
              <a:t> </a:t>
            </a:r>
            <a:r>
              <a:rPr lang="el-GR" altLang="el-GR" dirty="0"/>
              <a:t>(&gt;1000 </a:t>
            </a:r>
            <a:r>
              <a:rPr lang="el-GR" altLang="el-GR" dirty="0" err="1"/>
              <a:t>mg</a:t>
            </a:r>
            <a:r>
              <a:rPr lang="el-GR" altLang="el-GR" dirty="0"/>
              <a:t>/</a:t>
            </a:r>
            <a:r>
              <a:rPr lang="el-GR" altLang="el-GR" dirty="0" err="1"/>
              <a:t>dl</a:t>
            </a:r>
            <a:r>
              <a:rPr lang="el-GR" altLang="el-GR" dirty="0" smtClean="0"/>
              <a:t>).</a:t>
            </a:r>
            <a:endParaRPr lang="el-GR" altLang="el-GR" dirty="0"/>
          </a:p>
          <a:p>
            <a:pPr lvl="1" indent="-387350"/>
            <a:r>
              <a:rPr lang="el-GR" altLang="el-GR" dirty="0" err="1" smtClean="0"/>
              <a:t>Υπερχολερυθριναιμία</a:t>
            </a:r>
            <a:r>
              <a:rPr lang="el-GR" altLang="el-GR" dirty="0" smtClean="0"/>
              <a:t>.</a:t>
            </a:r>
            <a:endParaRPr lang="el-GR" altLang="el-GR" dirty="0"/>
          </a:p>
          <a:p>
            <a:pPr lvl="1" indent="-387350"/>
            <a:r>
              <a:rPr lang="el-GR" altLang="el-GR" dirty="0" err="1" smtClean="0"/>
              <a:t>Παραπρωτεϊναιμία</a:t>
            </a:r>
            <a:r>
              <a:rPr lang="el-GR" altLang="el-GR" dirty="0" smtClean="0"/>
              <a:t> </a:t>
            </a:r>
            <a:r>
              <a:rPr lang="el-GR" altLang="el-GR" dirty="0"/>
              <a:t>(IGM&gt;3g/l</a:t>
            </a:r>
            <a:r>
              <a:rPr lang="el-GR" altLang="el-GR" dirty="0" smtClean="0"/>
              <a:t>).</a:t>
            </a:r>
            <a:endParaRPr lang="en-US" altLang="el-GR" dirty="0"/>
          </a:p>
          <a:p>
            <a:pPr>
              <a:buFont typeface="Wingdings" panose="05000000000000000000" pitchFamily="2" charset="2"/>
              <a:buChar char="ü"/>
            </a:pPr>
            <a:r>
              <a:rPr lang="el-GR" altLang="el-GR" b="1" dirty="0">
                <a:solidFill>
                  <a:srgbClr val="004A82"/>
                </a:solidFill>
              </a:rPr>
              <a:t>Στους σύγχρονους αναλυτές ο προσδιορισμός της </a:t>
            </a:r>
            <a:r>
              <a:rPr lang="el-GR" altLang="el-GR" b="1" dirty="0" err="1">
                <a:solidFill>
                  <a:srgbClr val="004A82"/>
                </a:solidFill>
              </a:rPr>
              <a:t>Hb</a:t>
            </a:r>
            <a:r>
              <a:rPr lang="el-GR" altLang="el-GR" b="1" dirty="0">
                <a:solidFill>
                  <a:srgbClr val="004A82"/>
                </a:solidFill>
              </a:rPr>
              <a:t> δεν επηρεάζεται από την θολερότητα του </a:t>
            </a:r>
            <a:r>
              <a:rPr lang="el-GR" altLang="el-GR" b="1" dirty="0" smtClean="0">
                <a:solidFill>
                  <a:srgbClr val="004A82"/>
                </a:solidFill>
              </a:rPr>
              <a:t>δείγματος.</a:t>
            </a:r>
            <a:endParaRPr lang="el-GR" alt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333936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err="1"/>
              <a:t>Ερυθροκυτταρικοί</a:t>
            </a:r>
            <a:r>
              <a:rPr lang="el-GR" dirty="0"/>
              <a:t> Δείκτες</a:t>
            </a:r>
            <a:br>
              <a:rPr lang="el-GR" dirty="0"/>
            </a:br>
            <a:r>
              <a:rPr lang="el-GR" dirty="0"/>
              <a:t>Αιματοκρίτης (</a:t>
            </a:r>
            <a:r>
              <a:rPr lang="en-US" dirty="0" err="1"/>
              <a:t>Hct</a:t>
            </a:r>
            <a:r>
              <a:rPr lang="en-US" dirty="0" smtClean="0"/>
              <a:t>)</a:t>
            </a:r>
            <a:endParaRPr lang="el-GR"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altLang="el-GR" sz="2400" dirty="0"/>
              <a:t>Ο όγκος που καταλαμβάνουν τα ερυθροκύτταρα σε 100 ml </a:t>
            </a:r>
            <a:r>
              <a:rPr lang="el-GR" altLang="el-GR" sz="2400" dirty="0" smtClean="0"/>
              <a:t>αίματος προκύπτει έμμεσα:</a:t>
            </a:r>
            <a:endParaRPr lang="el-GR" altLang="el-GR" sz="2400" dirty="0"/>
          </a:p>
          <a:p>
            <a:pPr lvl="1" indent="-387350"/>
            <a:r>
              <a:rPr lang="el-GR" altLang="el-GR" sz="2400" dirty="0"/>
              <a:t>H</a:t>
            </a:r>
            <a:r>
              <a:rPr lang="en-US" altLang="el-GR" sz="2400" dirty="0"/>
              <a:t>c</a:t>
            </a:r>
            <a:r>
              <a:rPr lang="el-GR" altLang="el-GR" sz="2400" dirty="0"/>
              <a:t>t = MCV x RBC (μαθηματικό ολοκλήρωμα</a:t>
            </a:r>
            <a:r>
              <a:rPr lang="el-GR" altLang="el-GR" sz="2400" dirty="0" smtClean="0"/>
              <a:t>)</a:t>
            </a:r>
          </a:p>
          <a:p>
            <a:pPr lvl="1" indent="-387350"/>
            <a:r>
              <a:rPr lang="el-GR" altLang="el-GR" sz="2400" dirty="0"/>
              <a:t>Φ.Τ. άνδρες 40-51%, γυναίκες 37-47</a:t>
            </a:r>
            <a:r>
              <a:rPr lang="el-GR" altLang="el-GR" sz="2400" dirty="0" smtClean="0"/>
              <a:t>%</a:t>
            </a:r>
          </a:p>
          <a:p>
            <a:r>
              <a:rPr lang="el-GR" altLang="el-GR" sz="2400" b="1" dirty="0">
                <a:solidFill>
                  <a:srgbClr val="004A82"/>
                </a:solidFill>
              </a:rPr>
              <a:t>Καθορίζει τη μάζα των </a:t>
            </a:r>
            <a:r>
              <a:rPr lang="en-US" altLang="el-GR" sz="2400" b="1" dirty="0">
                <a:solidFill>
                  <a:srgbClr val="004A82"/>
                </a:solidFill>
              </a:rPr>
              <a:t>RBCs </a:t>
            </a:r>
            <a:r>
              <a:rPr lang="el-GR" altLang="el-GR" sz="2400" b="1" dirty="0">
                <a:solidFill>
                  <a:srgbClr val="004A82"/>
                </a:solidFill>
              </a:rPr>
              <a:t>και είναι η </a:t>
            </a:r>
            <a:r>
              <a:rPr lang="el-GR" altLang="el-GR" sz="2400" b="1" dirty="0" smtClean="0">
                <a:solidFill>
                  <a:srgbClr val="004A82"/>
                </a:solidFill>
              </a:rPr>
              <a:t>εκατοστιαία αναλογία </a:t>
            </a:r>
            <a:r>
              <a:rPr lang="el-GR" altLang="el-GR" sz="2400" b="1" dirty="0">
                <a:solidFill>
                  <a:srgbClr val="004A82"/>
                </a:solidFill>
              </a:rPr>
              <a:t>των </a:t>
            </a:r>
            <a:r>
              <a:rPr lang="en-US" altLang="el-GR" sz="2400" b="1" dirty="0">
                <a:solidFill>
                  <a:srgbClr val="004A82"/>
                </a:solidFill>
              </a:rPr>
              <a:t>RBCs </a:t>
            </a:r>
            <a:r>
              <a:rPr lang="el-GR" altLang="el-GR" sz="2400" b="1" dirty="0">
                <a:solidFill>
                  <a:srgbClr val="004A82"/>
                </a:solidFill>
              </a:rPr>
              <a:t>σε σχέση με το </a:t>
            </a:r>
            <a:r>
              <a:rPr lang="el-GR" altLang="el-GR" sz="2400" b="1" dirty="0" smtClean="0">
                <a:solidFill>
                  <a:srgbClr val="004A82"/>
                </a:solidFill>
              </a:rPr>
              <a:t>πλάσμα.</a:t>
            </a:r>
            <a:endParaRPr lang="el-GR" altLang="el-GR" sz="2400"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612097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Μέσος όγκος </a:t>
            </a:r>
            <a:r>
              <a:rPr lang="el-GR" dirty="0" err="1"/>
              <a:t>ερυθροκυττάρων</a:t>
            </a:r>
            <a:r>
              <a:rPr lang="el-GR" dirty="0"/>
              <a:t/>
            </a:r>
            <a:br>
              <a:rPr lang="el-GR" dirty="0"/>
            </a:br>
            <a:r>
              <a:rPr lang="en-US" sz="3000" b="0" dirty="0"/>
              <a:t>MCV, Mean Corpuscular </a:t>
            </a:r>
            <a:r>
              <a:rPr lang="en-US" sz="3000" b="0" dirty="0" smtClean="0"/>
              <a:t>Volume</a:t>
            </a:r>
            <a:endParaRPr lang="el-GR" sz="3000" b="0" dirty="0"/>
          </a:p>
        </p:txBody>
      </p:sp>
      <p:sp>
        <p:nvSpPr>
          <p:cNvPr id="3" name="Θέση περιεχομένου 2"/>
          <p:cNvSpPr>
            <a:spLocks noGrp="1"/>
          </p:cNvSpPr>
          <p:nvPr>
            <p:ph idx="1"/>
          </p:nvPr>
        </p:nvSpPr>
        <p:spPr>
          <a:xfrm>
            <a:off x="457200" y="1371600"/>
            <a:ext cx="8229600" cy="4865712"/>
          </a:xfrm>
        </p:spPr>
        <p:txBody>
          <a:bodyPr/>
          <a:lstStyle/>
          <a:p>
            <a:r>
              <a:rPr lang="el-GR" altLang="el-GR" sz="2400" dirty="0"/>
              <a:t>Δείκτης εκτίμησης όγκου </a:t>
            </a:r>
            <a:r>
              <a:rPr lang="el-GR" altLang="el-GR" sz="2400" dirty="0" err="1"/>
              <a:t>ερυθροκυττάρων</a:t>
            </a:r>
            <a:endParaRPr lang="el-GR" altLang="el-GR" sz="2400" dirty="0"/>
          </a:p>
          <a:p>
            <a:pPr marL="355600" indent="0">
              <a:spcBef>
                <a:spcPts val="300"/>
              </a:spcBef>
              <a:buNone/>
            </a:pPr>
            <a:r>
              <a:rPr lang="el-GR" altLang="el-GR" sz="2400" dirty="0"/>
              <a:t>Φ.Τ. 80-99 </a:t>
            </a:r>
            <a:r>
              <a:rPr lang="el-GR" altLang="el-GR" sz="2400" dirty="0" err="1"/>
              <a:t>fl</a:t>
            </a:r>
            <a:r>
              <a:rPr lang="el-GR" altLang="el-GR" sz="2400" dirty="0"/>
              <a:t>, </a:t>
            </a:r>
            <a:r>
              <a:rPr lang="el-GR" altLang="el-GR" sz="2400" dirty="0" err="1" smtClean="0"/>
              <a:t>ορθοκυττάρωση</a:t>
            </a:r>
            <a:r>
              <a:rPr lang="el-GR" altLang="el-GR" sz="2400" dirty="0" smtClean="0"/>
              <a:t>.</a:t>
            </a:r>
            <a:endParaRPr lang="el-GR" altLang="el-GR" sz="2400" dirty="0"/>
          </a:p>
          <a:p>
            <a:r>
              <a:rPr lang="el-GR" altLang="el-GR" sz="2400" dirty="0" smtClean="0"/>
              <a:t>Υπολογίζεται </a:t>
            </a:r>
            <a:r>
              <a:rPr lang="el-GR" altLang="el-GR" sz="2400" dirty="0"/>
              <a:t>άμεσα διαιρώντας το μέσο όρο του ύψους των ηλεκτρικών παλμών με τον αριθμό των </a:t>
            </a:r>
            <a:r>
              <a:rPr lang="el-GR" altLang="el-GR" sz="2400" dirty="0" err="1" smtClean="0"/>
              <a:t>ερυθροκυττάρων</a:t>
            </a:r>
            <a:endParaRPr lang="el-GR" altLang="el-GR" sz="2400" dirty="0" smtClean="0"/>
          </a:p>
          <a:p>
            <a:pPr marL="0" indent="0" algn="ctr">
              <a:buNone/>
            </a:pPr>
            <a:r>
              <a:rPr lang="en-US" altLang="el-GR" sz="2400" b="1" dirty="0">
                <a:solidFill>
                  <a:srgbClr val="004A82"/>
                </a:solidFill>
              </a:rPr>
              <a:t>MCV= </a:t>
            </a:r>
            <a:r>
              <a:rPr lang="en-US" altLang="el-GR" sz="2400" b="1" dirty="0" err="1">
                <a:solidFill>
                  <a:srgbClr val="004A82"/>
                </a:solidFill>
              </a:rPr>
              <a:t>Hct</a:t>
            </a:r>
            <a:r>
              <a:rPr lang="en-US" altLang="el-GR" sz="2400" b="1" dirty="0">
                <a:solidFill>
                  <a:srgbClr val="004A82"/>
                </a:solidFill>
              </a:rPr>
              <a:t> (%) X 10 / RBCs (10</a:t>
            </a:r>
            <a:r>
              <a:rPr lang="en-US" altLang="el-GR" sz="2400" b="1" baseline="30000" dirty="0">
                <a:solidFill>
                  <a:srgbClr val="004A82"/>
                </a:solidFill>
              </a:rPr>
              <a:t>12</a:t>
            </a:r>
            <a:r>
              <a:rPr lang="en-US" altLang="el-GR" sz="2400" b="1" dirty="0">
                <a:solidFill>
                  <a:srgbClr val="004A82"/>
                </a:solidFill>
              </a:rPr>
              <a:t>/L</a:t>
            </a:r>
            <a:r>
              <a:rPr lang="en-US" altLang="el-GR" sz="2400" b="1" dirty="0" smtClean="0">
                <a:solidFill>
                  <a:srgbClr val="004A82"/>
                </a:solidFill>
              </a:rPr>
              <a:t>)</a:t>
            </a:r>
            <a:endParaRPr lang="en-US" altLang="el-GR" sz="2400" dirty="0"/>
          </a:p>
          <a:p>
            <a:r>
              <a:rPr lang="el-GR" altLang="el-GR" sz="2400" dirty="0"/>
              <a:t>MCV&lt; 78 </a:t>
            </a:r>
            <a:r>
              <a:rPr lang="el-GR" altLang="el-GR" sz="2400" dirty="0" err="1"/>
              <a:t>fl</a:t>
            </a:r>
            <a:r>
              <a:rPr lang="el-GR" altLang="el-GR" sz="2400" dirty="0"/>
              <a:t>,</a:t>
            </a:r>
            <a:r>
              <a:rPr lang="en-US" altLang="el-GR" sz="2400" dirty="0"/>
              <a:t> </a:t>
            </a:r>
            <a:r>
              <a:rPr lang="el-GR" altLang="el-GR" sz="2400" dirty="0" err="1" smtClean="0"/>
              <a:t>μικροκυττάρωση</a:t>
            </a:r>
            <a:r>
              <a:rPr lang="el-GR" altLang="el-GR" sz="2400" dirty="0" smtClean="0"/>
              <a:t>.</a:t>
            </a:r>
            <a:endParaRPr lang="el-GR" altLang="el-GR" sz="2400" dirty="0"/>
          </a:p>
          <a:p>
            <a:r>
              <a:rPr lang="el-GR" altLang="el-GR" sz="2400" dirty="0"/>
              <a:t>MCV&gt; 100 </a:t>
            </a:r>
            <a:r>
              <a:rPr lang="el-GR" altLang="el-GR" sz="2400" dirty="0" err="1"/>
              <a:t>fl</a:t>
            </a:r>
            <a:r>
              <a:rPr lang="el-GR" altLang="el-GR" sz="2400" dirty="0"/>
              <a:t>,</a:t>
            </a:r>
            <a:r>
              <a:rPr lang="en-US" altLang="el-GR" sz="2400" dirty="0"/>
              <a:t> </a:t>
            </a:r>
            <a:r>
              <a:rPr lang="el-GR" altLang="el-GR" sz="2400" dirty="0" err="1" smtClean="0"/>
              <a:t>μακροκυττάρωση</a:t>
            </a:r>
            <a:r>
              <a:rPr lang="el-GR" altLang="el-GR" sz="2400" dirty="0" smtClean="0"/>
              <a:t>.</a:t>
            </a:r>
          </a:p>
          <a:p>
            <a:pPr marL="355600" indent="0" algn="ctr">
              <a:buNone/>
            </a:pPr>
            <a:r>
              <a:rPr lang="en-US" altLang="el-GR" sz="2400" dirty="0"/>
              <a:t>(</a:t>
            </a:r>
            <a:r>
              <a:rPr lang="en-US" altLang="el-GR" sz="2400" dirty="0" err="1"/>
              <a:t>fl</a:t>
            </a:r>
            <a:r>
              <a:rPr lang="en-US" altLang="el-GR" sz="2400" dirty="0"/>
              <a:t>=</a:t>
            </a:r>
            <a:r>
              <a:rPr lang="en-US" altLang="el-GR" sz="2400" dirty="0" err="1"/>
              <a:t>femtoliters</a:t>
            </a:r>
            <a:r>
              <a:rPr lang="en-US" altLang="el-GR" sz="2400" dirty="0"/>
              <a:t>) </a:t>
            </a:r>
            <a:r>
              <a:rPr lang="el-GR" altLang="el-GR" sz="2400" dirty="0"/>
              <a:t>ή μ</a:t>
            </a:r>
            <a:r>
              <a:rPr lang="en-US" altLang="el-GR" sz="2400" dirty="0"/>
              <a:t>m</a:t>
            </a:r>
            <a:r>
              <a:rPr lang="en-US" altLang="el-GR" sz="2400" baseline="30000" dirty="0"/>
              <a:t>3</a:t>
            </a:r>
            <a:endParaRPr lang="el-GR" altLang="el-GR" sz="2400" baseline="30000" dirty="0"/>
          </a:p>
          <a:p>
            <a:pPr marL="0" indent="0">
              <a:buNone/>
            </a:pPr>
            <a:endParaRPr lang="el-GR" alt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969497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a:t>Σφάλματα στο προσδιορισμό του MCV</a:t>
            </a:r>
            <a:br>
              <a:rPr lang="el-GR" dirty="0"/>
            </a:br>
            <a:r>
              <a:rPr lang="el-GR" dirty="0"/>
              <a:t>Ψευδής αύξηση </a:t>
            </a:r>
            <a:r>
              <a:rPr lang="el-GR" dirty="0" smtClean="0"/>
              <a:t>MCV</a:t>
            </a:r>
            <a:endParaRPr lang="el-GR" dirty="0"/>
          </a:p>
        </p:txBody>
      </p:sp>
      <p:sp>
        <p:nvSpPr>
          <p:cNvPr id="3" name="Θέση περιεχομένου 2"/>
          <p:cNvSpPr>
            <a:spLocks noGrp="1"/>
          </p:cNvSpPr>
          <p:nvPr>
            <p:ph idx="1"/>
          </p:nvPr>
        </p:nvSpPr>
        <p:spPr>
          <a:xfrm>
            <a:off x="457200" y="1484784"/>
            <a:ext cx="8507288" cy="4968552"/>
          </a:xfrm>
        </p:spPr>
        <p:txBody>
          <a:bodyPr>
            <a:noAutofit/>
          </a:bodyPr>
          <a:lstStyle/>
          <a:p>
            <a:pPr>
              <a:lnSpc>
                <a:spcPct val="105000"/>
              </a:lnSpc>
              <a:spcBef>
                <a:spcPts val="800"/>
              </a:spcBef>
            </a:pPr>
            <a:r>
              <a:rPr lang="el-GR" dirty="0" smtClean="0"/>
              <a:t>Ψυχροσυγκολλητίνες.</a:t>
            </a:r>
            <a:endParaRPr lang="el-GR" dirty="0"/>
          </a:p>
          <a:p>
            <a:pPr>
              <a:lnSpc>
                <a:spcPct val="105000"/>
              </a:lnSpc>
              <a:spcBef>
                <a:spcPts val="800"/>
              </a:spcBef>
            </a:pPr>
            <a:r>
              <a:rPr lang="el-GR" dirty="0" err="1" smtClean="0"/>
              <a:t>Λευκοκυττάρωση</a:t>
            </a:r>
            <a:r>
              <a:rPr lang="el-GR" dirty="0" smtClean="0"/>
              <a:t>.</a:t>
            </a:r>
            <a:endParaRPr lang="el-GR" dirty="0"/>
          </a:p>
          <a:p>
            <a:pPr>
              <a:lnSpc>
                <a:spcPct val="105000"/>
              </a:lnSpc>
              <a:spcBef>
                <a:spcPts val="800"/>
              </a:spcBef>
            </a:pPr>
            <a:r>
              <a:rPr lang="el-GR" dirty="0" smtClean="0"/>
              <a:t>Σακχαρώδης </a:t>
            </a:r>
            <a:r>
              <a:rPr lang="el-GR" dirty="0"/>
              <a:t>διαβήτης, αιμοληψία κοντά σε παροχή με γλυκόζη (ωσμωτική διόγκωση </a:t>
            </a:r>
            <a:r>
              <a:rPr lang="el-GR" dirty="0" err="1"/>
              <a:t>ερυθροκυττάρων</a:t>
            </a:r>
            <a:r>
              <a:rPr lang="el-GR" dirty="0"/>
              <a:t>) </a:t>
            </a:r>
            <a:r>
              <a:rPr lang="el-GR" dirty="0" smtClean="0"/>
              <a:t>.</a:t>
            </a:r>
            <a:endParaRPr lang="el-GR" dirty="0"/>
          </a:p>
          <a:p>
            <a:pPr>
              <a:lnSpc>
                <a:spcPct val="105000"/>
              </a:lnSpc>
              <a:spcBef>
                <a:spcPts val="800"/>
              </a:spcBef>
            </a:pPr>
            <a:r>
              <a:rPr lang="el-GR" dirty="0" smtClean="0"/>
              <a:t>Υπερχρωμία </a:t>
            </a:r>
            <a:r>
              <a:rPr lang="el-GR" dirty="0"/>
              <a:t>(</a:t>
            </a:r>
            <a:r>
              <a:rPr lang="el-GR" dirty="0" err="1"/>
              <a:t>σφαιροκύτταρα→</a:t>
            </a:r>
            <a:r>
              <a:rPr lang="el-GR" dirty="0" err="1" smtClean="0"/>
              <a:t>μικρή</a:t>
            </a:r>
            <a:r>
              <a:rPr lang="el-GR" dirty="0"/>
              <a:t> </a:t>
            </a:r>
            <a:r>
              <a:rPr lang="el-GR" dirty="0" err="1" smtClean="0"/>
              <a:t>παραμορφωσιμότητα</a:t>
            </a:r>
            <a:r>
              <a:rPr lang="el-GR" dirty="0" smtClean="0"/>
              <a:t> </a:t>
            </a:r>
            <a:r>
              <a:rPr lang="el-GR" dirty="0" err="1" smtClean="0"/>
              <a:t>→</a:t>
            </a:r>
            <a:r>
              <a:rPr lang="el-GR" dirty="0" err="1"/>
              <a:t>πλασματικά</a:t>
            </a:r>
            <a:r>
              <a:rPr lang="el-GR" dirty="0"/>
              <a:t> </a:t>
            </a:r>
            <a:r>
              <a:rPr lang="el-GR" dirty="0" smtClean="0"/>
              <a:t>μεγαλύτερα.</a:t>
            </a:r>
            <a:endParaRPr lang="el-GR" dirty="0"/>
          </a:p>
          <a:p>
            <a:pPr algn="ctr">
              <a:lnSpc>
                <a:spcPct val="105000"/>
              </a:lnSpc>
              <a:spcBef>
                <a:spcPts val="800"/>
              </a:spcBef>
              <a:buFont typeface="Wingdings" panose="05000000000000000000" pitchFamily="2" charset="2"/>
              <a:buChar char="ü"/>
            </a:pPr>
            <a:r>
              <a:rPr lang="el-GR" b="1" dirty="0">
                <a:solidFill>
                  <a:srgbClr val="004A82"/>
                </a:solidFill>
              </a:rPr>
              <a:t>Το ύψος των παλμών εξαρτάται από το σχήμα που παίρνει το ερυθρό αιμοσφαίριο στην οπή </a:t>
            </a:r>
            <a:endParaRPr lang="el-GR" b="1" dirty="0" smtClean="0">
              <a:solidFill>
                <a:srgbClr val="004A82"/>
              </a:solidFill>
            </a:endParaRPr>
          </a:p>
          <a:p>
            <a:pPr>
              <a:lnSpc>
                <a:spcPct val="105000"/>
              </a:lnSpc>
              <a:spcBef>
                <a:spcPts val="800"/>
              </a:spcBef>
              <a:buFont typeface="Courier New" panose="02070309020205020404" pitchFamily="49" charset="0"/>
              <a:buChar char="o"/>
            </a:pPr>
            <a:r>
              <a:rPr lang="el-GR" altLang="el-GR" dirty="0"/>
              <a:t>Τα σφάλματα στις μετρήσεις των </a:t>
            </a:r>
            <a:r>
              <a:rPr lang="en-US" altLang="el-GR" dirty="0"/>
              <a:t>RBCs</a:t>
            </a:r>
            <a:r>
              <a:rPr lang="el-GR" altLang="el-GR" dirty="0"/>
              <a:t> και του MCV επηρεάζουν και τον H</a:t>
            </a:r>
            <a:r>
              <a:rPr lang="en-US" altLang="el-GR" dirty="0"/>
              <a:t>c</a:t>
            </a:r>
            <a:r>
              <a:rPr lang="el-GR" altLang="el-GR" dirty="0" smtClean="0"/>
              <a:t>t.</a:t>
            </a:r>
            <a:endParaRPr lang="el-GR" altLang="el-GR" dirty="0"/>
          </a:p>
          <a:p>
            <a:pPr>
              <a:lnSpc>
                <a:spcPct val="105000"/>
              </a:lnSpc>
              <a:spcBef>
                <a:spcPts val="800"/>
              </a:spcBef>
              <a:buFont typeface="Courier New" panose="02070309020205020404" pitchFamily="49" charset="0"/>
              <a:buChar char="o"/>
            </a:pPr>
            <a:r>
              <a:rPr lang="el-GR" altLang="el-GR" dirty="0"/>
              <a:t>Για το προσδιορισμό της αναιμίας πρέπει να ενθαρρύνεται η χρήση της </a:t>
            </a:r>
            <a:r>
              <a:rPr lang="el-GR" altLang="el-GR" dirty="0" err="1"/>
              <a:t>Hb</a:t>
            </a:r>
            <a:r>
              <a:rPr lang="el-GR" altLang="el-GR" dirty="0"/>
              <a:t> παρά του H</a:t>
            </a:r>
            <a:r>
              <a:rPr lang="en-US" altLang="el-GR" dirty="0"/>
              <a:t>c</a:t>
            </a:r>
            <a:r>
              <a:rPr lang="el-GR" altLang="el-GR" dirty="0" smtClean="0"/>
              <a:t>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157251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Μέση ποσότητα </a:t>
            </a:r>
            <a:r>
              <a:rPr lang="en-US" dirty="0" err="1"/>
              <a:t>Hb</a:t>
            </a:r>
            <a:r>
              <a:rPr lang="en-US" dirty="0"/>
              <a:t> </a:t>
            </a:r>
            <a:r>
              <a:rPr lang="el-GR" dirty="0"/>
              <a:t>ανά </a:t>
            </a:r>
            <a:r>
              <a:rPr lang="el-GR" dirty="0" err="1"/>
              <a:t>ερυθροκύτταρο</a:t>
            </a:r>
            <a:r>
              <a:rPr lang="el-GR" dirty="0"/>
              <a:t/>
            </a:r>
            <a:br>
              <a:rPr lang="el-GR" dirty="0"/>
            </a:br>
            <a:r>
              <a:rPr lang="en-US" sz="3000" b="0" dirty="0"/>
              <a:t>MCH, Mean Corpuscular </a:t>
            </a:r>
            <a:r>
              <a:rPr lang="en-US" sz="3000" b="0" dirty="0" smtClean="0"/>
              <a:t>Hemoglobin</a:t>
            </a:r>
            <a:endParaRPr lang="el-GR" sz="3000" b="0" dirty="0"/>
          </a:p>
        </p:txBody>
      </p:sp>
      <p:sp>
        <p:nvSpPr>
          <p:cNvPr id="3" name="Θέση περιεχομένου 2"/>
          <p:cNvSpPr>
            <a:spLocks noGrp="1"/>
          </p:cNvSpPr>
          <p:nvPr>
            <p:ph idx="1"/>
          </p:nvPr>
        </p:nvSpPr>
        <p:spPr>
          <a:xfrm>
            <a:off x="457200" y="1412776"/>
            <a:ext cx="8229600" cy="4824536"/>
          </a:xfrm>
        </p:spPr>
        <p:txBody>
          <a:bodyPr/>
          <a:lstStyle/>
          <a:p>
            <a:r>
              <a:rPr lang="el-GR" altLang="el-GR" sz="2400" dirty="0"/>
              <a:t>Εκφράζει το μέσο ποσό της αιμοσφαιρίνης που περιέχεται ανά </a:t>
            </a:r>
            <a:r>
              <a:rPr lang="el-GR" altLang="el-GR" sz="2400" dirty="0" err="1" smtClean="0"/>
              <a:t>ερυθροκύτταρο</a:t>
            </a:r>
            <a:r>
              <a:rPr lang="el-GR" altLang="el-GR" sz="2400" dirty="0" smtClean="0"/>
              <a:t>.</a:t>
            </a:r>
            <a:endParaRPr lang="el-GR" altLang="el-GR" sz="2400" dirty="0"/>
          </a:p>
          <a:p>
            <a:pPr marL="355600" indent="0">
              <a:buNone/>
            </a:pPr>
            <a:r>
              <a:rPr lang="el-GR" altLang="el-GR" sz="2400" dirty="0" err="1"/>
              <a:t>Hb</a:t>
            </a:r>
            <a:r>
              <a:rPr lang="en-US" altLang="el-GR" sz="2400" dirty="0"/>
              <a:t> </a:t>
            </a:r>
            <a:r>
              <a:rPr lang="el-GR" altLang="el-GR" sz="2400" dirty="0"/>
              <a:t>/</a:t>
            </a:r>
            <a:r>
              <a:rPr lang="en-US" altLang="el-GR" sz="2400" dirty="0"/>
              <a:t> </a:t>
            </a:r>
            <a:r>
              <a:rPr lang="el-GR" altLang="el-GR" sz="2400" dirty="0"/>
              <a:t>RBC</a:t>
            </a:r>
            <a:r>
              <a:rPr lang="en-US" altLang="el-GR" sz="2400" dirty="0"/>
              <a:t> </a:t>
            </a:r>
            <a:r>
              <a:rPr lang="el-GR" altLang="el-GR" sz="2400" dirty="0"/>
              <a:t>x</a:t>
            </a:r>
            <a:r>
              <a:rPr lang="en-US" altLang="el-GR" sz="2400" dirty="0"/>
              <a:t> </a:t>
            </a:r>
            <a:r>
              <a:rPr lang="el-GR" altLang="el-GR" sz="2400" dirty="0"/>
              <a:t>10 </a:t>
            </a:r>
            <a:r>
              <a:rPr lang="el-GR" altLang="el-GR" sz="2400" b="1" dirty="0">
                <a:solidFill>
                  <a:srgbClr val="004A82"/>
                </a:solidFill>
              </a:rPr>
              <a:t>Φ.Τ.27-34 </a:t>
            </a:r>
            <a:r>
              <a:rPr lang="el-GR" altLang="el-GR" sz="2400" b="1" dirty="0" err="1" smtClean="0">
                <a:solidFill>
                  <a:srgbClr val="004A82"/>
                </a:solidFill>
              </a:rPr>
              <a:t>pg</a:t>
            </a:r>
            <a:endParaRPr lang="el-GR" altLang="el-GR" sz="2400" b="1" dirty="0">
              <a:solidFill>
                <a:srgbClr val="004A82"/>
              </a:solidFill>
            </a:endParaRPr>
          </a:p>
          <a:p>
            <a:pPr marL="0" indent="0" algn="ctr">
              <a:buNone/>
            </a:pPr>
            <a:r>
              <a:rPr lang="el-GR" altLang="el-GR" sz="2400" b="1" dirty="0" smtClean="0">
                <a:solidFill>
                  <a:srgbClr val="004A82"/>
                </a:solidFill>
              </a:rPr>
              <a:t>Αξιόπιστος </a:t>
            </a:r>
            <a:r>
              <a:rPr lang="el-GR" altLang="el-GR" sz="2400" b="1" dirty="0">
                <a:solidFill>
                  <a:srgbClr val="004A82"/>
                </a:solidFill>
              </a:rPr>
              <a:t>δείκτης μέτρου υποχρωμίας </a:t>
            </a:r>
            <a:r>
              <a:rPr lang="el-GR" altLang="el-GR" sz="2400" b="1" dirty="0" err="1" smtClean="0">
                <a:solidFill>
                  <a:srgbClr val="004A82"/>
                </a:solidFill>
              </a:rPr>
              <a:t>ερυθροκυττάρων</a:t>
            </a:r>
            <a:r>
              <a:rPr lang="el-GR" altLang="el-GR" sz="2400" b="1" dirty="0" smtClean="0">
                <a:solidFill>
                  <a:srgbClr val="004A82"/>
                </a:solidFill>
              </a:rPr>
              <a:t>.</a:t>
            </a:r>
            <a:endParaRPr lang="el-GR" altLang="el-GR" sz="2400"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252129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440160"/>
          </a:xfrm>
        </p:spPr>
        <p:txBody>
          <a:bodyPr>
            <a:noAutofit/>
          </a:bodyPr>
          <a:lstStyle/>
          <a:p>
            <a:r>
              <a:rPr lang="el-GR" dirty="0"/>
              <a:t>Μέση συγκέντρωση </a:t>
            </a:r>
            <a:r>
              <a:rPr lang="en-US" dirty="0" err="1"/>
              <a:t>Hb</a:t>
            </a:r>
            <a:r>
              <a:rPr lang="en-US" dirty="0"/>
              <a:t> </a:t>
            </a:r>
            <a:r>
              <a:rPr lang="el-GR" dirty="0"/>
              <a:t>στα ερυθροκύτταρα του </a:t>
            </a:r>
            <a:r>
              <a:rPr lang="el-GR" dirty="0" smtClean="0"/>
              <a:t>δείγματος</a:t>
            </a:r>
            <a:br>
              <a:rPr lang="el-GR" dirty="0" smtClean="0"/>
            </a:br>
            <a:r>
              <a:rPr lang="en-US" sz="3000" b="0" dirty="0" smtClean="0"/>
              <a:t>MCHC</a:t>
            </a:r>
            <a:r>
              <a:rPr lang="en-US" sz="3000" b="0" dirty="0"/>
              <a:t>, Mean Corpuscular </a:t>
            </a:r>
            <a:r>
              <a:rPr lang="en-US" sz="3000" b="0" dirty="0" smtClean="0"/>
              <a:t>Concentration</a:t>
            </a:r>
            <a:endParaRPr lang="el-GR" sz="3000" b="0" dirty="0"/>
          </a:p>
        </p:txBody>
      </p:sp>
      <p:sp>
        <p:nvSpPr>
          <p:cNvPr id="5" name="Θέση περιεχομένου 4"/>
          <p:cNvSpPr>
            <a:spLocks noGrp="1"/>
          </p:cNvSpPr>
          <p:nvPr>
            <p:ph idx="1"/>
          </p:nvPr>
        </p:nvSpPr>
        <p:spPr>
          <a:xfrm>
            <a:off x="457200" y="1844824"/>
            <a:ext cx="8229600" cy="4392488"/>
          </a:xfrm>
        </p:spPr>
        <p:txBody>
          <a:bodyPr>
            <a:normAutofit/>
          </a:bodyPr>
          <a:lstStyle/>
          <a:p>
            <a:pPr marL="0" indent="0" algn="ctr">
              <a:buNone/>
            </a:pPr>
            <a:r>
              <a:rPr lang="el-GR" altLang="el-GR" sz="2400" b="1" dirty="0" err="1"/>
              <a:t>Hb</a:t>
            </a:r>
            <a:r>
              <a:rPr lang="el-GR" altLang="el-GR" sz="2400" b="1" dirty="0"/>
              <a:t> / </a:t>
            </a:r>
            <a:r>
              <a:rPr lang="el-GR" altLang="el-GR" sz="2400" b="1" dirty="0" err="1"/>
              <a:t>Ht</a:t>
            </a:r>
            <a:r>
              <a:rPr lang="el-GR" altLang="el-GR" sz="2400" b="1" dirty="0"/>
              <a:t> = </a:t>
            </a:r>
            <a:r>
              <a:rPr lang="el-GR" altLang="el-GR" sz="2400" b="1" dirty="0" err="1"/>
              <a:t>Hb</a:t>
            </a:r>
            <a:r>
              <a:rPr lang="en-US" altLang="el-GR" sz="2400" b="1" dirty="0"/>
              <a:t> </a:t>
            </a:r>
            <a:r>
              <a:rPr lang="el-GR" altLang="el-GR" sz="2400" b="1" dirty="0"/>
              <a:t>/</a:t>
            </a:r>
            <a:r>
              <a:rPr lang="en-US" altLang="el-GR" sz="2400" b="1" dirty="0"/>
              <a:t> </a:t>
            </a:r>
            <a:r>
              <a:rPr lang="el-GR" altLang="el-GR" sz="2400" b="1" dirty="0"/>
              <a:t>RBC</a:t>
            </a:r>
            <a:r>
              <a:rPr lang="en-US" altLang="el-GR" sz="2400" b="1" dirty="0"/>
              <a:t> </a:t>
            </a:r>
            <a:r>
              <a:rPr lang="el-GR" altLang="el-GR" sz="2400" b="1" dirty="0"/>
              <a:t>x</a:t>
            </a:r>
            <a:r>
              <a:rPr lang="en-US" altLang="el-GR" sz="2400" b="1" dirty="0"/>
              <a:t> </a:t>
            </a:r>
            <a:r>
              <a:rPr lang="el-GR" altLang="el-GR" sz="2400" b="1" dirty="0"/>
              <a:t>MCV Φ.Τ.32-36% </a:t>
            </a:r>
          </a:p>
          <a:p>
            <a:r>
              <a:rPr lang="el-GR" altLang="el-GR" dirty="0"/>
              <a:t>Δείκτης μέτρου υποχρωμίας </a:t>
            </a:r>
            <a:r>
              <a:rPr lang="el-GR" altLang="el-GR" dirty="0" err="1"/>
              <a:t>ερυθροκυττάρων</a:t>
            </a:r>
            <a:r>
              <a:rPr lang="el-GR" altLang="el-GR" dirty="0"/>
              <a:t> όχι αξιόπιστος λόγω διαφορετικού τρόπου υπολογισμού στους διάφορους </a:t>
            </a:r>
            <a:r>
              <a:rPr lang="el-GR" altLang="el-GR" dirty="0" smtClean="0"/>
              <a:t>αναλυτές.</a:t>
            </a:r>
            <a:endParaRPr lang="el-GR" altLang="el-GR" dirty="0"/>
          </a:p>
          <a:p>
            <a:pPr marL="355600" indent="0">
              <a:buNone/>
            </a:pPr>
            <a:r>
              <a:rPr lang="el-GR" altLang="el-GR" dirty="0" err="1"/>
              <a:t>↑MCHC</a:t>
            </a:r>
            <a:r>
              <a:rPr lang="el-GR" altLang="el-GR" dirty="0"/>
              <a:t> : </a:t>
            </a:r>
            <a:r>
              <a:rPr lang="el-GR" altLang="el-GR" dirty="0" err="1" smtClean="0"/>
              <a:t>σφαιροκύτταρα</a:t>
            </a:r>
            <a:r>
              <a:rPr lang="el-GR" altLang="el-GR" dirty="0" smtClean="0"/>
              <a:t>, </a:t>
            </a:r>
            <a:r>
              <a:rPr lang="el-GR" altLang="el-GR" dirty="0" err="1" smtClean="0"/>
              <a:t>ψυχροσυγκολλητίνες</a:t>
            </a:r>
            <a:r>
              <a:rPr lang="el-GR" altLang="el-GR" dirty="0" smtClean="0"/>
              <a:t>.</a:t>
            </a:r>
            <a:endParaRPr lang="el-GR" altLang="el-GR" dirty="0"/>
          </a:p>
          <a:p>
            <a:pPr marL="355600" indent="0">
              <a:buNone/>
            </a:pPr>
            <a:r>
              <a:rPr lang="el-GR" altLang="el-GR" dirty="0"/>
              <a:t>MCH,</a:t>
            </a:r>
            <a:r>
              <a:rPr lang="en-US" altLang="el-GR" dirty="0"/>
              <a:t> </a:t>
            </a:r>
            <a:r>
              <a:rPr lang="el-GR" altLang="el-GR" dirty="0"/>
              <a:t>MCHC </a:t>
            </a:r>
            <a:r>
              <a:rPr lang="el-GR" altLang="el-GR" dirty="0" err="1"/>
              <a:t>κ.φ</a:t>
            </a:r>
            <a:r>
              <a:rPr lang="el-GR" altLang="el-GR" dirty="0"/>
              <a:t>. </a:t>
            </a:r>
            <a:r>
              <a:rPr lang="el-GR" altLang="el-GR" dirty="0" err="1" smtClean="0"/>
              <a:t>ορθοχρωμία</a:t>
            </a:r>
            <a:r>
              <a:rPr lang="el-GR" altLang="el-GR" dirty="0" smtClean="0"/>
              <a:t>.</a:t>
            </a:r>
            <a:endParaRPr lang="el-GR" altLang="el-GR" dirty="0"/>
          </a:p>
          <a:p>
            <a:pPr marL="355600" indent="0">
              <a:buNone/>
            </a:pPr>
            <a:r>
              <a:rPr lang="el-GR" altLang="el-GR" dirty="0"/>
              <a:t>MCH,</a:t>
            </a:r>
            <a:r>
              <a:rPr lang="en-US" altLang="el-GR" dirty="0"/>
              <a:t> </a:t>
            </a:r>
            <a:r>
              <a:rPr lang="el-GR" altLang="el-GR" dirty="0"/>
              <a:t>MCHC ↓ </a:t>
            </a:r>
            <a:r>
              <a:rPr lang="en-US" altLang="el-GR" dirty="0"/>
              <a:t> </a:t>
            </a:r>
            <a:r>
              <a:rPr lang="el-GR" altLang="el-GR" dirty="0" smtClean="0"/>
              <a:t>υποχρωμία.</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88454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Εύρος κατανομής όγκου </a:t>
            </a:r>
            <a:r>
              <a:rPr lang="el-GR" dirty="0" err="1"/>
              <a:t>ερυθροκυττάρων</a:t>
            </a:r>
            <a:r>
              <a:rPr lang="el-GR" dirty="0"/>
              <a:t/>
            </a:r>
            <a:br>
              <a:rPr lang="el-GR" dirty="0"/>
            </a:br>
            <a:r>
              <a:rPr lang="en-US" dirty="0"/>
              <a:t>RDW, Red Cell Distribution </a:t>
            </a:r>
            <a:r>
              <a:rPr lang="en-US" dirty="0" smtClean="0"/>
              <a:t>Width</a:t>
            </a:r>
            <a:endParaRPr lang="el-GR" dirty="0"/>
          </a:p>
        </p:txBody>
      </p:sp>
      <p:sp>
        <p:nvSpPr>
          <p:cNvPr id="3" name="Θέση περιεχομένου 2"/>
          <p:cNvSpPr>
            <a:spLocks noGrp="1"/>
          </p:cNvSpPr>
          <p:nvPr>
            <p:ph idx="1"/>
          </p:nvPr>
        </p:nvSpPr>
        <p:spPr>
          <a:xfrm>
            <a:off x="457200" y="1484784"/>
            <a:ext cx="8229600" cy="4752528"/>
          </a:xfrm>
        </p:spPr>
        <p:txBody>
          <a:bodyPr>
            <a:normAutofit/>
          </a:bodyPr>
          <a:lstStyle/>
          <a:p>
            <a:r>
              <a:rPr lang="el-GR" altLang="el-GR" sz="2400" dirty="0" smtClean="0"/>
              <a:t>Στατιστική παράμετρος (RDW-CV, RDW-SD)</a:t>
            </a:r>
          </a:p>
          <a:p>
            <a:pPr marL="355600" indent="0">
              <a:buNone/>
            </a:pPr>
            <a:r>
              <a:rPr lang="el-GR" altLang="el-GR" sz="2400" dirty="0" smtClean="0"/>
              <a:t>Εκφράζει την ομοιογένεια ή ετερογένεια του όγκου των </a:t>
            </a:r>
            <a:r>
              <a:rPr lang="el-GR" altLang="el-GR" sz="2400" dirty="0" err="1" smtClean="0"/>
              <a:t>ερυθροκυττάρων</a:t>
            </a:r>
            <a:r>
              <a:rPr lang="el-GR" altLang="el-GR" sz="2400" dirty="0" smtClean="0"/>
              <a:t>.</a:t>
            </a:r>
          </a:p>
          <a:p>
            <a:r>
              <a:rPr lang="el-GR" altLang="el-GR" sz="2400" dirty="0" smtClean="0"/>
              <a:t>Ασυμφωνία τιμών μεταξύ διαφόρων αναλυτών</a:t>
            </a:r>
          </a:p>
          <a:p>
            <a:pPr marL="355600" indent="0">
              <a:buNone/>
            </a:pPr>
            <a:r>
              <a:rPr lang="el-GR" altLang="el-GR" sz="2400" dirty="0" err="1" smtClean="0"/>
              <a:t>↑RDW</a:t>
            </a:r>
            <a:r>
              <a:rPr lang="el-GR" altLang="el-GR" sz="2400" dirty="0" smtClean="0"/>
              <a:t> : διπλός </a:t>
            </a:r>
            <a:r>
              <a:rPr lang="el-GR" altLang="el-GR" sz="2400" dirty="0" err="1" smtClean="0"/>
              <a:t>ερυθροκυτταρικός</a:t>
            </a:r>
            <a:r>
              <a:rPr lang="el-GR" altLang="el-GR" sz="2400" dirty="0" smtClean="0"/>
              <a:t> πληθυσμός,</a:t>
            </a:r>
            <a:r>
              <a:rPr lang="en-US" altLang="el-GR" sz="2400" dirty="0" smtClean="0"/>
              <a:t> </a:t>
            </a:r>
            <a:r>
              <a:rPr lang="el-GR" altLang="el-GR" sz="2400" dirty="0" smtClean="0"/>
              <a:t>στην πράξη </a:t>
            </a:r>
            <a:r>
              <a:rPr lang="el-GR" altLang="el-GR" sz="2400" dirty="0" err="1" smtClean="0"/>
              <a:t>ανισοκυττάρωση</a:t>
            </a:r>
            <a:r>
              <a:rPr lang="el-GR" altLang="el-GR" sz="2400"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612546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Ανισοκυττάρωση</a:t>
            </a:r>
            <a:r>
              <a:rPr lang="el-GR" dirty="0" smtClean="0"/>
              <a:t> </a:t>
            </a:r>
            <a:endParaRPr lang="el-GR" dirty="0"/>
          </a:p>
        </p:txBody>
      </p:sp>
      <p:sp>
        <p:nvSpPr>
          <p:cNvPr id="3" name="Θέση περιεχομένου 2"/>
          <p:cNvSpPr>
            <a:spLocks noGrp="1"/>
          </p:cNvSpPr>
          <p:nvPr>
            <p:ph idx="1"/>
          </p:nvPr>
        </p:nvSpPr>
        <p:spPr>
          <a:xfrm>
            <a:off x="457200" y="1196752"/>
            <a:ext cx="8291264" cy="5256584"/>
          </a:xfrm>
        </p:spPr>
        <p:txBody>
          <a:bodyPr>
            <a:normAutofit fontScale="92500" lnSpcReduction="20000"/>
          </a:bodyPr>
          <a:lstStyle/>
          <a:p>
            <a:pPr>
              <a:lnSpc>
                <a:spcPct val="130000"/>
              </a:lnSpc>
              <a:spcBef>
                <a:spcPts val="800"/>
              </a:spcBef>
            </a:pPr>
            <a:r>
              <a:rPr lang="el-GR" altLang="el-GR" sz="2400" dirty="0"/>
              <a:t>RDW-CV Φ.Τ. 13±1</a:t>
            </a:r>
            <a:r>
              <a:rPr lang="el-GR" altLang="el-GR" sz="2400" dirty="0" smtClean="0"/>
              <a:t>%.</a:t>
            </a:r>
            <a:endParaRPr lang="el-GR" altLang="el-GR" sz="2400" dirty="0"/>
          </a:p>
          <a:p>
            <a:pPr>
              <a:lnSpc>
                <a:spcPct val="130000"/>
              </a:lnSpc>
              <a:spcBef>
                <a:spcPts val="800"/>
              </a:spcBef>
            </a:pPr>
            <a:r>
              <a:rPr lang="el-GR" altLang="el-GR" sz="2400" dirty="0"/>
              <a:t>RDW-SD Φ.Τ. 42±5 </a:t>
            </a:r>
            <a:r>
              <a:rPr lang="el-GR" altLang="el-GR" sz="2400" dirty="0" err="1" smtClean="0"/>
              <a:t>fl</a:t>
            </a:r>
            <a:r>
              <a:rPr lang="el-GR" altLang="el-GR" sz="2400" dirty="0" smtClean="0"/>
              <a:t>.</a:t>
            </a:r>
            <a:endParaRPr lang="el-GR" altLang="el-GR" sz="2400" dirty="0"/>
          </a:p>
          <a:p>
            <a:pPr>
              <a:lnSpc>
                <a:spcPct val="130000"/>
              </a:lnSpc>
              <a:spcBef>
                <a:spcPts val="800"/>
              </a:spcBef>
            </a:pPr>
            <a:r>
              <a:rPr lang="el-GR" altLang="el-GR" sz="2400" dirty="0"/>
              <a:t>RDW-διπλός </a:t>
            </a:r>
            <a:r>
              <a:rPr lang="el-GR" altLang="el-GR" sz="2400" dirty="0" err="1"/>
              <a:t>ερυθροκυτταρικός</a:t>
            </a:r>
            <a:r>
              <a:rPr lang="el-GR" altLang="el-GR" sz="2400" dirty="0"/>
              <a:t> </a:t>
            </a:r>
            <a:r>
              <a:rPr lang="el-GR" altLang="el-GR" sz="2400" dirty="0" smtClean="0"/>
              <a:t>πληθυσμός.</a:t>
            </a:r>
            <a:endParaRPr lang="el-GR" altLang="el-GR" sz="2400" dirty="0"/>
          </a:p>
          <a:p>
            <a:pPr lvl="1" indent="-387350">
              <a:lnSpc>
                <a:spcPct val="130000"/>
              </a:lnSpc>
              <a:spcBef>
                <a:spcPts val="800"/>
              </a:spcBef>
            </a:pPr>
            <a:r>
              <a:rPr lang="el-GR" altLang="el-GR" sz="2400" dirty="0" smtClean="0"/>
              <a:t>Ομόζυγη β-θαλασσαιμία.</a:t>
            </a:r>
            <a:endParaRPr lang="el-GR" altLang="el-GR" sz="2400" dirty="0"/>
          </a:p>
          <a:p>
            <a:pPr lvl="1" indent="-387350">
              <a:lnSpc>
                <a:spcPct val="130000"/>
              </a:lnSpc>
              <a:spcBef>
                <a:spcPts val="800"/>
              </a:spcBef>
            </a:pPr>
            <a:r>
              <a:rPr lang="el-GR" altLang="el-GR" sz="2400" dirty="0" smtClean="0"/>
              <a:t>Ομόζυγη</a:t>
            </a:r>
            <a:r>
              <a:rPr lang="el-GR" altLang="el-GR" sz="2400" dirty="0"/>
              <a:t>,</a:t>
            </a:r>
            <a:r>
              <a:rPr lang="en-US" altLang="el-GR" sz="2400" dirty="0"/>
              <a:t> </a:t>
            </a:r>
            <a:r>
              <a:rPr lang="el-GR" altLang="el-GR" sz="2400" dirty="0" err="1"/>
              <a:t>ετερόζυγη</a:t>
            </a:r>
            <a:r>
              <a:rPr lang="el-GR" altLang="el-GR" sz="2400" dirty="0"/>
              <a:t> </a:t>
            </a:r>
            <a:r>
              <a:rPr lang="el-GR" altLang="el-GR" sz="2400" dirty="0" err="1" smtClean="0"/>
              <a:t>δβ</a:t>
            </a:r>
            <a:r>
              <a:rPr lang="el-GR" altLang="el-GR" sz="2400" dirty="0" smtClean="0"/>
              <a:t>-θαλασσαιμία.</a:t>
            </a:r>
            <a:endParaRPr lang="el-GR" altLang="el-GR" sz="2400" dirty="0"/>
          </a:p>
          <a:p>
            <a:pPr lvl="1" indent="-387350">
              <a:lnSpc>
                <a:spcPct val="130000"/>
              </a:lnSpc>
              <a:spcBef>
                <a:spcPts val="800"/>
              </a:spcBef>
            </a:pPr>
            <a:r>
              <a:rPr lang="el-GR" altLang="el-GR" sz="2400" dirty="0" smtClean="0"/>
              <a:t>Σιδηροπενική αναιμία.</a:t>
            </a:r>
            <a:endParaRPr lang="el-GR" altLang="el-GR" sz="2400" dirty="0"/>
          </a:p>
          <a:p>
            <a:pPr lvl="1" indent="-387350">
              <a:lnSpc>
                <a:spcPct val="130000"/>
              </a:lnSpc>
              <a:spcBef>
                <a:spcPts val="800"/>
              </a:spcBef>
            </a:pPr>
            <a:r>
              <a:rPr lang="el-GR" altLang="el-GR" sz="2400" dirty="0" smtClean="0"/>
              <a:t>Δρεπανοκυτταρική αναιμία.</a:t>
            </a:r>
            <a:endParaRPr lang="el-GR" altLang="el-GR" sz="2400" dirty="0"/>
          </a:p>
          <a:p>
            <a:pPr marL="355600" indent="0">
              <a:lnSpc>
                <a:spcPct val="130000"/>
              </a:lnSpc>
              <a:spcBef>
                <a:spcPts val="800"/>
              </a:spcBef>
              <a:buNone/>
            </a:pPr>
            <a:r>
              <a:rPr lang="el-GR" altLang="el-GR" sz="2400" b="1" dirty="0" err="1"/>
              <a:t>Ετερόζυγη</a:t>
            </a:r>
            <a:r>
              <a:rPr lang="el-GR" altLang="el-GR" sz="2400" b="1" dirty="0"/>
              <a:t> β-θαλασσαιμία : RDW </a:t>
            </a:r>
            <a:r>
              <a:rPr lang="el-GR" altLang="el-GR" sz="2400" b="1" dirty="0" err="1" smtClean="0"/>
              <a:t>κ.φ</a:t>
            </a:r>
            <a:r>
              <a:rPr lang="el-GR" altLang="el-GR" sz="2400" b="1" dirty="0" smtClean="0"/>
              <a:t>.</a:t>
            </a:r>
            <a:endParaRPr lang="el-GR" altLang="el-GR" sz="2400" b="1" dirty="0"/>
          </a:p>
          <a:p>
            <a:pPr marL="355600" indent="0">
              <a:lnSpc>
                <a:spcPct val="130000"/>
              </a:lnSpc>
              <a:spcBef>
                <a:spcPts val="800"/>
              </a:spcBef>
              <a:buNone/>
            </a:pPr>
            <a:r>
              <a:rPr lang="el-GR" altLang="el-GR" sz="2400" b="1" dirty="0"/>
              <a:t>Συσχέτιση RDW,</a:t>
            </a:r>
            <a:r>
              <a:rPr lang="en-US" altLang="el-GR" sz="2400" b="1" dirty="0"/>
              <a:t> </a:t>
            </a:r>
            <a:r>
              <a:rPr lang="el-GR" altLang="el-GR" sz="2400" b="1" dirty="0"/>
              <a:t>MCV χρήσιμη στη </a:t>
            </a:r>
            <a:r>
              <a:rPr lang="el-GR" altLang="el-GR" sz="2400" b="1" dirty="0" smtClean="0"/>
              <a:t>διαγνωστική προσέγγιση </a:t>
            </a:r>
            <a:r>
              <a:rPr lang="el-GR" altLang="el-GR" sz="2400" b="1" dirty="0"/>
              <a:t>αναιμίας </a:t>
            </a:r>
            <a:r>
              <a:rPr lang="el-GR" altLang="el-GR" sz="2400" dirty="0"/>
              <a:t>(Διάκριση </a:t>
            </a:r>
            <a:r>
              <a:rPr lang="el-GR" altLang="el-GR" sz="2400" dirty="0" err="1"/>
              <a:t>ετεροζυγωτών</a:t>
            </a:r>
            <a:r>
              <a:rPr lang="el-GR" altLang="el-GR" sz="2400" dirty="0"/>
              <a:t> </a:t>
            </a:r>
            <a:r>
              <a:rPr lang="el-GR" altLang="el-GR" sz="2400" dirty="0" smtClean="0"/>
              <a:t>β-ΜΑ και </a:t>
            </a:r>
            <a:r>
              <a:rPr lang="el-GR" altLang="el-GR" sz="2400" dirty="0"/>
              <a:t>σιδηροπενικής αναιμίας</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0800551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001"/>
          <p:cNvPicPr>
            <a:picLocks noChangeAspect="1" noChangeArrowheads="1"/>
          </p:cNvPicPr>
          <p:nvPr/>
        </p:nvPicPr>
        <p:blipFill>
          <a:blip r:embed="rId3">
            <a:extLst>
              <a:ext uri="{28A0092B-C50C-407E-A947-70E740481C1C}">
                <a14:useLocalDpi xmlns:a14="http://schemas.microsoft.com/office/drawing/2010/main" val="0"/>
              </a:ext>
            </a:extLst>
          </a:blip>
          <a:srcRect t="62820" r="34546"/>
          <a:stretch>
            <a:fillRect/>
          </a:stretch>
        </p:blipFill>
        <p:spPr bwMode="auto">
          <a:xfrm>
            <a:off x="971600" y="1114998"/>
            <a:ext cx="7507560" cy="551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Ουδός μέτρησης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640101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3">
            <a:extLst>
              <a:ext uri="{28A0092B-C50C-407E-A947-70E740481C1C}">
                <a14:useLocalDpi xmlns:a14="http://schemas.microsoft.com/office/drawing/2010/main" val="0"/>
              </a:ext>
            </a:extLst>
          </a:blip>
          <a:srcRect t="2884" r="9016" b="7692"/>
          <a:stretch>
            <a:fillRect/>
          </a:stretch>
        </p:blipFill>
        <p:spPr bwMode="auto">
          <a:xfrm rot="5400000">
            <a:off x="1798139" y="82181"/>
            <a:ext cx="5630073" cy="75711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n-US" dirty="0" smtClean="0"/>
              <a:t>MCV</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373277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333" y="1196752"/>
            <a:ext cx="6804248" cy="53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Αρχή μεθόδου (Α)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52024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Μέτρηση </a:t>
            </a:r>
            <a:r>
              <a:rPr lang="el-GR" dirty="0" smtClean="0"/>
              <a:t>λευκοκυττάρων</a:t>
            </a:r>
            <a:endParaRPr lang="el-GR" dirty="0"/>
          </a:p>
        </p:txBody>
      </p:sp>
      <p:sp>
        <p:nvSpPr>
          <p:cNvPr id="3" name="Θέση περιεχομένου 2"/>
          <p:cNvSpPr>
            <a:spLocks noGrp="1"/>
          </p:cNvSpPr>
          <p:nvPr>
            <p:ph idx="1"/>
          </p:nvPr>
        </p:nvSpPr>
        <p:spPr>
          <a:xfrm>
            <a:off x="457200" y="1196752"/>
            <a:ext cx="8435280" cy="5400600"/>
          </a:xfrm>
        </p:spPr>
        <p:txBody>
          <a:bodyPr>
            <a:noAutofit/>
          </a:bodyPr>
          <a:lstStyle/>
          <a:p>
            <a:pPr>
              <a:lnSpc>
                <a:spcPct val="105000"/>
              </a:lnSpc>
              <a:spcBef>
                <a:spcPts val="600"/>
              </a:spcBef>
            </a:pPr>
            <a:r>
              <a:rPr lang="el-GR" altLang="el-GR" dirty="0"/>
              <a:t>Αρχή μεταβολής αντίστασης οπής</a:t>
            </a:r>
          </a:p>
          <a:p>
            <a:pPr>
              <a:lnSpc>
                <a:spcPct val="105000"/>
              </a:lnSpc>
              <a:spcBef>
                <a:spcPts val="600"/>
              </a:spcBef>
            </a:pPr>
            <a:r>
              <a:rPr lang="el-GR" altLang="el-GR" dirty="0"/>
              <a:t>Οπτική αρχή</a:t>
            </a:r>
          </a:p>
          <a:p>
            <a:pPr marL="0" indent="0" algn="ctr">
              <a:lnSpc>
                <a:spcPct val="105000"/>
              </a:lnSpc>
              <a:spcBef>
                <a:spcPts val="600"/>
              </a:spcBef>
              <a:buNone/>
            </a:pPr>
            <a:r>
              <a:rPr lang="el-GR" altLang="el-GR" b="1" dirty="0">
                <a:solidFill>
                  <a:srgbClr val="004A82"/>
                </a:solidFill>
              </a:rPr>
              <a:t>Φ.Τ. </a:t>
            </a:r>
            <a:r>
              <a:rPr lang="el-GR" altLang="el-GR" b="1" dirty="0" smtClean="0">
                <a:solidFill>
                  <a:srgbClr val="004A82"/>
                </a:solidFill>
              </a:rPr>
              <a:t>3.500-11.000/μl</a:t>
            </a:r>
          </a:p>
          <a:p>
            <a:pPr marL="0" indent="0" algn="ctr">
              <a:lnSpc>
                <a:spcPct val="105000"/>
              </a:lnSpc>
              <a:spcBef>
                <a:spcPts val="600"/>
              </a:spcBef>
              <a:buNone/>
            </a:pPr>
            <a:r>
              <a:rPr lang="el-GR" altLang="el-GR" b="1" dirty="0"/>
              <a:t>Λευκοκυτταρικός τύπος</a:t>
            </a:r>
          </a:p>
          <a:p>
            <a:pPr>
              <a:lnSpc>
                <a:spcPct val="105000"/>
              </a:lnSpc>
              <a:spcBef>
                <a:spcPts val="600"/>
              </a:spcBef>
            </a:pPr>
            <a:r>
              <a:rPr lang="el-GR" altLang="el-GR" dirty="0" smtClean="0"/>
              <a:t>Αρχή </a:t>
            </a:r>
            <a:r>
              <a:rPr lang="el-GR" altLang="el-GR" dirty="0"/>
              <a:t>αντίστασης οπής</a:t>
            </a:r>
          </a:p>
          <a:p>
            <a:pPr>
              <a:lnSpc>
                <a:spcPct val="105000"/>
              </a:lnSpc>
              <a:spcBef>
                <a:spcPts val="600"/>
              </a:spcBef>
            </a:pPr>
            <a:r>
              <a:rPr lang="el-GR" altLang="el-GR" dirty="0" smtClean="0"/>
              <a:t>Σκεδασμός </a:t>
            </a:r>
            <a:r>
              <a:rPr lang="el-GR" altLang="el-GR" dirty="0"/>
              <a:t>φωτεινής ακτίνας</a:t>
            </a:r>
          </a:p>
          <a:p>
            <a:pPr>
              <a:lnSpc>
                <a:spcPct val="105000"/>
              </a:lnSpc>
              <a:spcBef>
                <a:spcPts val="600"/>
              </a:spcBef>
            </a:pPr>
            <a:r>
              <a:rPr lang="el-GR" altLang="el-GR" dirty="0" smtClean="0"/>
              <a:t>Αρχή </a:t>
            </a:r>
            <a:r>
              <a:rPr lang="el-GR" altLang="el-GR" dirty="0"/>
              <a:t>αγωγιμότητας</a:t>
            </a:r>
          </a:p>
          <a:p>
            <a:pPr>
              <a:lnSpc>
                <a:spcPct val="105000"/>
              </a:lnSpc>
              <a:spcBef>
                <a:spcPts val="600"/>
              </a:spcBef>
            </a:pPr>
            <a:r>
              <a:rPr lang="el-GR" altLang="el-GR" dirty="0" err="1" smtClean="0"/>
              <a:t>Ανοσοκυτταροχημικές</a:t>
            </a:r>
            <a:r>
              <a:rPr lang="el-GR" altLang="el-GR" dirty="0" smtClean="0"/>
              <a:t> </a:t>
            </a:r>
            <a:r>
              <a:rPr lang="el-GR" altLang="el-GR" dirty="0"/>
              <a:t>μέθοδοι (χρώση </a:t>
            </a:r>
            <a:r>
              <a:rPr lang="el-GR" altLang="el-GR" dirty="0" err="1"/>
              <a:t>υπεροξειδάσης</a:t>
            </a:r>
            <a:r>
              <a:rPr lang="el-GR" altLang="el-GR" dirty="0"/>
              <a:t>)</a:t>
            </a:r>
          </a:p>
          <a:p>
            <a:pPr>
              <a:lnSpc>
                <a:spcPct val="105000"/>
              </a:lnSpc>
              <a:spcBef>
                <a:spcPts val="600"/>
              </a:spcBef>
            </a:pPr>
            <a:r>
              <a:rPr lang="el-GR" altLang="el-GR" dirty="0" err="1" smtClean="0"/>
              <a:t>Κυτταρομετρία</a:t>
            </a:r>
            <a:r>
              <a:rPr lang="el-GR" altLang="el-GR" dirty="0" smtClean="0"/>
              <a:t> </a:t>
            </a:r>
            <a:r>
              <a:rPr lang="el-GR" altLang="el-GR" dirty="0"/>
              <a:t>φθορισμού</a:t>
            </a:r>
          </a:p>
          <a:p>
            <a:pPr marL="0" indent="0">
              <a:lnSpc>
                <a:spcPct val="105000"/>
              </a:lnSpc>
              <a:spcBef>
                <a:spcPts val="600"/>
              </a:spcBef>
              <a:buNone/>
            </a:pPr>
            <a:r>
              <a:rPr lang="el-GR" altLang="el-GR" b="1" dirty="0"/>
              <a:t>Λευκοκυτταρικός τύπος 5 πληθυσμών</a:t>
            </a:r>
          </a:p>
          <a:p>
            <a:pPr marL="0" indent="0">
              <a:lnSpc>
                <a:spcPct val="105000"/>
              </a:lnSpc>
              <a:spcBef>
                <a:spcPts val="600"/>
              </a:spcBef>
              <a:buNone/>
            </a:pPr>
            <a:r>
              <a:rPr lang="el-GR" altLang="el-GR" dirty="0"/>
              <a:t>σύγχρονοι υβριδικοί αναλυτές,1990 </a:t>
            </a:r>
          </a:p>
          <a:p>
            <a:pPr marL="0" indent="0">
              <a:lnSpc>
                <a:spcPct val="105000"/>
              </a:lnSpc>
              <a:spcBef>
                <a:spcPts val="600"/>
              </a:spcBef>
              <a:buNone/>
            </a:pPr>
            <a:r>
              <a:rPr lang="el-GR" altLang="el-GR" dirty="0"/>
              <a:t>ουδετερόφιλα, λεμφοκύτταρα, μονοκύτταρα, </a:t>
            </a:r>
            <a:r>
              <a:rPr lang="el-GR" altLang="el-GR" dirty="0" err="1"/>
              <a:t>ηωσινόφιλα</a:t>
            </a:r>
            <a:r>
              <a:rPr lang="el-GR" altLang="el-GR" dirty="0"/>
              <a:t>, </a:t>
            </a:r>
            <a:r>
              <a:rPr lang="el-GR" altLang="el-GR" dirty="0" err="1" smtClean="0"/>
              <a:t>βασεόφιλα</a:t>
            </a:r>
            <a:r>
              <a:rPr lang="el-GR" alt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061206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Σφάλματα στη μέτρηση των </a:t>
            </a:r>
            <a:r>
              <a:rPr lang="el-GR" dirty="0" smtClean="0"/>
              <a:t>λευκοκυττάρων</a:t>
            </a:r>
            <a:br>
              <a:rPr lang="el-GR" dirty="0" smtClean="0"/>
            </a:b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altLang="el-GR" b="1" dirty="0" smtClean="0"/>
              <a:t>Ψευδώς</a:t>
            </a:r>
            <a:r>
              <a:rPr lang="en-US" altLang="el-GR" b="1" dirty="0" smtClean="0"/>
              <a:t> </a:t>
            </a:r>
            <a:r>
              <a:rPr lang="el-GR" altLang="el-GR" b="1" dirty="0"/>
              <a:t>αυξημένα</a:t>
            </a:r>
          </a:p>
          <a:p>
            <a:r>
              <a:rPr lang="el-GR" altLang="el-GR" dirty="0" smtClean="0"/>
              <a:t>Μεγάλα </a:t>
            </a:r>
            <a:r>
              <a:rPr lang="en-US" altLang="el-GR" dirty="0" smtClean="0"/>
              <a:t>PLTs</a:t>
            </a:r>
            <a:r>
              <a:rPr lang="el-GR" altLang="el-GR" dirty="0" smtClean="0"/>
              <a:t>.</a:t>
            </a:r>
            <a:endParaRPr lang="el-GR" altLang="el-GR" dirty="0"/>
          </a:p>
          <a:p>
            <a:r>
              <a:rPr lang="el-GR" altLang="el-GR" dirty="0" err="1" smtClean="0"/>
              <a:t>Εμπύρηνα</a:t>
            </a:r>
            <a:r>
              <a:rPr lang="el-GR" altLang="el-GR" dirty="0" smtClean="0"/>
              <a:t> </a:t>
            </a:r>
            <a:r>
              <a:rPr lang="el-GR" altLang="el-GR" dirty="0"/>
              <a:t>ερυθροκύτταρα</a:t>
            </a:r>
            <a:r>
              <a:rPr lang="en-US" altLang="el-GR" dirty="0"/>
              <a:t> (RBCs</a:t>
            </a:r>
            <a:r>
              <a:rPr lang="en-US" altLang="el-GR" dirty="0" smtClean="0"/>
              <a:t>)</a:t>
            </a:r>
            <a:r>
              <a:rPr lang="el-GR" altLang="el-GR" dirty="0" smtClean="0"/>
              <a:t>.</a:t>
            </a:r>
            <a:endParaRPr lang="el-GR" altLang="el-GR" dirty="0"/>
          </a:p>
          <a:p>
            <a:r>
              <a:rPr lang="en-US" altLang="el-GR" dirty="0" smtClean="0"/>
              <a:t>RBCs </a:t>
            </a:r>
            <a:r>
              <a:rPr lang="el-GR" altLang="el-GR" dirty="0"/>
              <a:t>ανθεκτικά στα </a:t>
            </a:r>
            <a:r>
              <a:rPr lang="el-GR" altLang="el-GR" dirty="0" err="1"/>
              <a:t>λυτικά</a:t>
            </a:r>
            <a:r>
              <a:rPr lang="el-GR" altLang="el-GR" dirty="0"/>
              <a:t> αντιδραστήρια</a:t>
            </a:r>
          </a:p>
          <a:p>
            <a:pPr marL="355600" indent="0">
              <a:spcBef>
                <a:spcPts val="300"/>
              </a:spcBef>
              <a:buNone/>
            </a:pPr>
            <a:r>
              <a:rPr lang="el-GR" altLang="el-GR" dirty="0"/>
              <a:t>(ηπατικά ή νεφρικά νοσήματα, θαλασσαιμικά ή δρεπανοκυτταρικά </a:t>
            </a:r>
            <a:r>
              <a:rPr lang="el-GR" altLang="el-GR" dirty="0" smtClean="0"/>
              <a:t>σύνδρομα).</a:t>
            </a:r>
            <a:endParaRPr lang="el-GR" altLang="el-GR" dirty="0"/>
          </a:p>
          <a:p>
            <a:r>
              <a:rPr lang="el-GR" altLang="el-GR" dirty="0" err="1" smtClean="0"/>
              <a:t>Υπερλιπιδαιμία</a:t>
            </a:r>
            <a:r>
              <a:rPr lang="el-GR" altLang="el-GR" dirty="0"/>
              <a:t>, </a:t>
            </a:r>
            <a:r>
              <a:rPr lang="el-GR" altLang="el-GR" dirty="0" err="1"/>
              <a:t>κρυοσφαιρίνες</a:t>
            </a:r>
            <a:r>
              <a:rPr lang="el-GR" altLang="el-GR" dirty="0"/>
              <a:t>, </a:t>
            </a:r>
            <a:r>
              <a:rPr lang="el-GR" altLang="el-GR" dirty="0" err="1"/>
              <a:t>παραπρωτειναιμία</a:t>
            </a:r>
            <a:r>
              <a:rPr lang="el-GR" altLang="el-GR" dirty="0"/>
              <a:t>, </a:t>
            </a:r>
            <a:r>
              <a:rPr lang="el-GR" altLang="el-GR" dirty="0" smtClean="0"/>
              <a:t>μικροοργανισμοί.</a:t>
            </a:r>
            <a:endParaRPr lang="el-GR" alt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0453111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dirty="0"/>
              <a:t>Σφάλματα στη μέτρηση των </a:t>
            </a:r>
            <a:r>
              <a:rPr lang="el-GR" dirty="0" smtClean="0"/>
              <a:t>λευκοκυττάρων</a:t>
            </a:r>
            <a:br>
              <a:rPr lang="el-GR" dirty="0" smtClean="0"/>
            </a:b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marL="0" indent="0">
              <a:buNone/>
            </a:pPr>
            <a:r>
              <a:rPr lang="el-GR" altLang="el-GR" b="1" dirty="0" smtClean="0"/>
              <a:t>Ψευδώς </a:t>
            </a:r>
            <a:r>
              <a:rPr lang="el-GR" altLang="el-GR" b="1" dirty="0"/>
              <a:t>μειωμένα</a:t>
            </a:r>
          </a:p>
          <a:p>
            <a:r>
              <a:rPr lang="el-GR" altLang="el-GR" dirty="0" err="1" smtClean="0"/>
              <a:t>Μικροπήγματα</a:t>
            </a:r>
            <a:r>
              <a:rPr lang="el-GR" altLang="el-GR" dirty="0" smtClean="0"/>
              <a:t> </a:t>
            </a:r>
            <a:r>
              <a:rPr lang="el-GR" altLang="el-GR" dirty="0"/>
              <a:t>(ανεπαρκής ανακίνηση</a:t>
            </a:r>
            <a:r>
              <a:rPr lang="el-GR" altLang="el-GR" dirty="0" smtClean="0"/>
              <a:t>).</a:t>
            </a:r>
            <a:endParaRPr lang="el-GR" altLang="el-GR" dirty="0"/>
          </a:p>
          <a:p>
            <a:r>
              <a:rPr lang="el-GR" altLang="el-GR" dirty="0" smtClean="0"/>
              <a:t>Χρόνια </a:t>
            </a:r>
            <a:r>
              <a:rPr lang="el-GR" altLang="el-GR" dirty="0"/>
              <a:t>λεμφοκυτταρική λευχαιμία</a:t>
            </a:r>
          </a:p>
          <a:p>
            <a:pPr marL="355600" indent="0">
              <a:spcBef>
                <a:spcPts val="300"/>
              </a:spcBef>
              <a:buNone/>
            </a:pPr>
            <a:r>
              <a:rPr lang="el-GR" altLang="el-GR" dirty="0"/>
              <a:t>(λύση εύθραυστων λεμφοκυττάρων (οι πυρήνες τους μετριούνται ως </a:t>
            </a:r>
            <a:r>
              <a:rPr lang="el-GR" altLang="el-GR" dirty="0" err="1"/>
              <a:t>εμπύρηνα</a:t>
            </a:r>
            <a:r>
              <a:rPr lang="el-GR" altLang="el-GR" dirty="0"/>
              <a:t> ερυθροκύτταρα</a:t>
            </a:r>
            <a:r>
              <a:rPr lang="el-GR" altLang="el-GR" dirty="0" smtClean="0"/>
              <a:t>).</a:t>
            </a:r>
            <a:endParaRPr lang="el-GR" altLang="el-GR" dirty="0"/>
          </a:p>
          <a:p>
            <a:r>
              <a:rPr lang="el-GR" altLang="el-GR" dirty="0" smtClean="0"/>
              <a:t>Παλιό </a:t>
            </a:r>
            <a:r>
              <a:rPr lang="el-GR" altLang="el-GR" dirty="0"/>
              <a:t>δείγμα</a:t>
            </a:r>
            <a:r>
              <a:rPr lang="el-GR" altLang="el-GR" dirty="0" smtClean="0"/>
              <a:t>, περίσσεια EDTA.</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523002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Λευκοκυτταρικός </a:t>
            </a:r>
            <a:r>
              <a:rPr lang="el-GR" dirty="0" smtClean="0"/>
              <a:t>τύπος</a:t>
            </a:r>
            <a:endParaRPr lang="el-GR" dirty="0"/>
          </a:p>
        </p:txBody>
      </p:sp>
      <p:sp>
        <p:nvSpPr>
          <p:cNvPr id="3" name="Θέση περιεχομένου 2"/>
          <p:cNvSpPr>
            <a:spLocks noGrp="1"/>
          </p:cNvSpPr>
          <p:nvPr>
            <p:ph idx="1"/>
          </p:nvPr>
        </p:nvSpPr>
        <p:spPr>
          <a:xfrm>
            <a:off x="457200" y="1196752"/>
            <a:ext cx="8291264" cy="5400600"/>
          </a:xfrm>
        </p:spPr>
        <p:txBody>
          <a:bodyPr>
            <a:normAutofit/>
          </a:bodyPr>
          <a:lstStyle/>
          <a:p>
            <a:pPr>
              <a:buFontTx/>
              <a:buAutoNum type="arabicPeriod"/>
            </a:pPr>
            <a:r>
              <a:rPr lang="el-GR" altLang="el-GR" dirty="0" err="1"/>
              <a:t>Ουδερτερόφιλα</a:t>
            </a:r>
            <a:r>
              <a:rPr lang="el-GR" altLang="el-GR" dirty="0"/>
              <a:t> Πολυμορφοπύρηνα (50-60</a:t>
            </a:r>
            <a:r>
              <a:rPr lang="el-GR" altLang="el-GR" dirty="0" smtClean="0"/>
              <a:t>%).</a:t>
            </a:r>
            <a:endParaRPr lang="el-GR" altLang="el-GR" dirty="0"/>
          </a:p>
          <a:p>
            <a:pPr>
              <a:buFontTx/>
              <a:buAutoNum type="arabicPeriod"/>
            </a:pPr>
            <a:r>
              <a:rPr lang="el-GR" altLang="el-GR" dirty="0" err="1"/>
              <a:t>Ηωσινόφιλα</a:t>
            </a:r>
            <a:r>
              <a:rPr lang="el-GR" altLang="el-GR" dirty="0"/>
              <a:t> (1-4</a:t>
            </a:r>
            <a:r>
              <a:rPr lang="el-GR" altLang="el-GR" dirty="0" smtClean="0"/>
              <a:t>%).</a:t>
            </a:r>
            <a:endParaRPr lang="el-GR" altLang="el-GR" dirty="0"/>
          </a:p>
          <a:p>
            <a:pPr>
              <a:buFontTx/>
              <a:buAutoNum type="arabicPeriod"/>
            </a:pPr>
            <a:r>
              <a:rPr lang="el-GR" altLang="el-GR" dirty="0" err="1"/>
              <a:t>Βασεόφιλα</a:t>
            </a:r>
            <a:r>
              <a:rPr lang="el-GR" altLang="el-GR" dirty="0"/>
              <a:t> (0,5-1</a:t>
            </a:r>
            <a:r>
              <a:rPr lang="el-GR" altLang="el-GR" dirty="0" smtClean="0"/>
              <a:t>%).</a:t>
            </a:r>
            <a:endParaRPr lang="el-GR" altLang="el-GR" dirty="0"/>
          </a:p>
          <a:p>
            <a:pPr>
              <a:buFontTx/>
              <a:buAutoNum type="arabicPeriod"/>
            </a:pPr>
            <a:r>
              <a:rPr lang="el-GR" altLang="el-GR" dirty="0"/>
              <a:t>Μονοπύρηνα (2-6</a:t>
            </a:r>
            <a:r>
              <a:rPr lang="el-GR" altLang="el-GR" dirty="0" smtClean="0"/>
              <a:t>%).</a:t>
            </a:r>
            <a:endParaRPr lang="el-GR" altLang="el-GR" dirty="0"/>
          </a:p>
          <a:p>
            <a:pPr>
              <a:buFontTx/>
              <a:buAutoNum type="arabicPeriod"/>
            </a:pPr>
            <a:r>
              <a:rPr lang="el-GR" altLang="el-GR" dirty="0"/>
              <a:t>Λεμφοκύτταρα (20-40</a:t>
            </a:r>
            <a:r>
              <a:rPr lang="el-GR" altLang="el-GR" dirty="0" smtClean="0"/>
              <a:t>%).</a:t>
            </a:r>
          </a:p>
          <a:p>
            <a:r>
              <a:rPr lang="el-GR" altLang="el-GR" dirty="0"/>
              <a:t>Στα παθολογικά δείγματα κανένας αναλυτής δε δίνει πλήρη λευκοκυτταρικό τύπο. Χρησιμοποιούν επισημάνσεις (</a:t>
            </a:r>
            <a:r>
              <a:rPr lang="el-GR" altLang="el-GR" dirty="0" err="1"/>
              <a:t>flags</a:t>
            </a:r>
            <a:r>
              <a:rPr lang="el-GR" altLang="el-GR" dirty="0"/>
              <a:t>) οι οποίες κατευθύνουν τον εργαστηριακό γιατρό στη διάγνωση (</a:t>
            </a:r>
            <a:r>
              <a:rPr lang="el-GR" altLang="el-GR" dirty="0" err="1"/>
              <a:t>left</a:t>
            </a:r>
            <a:r>
              <a:rPr lang="el-GR" altLang="el-GR" dirty="0"/>
              <a:t> </a:t>
            </a:r>
            <a:r>
              <a:rPr lang="el-GR" altLang="el-GR" dirty="0" err="1"/>
              <a:t>shift</a:t>
            </a:r>
            <a:r>
              <a:rPr lang="el-GR" altLang="el-GR" dirty="0"/>
              <a:t>, </a:t>
            </a:r>
            <a:r>
              <a:rPr lang="el-GR" altLang="el-GR" dirty="0" err="1"/>
              <a:t>blasts</a:t>
            </a:r>
            <a:r>
              <a:rPr lang="el-GR" altLang="el-GR" dirty="0"/>
              <a:t>, </a:t>
            </a:r>
            <a:r>
              <a:rPr lang="el-GR" altLang="el-GR" dirty="0" err="1"/>
              <a:t>atyp</a:t>
            </a:r>
            <a:r>
              <a:rPr lang="el-GR" altLang="el-GR" dirty="0" smtClean="0"/>
              <a:t>).</a:t>
            </a:r>
            <a:endParaRPr lang="el-GR" altLang="el-GR" dirty="0"/>
          </a:p>
          <a:p>
            <a:r>
              <a:rPr lang="el-GR" altLang="el-GR" dirty="0" smtClean="0"/>
              <a:t>Ο </a:t>
            </a:r>
            <a:r>
              <a:rPr lang="el-GR" altLang="el-GR" dirty="0"/>
              <a:t>χαρακτηρισμός του λευχαιμικού κυττάρου γίνεται πάντα με τη μορφολογική επιβεβαίωση από το </a:t>
            </a:r>
            <a:r>
              <a:rPr lang="el-GR" altLang="el-GR" dirty="0" smtClean="0"/>
              <a:t>επίχρισμα.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408185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6"/>
          <p:cNvSpPr>
            <a:spLocks noChangeArrowheads="1"/>
          </p:cNvSpPr>
          <p:nvPr/>
        </p:nvSpPr>
        <p:spPr bwMode="auto">
          <a:xfrm>
            <a:off x="2828446" y="4695527"/>
            <a:ext cx="34871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sz="2400" dirty="0">
                <a:solidFill>
                  <a:srgbClr val="004A82"/>
                </a:solidFill>
                <a:latin typeface="+mn-lt"/>
              </a:rPr>
              <a:t>Φ.Τ. 150.000 - 400.000 /</a:t>
            </a:r>
            <a:r>
              <a:rPr lang="el-GR" altLang="el-GR" sz="2400" dirty="0" err="1">
                <a:solidFill>
                  <a:srgbClr val="004A82"/>
                </a:solidFill>
                <a:latin typeface="+mn-lt"/>
              </a:rPr>
              <a:t>μl</a:t>
            </a:r>
            <a:endParaRPr lang="el-GR" altLang="el-GR" sz="2400" dirty="0">
              <a:solidFill>
                <a:srgbClr val="004A82"/>
              </a:solidFill>
              <a:latin typeface="+mn-lt"/>
            </a:endParaRPr>
          </a:p>
        </p:txBody>
      </p:sp>
      <p:sp>
        <p:nvSpPr>
          <p:cNvPr id="2" name="Τίτλος 1"/>
          <p:cNvSpPr>
            <a:spLocks noGrp="1"/>
          </p:cNvSpPr>
          <p:nvPr>
            <p:ph type="title"/>
          </p:nvPr>
        </p:nvSpPr>
        <p:spPr/>
        <p:txBody>
          <a:bodyPr>
            <a:normAutofit/>
          </a:bodyPr>
          <a:lstStyle/>
          <a:p>
            <a:r>
              <a:rPr lang="el-GR" dirty="0" smtClean="0"/>
              <a:t>Αιμοπετάλια - Αρχές μέτρησης</a:t>
            </a:r>
            <a:endParaRPr lang="el-GR" dirty="0"/>
          </a:p>
        </p:txBody>
      </p:sp>
      <p:sp>
        <p:nvSpPr>
          <p:cNvPr id="3" name="Θέση περιεχομένου 2"/>
          <p:cNvSpPr>
            <a:spLocks noGrp="1"/>
          </p:cNvSpPr>
          <p:nvPr>
            <p:ph idx="1"/>
          </p:nvPr>
        </p:nvSpPr>
        <p:spPr>
          <a:xfrm>
            <a:off x="457200" y="1196752"/>
            <a:ext cx="8229600" cy="3672408"/>
          </a:xfrm>
        </p:spPr>
        <p:txBody>
          <a:bodyPr>
            <a:normAutofit/>
          </a:bodyPr>
          <a:lstStyle/>
          <a:p>
            <a:r>
              <a:rPr lang="el-GR" altLang="el-GR" sz="2400" dirty="0" smtClean="0"/>
              <a:t>Ηλεκτρονική-Μεταβολή </a:t>
            </a:r>
            <a:r>
              <a:rPr lang="el-GR" altLang="el-GR" sz="2400" dirty="0"/>
              <a:t>ηλεκτρικής </a:t>
            </a:r>
            <a:r>
              <a:rPr lang="el-GR" altLang="el-GR" sz="2400" dirty="0" smtClean="0"/>
              <a:t>αντίστασης.</a:t>
            </a:r>
            <a:endParaRPr lang="el-GR" altLang="el-GR" sz="2400" dirty="0"/>
          </a:p>
          <a:p>
            <a:r>
              <a:rPr lang="el-GR" altLang="el-GR" sz="2400" dirty="0" smtClean="0"/>
              <a:t>Οπτικός </a:t>
            </a:r>
            <a:r>
              <a:rPr lang="el-GR" altLang="el-GR" sz="2400" dirty="0"/>
              <a:t>σκεδασμός ακτίνας </a:t>
            </a:r>
            <a:r>
              <a:rPr lang="el-GR" altLang="el-GR" sz="2400" dirty="0" err="1"/>
              <a:t>laser</a:t>
            </a:r>
            <a:r>
              <a:rPr lang="el-GR" altLang="el-GR" sz="2400" dirty="0"/>
              <a:t> ή</a:t>
            </a:r>
          </a:p>
          <a:p>
            <a:r>
              <a:rPr lang="el-GR" altLang="el-GR" sz="2400" dirty="0" smtClean="0"/>
              <a:t>Οπτική </a:t>
            </a:r>
            <a:r>
              <a:rPr lang="el-GR" altLang="el-GR" sz="2400" dirty="0"/>
              <a:t>μέτρηση με φθορισμό (</a:t>
            </a:r>
            <a:r>
              <a:rPr lang="el-GR" altLang="el-GR" sz="2400" dirty="0" err="1" smtClean="0"/>
              <a:t>Sysmex</a:t>
            </a:r>
            <a:r>
              <a:rPr lang="el-GR" altLang="el-GR" sz="2400" dirty="0" smtClean="0"/>
              <a:t>, </a:t>
            </a:r>
            <a:r>
              <a:rPr lang="el-GR" altLang="el-GR" sz="2400" dirty="0" err="1" smtClean="0"/>
              <a:t>φθοριόχρωμα</a:t>
            </a:r>
            <a:r>
              <a:rPr lang="el-GR" altLang="el-GR" sz="2400" dirty="0" smtClean="0"/>
              <a:t> </a:t>
            </a:r>
            <a:r>
              <a:rPr lang="el-GR" altLang="el-GR" sz="2400" dirty="0" err="1" smtClean="0"/>
              <a:t>πολυμεθίνη</a:t>
            </a:r>
            <a:r>
              <a:rPr lang="el-GR" altLang="el-GR" sz="2400" dirty="0" smtClean="0"/>
              <a:t>) </a:t>
            </a:r>
            <a:r>
              <a:rPr lang="el-GR" altLang="el-GR" sz="2400" dirty="0"/>
              <a:t>ιδιαίτερα αξιόπιστη σε θαλασσαιμικά σύνδρομα, ύπαρξη μεγάλων </a:t>
            </a:r>
            <a:r>
              <a:rPr lang="el-GR" altLang="el-GR" sz="2400" dirty="0" smtClean="0"/>
              <a:t>ΑΜΠ.</a:t>
            </a:r>
            <a:endParaRPr lang="el-GR" altLang="el-GR" sz="2400" dirty="0"/>
          </a:p>
          <a:p>
            <a:r>
              <a:rPr lang="el-GR" altLang="el-GR" sz="2400" dirty="0" smtClean="0"/>
              <a:t>Ανοσολογική </a:t>
            </a:r>
            <a:r>
              <a:rPr lang="el-GR" altLang="el-GR" sz="2400" dirty="0"/>
              <a:t>μέτρηση (αντι-CD61 αντισώματα</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926834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Σφάλματα στη μέτρηση των </a:t>
            </a:r>
            <a:r>
              <a:rPr lang="el-GR" dirty="0" err="1"/>
              <a:t>PLTs</a:t>
            </a:r>
            <a:r>
              <a:rPr lang="el-GR" dirty="0"/>
              <a:t/>
            </a:r>
            <a:br>
              <a:rPr lang="el-GR" dirty="0"/>
            </a:br>
            <a:r>
              <a:rPr lang="el-GR" dirty="0"/>
              <a:t>Ψευδής αύξηση </a:t>
            </a:r>
            <a:r>
              <a:rPr lang="el-GR" dirty="0" err="1" smtClean="0"/>
              <a:t>PLTs</a:t>
            </a:r>
            <a:endParaRPr lang="el-GR" dirty="0"/>
          </a:p>
        </p:txBody>
      </p:sp>
      <p:sp>
        <p:nvSpPr>
          <p:cNvPr id="3" name="Θέση περιεχομένου 2"/>
          <p:cNvSpPr>
            <a:spLocks noGrp="1"/>
          </p:cNvSpPr>
          <p:nvPr>
            <p:ph idx="1"/>
          </p:nvPr>
        </p:nvSpPr>
        <p:spPr>
          <a:xfrm>
            <a:off x="457200" y="1556792"/>
            <a:ext cx="8229600" cy="4680520"/>
          </a:xfrm>
        </p:spPr>
        <p:txBody>
          <a:bodyPr>
            <a:normAutofit/>
          </a:bodyPr>
          <a:lstStyle/>
          <a:p>
            <a:r>
              <a:rPr lang="el-GR" altLang="el-GR" sz="2400" dirty="0" err="1" smtClean="0"/>
              <a:t>Μικροποικιλοκυττάρωση</a:t>
            </a:r>
            <a:r>
              <a:rPr lang="el-GR" altLang="el-GR" sz="2400" dirty="0" smtClean="0"/>
              <a:t> </a:t>
            </a:r>
            <a:r>
              <a:rPr lang="el-GR" altLang="el-GR" sz="2400" dirty="0"/>
              <a:t>(θαλασσαιμικά σύνδρομα</a:t>
            </a:r>
            <a:r>
              <a:rPr lang="el-GR" altLang="el-GR" sz="2400" dirty="0" smtClean="0"/>
              <a:t>).</a:t>
            </a:r>
            <a:endParaRPr lang="el-GR" altLang="el-GR" sz="2400" dirty="0"/>
          </a:p>
          <a:p>
            <a:r>
              <a:rPr lang="el-GR" altLang="el-GR" sz="2400" dirty="0" err="1" smtClean="0"/>
              <a:t>Μικροσφαιροκύτταρα</a:t>
            </a:r>
            <a:r>
              <a:rPr lang="el-GR" altLang="el-GR" sz="2400" dirty="0" smtClean="0"/>
              <a:t> </a:t>
            </a:r>
            <a:r>
              <a:rPr lang="el-GR" altLang="el-GR" sz="2400" dirty="0"/>
              <a:t>(βαριά εγκαύματα) ή </a:t>
            </a:r>
            <a:r>
              <a:rPr lang="el-GR" altLang="el-GR" sz="2400" dirty="0" err="1" smtClean="0"/>
              <a:t>σχιστοκύτταρα</a:t>
            </a:r>
            <a:r>
              <a:rPr lang="el-GR" altLang="el-GR" sz="2400" dirty="0" smtClean="0"/>
              <a:t>.</a:t>
            </a:r>
            <a:endParaRPr lang="el-GR" altLang="el-GR" sz="2400" dirty="0"/>
          </a:p>
          <a:p>
            <a:r>
              <a:rPr lang="el-GR" altLang="el-GR" sz="2400" dirty="0" smtClean="0"/>
              <a:t>Θραύσματα </a:t>
            </a:r>
            <a:r>
              <a:rPr lang="en-US" altLang="el-GR" sz="2400" dirty="0"/>
              <a:t>WBCs</a:t>
            </a:r>
            <a:r>
              <a:rPr lang="el-GR" altLang="el-GR" sz="2400" dirty="0"/>
              <a:t> (μετά από χημειοθεραπεία σε λευχαιμίες και λεμφώματα</a:t>
            </a:r>
            <a:r>
              <a:rPr lang="el-GR" altLang="el-GR" sz="2400" dirty="0" smtClean="0"/>
              <a:t>).</a:t>
            </a:r>
            <a:endParaRPr lang="el-GR" altLang="el-GR" sz="2400" dirty="0"/>
          </a:p>
          <a:p>
            <a:r>
              <a:rPr lang="el-GR" altLang="el-GR" sz="2400" dirty="0" err="1" smtClean="0"/>
              <a:t>Κρυοσφαιρίνες</a:t>
            </a:r>
            <a:r>
              <a:rPr lang="el-GR" altLang="el-GR" sz="2400" dirty="0" smtClean="0"/>
              <a:t> </a:t>
            </a:r>
            <a:r>
              <a:rPr lang="el-GR" altLang="el-GR" sz="2400" dirty="0"/>
              <a:t>(</a:t>
            </a:r>
            <a:r>
              <a:rPr lang="el-GR" altLang="el-GR" sz="2400" dirty="0" err="1"/>
              <a:t>μικροκρύσταλλοι</a:t>
            </a:r>
            <a:r>
              <a:rPr lang="el-GR" altLang="el-GR" sz="2400" dirty="0" smtClean="0"/>
              <a:t>).</a:t>
            </a:r>
            <a:endParaRPr lang="el-GR" altLang="el-GR" sz="2400" dirty="0"/>
          </a:p>
          <a:p>
            <a:r>
              <a:rPr lang="el-GR" altLang="el-GR" sz="2400" dirty="0" smtClean="0"/>
              <a:t>Βακτήρια</a:t>
            </a:r>
            <a:r>
              <a:rPr lang="el-GR" altLang="el-GR" sz="2400" dirty="0"/>
              <a:t>, μύκητες, </a:t>
            </a:r>
            <a:r>
              <a:rPr lang="el-GR" altLang="el-GR" sz="2400" dirty="0" smtClean="0"/>
              <a:t>λιπίδια, </a:t>
            </a:r>
            <a:r>
              <a:rPr lang="el-GR" altLang="el-GR" sz="2400" dirty="0" err="1" smtClean="0"/>
              <a:t>φυσσαλίδες</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73545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Ψευδή μειωμένα </a:t>
            </a:r>
            <a:r>
              <a:rPr lang="en-US" dirty="0" smtClean="0"/>
              <a:t>PLTs</a:t>
            </a:r>
            <a:endParaRPr lang="el-GR" dirty="0"/>
          </a:p>
        </p:txBody>
      </p:sp>
      <p:sp>
        <p:nvSpPr>
          <p:cNvPr id="3" name="Θέση περιεχομένου 2"/>
          <p:cNvSpPr>
            <a:spLocks noGrp="1"/>
          </p:cNvSpPr>
          <p:nvPr>
            <p:ph idx="1"/>
          </p:nvPr>
        </p:nvSpPr>
        <p:spPr/>
        <p:txBody>
          <a:bodyPr>
            <a:normAutofit/>
          </a:bodyPr>
          <a:lstStyle/>
          <a:p>
            <a:r>
              <a:rPr lang="el-GR" altLang="el-GR" sz="2400" b="1" dirty="0" smtClean="0"/>
              <a:t>Πήγμα</a:t>
            </a:r>
            <a:r>
              <a:rPr lang="el-GR" altLang="el-GR" sz="2400" dirty="0" smtClean="0"/>
              <a:t> (αιμοληψία, ανακίνηση, αντιπηκτικό).</a:t>
            </a:r>
            <a:endParaRPr lang="el-GR" altLang="el-GR" sz="2400" dirty="0"/>
          </a:p>
          <a:p>
            <a:r>
              <a:rPr lang="el-GR" altLang="el-GR" sz="2400" b="1" dirty="0" smtClean="0"/>
              <a:t>EDTA </a:t>
            </a:r>
            <a:r>
              <a:rPr lang="el-GR" altLang="el-GR" sz="2400" dirty="0" err="1"/>
              <a:t>ψευδοθρομβοπενία</a:t>
            </a:r>
            <a:endParaRPr lang="el-GR" altLang="el-GR" sz="2400" dirty="0"/>
          </a:p>
          <a:p>
            <a:pPr marL="355600" indent="0">
              <a:buNone/>
            </a:pPr>
            <a:r>
              <a:rPr lang="el-GR" altLang="el-GR" sz="2400" dirty="0" err="1" smtClean="0"/>
              <a:t>Αντιαιμοπεταλιακές</a:t>
            </a:r>
            <a:r>
              <a:rPr lang="el-GR" altLang="el-GR" sz="2400" dirty="0" smtClean="0"/>
              <a:t> </a:t>
            </a:r>
            <a:r>
              <a:rPr lang="el-GR" altLang="el-GR" sz="2400" dirty="0" err="1"/>
              <a:t>συγκολλητίνες</a:t>
            </a:r>
            <a:r>
              <a:rPr lang="el-GR" altLang="el-GR" sz="2400" dirty="0"/>
              <a:t> έναντι </a:t>
            </a:r>
            <a:r>
              <a:rPr lang="el-GR" altLang="el-GR" sz="2400" dirty="0" err="1" smtClean="0"/>
              <a:t>γλυκοπρωτεΐνης</a:t>
            </a:r>
            <a:r>
              <a:rPr lang="el-GR" altLang="el-GR" sz="2400" dirty="0" smtClean="0"/>
              <a:t> </a:t>
            </a:r>
            <a:r>
              <a:rPr lang="en-US" altLang="el-GR" sz="2400" dirty="0"/>
              <a:t>PLT, </a:t>
            </a:r>
            <a:r>
              <a:rPr lang="el-GR" altLang="el-GR" sz="2400" dirty="0" err="1"/>
              <a:t>απτινική</a:t>
            </a:r>
            <a:r>
              <a:rPr lang="el-GR" altLang="el-GR" sz="2400" dirty="0"/>
              <a:t> δράση EDTA →</a:t>
            </a:r>
            <a:r>
              <a:rPr lang="en-US" altLang="el-GR" sz="2400" dirty="0"/>
              <a:t> </a:t>
            </a:r>
            <a:r>
              <a:rPr lang="el-GR" altLang="el-GR" sz="2400" dirty="0"/>
              <a:t>συγκόλληση </a:t>
            </a:r>
            <a:r>
              <a:rPr lang="en-US" altLang="el-GR" sz="2400" dirty="0"/>
              <a:t>PLTs</a:t>
            </a:r>
            <a:r>
              <a:rPr lang="el-GR" altLang="el-GR" sz="2400" dirty="0"/>
              <a:t> (0.1% γενικού πληθυσμού</a:t>
            </a:r>
            <a:r>
              <a:rPr lang="el-GR" altLang="el-GR" sz="2400" dirty="0" smtClean="0"/>
              <a:t>).</a:t>
            </a:r>
            <a:endParaRPr lang="el-GR" altLang="el-GR" sz="2400" dirty="0"/>
          </a:p>
          <a:p>
            <a:pPr marL="355600" indent="0">
              <a:buNone/>
            </a:pPr>
            <a:r>
              <a:rPr lang="el-GR" altLang="el-GR" sz="2400" dirty="0"/>
              <a:t>Διόρθωση με κιτρικό </a:t>
            </a:r>
            <a:r>
              <a:rPr lang="el-GR" altLang="el-GR" sz="2400" dirty="0" err="1"/>
              <a:t>Na</a:t>
            </a:r>
            <a:r>
              <a:rPr lang="el-GR" altLang="el-GR" sz="2400" dirty="0"/>
              <a:t>,</a:t>
            </a:r>
            <a:r>
              <a:rPr lang="en-US" altLang="el-GR" sz="2400" dirty="0"/>
              <a:t> </a:t>
            </a:r>
            <a:r>
              <a:rPr lang="el-GR" altLang="el-GR" sz="2400" dirty="0" smtClean="0"/>
              <a:t>ηπαρίνη.</a:t>
            </a:r>
            <a:endParaRPr lang="el-GR" altLang="el-GR" sz="2400" dirty="0"/>
          </a:p>
          <a:p>
            <a:r>
              <a:rPr lang="el-GR" altLang="el-GR" sz="2400" b="1" dirty="0" smtClean="0"/>
              <a:t>Γιγάντια</a:t>
            </a:r>
            <a:r>
              <a:rPr lang="en-US" altLang="el-GR" sz="2400" b="1" dirty="0" smtClean="0"/>
              <a:t> PLTs</a:t>
            </a:r>
            <a:r>
              <a:rPr lang="el-GR" altLang="el-GR" sz="2400" b="1" dirty="0" smtClean="0"/>
              <a:t> </a:t>
            </a:r>
            <a:r>
              <a:rPr lang="el-GR" altLang="el-GR" sz="2400" dirty="0" smtClean="0"/>
              <a:t>(διάμετρος </a:t>
            </a:r>
            <a:r>
              <a:rPr lang="el-GR" altLang="el-GR" sz="2400" dirty="0"/>
              <a:t>μεγαλύτερη από την οπή μέτρησης </a:t>
            </a:r>
            <a:r>
              <a:rPr lang="en-US" altLang="el-GR" sz="2400" dirty="0"/>
              <a:t>PLTs</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19449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Παράμετροι </a:t>
            </a:r>
            <a:r>
              <a:rPr lang="en-US" dirty="0" smtClean="0"/>
              <a:t>PLTs</a:t>
            </a:r>
            <a:endParaRPr lang="el-GR" dirty="0"/>
          </a:p>
        </p:txBody>
      </p:sp>
      <p:sp>
        <p:nvSpPr>
          <p:cNvPr id="3" name="Θέση περιεχομένου 2"/>
          <p:cNvSpPr>
            <a:spLocks noGrp="1"/>
          </p:cNvSpPr>
          <p:nvPr>
            <p:ph idx="1"/>
          </p:nvPr>
        </p:nvSpPr>
        <p:spPr/>
        <p:txBody>
          <a:bodyPr>
            <a:normAutofit/>
          </a:bodyPr>
          <a:lstStyle/>
          <a:p>
            <a:r>
              <a:rPr lang="el-GR" altLang="el-GR" sz="2400" dirty="0"/>
              <a:t>Μέσος όγκος </a:t>
            </a:r>
            <a:r>
              <a:rPr lang="en-US" altLang="el-GR" sz="2400" b="1" dirty="0"/>
              <a:t>PLT</a:t>
            </a:r>
            <a:r>
              <a:rPr lang="el-GR" altLang="el-GR" sz="2400" b="1" dirty="0"/>
              <a:t>, MPV </a:t>
            </a:r>
            <a:r>
              <a:rPr lang="el-GR" altLang="el-GR" sz="2400" dirty="0"/>
              <a:t>(</a:t>
            </a:r>
            <a:r>
              <a:rPr lang="el-GR" altLang="el-GR" sz="2400" dirty="0" err="1"/>
              <a:t>Mean</a:t>
            </a:r>
            <a:r>
              <a:rPr lang="el-GR" altLang="el-GR" sz="2400" dirty="0"/>
              <a:t> </a:t>
            </a:r>
            <a:r>
              <a:rPr lang="el-GR" altLang="el-GR" sz="2400" dirty="0" err="1"/>
              <a:t>Platelet</a:t>
            </a:r>
            <a:r>
              <a:rPr lang="el-GR" altLang="el-GR" sz="2400" dirty="0"/>
              <a:t> </a:t>
            </a:r>
            <a:r>
              <a:rPr lang="el-GR" altLang="el-GR" sz="2400" dirty="0" err="1"/>
              <a:t>Volume</a:t>
            </a:r>
            <a:r>
              <a:rPr lang="el-GR" altLang="el-GR" sz="2400" dirty="0"/>
              <a:t>)</a:t>
            </a:r>
          </a:p>
          <a:p>
            <a:pPr marL="0" indent="0" algn="ctr">
              <a:buNone/>
            </a:pPr>
            <a:r>
              <a:rPr lang="el-GR" altLang="el-GR" sz="2400" b="1" dirty="0">
                <a:solidFill>
                  <a:srgbClr val="004A82"/>
                </a:solidFill>
              </a:rPr>
              <a:t>Φ.Τ. 8-12 </a:t>
            </a:r>
            <a:r>
              <a:rPr lang="el-GR" altLang="el-GR" sz="2400" b="1" dirty="0" err="1" smtClean="0">
                <a:solidFill>
                  <a:srgbClr val="004A82"/>
                </a:solidFill>
              </a:rPr>
              <a:t>fl</a:t>
            </a:r>
            <a:endParaRPr lang="el-GR" altLang="el-GR" sz="2400" b="1" dirty="0">
              <a:solidFill>
                <a:srgbClr val="004A82"/>
              </a:solidFill>
            </a:endParaRPr>
          </a:p>
          <a:p>
            <a:pPr marL="355600" indent="0">
              <a:buNone/>
            </a:pPr>
            <a:r>
              <a:rPr lang="el-GR" altLang="el-GR" sz="2400" dirty="0"/>
              <a:t>Ασυμφωνία μεταξύ </a:t>
            </a:r>
            <a:r>
              <a:rPr lang="el-GR" altLang="el-GR" sz="2400" dirty="0" smtClean="0"/>
              <a:t>αναλυτών.</a:t>
            </a:r>
            <a:endParaRPr lang="el-GR" altLang="el-GR" sz="2400" dirty="0"/>
          </a:p>
          <a:p>
            <a:pPr marL="355600" indent="0">
              <a:buNone/>
            </a:pPr>
            <a:r>
              <a:rPr lang="el-GR" altLang="el-GR" sz="2400" dirty="0"/>
              <a:t>Παραμονή δείγματος →</a:t>
            </a:r>
            <a:r>
              <a:rPr lang="en-US" altLang="el-GR" sz="2400" dirty="0"/>
              <a:t>  </a:t>
            </a:r>
            <a:r>
              <a:rPr lang="el-GR" altLang="el-GR" sz="2400" dirty="0" err="1"/>
              <a:t>↑MPV</a:t>
            </a:r>
            <a:r>
              <a:rPr lang="el-GR" altLang="el-GR" sz="2400" dirty="0"/>
              <a:t> (αλλοίωση σχήματος </a:t>
            </a:r>
            <a:r>
              <a:rPr lang="en-US" altLang="el-GR" sz="2400" dirty="0"/>
              <a:t>PLTs</a:t>
            </a:r>
            <a:r>
              <a:rPr lang="el-GR" altLang="el-GR" sz="2400" dirty="0" smtClean="0"/>
              <a:t>).</a:t>
            </a:r>
            <a:endParaRPr lang="el-GR" altLang="el-GR" sz="2400" dirty="0"/>
          </a:p>
          <a:p>
            <a:pPr marL="355600" indent="0">
              <a:buNone/>
            </a:pPr>
            <a:r>
              <a:rPr lang="el-GR" altLang="el-GR" sz="2400" b="1" dirty="0"/>
              <a:t>MPV- </a:t>
            </a:r>
            <a:r>
              <a:rPr lang="el-GR" altLang="el-GR" sz="2400" dirty="0"/>
              <a:t>Ιδιοπαθής </a:t>
            </a:r>
            <a:r>
              <a:rPr lang="el-GR" altLang="el-GR" sz="2400" dirty="0" err="1"/>
              <a:t>θρομβοπενική</a:t>
            </a:r>
            <a:r>
              <a:rPr lang="el-GR" altLang="el-GR" sz="2400" dirty="0"/>
              <a:t> </a:t>
            </a:r>
            <a:r>
              <a:rPr lang="el-GR" altLang="el-GR" sz="2400" dirty="0" smtClean="0"/>
              <a:t>πορφύρα.</a:t>
            </a:r>
            <a:endParaRPr lang="el-GR" altLang="el-GR" sz="2400" dirty="0"/>
          </a:p>
          <a:p>
            <a:pPr marL="355600" indent="0">
              <a:buNone/>
            </a:pPr>
            <a:r>
              <a:rPr lang="el-GR" altLang="el-GR" sz="2400" b="1" dirty="0"/>
              <a:t>MPV-</a:t>
            </a:r>
            <a:r>
              <a:rPr lang="en-US" altLang="el-GR" sz="2400" dirty="0"/>
              <a:t> </a:t>
            </a:r>
            <a:r>
              <a:rPr lang="el-GR" altLang="el-GR" sz="2400" dirty="0" err="1"/>
              <a:t>Θρομβοπενία</a:t>
            </a:r>
            <a:r>
              <a:rPr lang="el-GR" altLang="el-GR" sz="2400" dirty="0"/>
              <a:t> λόγω μυελικής </a:t>
            </a:r>
            <a:r>
              <a:rPr lang="el-GR" altLang="el-GR" sz="2400" dirty="0" smtClean="0"/>
              <a:t>απλασίας.</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081552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Επιβεβαίωση </a:t>
            </a:r>
            <a:endParaRPr lang="el-GR" dirty="0"/>
          </a:p>
        </p:txBody>
      </p:sp>
      <p:sp>
        <p:nvSpPr>
          <p:cNvPr id="3" name="Θέση περιεχομένου 2"/>
          <p:cNvSpPr>
            <a:spLocks noGrp="1"/>
          </p:cNvSpPr>
          <p:nvPr>
            <p:ph idx="1"/>
          </p:nvPr>
        </p:nvSpPr>
        <p:spPr>
          <a:xfrm>
            <a:off x="457200" y="1700808"/>
            <a:ext cx="8229600" cy="4536504"/>
          </a:xfrm>
        </p:spPr>
        <p:txBody>
          <a:bodyPr/>
          <a:lstStyle/>
          <a:p>
            <a:pPr>
              <a:buFont typeface="Wingdings" panose="05000000000000000000" pitchFamily="2" charset="2"/>
              <a:buChar char="ü"/>
            </a:pPr>
            <a:r>
              <a:rPr lang="el-GR" altLang="el-GR" sz="2400" b="1" dirty="0">
                <a:solidFill>
                  <a:srgbClr val="004A82"/>
                </a:solidFill>
              </a:rPr>
              <a:t>Χαμηλός αριθμός </a:t>
            </a:r>
            <a:r>
              <a:rPr lang="en-US" altLang="el-GR" sz="2400" b="1" dirty="0">
                <a:solidFill>
                  <a:srgbClr val="004A82"/>
                </a:solidFill>
              </a:rPr>
              <a:t>WBCS</a:t>
            </a:r>
            <a:r>
              <a:rPr lang="el-GR" altLang="el-GR" sz="2400" b="1" dirty="0">
                <a:solidFill>
                  <a:srgbClr val="004A82"/>
                </a:solidFill>
              </a:rPr>
              <a:t> </a:t>
            </a:r>
            <a:r>
              <a:rPr lang="el-GR" altLang="el-GR" sz="2400" dirty="0"/>
              <a:t>και ιδιαίτερα </a:t>
            </a:r>
            <a:r>
              <a:rPr lang="en-US" altLang="el-GR" sz="2400" b="1" dirty="0">
                <a:solidFill>
                  <a:srgbClr val="004A82"/>
                </a:solidFill>
              </a:rPr>
              <a:t>PLTs</a:t>
            </a:r>
            <a:r>
              <a:rPr lang="el-GR" altLang="el-GR" sz="2400" dirty="0"/>
              <a:t> απαιτεί επαλήθευση, </a:t>
            </a:r>
            <a:r>
              <a:rPr lang="el-GR" altLang="el-GR" sz="2400" dirty="0" smtClean="0"/>
              <a:t>εκτίμηση </a:t>
            </a:r>
            <a:r>
              <a:rPr lang="el-GR" altLang="el-GR" sz="2400" dirty="0"/>
              <a:t>και μορφολογική επιβεβαίωση από επίχρισμα περιφερικού </a:t>
            </a:r>
            <a:r>
              <a:rPr lang="el-GR" altLang="el-GR" sz="2400" dirty="0" smtClean="0"/>
              <a:t>αίματος.</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526349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Ποιοτικός έλεγχος αιματολογικών </a:t>
            </a:r>
            <a:r>
              <a:rPr lang="el-GR" dirty="0" smtClean="0"/>
              <a:t>αναλυτών</a:t>
            </a:r>
            <a:endParaRPr lang="el-GR" dirty="0"/>
          </a:p>
        </p:txBody>
      </p:sp>
      <p:sp>
        <p:nvSpPr>
          <p:cNvPr id="3" name="Θέση περιεχομένου 2"/>
          <p:cNvSpPr>
            <a:spLocks noGrp="1"/>
          </p:cNvSpPr>
          <p:nvPr>
            <p:ph idx="1"/>
          </p:nvPr>
        </p:nvSpPr>
        <p:spPr/>
        <p:txBody>
          <a:bodyPr/>
          <a:lstStyle/>
          <a:p>
            <a:r>
              <a:rPr lang="el-GR" b="1" dirty="0"/>
              <a:t>Εσωτερικός ποιοτικός έλεγχος</a:t>
            </a:r>
          </a:p>
          <a:p>
            <a:pPr lvl="1" indent="-387350"/>
            <a:r>
              <a:rPr lang="el-GR" dirty="0" smtClean="0"/>
              <a:t>Απαραίτητος </a:t>
            </a:r>
            <a:r>
              <a:rPr lang="el-GR" dirty="0"/>
              <a:t>ο καθημερινός έλεγχος των αναλυτών με τα παρασκευάσματα ελέγχου (</a:t>
            </a:r>
            <a:r>
              <a:rPr lang="el-GR" dirty="0" err="1"/>
              <a:t>controls</a:t>
            </a:r>
            <a:r>
              <a:rPr lang="el-GR" dirty="0" smtClean="0"/>
              <a:t>).</a:t>
            </a:r>
            <a:endParaRPr lang="el-GR" dirty="0"/>
          </a:p>
          <a:p>
            <a:pPr lvl="1" indent="-387350"/>
            <a:r>
              <a:rPr lang="el-GR" dirty="0" smtClean="0"/>
              <a:t>Ανταλλαγή </a:t>
            </a:r>
            <a:r>
              <a:rPr lang="el-GR" dirty="0"/>
              <a:t>δειγμάτων μεταξύ δύο παρόμοιας τεχνολογίας αιματολογικών αναλυτών του </a:t>
            </a:r>
            <a:r>
              <a:rPr lang="el-GR" dirty="0" smtClean="0"/>
              <a:t>εργαστηρίου.</a:t>
            </a:r>
            <a:endParaRPr lang="el-GR" dirty="0"/>
          </a:p>
          <a:p>
            <a:r>
              <a:rPr lang="el-GR" b="1" dirty="0" smtClean="0"/>
              <a:t>Εξωτερικός </a:t>
            </a:r>
            <a:r>
              <a:rPr lang="el-GR" b="1" dirty="0"/>
              <a:t>ποιοτικός έλεγχος </a:t>
            </a:r>
            <a:endParaRPr lang="el-GR" b="1" dirty="0" smtClean="0"/>
          </a:p>
          <a:p>
            <a:pPr lvl="1" indent="-387350"/>
            <a:r>
              <a:rPr lang="el-GR" dirty="0" smtClean="0"/>
              <a:t>Κρατικά προγράμματα (NEQAS</a:t>
            </a:r>
            <a:r>
              <a:rPr lang="el-GR" dirty="0"/>
              <a:t>, </a:t>
            </a:r>
            <a:r>
              <a:rPr lang="el-GR" dirty="0" err="1"/>
              <a:t>National</a:t>
            </a:r>
            <a:r>
              <a:rPr lang="el-GR" dirty="0"/>
              <a:t> </a:t>
            </a:r>
            <a:r>
              <a:rPr lang="el-GR" dirty="0" err="1"/>
              <a:t>External</a:t>
            </a:r>
            <a:r>
              <a:rPr lang="el-GR" dirty="0"/>
              <a:t> </a:t>
            </a:r>
            <a:r>
              <a:rPr lang="el-GR" dirty="0" err="1"/>
              <a:t>Quality</a:t>
            </a:r>
            <a:r>
              <a:rPr lang="el-GR" dirty="0"/>
              <a:t> </a:t>
            </a:r>
            <a:r>
              <a:rPr lang="el-GR" dirty="0" err="1"/>
              <a:t>Assessment</a:t>
            </a:r>
            <a:r>
              <a:rPr lang="el-GR" dirty="0"/>
              <a:t> </a:t>
            </a:r>
            <a:r>
              <a:rPr lang="el-GR" dirty="0" err="1"/>
              <a:t>Scheme</a:t>
            </a:r>
            <a:r>
              <a:rPr lang="el-GR" dirty="0" smtClean="0"/>
              <a:t>).</a:t>
            </a:r>
          </a:p>
          <a:p>
            <a:pPr lvl="1" indent="-387350"/>
            <a:r>
              <a:rPr lang="el-GR" dirty="0" smtClean="0"/>
              <a:t>Διεθνή προγράμματα (</a:t>
            </a:r>
            <a:r>
              <a:rPr lang="el-GR" dirty="0" err="1" smtClean="0"/>
              <a:t>Sysmex</a:t>
            </a:r>
            <a:r>
              <a:rPr lang="el-GR" dirty="0" smtClean="0"/>
              <a:t>-IQAS</a:t>
            </a:r>
            <a:r>
              <a:rPr lang="el-GR" dirty="0"/>
              <a:t>, </a:t>
            </a:r>
            <a:r>
              <a:rPr lang="el-GR" dirty="0" err="1"/>
              <a:t>International</a:t>
            </a:r>
            <a:r>
              <a:rPr lang="el-GR" dirty="0"/>
              <a:t> </a:t>
            </a:r>
            <a:r>
              <a:rPr lang="el-GR" dirty="0" err="1"/>
              <a:t>Quality</a:t>
            </a:r>
            <a:r>
              <a:rPr lang="el-GR" dirty="0"/>
              <a:t> </a:t>
            </a:r>
            <a:r>
              <a:rPr lang="el-GR" dirty="0" err="1"/>
              <a:t>Assurance</a:t>
            </a:r>
            <a:r>
              <a:rPr lang="el-GR" dirty="0"/>
              <a:t> </a:t>
            </a:r>
            <a:r>
              <a:rPr lang="el-GR" dirty="0" err="1"/>
              <a:t>System</a:t>
            </a:r>
            <a:r>
              <a:rPr lang="el-GR" dirty="0" smtClean="0"/>
              <a:t>, IQAS </a:t>
            </a:r>
            <a:r>
              <a:rPr lang="el-GR" dirty="0" err="1"/>
              <a:t>on</a:t>
            </a:r>
            <a:r>
              <a:rPr lang="el-GR" dirty="0"/>
              <a:t> </a:t>
            </a:r>
            <a:r>
              <a:rPr lang="el-GR" dirty="0" err="1"/>
              <a:t>line</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4211241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l="1082" t="992" r="4800" b="14728"/>
          <a:stretch>
            <a:fillRect/>
          </a:stretch>
        </p:blipFill>
        <p:spPr bwMode="auto">
          <a:xfrm>
            <a:off x="899592" y="1067979"/>
            <a:ext cx="7443936" cy="577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a:t>Αρχή μεθόδου </a:t>
            </a:r>
            <a:r>
              <a:rPr lang="el-GR" dirty="0" smtClean="0"/>
              <a:t>(Β)</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303429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Συμπέρασμα</a:t>
            </a:r>
            <a:endParaRPr lang="el-GR" dirty="0"/>
          </a:p>
        </p:txBody>
      </p:sp>
      <p:sp>
        <p:nvSpPr>
          <p:cNvPr id="3" name="Θέση περιεχομένου 2"/>
          <p:cNvSpPr>
            <a:spLocks noGrp="1"/>
          </p:cNvSpPr>
          <p:nvPr>
            <p:ph idx="1"/>
          </p:nvPr>
        </p:nvSpPr>
        <p:spPr/>
        <p:txBody>
          <a:bodyPr>
            <a:normAutofit/>
          </a:bodyPr>
          <a:lstStyle/>
          <a:p>
            <a:r>
              <a:rPr lang="el-GR" altLang="el-GR" sz="2400" dirty="0" smtClean="0"/>
              <a:t>Οι </a:t>
            </a:r>
            <a:r>
              <a:rPr lang="el-GR" altLang="el-GR" sz="2400" dirty="0"/>
              <a:t>αυτόματοι αιματολογικοί αναλυτές προσφέρουν γρήγορα και αξιόπιστα </a:t>
            </a:r>
            <a:r>
              <a:rPr lang="el-GR" altLang="el-GR" sz="2400" dirty="0" smtClean="0"/>
              <a:t>αποτελέσματα.</a:t>
            </a:r>
            <a:endParaRPr lang="en-US" altLang="el-GR" sz="2400" dirty="0"/>
          </a:p>
          <a:p>
            <a:r>
              <a:rPr lang="el-GR" altLang="el-GR" sz="2400" dirty="0" smtClean="0"/>
              <a:t>Ο </a:t>
            </a:r>
            <a:r>
              <a:rPr lang="el-GR" altLang="el-GR" sz="2400" dirty="0"/>
              <a:t>εργαστηριακός που εγκρίνει το αποτέλεσμα μιας γενικής αίματος πρέπει να γνωρίζει καλά τα τεχνικά χαρακτηριστικά του αναλυτή που χρησιμοποιεί, για να αξιολογεί τα ευρήματα και να αναγνωρίζει και να διορθώνει τις ψευδείς </a:t>
            </a:r>
            <a:r>
              <a:rPr lang="el-GR" altLang="el-GR" sz="2400" dirty="0" smtClean="0"/>
              <a:t>μετρήσεις.</a:t>
            </a:r>
            <a:endParaRPr lang="el-GR" altLang="el-GR" sz="2400" dirty="0"/>
          </a:p>
          <a:p>
            <a:r>
              <a:rPr lang="el-GR" altLang="el-GR" sz="2400" dirty="0" smtClean="0"/>
              <a:t>H </a:t>
            </a:r>
            <a:r>
              <a:rPr lang="el-GR" altLang="el-GR" sz="2400" dirty="0"/>
              <a:t>παραδοσιακή αιματολογία δε μπορεί να καταργηθεί και οι αυτόματοι αναλυτές δε μπορούν να λειτουργήσουν ανεξάρτητα από το οπτικό </a:t>
            </a:r>
            <a:r>
              <a:rPr lang="el-GR" altLang="el-GR" sz="2400" dirty="0" smtClean="0"/>
              <a:t>μικροσκόπιο.</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2596936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t="-276" b="4437"/>
          <a:stretch>
            <a:fillRect/>
          </a:stretch>
        </p:blipFill>
        <p:spPr bwMode="auto">
          <a:xfrm rot="5400000">
            <a:off x="1759549" y="-51087"/>
            <a:ext cx="5316682" cy="795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a:t>Αιμοδιάγραμμα</a:t>
            </a:r>
            <a:r>
              <a:rPr lang="el-GR" dirty="0"/>
              <a:t> </a:t>
            </a:r>
            <a:r>
              <a:rPr lang="el-GR" sz="3000" b="0" dirty="0" smtClean="0"/>
              <a:t>2/5</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657242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smtClean="0"/>
              <a:t>Αιμοδιάγραμμα</a:t>
            </a:r>
            <a:r>
              <a:rPr lang="el-GR" dirty="0" smtClean="0"/>
              <a:t> </a:t>
            </a:r>
            <a:r>
              <a:rPr lang="el-GR" sz="3000" b="0" dirty="0"/>
              <a:t>3</a:t>
            </a:r>
            <a:r>
              <a:rPr lang="el-GR" sz="3000" b="0" dirty="0" smtClean="0"/>
              <a:t>/5</a:t>
            </a:r>
            <a:endParaRPr lang="el-GR" sz="3000" b="0" dirty="0"/>
          </a:p>
        </p:txBody>
      </p:sp>
      <p:sp>
        <p:nvSpPr>
          <p:cNvPr id="3" name="Θέση περιεχομένου 2"/>
          <p:cNvSpPr>
            <a:spLocks noGrp="1"/>
          </p:cNvSpPr>
          <p:nvPr>
            <p:ph idx="1"/>
          </p:nvPr>
        </p:nvSpPr>
        <p:spPr/>
        <p:txBody>
          <a:bodyPr>
            <a:normAutofit/>
          </a:bodyPr>
          <a:lstStyle/>
          <a:p>
            <a:r>
              <a:rPr lang="en-US" sz="2400" dirty="0"/>
              <a:t>WBCs (</a:t>
            </a:r>
            <a:r>
              <a:rPr lang="el-GR" sz="2400" dirty="0"/>
              <a:t>λευκά αιμοσφαίρια, </a:t>
            </a:r>
            <a:r>
              <a:rPr lang="en-US" sz="2400" dirty="0"/>
              <a:t>white blood cells) 5.000-10.000/</a:t>
            </a:r>
            <a:r>
              <a:rPr lang="el-GR" sz="2400" dirty="0"/>
              <a:t>μ</a:t>
            </a:r>
            <a:r>
              <a:rPr lang="en-US" sz="2400" dirty="0" smtClean="0"/>
              <a:t>l</a:t>
            </a:r>
            <a:r>
              <a:rPr lang="el-GR" sz="2400" dirty="0" smtClean="0"/>
              <a:t>.</a:t>
            </a:r>
            <a:endParaRPr lang="en-US" sz="2400" dirty="0"/>
          </a:p>
          <a:p>
            <a:r>
              <a:rPr lang="en-US" sz="2400" dirty="0"/>
              <a:t>NEU</a:t>
            </a:r>
            <a:r>
              <a:rPr lang="el-GR" sz="2400" dirty="0"/>
              <a:t>Τ (Ουδετερόφιλα, </a:t>
            </a:r>
            <a:r>
              <a:rPr lang="en-US" sz="2400" dirty="0"/>
              <a:t>Neutrophil) 50-60% </a:t>
            </a:r>
            <a:r>
              <a:rPr lang="el-GR" sz="2400" dirty="0"/>
              <a:t>ή 2.200-7.000/μ</a:t>
            </a:r>
            <a:r>
              <a:rPr lang="en-US" sz="2400" dirty="0" smtClean="0"/>
              <a:t>l</a:t>
            </a:r>
            <a:r>
              <a:rPr lang="el-GR" sz="2400" dirty="0" smtClean="0"/>
              <a:t>.</a:t>
            </a:r>
            <a:endParaRPr lang="en-US" sz="2400" dirty="0"/>
          </a:p>
          <a:p>
            <a:r>
              <a:rPr lang="en-US" sz="2400" dirty="0"/>
              <a:t>LYM (</a:t>
            </a:r>
            <a:r>
              <a:rPr lang="el-GR" sz="2400" dirty="0"/>
              <a:t>Λεμφοκύτταρα, </a:t>
            </a:r>
            <a:r>
              <a:rPr lang="en-US" sz="2400" dirty="0" err="1"/>
              <a:t>Lympfocyte</a:t>
            </a:r>
            <a:r>
              <a:rPr lang="en-US" sz="2400" dirty="0"/>
              <a:t>) 20-40% </a:t>
            </a:r>
            <a:r>
              <a:rPr lang="el-GR" sz="2400" dirty="0"/>
              <a:t>ή 1.100-3.300/μ</a:t>
            </a:r>
            <a:r>
              <a:rPr lang="en-US" sz="2400" dirty="0" smtClean="0"/>
              <a:t>l</a:t>
            </a:r>
            <a:r>
              <a:rPr lang="el-GR" sz="2400" dirty="0" smtClean="0"/>
              <a:t>.</a:t>
            </a:r>
            <a:endParaRPr lang="en-US" sz="2400" dirty="0"/>
          </a:p>
          <a:p>
            <a:r>
              <a:rPr lang="en-US" sz="2400" dirty="0"/>
              <a:t>MONO (</a:t>
            </a:r>
            <a:r>
              <a:rPr lang="el-GR" sz="2400" dirty="0"/>
              <a:t>Μονοκύτταρα, </a:t>
            </a:r>
            <a:r>
              <a:rPr lang="en-US" sz="2400" dirty="0"/>
              <a:t>Monocyte) 2-6% </a:t>
            </a:r>
            <a:r>
              <a:rPr lang="el-GR" sz="2400" dirty="0"/>
              <a:t>ή 150-700/μ</a:t>
            </a:r>
            <a:r>
              <a:rPr lang="en-US" sz="2400" dirty="0" smtClean="0"/>
              <a:t>l</a:t>
            </a:r>
            <a:r>
              <a:rPr lang="el-GR" sz="2400" dirty="0" smtClean="0"/>
              <a:t>.</a:t>
            </a:r>
            <a:endParaRPr lang="en-US" sz="2400" dirty="0"/>
          </a:p>
          <a:p>
            <a:r>
              <a:rPr lang="en-US" sz="2400" dirty="0"/>
              <a:t>BASO (</a:t>
            </a:r>
            <a:r>
              <a:rPr lang="el-GR" sz="2400" dirty="0" err="1"/>
              <a:t>Βασεόφιλα</a:t>
            </a:r>
            <a:r>
              <a:rPr lang="el-GR" sz="2400" dirty="0"/>
              <a:t>, </a:t>
            </a:r>
            <a:r>
              <a:rPr lang="en-US" sz="2400" dirty="0" err="1"/>
              <a:t>Basopfil</a:t>
            </a:r>
            <a:r>
              <a:rPr lang="en-US" sz="2400" dirty="0"/>
              <a:t>) 0-1% </a:t>
            </a:r>
            <a:r>
              <a:rPr lang="el-GR" sz="2400" dirty="0"/>
              <a:t>ή 0-100/μ</a:t>
            </a:r>
            <a:r>
              <a:rPr lang="en-US" sz="2400" dirty="0" smtClean="0"/>
              <a:t>l</a:t>
            </a:r>
            <a:r>
              <a:rPr lang="el-GR" sz="2400" dirty="0" smtClean="0"/>
              <a:t>.</a:t>
            </a:r>
            <a:endParaRPr lang="en-US" sz="2400" dirty="0"/>
          </a:p>
          <a:p>
            <a:r>
              <a:rPr lang="en-US" sz="2400" dirty="0"/>
              <a:t>EO (</a:t>
            </a:r>
            <a:r>
              <a:rPr lang="el-GR" sz="2400" dirty="0" err="1"/>
              <a:t>Ηωσινόφιλα</a:t>
            </a:r>
            <a:r>
              <a:rPr lang="el-GR" sz="2400" dirty="0"/>
              <a:t>, </a:t>
            </a:r>
            <a:r>
              <a:rPr lang="en-US" sz="2400" dirty="0" err="1"/>
              <a:t>Eosinopfil</a:t>
            </a:r>
            <a:r>
              <a:rPr lang="en-US" sz="2400" dirty="0"/>
              <a:t>) 1-4% </a:t>
            </a:r>
            <a:r>
              <a:rPr lang="el-GR" sz="2400" dirty="0"/>
              <a:t>ή 100-400/μ</a:t>
            </a:r>
            <a:r>
              <a:rPr lang="en-US" sz="2400" dirty="0" smtClean="0"/>
              <a:t>l</a:t>
            </a:r>
            <a:r>
              <a:rPr lang="el-GR" sz="2400" dirty="0" smtClean="0"/>
              <a:t>.</a:t>
            </a:r>
            <a:endParaRPr lang="en-US" sz="2400" dirty="0"/>
          </a:p>
          <a:p>
            <a:r>
              <a:rPr lang="en-US" sz="2400" dirty="0"/>
              <a:t>RBCs  (</a:t>
            </a:r>
            <a:r>
              <a:rPr lang="el-GR" sz="2400" dirty="0"/>
              <a:t>Ερυθρά αιμοσφαίρια ή Ερυθροκύτταρα, </a:t>
            </a:r>
            <a:r>
              <a:rPr lang="en-US" sz="2400" dirty="0"/>
              <a:t>Erythrocytes)</a:t>
            </a:r>
          </a:p>
          <a:p>
            <a:pPr marL="355600" indent="0">
              <a:buNone/>
            </a:pPr>
            <a:r>
              <a:rPr lang="el-GR" altLang="el-GR" sz="2400" dirty="0"/>
              <a:t>άντρες </a:t>
            </a:r>
            <a:r>
              <a:rPr lang="en-US" altLang="el-GR" sz="2400" dirty="0"/>
              <a:t>4.2x10</a:t>
            </a:r>
            <a:r>
              <a:rPr lang="en-US" altLang="el-GR" sz="2400" baseline="30000" dirty="0"/>
              <a:t>6</a:t>
            </a:r>
            <a:r>
              <a:rPr lang="el-GR" altLang="el-GR" sz="2400" dirty="0"/>
              <a:t>-</a:t>
            </a:r>
            <a:r>
              <a:rPr lang="en-US" altLang="el-GR" sz="2400" dirty="0"/>
              <a:t>5</a:t>
            </a:r>
            <a:r>
              <a:rPr lang="el-GR" altLang="el-GR" sz="2400" dirty="0"/>
              <a:t>.</a:t>
            </a:r>
            <a:r>
              <a:rPr lang="en-US" altLang="el-GR" sz="2400" dirty="0"/>
              <a:t>4x10</a:t>
            </a:r>
            <a:r>
              <a:rPr lang="en-US" altLang="el-GR" sz="2400" baseline="30000" dirty="0"/>
              <a:t>6</a:t>
            </a:r>
            <a:r>
              <a:rPr lang="el-GR" altLang="el-GR" sz="2400" dirty="0"/>
              <a:t>/μ</a:t>
            </a:r>
            <a:r>
              <a:rPr lang="en-US" altLang="el-GR" sz="2400" dirty="0"/>
              <a:t>l, </a:t>
            </a:r>
            <a:r>
              <a:rPr lang="el-GR" altLang="el-GR" sz="2400" dirty="0"/>
              <a:t>γυναίκες 3</a:t>
            </a:r>
            <a:r>
              <a:rPr lang="en-US" altLang="el-GR" sz="2400" dirty="0"/>
              <a:t>.</a:t>
            </a:r>
            <a:r>
              <a:rPr lang="el-GR" altLang="el-GR" sz="2400" dirty="0"/>
              <a:t>6</a:t>
            </a:r>
            <a:r>
              <a:rPr lang="en-US" altLang="el-GR" sz="2400" dirty="0"/>
              <a:t>x10</a:t>
            </a:r>
            <a:r>
              <a:rPr lang="en-US" altLang="el-GR" sz="2400" baseline="30000" dirty="0"/>
              <a:t>6</a:t>
            </a:r>
            <a:r>
              <a:rPr lang="el-GR" altLang="el-GR" sz="2400" dirty="0"/>
              <a:t>-</a:t>
            </a:r>
            <a:r>
              <a:rPr lang="en-US" altLang="el-GR" sz="2400" dirty="0"/>
              <a:t>5</a:t>
            </a:r>
            <a:r>
              <a:rPr lang="el-GR" altLang="el-GR" sz="2400" dirty="0"/>
              <a:t>.0</a:t>
            </a:r>
            <a:r>
              <a:rPr lang="en-US" altLang="el-GR" sz="2400" dirty="0"/>
              <a:t>x10</a:t>
            </a:r>
            <a:r>
              <a:rPr lang="en-US" altLang="el-GR" sz="2400" baseline="30000" dirty="0"/>
              <a:t>6</a:t>
            </a:r>
            <a:r>
              <a:rPr lang="el-GR" altLang="el-GR" sz="2400" dirty="0"/>
              <a:t>/μ</a:t>
            </a:r>
            <a:r>
              <a:rPr lang="en-US" altLang="el-GR" sz="2400" dirty="0" smtClean="0"/>
              <a:t>l.</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942724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a:t>Αιμοδιάγραμμα</a:t>
            </a:r>
            <a:r>
              <a:rPr lang="el-GR" dirty="0"/>
              <a:t> </a:t>
            </a:r>
            <a:r>
              <a:rPr lang="el-GR" sz="3000" b="0" dirty="0" smtClean="0"/>
              <a:t>4/5</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l-GR" sz="2400" dirty="0" smtClean="0"/>
              <a:t>Η</a:t>
            </a:r>
            <a:r>
              <a:rPr lang="en-US" sz="2400" dirty="0"/>
              <a:t>b (</a:t>
            </a:r>
            <a:r>
              <a:rPr lang="el-GR" sz="2400" dirty="0"/>
              <a:t>Αιμοσφαιρίνη, </a:t>
            </a:r>
            <a:r>
              <a:rPr lang="en-US" sz="2400" dirty="0"/>
              <a:t>Hemoglobin</a:t>
            </a:r>
            <a:r>
              <a:rPr lang="en-US" sz="2400" dirty="0" smtClean="0"/>
              <a:t>)</a:t>
            </a:r>
            <a:r>
              <a:rPr lang="el-GR" sz="2400" dirty="0"/>
              <a:t> άντρες 14-17</a:t>
            </a:r>
            <a:r>
              <a:rPr lang="en-US" sz="2400" dirty="0"/>
              <a:t>gr/dl, </a:t>
            </a:r>
            <a:r>
              <a:rPr lang="el-GR" sz="2400" dirty="0"/>
              <a:t>γυναίκες 12-16</a:t>
            </a:r>
            <a:r>
              <a:rPr lang="en-US" sz="2400" dirty="0" smtClean="0"/>
              <a:t>gr/dl</a:t>
            </a:r>
            <a:r>
              <a:rPr lang="el-GR" sz="2400" dirty="0" smtClean="0"/>
              <a:t>.</a:t>
            </a:r>
            <a:endParaRPr lang="en-US" sz="2400" dirty="0"/>
          </a:p>
          <a:p>
            <a:r>
              <a:rPr lang="en-US" sz="2400" dirty="0" err="1"/>
              <a:t>HCt</a:t>
            </a:r>
            <a:r>
              <a:rPr lang="en-US" sz="2400" dirty="0"/>
              <a:t> (</a:t>
            </a:r>
            <a:r>
              <a:rPr lang="el-GR" sz="2400" dirty="0"/>
              <a:t>Αιματοκρίτης, </a:t>
            </a:r>
            <a:r>
              <a:rPr lang="en-US" sz="2400" dirty="0" err="1"/>
              <a:t>Hematoctrit</a:t>
            </a:r>
            <a:r>
              <a:rPr lang="en-US" sz="2400" dirty="0" smtClean="0"/>
              <a:t>)</a:t>
            </a:r>
            <a:r>
              <a:rPr lang="el-GR" sz="2400" dirty="0"/>
              <a:t> άντρες 42-52%, γυναίκες 36-48</a:t>
            </a:r>
            <a:r>
              <a:rPr lang="el-GR" sz="2400" dirty="0" smtClean="0"/>
              <a:t>%.</a:t>
            </a:r>
            <a:endParaRPr lang="en-US" sz="2400" dirty="0"/>
          </a:p>
          <a:p>
            <a:r>
              <a:rPr lang="en-US" sz="2400" dirty="0"/>
              <a:t>MCV (</a:t>
            </a:r>
            <a:r>
              <a:rPr lang="el-GR" sz="2400" dirty="0"/>
              <a:t>Μέσος όγκος </a:t>
            </a:r>
            <a:r>
              <a:rPr lang="el-GR" sz="2400" dirty="0" err="1"/>
              <a:t>ερυθροκυττάρων</a:t>
            </a:r>
            <a:r>
              <a:rPr lang="el-GR" sz="2400" dirty="0"/>
              <a:t>, </a:t>
            </a:r>
            <a:r>
              <a:rPr lang="en-US" sz="2400" dirty="0"/>
              <a:t>Mean corpuscular volume) </a:t>
            </a:r>
            <a:r>
              <a:rPr lang="en-US" sz="2400" dirty="0" smtClean="0"/>
              <a:t>82-98fl</a:t>
            </a:r>
            <a:r>
              <a:rPr lang="el-GR" sz="2400" dirty="0" smtClean="0"/>
              <a:t>.</a:t>
            </a:r>
            <a:endParaRPr lang="en-US" sz="2400" dirty="0"/>
          </a:p>
          <a:p>
            <a:r>
              <a:rPr lang="en-US" sz="2400" dirty="0"/>
              <a:t>MCH (</a:t>
            </a:r>
            <a:r>
              <a:rPr lang="el-GR" sz="2400" dirty="0"/>
              <a:t>Μέση περιεκτικότητα </a:t>
            </a:r>
            <a:r>
              <a:rPr lang="en-US" sz="2400" dirty="0" err="1"/>
              <a:t>Hb</a:t>
            </a:r>
            <a:r>
              <a:rPr lang="en-US" sz="2400" dirty="0"/>
              <a:t>, Mean </a:t>
            </a:r>
            <a:r>
              <a:rPr lang="en-US" sz="2400" dirty="0" err="1"/>
              <a:t>Hb</a:t>
            </a:r>
            <a:r>
              <a:rPr lang="en-US" sz="2400" dirty="0"/>
              <a:t> Concentration) </a:t>
            </a:r>
            <a:r>
              <a:rPr lang="en-US" sz="2400" dirty="0" smtClean="0"/>
              <a:t>25-34pg</a:t>
            </a:r>
            <a:r>
              <a:rPr lang="el-GR" sz="2400" dirty="0" smtClean="0"/>
              <a:t>.</a:t>
            </a:r>
            <a:endParaRPr lang="en-US" sz="2400" dirty="0"/>
          </a:p>
          <a:p>
            <a:r>
              <a:rPr lang="en-US" sz="2400" dirty="0"/>
              <a:t>MCHC (</a:t>
            </a:r>
            <a:r>
              <a:rPr lang="el-GR" sz="2400" dirty="0"/>
              <a:t>Μέση πυκνότητα </a:t>
            </a:r>
            <a:r>
              <a:rPr lang="en-US" sz="2400" dirty="0" err="1"/>
              <a:t>Hb</a:t>
            </a:r>
            <a:r>
              <a:rPr lang="en-US" sz="2400" dirty="0"/>
              <a:t>, Mean corpuscular </a:t>
            </a:r>
            <a:r>
              <a:rPr lang="en-US" sz="2400" dirty="0" err="1"/>
              <a:t>Hb</a:t>
            </a:r>
            <a:r>
              <a:rPr lang="en-US" sz="2400" dirty="0"/>
              <a:t> </a:t>
            </a:r>
            <a:r>
              <a:rPr lang="en-US" sz="2400" dirty="0" err="1"/>
              <a:t>concetration</a:t>
            </a:r>
            <a:r>
              <a:rPr lang="en-US" sz="2400" dirty="0"/>
              <a:t>) </a:t>
            </a:r>
            <a:r>
              <a:rPr lang="en-US" sz="2400" dirty="0" smtClean="0"/>
              <a:t>31-37gr/</a:t>
            </a:r>
            <a:r>
              <a:rPr lang="en-US" sz="2400" dirty="0" err="1" smtClean="0"/>
              <a:t>dL</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133412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Γενική Εξέταση Αίματος ή </a:t>
            </a:r>
            <a:r>
              <a:rPr lang="el-GR" dirty="0" err="1"/>
              <a:t>Αιμοδιάγραμμα</a:t>
            </a:r>
            <a:r>
              <a:rPr lang="el-GR" dirty="0"/>
              <a:t> </a:t>
            </a:r>
            <a:r>
              <a:rPr lang="el-GR" sz="3000" b="0" dirty="0" smtClean="0"/>
              <a:t>5/5</a:t>
            </a:r>
            <a:endParaRPr lang="el-GR" dirty="0"/>
          </a:p>
        </p:txBody>
      </p:sp>
      <p:sp>
        <p:nvSpPr>
          <p:cNvPr id="3" name="Θέση περιεχομένου 2"/>
          <p:cNvSpPr>
            <a:spLocks noGrp="1"/>
          </p:cNvSpPr>
          <p:nvPr>
            <p:ph idx="1"/>
          </p:nvPr>
        </p:nvSpPr>
        <p:spPr>
          <a:xfrm>
            <a:off x="457200" y="1196752"/>
            <a:ext cx="8363272" cy="5472608"/>
          </a:xfrm>
        </p:spPr>
        <p:txBody>
          <a:bodyPr>
            <a:normAutofit/>
          </a:bodyPr>
          <a:lstStyle/>
          <a:p>
            <a:r>
              <a:rPr lang="en-US" sz="2400" dirty="0" smtClean="0"/>
              <a:t>RDW </a:t>
            </a:r>
            <a:r>
              <a:rPr lang="en-US" sz="2400" dirty="0"/>
              <a:t>(</a:t>
            </a:r>
            <a:r>
              <a:rPr lang="el-GR" sz="2400" dirty="0"/>
              <a:t>Εύρος κατανομής </a:t>
            </a:r>
            <a:r>
              <a:rPr lang="el-GR" sz="2400" dirty="0" err="1"/>
              <a:t>ερυθροκυττάρων</a:t>
            </a:r>
            <a:r>
              <a:rPr lang="el-GR" sz="2400" dirty="0"/>
              <a:t>, </a:t>
            </a:r>
            <a:r>
              <a:rPr lang="en-US" sz="2400" dirty="0"/>
              <a:t>Red cells distribution width) 11,5-14,5% </a:t>
            </a:r>
            <a:r>
              <a:rPr lang="en-US" sz="2400" dirty="0" smtClean="0"/>
              <a:t>CV</a:t>
            </a:r>
            <a:r>
              <a:rPr lang="el-GR" sz="2400" dirty="0" smtClean="0"/>
              <a:t>.</a:t>
            </a:r>
            <a:endParaRPr lang="en-US" sz="2400" dirty="0"/>
          </a:p>
          <a:p>
            <a:r>
              <a:rPr lang="en-US" sz="2400" dirty="0"/>
              <a:t>PLTs (</a:t>
            </a:r>
            <a:r>
              <a:rPr lang="el-GR" sz="2400" dirty="0"/>
              <a:t>Αιμοπετάλια, </a:t>
            </a:r>
            <a:r>
              <a:rPr lang="en-US" sz="2400" dirty="0"/>
              <a:t>Platelets) 140.000-400.000/</a:t>
            </a:r>
            <a:r>
              <a:rPr lang="el-GR" sz="2400" dirty="0"/>
              <a:t>μ</a:t>
            </a:r>
            <a:r>
              <a:rPr lang="en-US" sz="2400" dirty="0" smtClean="0"/>
              <a:t>l</a:t>
            </a:r>
            <a:r>
              <a:rPr lang="el-GR" sz="2400" dirty="0" smtClean="0"/>
              <a:t>.</a:t>
            </a:r>
            <a:endParaRPr lang="en-US" sz="2400" dirty="0"/>
          </a:p>
          <a:p>
            <a:r>
              <a:rPr lang="en-US" sz="2400" dirty="0"/>
              <a:t>MPV (</a:t>
            </a:r>
            <a:r>
              <a:rPr lang="el-GR" sz="2400" dirty="0"/>
              <a:t>Μέσος όγκος αιμοπεταλίων, </a:t>
            </a:r>
            <a:r>
              <a:rPr lang="en-US" sz="2400" dirty="0"/>
              <a:t>Mean platelet volume) </a:t>
            </a:r>
            <a:r>
              <a:rPr lang="en-US" sz="2400" dirty="0" smtClean="0"/>
              <a:t>8,9-13,2fl</a:t>
            </a:r>
            <a:r>
              <a:rPr lang="el-GR" sz="2400" dirty="0" smtClean="0"/>
              <a:t>.</a:t>
            </a:r>
            <a:endParaRPr lang="en-US"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2536090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13586"/>
            <a:ext cx="2567836" cy="238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231" y="3666236"/>
            <a:ext cx="5198301" cy="3118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1791" y="1256128"/>
            <a:ext cx="5026796" cy="241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smtClean="0"/>
              <a:t>Ιστογράμματα - </a:t>
            </a:r>
            <a:r>
              <a:rPr lang="el-GR" dirty="0"/>
              <a:t>Κ</a:t>
            </a:r>
            <a:r>
              <a:rPr lang="el-GR" dirty="0" smtClean="0"/>
              <a:t>ατανομή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139724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cdhis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196752"/>
            <a:ext cx="6274814" cy="535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a:t>Νεφελόγραμμα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4051971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Σφάλματα στη Γενική Εξέταση </a:t>
            </a:r>
            <a:r>
              <a:rPr lang="el-GR" dirty="0" smtClean="0"/>
              <a:t>Αίματος</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altLang="el-GR" sz="2400" dirty="0"/>
              <a:t>Η αιμοληψία (παρατεταμένη περίδεση, κακή αιμοληψία </a:t>
            </a:r>
            <a:r>
              <a:rPr lang="el-GR" altLang="el-GR" sz="2400" dirty="0" smtClean="0"/>
              <a:t>=  </a:t>
            </a:r>
            <a:r>
              <a:rPr lang="el-GR" altLang="el-GR" sz="2400" dirty="0" err="1"/>
              <a:t>αιμόλυση</a:t>
            </a:r>
            <a:r>
              <a:rPr lang="el-GR" altLang="el-GR" sz="2400" dirty="0" smtClean="0"/>
              <a:t>).</a:t>
            </a:r>
            <a:endParaRPr lang="el-GR" altLang="el-GR" sz="2400" dirty="0"/>
          </a:p>
          <a:p>
            <a:pPr marL="457200" indent="-457200">
              <a:buFont typeface="+mj-lt"/>
              <a:buAutoNum type="arabicPeriod"/>
            </a:pPr>
            <a:r>
              <a:rPr lang="el-GR" altLang="el-GR" sz="2400" dirty="0" err="1" smtClean="0"/>
              <a:t>Λιπαιμικό</a:t>
            </a:r>
            <a:r>
              <a:rPr lang="el-GR" altLang="el-GR" sz="2400" dirty="0" smtClean="0"/>
              <a:t> </a:t>
            </a:r>
            <a:r>
              <a:rPr lang="el-GR" altLang="el-GR" sz="2400" dirty="0"/>
              <a:t>αίμα </a:t>
            </a:r>
            <a:r>
              <a:rPr lang="el-GR" altLang="el-GR" sz="2400" dirty="0" err="1"/>
              <a:t>επηρρεάζει</a:t>
            </a:r>
            <a:r>
              <a:rPr lang="el-GR" altLang="el-GR" sz="2400" dirty="0"/>
              <a:t> τη τιμή της </a:t>
            </a:r>
            <a:r>
              <a:rPr lang="el-GR" altLang="el-GR" sz="2400" dirty="0" smtClean="0"/>
              <a:t>αιμοσφαιρίνης.</a:t>
            </a:r>
            <a:endParaRPr lang="el-GR" altLang="el-GR" sz="2400" dirty="0"/>
          </a:p>
          <a:p>
            <a:pPr marL="457200" indent="-457200">
              <a:buFont typeface="+mj-lt"/>
              <a:buAutoNum type="arabicPeriod"/>
            </a:pPr>
            <a:r>
              <a:rPr lang="el-GR" altLang="el-GR" sz="2400" dirty="0" smtClean="0"/>
              <a:t>Οι </a:t>
            </a:r>
            <a:r>
              <a:rPr lang="el-GR" altLang="el-GR" sz="2400" dirty="0"/>
              <a:t>διαβητικοί έχουν ψευδώς μεγαλύτερα </a:t>
            </a:r>
            <a:r>
              <a:rPr lang="en-US" altLang="el-GR" sz="2400" dirty="0"/>
              <a:t>RBCs</a:t>
            </a:r>
            <a:r>
              <a:rPr lang="el-GR" altLang="el-GR" sz="2400" dirty="0"/>
              <a:t> </a:t>
            </a:r>
            <a:r>
              <a:rPr lang="el-GR" altLang="el-GR" sz="2400" dirty="0" smtClean="0"/>
              <a:t>γιατί η </a:t>
            </a:r>
            <a:r>
              <a:rPr lang="el-GR" altLang="el-GR" sz="2400" dirty="0"/>
              <a:t>ωσμωτική πίεση στο αίμα και στα </a:t>
            </a:r>
            <a:r>
              <a:rPr lang="en-US" altLang="el-GR" sz="2400" dirty="0"/>
              <a:t>RBCS</a:t>
            </a:r>
            <a:r>
              <a:rPr lang="el-GR" altLang="el-GR" sz="2400" dirty="0"/>
              <a:t> </a:t>
            </a:r>
            <a:r>
              <a:rPr lang="el-GR" altLang="el-GR" sz="2400" dirty="0" smtClean="0"/>
              <a:t>είναι μεγαλύτερη </a:t>
            </a:r>
            <a:r>
              <a:rPr lang="el-GR" altLang="el-GR" sz="2400" dirty="0"/>
              <a:t>με συνέπεια στο ισότονο διάλυμα του </a:t>
            </a:r>
            <a:r>
              <a:rPr lang="el-GR" altLang="el-GR" sz="2400" dirty="0" smtClean="0"/>
              <a:t>αναλυτή αυτά </a:t>
            </a:r>
            <a:r>
              <a:rPr lang="el-GR" altLang="el-GR" sz="2400" dirty="0"/>
              <a:t>να φουσκώνουν και να φαίνονται ψευδώς </a:t>
            </a:r>
            <a:r>
              <a:rPr lang="el-GR" altLang="el-GR" sz="2400" dirty="0" smtClean="0"/>
              <a:t>μεγαλύτερα </a:t>
            </a:r>
            <a:r>
              <a:rPr lang="el-GR" altLang="el-GR" sz="2400" b="1" dirty="0" smtClean="0">
                <a:solidFill>
                  <a:srgbClr val="004A82"/>
                </a:solidFill>
              </a:rPr>
              <a:t>άρα </a:t>
            </a:r>
            <a:r>
              <a:rPr lang="el-GR" altLang="el-GR" sz="2400" b="1" dirty="0">
                <a:solidFill>
                  <a:srgbClr val="004A82"/>
                </a:solidFill>
              </a:rPr>
              <a:t>θα έχουμε ψευδώς αυξημένο </a:t>
            </a:r>
            <a:r>
              <a:rPr lang="en-US" altLang="el-GR" sz="2400" b="1" dirty="0">
                <a:solidFill>
                  <a:srgbClr val="004A82"/>
                </a:solidFill>
              </a:rPr>
              <a:t>MCV, </a:t>
            </a:r>
            <a:r>
              <a:rPr lang="en-US" altLang="el-GR" sz="2400" b="1" dirty="0" err="1">
                <a:solidFill>
                  <a:srgbClr val="004A82"/>
                </a:solidFill>
              </a:rPr>
              <a:t>HCt</a:t>
            </a:r>
            <a:r>
              <a:rPr lang="en-US" altLang="el-GR" sz="2400" b="1" dirty="0">
                <a:solidFill>
                  <a:srgbClr val="004A82"/>
                </a:solidFill>
              </a:rPr>
              <a:t>, </a:t>
            </a:r>
            <a:r>
              <a:rPr lang="el-GR" altLang="el-GR" sz="2400" b="1" dirty="0">
                <a:solidFill>
                  <a:srgbClr val="004A82"/>
                </a:solidFill>
              </a:rPr>
              <a:t>και </a:t>
            </a:r>
            <a:r>
              <a:rPr lang="el-GR" altLang="el-GR" sz="2400" b="1" dirty="0" smtClean="0">
                <a:solidFill>
                  <a:srgbClr val="004A82"/>
                </a:solidFill>
              </a:rPr>
              <a:t>μικρότερο </a:t>
            </a:r>
            <a:r>
              <a:rPr lang="en-US" altLang="el-GR" sz="2400" b="1" dirty="0" smtClean="0">
                <a:solidFill>
                  <a:srgbClr val="004A82"/>
                </a:solidFill>
              </a:rPr>
              <a:t>MCHC</a:t>
            </a:r>
            <a:r>
              <a:rPr lang="el-GR" altLang="el-GR" sz="2400" b="1" dirty="0" smtClean="0">
                <a:solidFill>
                  <a:srgbClr val="004A82"/>
                </a:solidFill>
              </a:rPr>
              <a:t>.</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561214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AutoShape 84" descr="2Q=="/>
          <p:cNvSpPr>
            <a:spLocks noChangeAspect="1" noChangeArrowheads="1"/>
          </p:cNvSpPr>
          <p:nvPr/>
        </p:nvSpPr>
        <p:spPr bwMode="auto">
          <a:xfrm>
            <a:off x="3810000" y="2776538"/>
            <a:ext cx="152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l-GR" altLang="el-GR"/>
          </a:p>
        </p:txBody>
      </p:sp>
      <p:sp>
        <p:nvSpPr>
          <p:cNvPr id="2" name="Τίτλος 1"/>
          <p:cNvSpPr>
            <a:spLocks noGrp="1"/>
          </p:cNvSpPr>
          <p:nvPr>
            <p:ph type="title"/>
          </p:nvPr>
        </p:nvSpPr>
        <p:spPr/>
        <p:txBody>
          <a:bodyPr>
            <a:normAutofit/>
          </a:bodyPr>
          <a:lstStyle/>
          <a:p>
            <a:r>
              <a:rPr lang="el-GR" dirty="0"/>
              <a:t>Σημάνσεις Αναλυτή (</a:t>
            </a:r>
            <a:r>
              <a:rPr lang="en-US" dirty="0"/>
              <a:t>Flags</a:t>
            </a:r>
            <a:r>
              <a:rPr lang="en-US" dirty="0" smtClean="0"/>
              <a:t>)</a:t>
            </a:r>
            <a:endParaRPr lang="el-GR" dirty="0"/>
          </a:p>
        </p:txBody>
      </p:sp>
      <p:sp>
        <p:nvSpPr>
          <p:cNvPr id="3" name="Θέση περιεχομένου 2"/>
          <p:cNvSpPr>
            <a:spLocks noGrp="1"/>
          </p:cNvSpPr>
          <p:nvPr>
            <p:ph idx="1"/>
          </p:nvPr>
        </p:nvSpPr>
        <p:spPr>
          <a:xfrm>
            <a:off x="457200" y="1340768"/>
            <a:ext cx="8229600" cy="4896544"/>
          </a:xfrm>
        </p:spPr>
        <p:txBody>
          <a:bodyPr>
            <a:normAutofit/>
          </a:bodyPr>
          <a:lstStyle/>
          <a:p>
            <a:pPr>
              <a:buFontTx/>
              <a:buAutoNum type="arabicPeriod"/>
            </a:pPr>
            <a:r>
              <a:rPr lang="el-GR" altLang="el-GR" sz="2400" dirty="0"/>
              <a:t>Περιγράφουν τον κυτταρικό </a:t>
            </a:r>
            <a:r>
              <a:rPr lang="el-GR" altLang="el-GR" sz="2400" dirty="0" smtClean="0"/>
              <a:t>πληθυσμό.</a:t>
            </a:r>
            <a:endParaRPr lang="el-GR" altLang="el-GR" sz="2400" dirty="0"/>
          </a:p>
          <a:p>
            <a:pPr>
              <a:buFontTx/>
              <a:buAutoNum type="arabicPeriod"/>
            </a:pPr>
            <a:r>
              <a:rPr lang="el-GR" altLang="el-GR" sz="2400" dirty="0"/>
              <a:t>Δίνουν πληροφορίες για φυσιολογικά ή άωρα </a:t>
            </a:r>
            <a:r>
              <a:rPr lang="el-GR" altLang="el-GR" sz="2400" dirty="0" smtClean="0"/>
              <a:t>κύτταρα.</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2198551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Αρχή </a:t>
            </a:r>
            <a:r>
              <a:rPr lang="el-GR" dirty="0" smtClean="0"/>
              <a:t>Λειτουργίας</a:t>
            </a:r>
            <a:endParaRPr lang="el-GR" dirty="0"/>
          </a:p>
        </p:txBody>
      </p:sp>
      <p:sp>
        <p:nvSpPr>
          <p:cNvPr id="3" name="Θέση περιεχομένου 2"/>
          <p:cNvSpPr>
            <a:spLocks noGrp="1"/>
          </p:cNvSpPr>
          <p:nvPr>
            <p:ph idx="1"/>
          </p:nvPr>
        </p:nvSpPr>
        <p:spPr>
          <a:xfrm>
            <a:off x="457200" y="1196752"/>
            <a:ext cx="8507288" cy="5544616"/>
          </a:xfrm>
        </p:spPr>
        <p:txBody>
          <a:bodyPr>
            <a:normAutofit fontScale="92500" lnSpcReduction="10000"/>
          </a:bodyPr>
          <a:lstStyle/>
          <a:p>
            <a:pPr marL="457200" indent="-457200">
              <a:buFont typeface="+mj-lt"/>
              <a:buAutoNum type="arabicPeriod"/>
            </a:pPr>
            <a:r>
              <a:rPr lang="el-GR" altLang="el-GR" sz="2400" dirty="0" smtClean="0"/>
              <a:t>Αρχή </a:t>
            </a:r>
            <a:r>
              <a:rPr lang="el-GR" altLang="el-GR" sz="2400" dirty="0" err="1"/>
              <a:t>κυτταρομετρίας</a:t>
            </a:r>
            <a:r>
              <a:rPr lang="el-GR" altLang="el-GR" sz="2400" dirty="0"/>
              <a:t> </a:t>
            </a:r>
            <a:r>
              <a:rPr lang="el-GR" altLang="el-GR" sz="2400" dirty="0" smtClean="0"/>
              <a:t>ροής.</a:t>
            </a:r>
            <a:endParaRPr lang="el-GR" altLang="el-GR" sz="2400" dirty="0"/>
          </a:p>
          <a:p>
            <a:pPr marL="457200" indent="-457200">
              <a:buFont typeface="+mj-lt"/>
              <a:buAutoNum type="arabicPeriod"/>
            </a:pPr>
            <a:r>
              <a:rPr lang="el-GR" altLang="el-GR" sz="2400" dirty="0" err="1" smtClean="0"/>
              <a:t>Κυτταρομετρία</a:t>
            </a:r>
            <a:r>
              <a:rPr lang="el-GR" altLang="el-GR" sz="2400" dirty="0" smtClean="0"/>
              <a:t> </a:t>
            </a:r>
            <a:r>
              <a:rPr lang="el-GR" altLang="el-GR" sz="2400" dirty="0"/>
              <a:t>ροής: μέθοδος </a:t>
            </a:r>
            <a:r>
              <a:rPr lang="el-GR" altLang="el-GR" sz="2400" dirty="0" err="1" smtClean="0"/>
              <a:t>αυτοματοποιημένηςκυτταρικής</a:t>
            </a:r>
            <a:r>
              <a:rPr lang="el-GR" altLang="el-GR" sz="2400" dirty="0" smtClean="0"/>
              <a:t> </a:t>
            </a:r>
            <a:r>
              <a:rPr lang="el-GR" altLang="el-GR" sz="2400" dirty="0"/>
              <a:t>ανάλυσης που επιτρέπει:</a:t>
            </a:r>
          </a:p>
          <a:p>
            <a:pPr marL="441325"/>
            <a:r>
              <a:rPr lang="el-GR" altLang="el-GR" sz="2400" dirty="0"/>
              <a:t>μέτρηση,</a:t>
            </a:r>
          </a:p>
          <a:p>
            <a:pPr marL="441325"/>
            <a:r>
              <a:rPr lang="el-GR" altLang="el-GR" sz="2400" dirty="0"/>
              <a:t>ανάλυση και</a:t>
            </a:r>
          </a:p>
          <a:p>
            <a:pPr marL="441325"/>
            <a:r>
              <a:rPr lang="el-GR" altLang="el-GR" sz="2400" dirty="0"/>
              <a:t>διαλογή μικρών και μεμονωμένων </a:t>
            </a:r>
            <a:r>
              <a:rPr lang="el-GR" altLang="el-GR" sz="2400" dirty="0" smtClean="0"/>
              <a:t>σωματιδίων (κύτταρα</a:t>
            </a:r>
            <a:r>
              <a:rPr lang="el-GR" altLang="el-GR" sz="2400" dirty="0"/>
              <a:t>, πυρήνες) καθώς διέρχονται από ένα σταθερό </a:t>
            </a:r>
            <a:r>
              <a:rPr lang="el-GR" altLang="el-GR" sz="2400" dirty="0" smtClean="0"/>
              <a:t>σημείο </a:t>
            </a:r>
            <a:r>
              <a:rPr lang="el-GR" altLang="el-GR" sz="2400" dirty="0"/>
              <a:t>που προσπίπτει μία φωτεινή ακτίνα (</a:t>
            </a:r>
            <a:r>
              <a:rPr lang="en-US" altLang="el-GR" sz="2400" dirty="0"/>
              <a:t>laser). </a:t>
            </a:r>
            <a:endParaRPr lang="el-GR" altLang="el-GR" sz="2400" dirty="0" smtClean="0"/>
          </a:p>
          <a:p>
            <a:pPr marL="0" indent="0">
              <a:buNone/>
            </a:pPr>
            <a:r>
              <a:rPr lang="el-GR" altLang="el-GR" sz="2400" dirty="0"/>
              <a:t>Ο αιματολογικός αναλυτής αναλύει:</a:t>
            </a:r>
          </a:p>
          <a:p>
            <a:pPr marL="441325"/>
            <a:r>
              <a:rPr lang="el-GR" altLang="el-GR" sz="2400" dirty="0"/>
              <a:t>αριθμό, </a:t>
            </a:r>
          </a:p>
          <a:p>
            <a:pPr marL="441325"/>
            <a:r>
              <a:rPr lang="el-GR" altLang="el-GR" sz="2400" dirty="0"/>
              <a:t>όγκο και </a:t>
            </a:r>
          </a:p>
          <a:p>
            <a:pPr marL="441325"/>
            <a:r>
              <a:rPr lang="el-GR" altLang="el-GR" sz="2400" dirty="0"/>
              <a:t>πυκνότητα των </a:t>
            </a:r>
            <a:r>
              <a:rPr lang="el-GR" altLang="el-GR" sz="2400" dirty="0" smtClean="0"/>
              <a:t>κυττάρων.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1202082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smtClean="0"/>
              <a:t>Κριεμπάρδης</a:t>
            </a:r>
            <a:r>
              <a:rPr lang="el-GR" sz="2000" dirty="0" smtClean="0"/>
              <a:t> 2014. </a:t>
            </a:r>
            <a:r>
              <a:rPr lang="el-GR" sz="2000" dirty="0"/>
              <a:t>Αναστάσιος </a:t>
            </a:r>
            <a:r>
              <a:rPr lang="el-GR" sz="2000" dirty="0" err="1" smtClean="0"/>
              <a:t>Κριεμπάρδης</a:t>
            </a:r>
            <a:r>
              <a:rPr lang="el-GR" sz="2000" dirty="0"/>
              <a:t>. </a:t>
            </a:r>
            <a:r>
              <a:rPr lang="el-GR" sz="2000" dirty="0" smtClean="0"/>
              <a:t>«Αιματολογία </a:t>
            </a:r>
            <a:r>
              <a:rPr lang="el-GR" sz="2000" smtClean="0"/>
              <a:t>Ι </a:t>
            </a:r>
            <a:r>
              <a:rPr lang="el-GR" sz="2000"/>
              <a:t>(Ε). </a:t>
            </a:r>
            <a:r>
              <a:rPr lang="el-GR" sz="2000" dirty="0" smtClean="0"/>
              <a:t>Ενότητα 1</a:t>
            </a:r>
            <a:r>
              <a:rPr lang="en-US" sz="2000" dirty="0" smtClean="0"/>
              <a:t>:</a:t>
            </a:r>
            <a:r>
              <a:rPr lang="el-GR" sz="2000" dirty="0" smtClean="0"/>
              <a:t> </a:t>
            </a:r>
            <a:r>
              <a:rPr lang="el-GR" sz="2000" dirty="0"/>
              <a:t>Γενική εξέταση αίματος - </a:t>
            </a:r>
            <a:r>
              <a:rPr lang="el-GR" sz="2000" dirty="0" err="1"/>
              <a:t>Αιμοδιάγραμμα</a:t>
            </a:r>
            <a:r>
              <a:rPr lang="el-GR" sz="2000" dirty="0"/>
              <a:t> - Αιματολογικός αναλυτής».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427876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64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Αρχές Μεθόδου </a:t>
            </a:r>
            <a:r>
              <a:rPr lang="el-GR" dirty="0" smtClean="0"/>
              <a:t>Ανάλυσης</a:t>
            </a:r>
            <a:endParaRPr lang="el-GR" dirty="0"/>
          </a:p>
        </p:txBody>
      </p:sp>
      <p:sp>
        <p:nvSpPr>
          <p:cNvPr id="3" name="Θέση περιεχομένου 2"/>
          <p:cNvSpPr>
            <a:spLocks noGrp="1"/>
          </p:cNvSpPr>
          <p:nvPr>
            <p:ph idx="1"/>
          </p:nvPr>
        </p:nvSpPr>
        <p:spPr/>
        <p:txBody>
          <a:bodyPr/>
          <a:lstStyle/>
          <a:p>
            <a:pPr>
              <a:buClr>
                <a:schemeClr val="tx1"/>
              </a:buClr>
              <a:buFontTx/>
              <a:buAutoNum type="arabicPeriod"/>
            </a:pPr>
            <a:r>
              <a:rPr lang="el-GR" altLang="el-GR" sz="2400" dirty="0"/>
              <a:t>Μεταβολή ηλεκτρικής αντίστασης οπής (</a:t>
            </a:r>
            <a:r>
              <a:rPr lang="en-US" altLang="el-GR" sz="2400" dirty="0" err="1" smtClean="0"/>
              <a:t>apertureimpedance</a:t>
            </a:r>
            <a:r>
              <a:rPr lang="en-US" altLang="el-GR" sz="2400" dirty="0"/>
              <a:t>) </a:t>
            </a:r>
            <a:r>
              <a:rPr lang="el-GR" altLang="el-GR" sz="2400" dirty="0"/>
              <a:t>– </a:t>
            </a:r>
            <a:r>
              <a:rPr lang="el-GR" altLang="el-GR" sz="2400" b="1" dirty="0">
                <a:solidFill>
                  <a:srgbClr val="004A82"/>
                </a:solidFill>
              </a:rPr>
              <a:t>ηλεκτρονική </a:t>
            </a:r>
            <a:r>
              <a:rPr lang="el-GR" altLang="el-GR" sz="2400" b="1" dirty="0" smtClean="0">
                <a:solidFill>
                  <a:srgbClr val="004A82"/>
                </a:solidFill>
              </a:rPr>
              <a:t>μέτρηση.</a:t>
            </a:r>
          </a:p>
          <a:p>
            <a:pPr>
              <a:buClr>
                <a:schemeClr val="tx1"/>
              </a:buClr>
              <a:buFontTx/>
              <a:buAutoNum type="arabicPeriod"/>
            </a:pPr>
            <a:r>
              <a:rPr lang="el-GR" altLang="el-GR" sz="2400" dirty="0" smtClean="0"/>
              <a:t>Αρχή </a:t>
            </a:r>
            <a:r>
              <a:rPr lang="el-GR" altLang="el-GR" sz="2400" dirty="0"/>
              <a:t>σκεδασμού ακτίνας φωτός </a:t>
            </a:r>
            <a:r>
              <a:rPr lang="en-US" altLang="el-GR" sz="2400" dirty="0"/>
              <a:t>(Light scatter) </a:t>
            </a:r>
            <a:r>
              <a:rPr lang="en-US" altLang="el-GR" sz="2400" dirty="0" smtClean="0"/>
              <a:t>–</a:t>
            </a:r>
            <a:r>
              <a:rPr lang="el-GR" altLang="el-GR" sz="2400" dirty="0" smtClean="0"/>
              <a:t> </a:t>
            </a:r>
            <a:r>
              <a:rPr lang="el-GR" altLang="el-GR" sz="2400" b="1" dirty="0" smtClean="0">
                <a:solidFill>
                  <a:srgbClr val="004A82"/>
                </a:solidFill>
              </a:rPr>
              <a:t>οπτική μέτρηση.</a:t>
            </a:r>
          </a:p>
          <a:p>
            <a:pPr>
              <a:buClr>
                <a:schemeClr val="tx1"/>
              </a:buClr>
              <a:buFontTx/>
              <a:buAutoNum type="arabicPeriod"/>
            </a:pPr>
            <a:r>
              <a:rPr lang="el-GR" altLang="el-GR" sz="2400" b="1" dirty="0" err="1" smtClean="0">
                <a:solidFill>
                  <a:srgbClr val="004A82"/>
                </a:solidFill>
              </a:rPr>
              <a:t>Κυτταρομετρία</a:t>
            </a:r>
            <a:r>
              <a:rPr lang="el-GR" altLang="el-GR" sz="2400" b="1" dirty="0" smtClean="0">
                <a:solidFill>
                  <a:srgbClr val="004A82"/>
                </a:solidFill>
              </a:rPr>
              <a:t> ροής.</a:t>
            </a:r>
          </a:p>
          <a:p>
            <a:pPr>
              <a:buClr>
                <a:schemeClr val="tx1"/>
              </a:buClr>
              <a:buFontTx/>
              <a:buAutoNum type="arabicPeriod"/>
            </a:pPr>
            <a:r>
              <a:rPr lang="el-GR" altLang="el-GR" sz="2400" b="1" dirty="0" err="1" smtClean="0">
                <a:solidFill>
                  <a:srgbClr val="004A82"/>
                </a:solidFill>
              </a:rPr>
              <a:t>Κυτταρομετρία</a:t>
            </a:r>
            <a:r>
              <a:rPr lang="el-GR" altLang="el-GR" sz="2400" b="1" dirty="0" smtClean="0">
                <a:solidFill>
                  <a:srgbClr val="004A82"/>
                </a:solidFill>
              </a:rPr>
              <a:t> </a:t>
            </a:r>
            <a:r>
              <a:rPr lang="el-GR" altLang="el-GR" sz="2400" b="1" dirty="0">
                <a:solidFill>
                  <a:srgbClr val="004A82"/>
                </a:solidFill>
              </a:rPr>
              <a:t>φθορισμού </a:t>
            </a:r>
            <a:r>
              <a:rPr lang="el-GR" altLang="el-GR" sz="2400" dirty="0"/>
              <a:t>(</a:t>
            </a:r>
            <a:r>
              <a:rPr lang="el-GR" altLang="el-GR" sz="2400" dirty="0" err="1"/>
              <a:t>φθοριοχρώματα</a:t>
            </a:r>
            <a:r>
              <a:rPr lang="el-GR" altLang="el-GR" sz="2400" dirty="0" smtClean="0"/>
              <a:t>).</a:t>
            </a:r>
            <a:endParaRPr lang="el-GR" alt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859168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p:cNvGrpSpPr/>
          <p:nvPr/>
        </p:nvGrpSpPr>
        <p:grpSpPr>
          <a:xfrm>
            <a:off x="990600" y="1484784"/>
            <a:ext cx="7541840" cy="5182716"/>
            <a:chOff x="990600" y="1257300"/>
            <a:chExt cx="7772400" cy="5410200"/>
          </a:xfrm>
        </p:grpSpPr>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l="5461" t="23790" r="2481" b="4379"/>
            <a:stretch>
              <a:fillRect/>
            </a:stretch>
          </p:blipFill>
          <p:spPr bwMode="auto">
            <a:xfrm rot="5400000">
              <a:off x="2171700" y="76200"/>
              <a:ext cx="54102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5241925" y="5386388"/>
              <a:ext cx="215582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a:t>Δείγμα αίματος     </a:t>
              </a:r>
            </a:p>
          </p:txBody>
        </p:sp>
        <p:sp>
          <p:nvSpPr>
            <p:cNvPr id="9222" name="Line 8"/>
            <p:cNvSpPr>
              <a:spLocks noChangeShapeType="1"/>
            </p:cNvSpPr>
            <p:nvPr/>
          </p:nvSpPr>
          <p:spPr bwMode="auto">
            <a:xfrm flipV="1">
              <a:off x="3429000" y="5753100"/>
              <a:ext cx="0" cy="7620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223" name="Text Box 9"/>
            <p:cNvSpPr txBox="1">
              <a:spLocks noChangeArrowheads="1"/>
            </p:cNvSpPr>
            <p:nvPr/>
          </p:nvSpPr>
          <p:spPr bwMode="auto">
            <a:xfrm>
              <a:off x="5257800" y="4381500"/>
              <a:ext cx="348138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a:t>Υγρά πρόσθιου περιβλήματος</a:t>
              </a:r>
            </a:p>
          </p:txBody>
        </p:sp>
        <p:sp>
          <p:nvSpPr>
            <p:cNvPr id="9224" name="Text Box 10"/>
            <p:cNvSpPr txBox="1">
              <a:spLocks noChangeArrowheads="1"/>
            </p:cNvSpPr>
            <p:nvPr/>
          </p:nvSpPr>
          <p:spPr bwMode="auto">
            <a:xfrm>
              <a:off x="5791200" y="3771900"/>
              <a:ext cx="1781175"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a:t>Οπή μέτρησης</a:t>
              </a:r>
            </a:p>
          </p:txBody>
        </p:sp>
        <p:sp>
          <p:nvSpPr>
            <p:cNvPr id="9225" name="Text Box 11"/>
            <p:cNvSpPr txBox="1">
              <a:spLocks noChangeArrowheads="1"/>
            </p:cNvSpPr>
            <p:nvPr/>
          </p:nvSpPr>
          <p:spPr bwMode="auto">
            <a:xfrm>
              <a:off x="5257800" y="2490788"/>
              <a:ext cx="3403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dirty="0"/>
                <a:t>Υγρά οπίσθιου περιβλήματος</a:t>
              </a:r>
            </a:p>
          </p:txBody>
        </p:sp>
        <p:sp>
          <p:nvSpPr>
            <p:cNvPr id="9226" name="Text Box 12"/>
            <p:cNvSpPr txBox="1">
              <a:spLocks noChangeArrowheads="1"/>
            </p:cNvSpPr>
            <p:nvPr/>
          </p:nvSpPr>
          <p:spPr bwMode="auto">
            <a:xfrm>
              <a:off x="5791200" y="1943100"/>
              <a:ext cx="25273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r>
                <a:rPr lang="el-GR" altLang="el-GR" dirty="0"/>
                <a:t>Σωληνάριο συλλογής</a:t>
              </a:r>
            </a:p>
          </p:txBody>
        </p:sp>
        <p:sp>
          <p:nvSpPr>
            <p:cNvPr id="9227" name="Oval 13"/>
            <p:cNvSpPr>
              <a:spLocks noChangeArrowheads="1"/>
            </p:cNvSpPr>
            <p:nvPr/>
          </p:nvSpPr>
          <p:spPr bwMode="auto">
            <a:xfrm>
              <a:off x="2667000" y="3619500"/>
              <a:ext cx="1524000" cy="609600"/>
            </a:xfrm>
            <a:prstGeom prst="ellipse">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1" hangingPunct="1"/>
              <a:endParaRPr lang="el-GR" altLang="el-GR"/>
            </a:p>
          </p:txBody>
        </p:sp>
      </p:grpSp>
      <p:sp>
        <p:nvSpPr>
          <p:cNvPr id="2" name="Τίτλος 1"/>
          <p:cNvSpPr>
            <a:spLocks noGrp="1"/>
          </p:cNvSpPr>
          <p:nvPr>
            <p:ph type="title"/>
          </p:nvPr>
        </p:nvSpPr>
        <p:spPr>
          <a:xfrm>
            <a:off x="467544" y="116632"/>
            <a:ext cx="8229600" cy="1080120"/>
          </a:xfrm>
        </p:spPr>
        <p:txBody>
          <a:bodyPr>
            <a:noAutofit/>
          </a:bodyPr>
          <a:lstStyle/>
          <a:p>
            <a:r>
              <a:rPr lang="el-GR" dirty="0"/>
              <a:t>Μεταβολή Ηλεκτρικής Αντίστασης Οπής Ηλεκτρονική </a:t>
            </a:r>
            <a:r>
              <a:rPr lang="el-GR" dirty="0" smtClean="0"/>
              <a:t>Μέτρηση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42918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3653" y="2992005"/>
            <a:ext cx="5292824" cy="18463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722" y="1700808"/>
            <a:ext cx="548640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normAutofit/>
          </a:bodyPr>
          <a:lstStyle/>
          <a:p>
            <a:r>
              <a:rPr lang="el-GR" dirty="0"/>
              <a:t>Ηλεκτρονική και Οπτική </a:t>
            </a:r>
            <a:r>
              <a:rPr lang="el-GR" dirty="0" smtClean="0"/>
              <a:t>Μέτρηση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728596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Οπή μέτρησης </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a:pPr>
            <a:r>
              <a:rPr lang="el-GR" b="1" dirty="0" smtClean="0">
                <a:solidFill>
                  <a:srgbClr val="004A82"/>
                </a:solidFill>
              </a:rPr>
              <a:t>Οπή </a:t>
            </a:r>
            <a:r>
              <a:rPr lang="el-GR" b="1" dirty="0">
                <a:solidFill>
                  <a:srgbClr val="004A82"/>
                </a:solidFill>
              </a:rPr>
              <a:t>μέτρησης: </a:t>
            </a:r>
            <a:r>
              <a:rPr lang="el-GR" dirty="0"/>
              <a:t>μικροσκοπική (&lt;100μm), </a:t>
            </a:r>
            <a:r>
              <a:rPr lang="el-GR" dirty="0" smtClean="0"/>
              <a:t>κυλινδρική.</a:t>
            </a:r>
            <a:endParaRPr lang="el-GR" dirty="0"/>
          </a:p>
          <a:p>
            <a:pPr lvl="1"/>
            <a:r>
              <a:rPr lang="el-GR" dirty="0"/>
              <a:t>Συνδέει δύο δοχεία γεμάτα με ηλεκτρικά αγώγιμο ισότονο διάλυμα το οποίο γεμίζει και την </a:t>
            </a:r>
            <a:r>
              <a:rPr lang="el-GR" dirty="0" smtClean="0"/>
              <a:t>οπή.</a:t>
            </a:r>
            <a:endParaRPr lang="el-GR" dirty="0"/>
          </a:p>
          <a:p>
            <a:pPr lvl="1"/>
            <a:r>
              <a:rPr lang="el-GR" dirty="0"/>
              <a:t>Στα άκρα της οπής εφαρμόζεται συνεχές ρεύμα (DC-</a:t>
            </a:r>
            <a:r>
              <a:rPr lang="el-GR" dirty="0" err="1"/>
              <a:t>direc</a:t>
            </a:r>
            <a:r>
              <a:rPr lang="el-GR" dirty="0"/>
              <a:t>t current</a:t>
            </a:r>
            <a:r>
              <a:rPr lang="el-GR" dirty="0" smtClean="0"/>
              <a:t>).</a:t>
            </a:r>
            <a:endParaRPr lang="el-GR" dirty="0"/>
          </a:p>
          <a:p>
            <a:pPr lvl="1"/>
            <a:r>
              <a:rPr lang="el-GR" dirty="0"/>
              <a:t>Όταν δε περνά κάποιο σωματίδιο μέσα από την οπή η αντίσταση είναι </a:t>
            </a:r>
            <a:r>
              <a:rPr lang="el-GR" dirty="0" smtClean="0"/>
              <a:t>σταθερή.</a:t>
            </a:r>
            <a:endParaRPr lang="el-GR" dirty="0"/>
          </a:p>
          <a:p>
            <a:pPr marL="457200" indent="-457200">
              <a:buFont typeface="+mj-lt"/>
              <a:buAutoNum type="arabicPeriod" startAt="2"/>
            </a:pPr>
            <a:r>
              <a:rPr lang="el-GR" b="1" dirty="0" smtClean="0">
                <a:solidFill>
                  <a:srgbClr val="004A82"/>
                </a:solidFill>
              </a:rPr>
              <a:t>Δίοδος </a:t>
            </a:r>
            <a:r>
              <a:rPr lang="el-GR" b="1" dirty="0">
                <a:solidFill>
                  <a:srgbClr val="004A82"/>
                </a:solidFill>
              </a:rPr>
              <a:t>κυττάρου από την οπή: </a:t>
            </a:r>
            <a:r>
              <a:rPr lang="el-GR" dirty="0"/>
              <a:t>αυξάνεται η αντίσταση και μεταβάλλεται η διαφορά δυναμικού στα άκρα της οπής, ανάλογα με τον όγκο του κυττάρου.</a:t>
            </a:r>
          </a:p>
          <a:p>
            <a:pPr lvl="1"/>
            <a:r>
              <a:rPr lang="el-GR" dirty="0"/>
              <a:t>Η μεταβολή δυναμικού ως προς το χρόνο αντιστοιχεί σε ένα παλμό.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4942357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6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216</TotalTime>
  <Words>2639</Words>
  <Application>Microsoft Office PowerPoint</Application>
  <PresentationFormat>Προβολή στην οθόνη (4:3)</PresentationFormat>
  <Paragraphs>379</Paragraphs>
  <Slides>55</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55</vt:i4>
      </vt:variant>
    </vt:vector>
  </HeadingPairs>
  <TitlesOfParts>
    <vt:vector size="57" baseType="lpstr">
      <vt:lpstr>template</vt:lpstr>
      <vt:lpstr>OC_template_updated</vt:lpstr>
      <vt:lpstr>Αιματολογία Ι (Ε)</vt:lpstr>
      <vt:lpstr>Αυτόματοι Αιματολογικοί Αναλυτές</vt:lpstr>
      <vt:lpstr>Αρχή μεθόδου (Α)</vt:lpstr>
      <vt:lpstr>Αρχή μεθόδου (Β)</vt:lpstr>
      <vt:lpstr>Αρχή Λειτουργίας</vt:lpstr>
      <vt:lpstr>Αρχές Μεθόδου Ανάλυσης</vt:lpstr>
      <vt:lpstr>Μεταβολή Ηλεκτρικής Αντίστασης Οπής Ηλεκτρονική Μέτρηση</vt:lpstr>
      <vt:lpstr>Ηλεκτρονική και Οπτική Μέτρηση</vt:lpstr>
      <vt:lpstr>Οπή μέτρησης </vt:lpstr>
      <vt:lpstr>Παλμοί </vt:lpstr>
      <vt:lpstr>Αρχή Αγωγιμότητας </vt:lpstr>
      <vt:lpstr>Ηλεκτρονική αρχή (DC,RF)</vt:lpstr>
      <vt:lpstr>Σκεδασμός ακτίνας φωτός</vt:lpstr>
      <vt:lpstr>Οπτική αρχή</vt:lpstr>
      <vt:lpstr>Γενική Εξέταση Αίματος ή Αιμοδιάγραμμα 1/5</vt:lpstr>
      <vt:lpstr>Διαγράμματα </vt:lpstr>
      <vt:lpstr>Μέτρηση Ερυθροκυττάρων</vt:lpstr>
      <vt:lpstr>Σφάλματα στη μέτρηση ερυθροκυττάρων</vt:lpstr>
      <vt:lpstr>Μέτρηση Αιμοσφαιρίνης (Hb)</vt:lpstr>
      <vt:lpstr>Σφάλματα στη μέτρηση της αιμοσφαιρίνης</vt:lpstr>
      <vt:lpstr>Ερυθροκυτταρικοί Δείκτες Αιματοκρίτης (Hct)</vt:lpstr>
      <vt:lpstr>Μέσος όγκος ερυθροκυττάρων MCV, Mean Corpuscular Volume</vt:lpstr>
      <vt:lpstr>Σφάλματα στο προσδιορισμό του MCV Ψευδής αύξηση MCV</vt:lpstr>
      <vt:lpstr>Μέση ποσότητα Hb ανά ερυθροκύτταρο MCH, Mean Corpuscular Hemoglobin</vt:lpstr>
      <vt:lpstr>Μέση συγκέντρωση Hb στα ερυθροκύτταρα του δείγματος MCHC, Mean Corpuscular Concentration</vt:lpstr>
      <vt:lpstr>Εύρος κατανομής όγκου ερυθροκυττάρων RDW, Red Cell Distribution Width</vt:lpstr>
      <vt:lpstr>Ανισοκυττάρωση </vt:lpstr>
      <vt:lpstr>Ουδός μέτρησης </vt:lpstr>
      <vt:lpstr>MCV</vt:lpstr>
      <vt:lpstr>Μέτρηση λευκοκυττάρων</vt:lpstr>
      <vt:lpstr>Σφάλματα στη μέτρηση των λευκοκυττάρων 1/2</vt:lpstr>
      <vt:lpstr>Σφάλματα στη μέτρηση των λευκοκυττάρων 2/2</vt:lpstr>
      <vt:lpstr>Λευκοκυτταρικός τύπος</vt:lpstr>
      <vt:lpstr>Αιμοπετάλια - Αρχές μέτρησης</vt:lpstr>
      <vt:lpstr>Σφάλματα στη μέτρηση των PLTs Ψευδής αύξηση PLTs</vt:lpstr>
      <vt:lpstr>Ψευδή μειωμένα PLTs</vt:lpstr>
      <vt:lpstr>Παράμετροι PLTs</vt:lpstr>
      <vt:lpstr>Επιβεβαίωση </vt:lpstr>
      <vt:lpstr>Ποιοτικός έλεγχος αιματολογικών αναλυτών</vt:lpstr>
      <vt:lpstr>Συμπέρασμα</vt:lpstr>
      <vt:lpstr>Γενική Εξέταση Αίματος ή Αιμοδιάγραμμα 2/5</vt:lpstr>
      <vt:lpstr>Γενική Εξέταση Αίματος ή Αιμοδιάγραμμα 3/5</vt:lpstr>
      <vt:lpstr>Γενική Εξέταση Αίματος ή Αιμοδιάγραμμα 4/5</vt:lpstr>
      <vt:lpstr>Γενική Εξέταση Αίματος ή Αιμοδιάγραμμα 5/5</vt:lpstr>
      <vt:lpstr>Ιστογράμματα - Κατανομή</vt:lpstr>
      <vt:lpstr>Νεφελόγραμμα</vt:lpstr>
      <vt:lpstr>Σφάλματα στη Γενική Εξέταση Αίματος</vt:lpstr>
      <vt:lpstr>Σημάνσεις Αναλυτή (Flags)</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Αιματολογία Ι - Ε</dc:title>
  <dc:creator>opencourses@teiath.gr</dc:creator>
  <cp:lastModifiedBy>fkaram2</cp:lastModifiedBy>
  <cp:revision>20</cp:revision>
  <dcterms:created xsi:type="dcterms:W3CDTF">2014-12-05T10:47:10Z</dcterms:created>
  <dcterms:modified xsi:type="dcterms:W3CDTF">2015-03-02T09:07:44Z</dcterms:modified>
</cp:coreProperties>
</file>