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8" r:id="rId11"/>
    <p:sldId id="279" r:id="rId12"/>
    <p:sldId id="280" r:id="rId13"/>
    <p:sldId id="282" r:id="rId14"/>
    <p:sldId id="276" r:id="rId15"/>
    <p:sldId id="281" r:id="rId16"/>
    <p:sldId id="257" r:id="rId17"/>
    <p:sldId id="262" r:id="rId18"/>
    <p:sldId id="264" r:id="rId19"/>
    <p:sldId id="283" r:id="rId20"/>
    <p:sldId id="284" r:id="rId21"/>
    <p:sldId id="266" r:id="rId22"/>
    <p:sldId id="267" r:id="rId23"/>
    <p:sldId id="261" r:id="rId24"/>
  </p:sldIdLst>
  <p:sldSz cx="9144000" cy="6858000" type="screen4x3"/>
  <p:notesSz cx="7104063" cy="10234613"/>
  <p:custDataLst>
    <p:tags r:id="rId2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21/5/2015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21/5/2015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library.med.utah.edu/WebPath/jpeg5/HEME002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ibrary.med.utah.edu/WebPath/webpath.html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Ογκολογία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1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Παθήσεις Αιμοποιητικού Συστήματος</a:t>
            </a:r>
            <a:endParaRPr lang="en-US" sz="2800" dirty="0" smtClean="0"/>
          </a:p>
          <a:p>
            <a:r>
              <a:rPr lang="el-GR" sz="2400" dirty="0" smtClean="0"/>
              <a:t>Φραγκίσκη Αναγνωστοπούλου Ανθούλη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Δημόσιας Υγείας και Κοινοτικής Υγείας</a:t>
            </a:r>
            <a:endParaRPr lang="en-US" sz="2400" dirty="0"/>
          </a:p>
          <a:p>
            <a:pPr>
              <a:spcBef>
                <a:spcPts val="0"/>
              </a:spcBef>
            </a:pPr>
            <a:r>
              <a:rPr lang="el-GR" sz="2400" dirty="0"/>
              <a:t>Κατεύθυνση Κοινοτικής Υγείας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Νόσος </a:t>
            </a:r>
            <a:r>
              <a:rPr lang="el-GR" dirty="0"/>
              <a:t>του </a:t>
            </a:r>
            <a:r>
              <a:rPr lang="en-GB" dirty="0"/>
              <a:t>Hodgkin</a:t>
            </a:r>
            <a:r>
              <a:rPr lang="el-GR" dirty="0"/>
              <a:t>'</a:t>
            </a:r>
            <a:r>
              <a:rPr lang="en-GB" dirty="0"/>
              <a:t>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Επίχρισμα </a:t>
            </a:r>
            <a:r>
              <a:rPr lang="el-GR" sz="2000" dirty="0"/>
              <a:t>περιφερικού αίματος στη νόσο του </a:t>
            </a:r>
            <a:r>
              <a:rPr lang="en-GB" sz="2000" dirty="0"/>
              <a:t>Hodgkin</a:t>
            </a:r>
            <a:r>
              <a:rPr lang="el-GR" sz="2000" dirty="0"/>
              <a:t>'</a:t>
            </a:r>
            <a:r>
              <a:rPr lang="en-GB" sz="2000" dirty="0"/>
              <a:t>s</a:t>
            </a:r>
            <a:r>
              <a:rPr lang="el-GR" sz="2000" dirty="0"/>
              <a:t>. Παρουσία γιγαντοκυττάρων με ευμεγέθεις αραιοχρωματικούς πυρήνες (εν είδει κατόπτρου), περιέχοντες   πορφυρού χρώματος πυρήνια (βέλη). 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/>
              <a:t>Τα </a:t>
            </a:r>
            <a:r>
              <a:rPr lang="el-GR" sz="2000" dirty="0"/>
              <a:t>κύτταρα αυτά είναι τα γιγαντοκύτταρα </a:t>
            </a:r>
            <a:r>
              <a:rPr lang="en-GB" sz="2000" dirty="0"/>
              <a:t>Reed</a:t>
            </a:r>
            <a:r>
              <a:rPr lang="el-GR" sz="2000" dirty="0"/>
              <a:t>-</a:t>
            </a:r>
            <a:r>
              <a:rPr lang="en-GB" sz="2000" dirty="0"/>
              <a:t>Sternberg</a:t>
            </a:r>
            <a:r>
              <a:rPr lang="el-GR" sz="2000" dirty="0"/>
              <a:t>, χαρακτηριστικά της νόσου. 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κυτταρικό  υπόστρωμα της νόσου του </a:t>
            </a:r>
            <a:r>
              <a:rPr lang="en-GB" sz="2000" dirty="0"/>
              <a:t>Hodgkin</a:t>
            </a:r>
            <a:r>
              <a:rPr lang="el-GR" sz="2000" dirty="0"/>
              <a:t>'</a:t>
            </a:r>
            <a:r>
              <a:rPr lang="en-GB" sz="2000" dirty="0"/>
              <a:t>s </a:t>
            </a:r>
            <a:r>
              <a:rPr lang="el-GR" sz="2000" dirty="0"/>
              <a:t>αποτελείται κυρίως από αντιδραστικά λεμφοειδή κύτταρα (λεμφοκυτταρική μορφή).  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/>
              <a:t>Υπάρχουν </a:t>
            </a:r>
            <a:r>
              <a:rPr lang="el-GR" sz="2000" dirty="0"/>
              <a:t>4 τύποι της νόσου του </a:t>
            </a:r>
            <a:r>
              <a:rPr lang="en-GB" sz="2000" dirty="0"/>
              <a:t>Hodgkin</a:t>
            </a:r>
            <a:r>
              <a:rPr lang="el-GR" sz="2000" dirty="0"/>
              <a:t>'</a:t>
            </a:r>
            <a:r>
              <a:rPr lang="en-GB" sz="2000" dirty="0"/>
              <a:t>s</a:t>
            </a:r>
            <a:r>
              <a:rPr lang="el-GR" sz="2000" dirty="0"/>
              <a:t>: 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/>
              <a:t>α</a:t>
            </a:r>
            <a:r>
              <a:rPr lang="el-GR" sz="2000" dirty="0"/>
              <a:t>) ο λεμφοκυτταρικός, 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/>
              <a:t>β</a:t>
            </a:r>
            <a:r>
              <a:rPr lang="el-GR" sz="2000" dirty="0"/>
              <a:t>) ο οζώδης σκληρυντικός, 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/>
              <a:t>γ</a:t>
            </a:r>
            <a:r>
              <a:rPr lang="el-GR" sz="2000" dirty="0"/>
              <a:t>) ο μεικτός κυτταρικός, και 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/>
              <a:t>δ</a:t>
            </a:r>
            <a:r>
              <a:rPr lang="el-GR" sz="2000" dirty="0"/>
              <a:t>) ο λεμφοπενικός, ή </a:t>
            </a:r>
            <a:r>
              <a:rPr lang="en-GB" sz="2000" dirty="0"/>
              <a:t>Hodgkin</a:t>
            </a:r>
            <a:r>
              <a:rPr lang="el-GR" sz="2000" dirty="0"/>
              <a:t>'</a:t>
            </a:r>
            <a:r>
              <a:rPr lang="en-GB" sz="2000" dirty="0"/>
              <a:t>s</a:t>
            </a:r>
            <a:r>
              <a:rPr lang="el-GR" sz="2000" dirty="0"/>
              <a:t> σάρκωμα</a:t>
            </a:r>
            <a:r>
              <a:rPr lang="el-GR" sz="2000" dirty="0" smtClean="0"/>
              <a:t>.</a:t>
            </a:r>
            <a:endParaRPr lang="el-GR" sz="2000" dirty="0"/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  <p:pic>
        <p:nvPicPr>
          <p:cNvPr id="26626" name="Picture 2" descr="HEME0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645024"/>
            <a:ext cx="3360440" cy="220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64088" y="5849713"/>
            <a:ext cx="349188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223663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Πολλαπλούν μυέλωμα                   (μακροσκοπική εικόνα)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Χαρακτηριστική </a:t>
            </a:r>
            <a:r>
              <a:rPr lang="el-GR" sz="2000" dirty="0"/>
              <a:t>εικόνα θόλου κρανίου στο πολλαπλούν μυέλωμα (πλασματοκυτταρικό μη </a:t>
            </a:r>
            <a:r>
              <a:rPr lang="en-GB" sz="2000" b="1" dirty="0"/>
              <a:t>Hodgkin</a:t>
            </a:r>
            <a:r>
              <a:rPr lang="el-GR" sz="2000" b="1" dirty="0"/>
              <a:t>'</a:t>
            </a:r>
            <a:r>
              <a:rPr lang="en-GB" sz="2000" b="1" dirty="0"/>
              <a:t>s</a:t>
            </a:r>
            <a:r>
              <a:rPr lang="en-GB" sz="2000" dirty="0"/>
              <a:t> </a:t>
            </a:r>
            <a:r>
              <a:rPr lang="el-GR" sz="2000" dirty="0"/>
              <a:t>λέμφωμα). Το κρανίο παρουσιάζει στρογγυλά βοθρία ("</a:t>
            </a:r>
            <a:r>
              <a:rPr lang="en-GB" sz="2000" dirty="0"/>
              <a:t>punched out</a:t>
            </a:r>
            <a:r>
              <a:rPr lang="el-GR" sz="2000" dirty="0"/>
              <a:t>"), αλλοιώσεις χαρακτηριστικές του πολλαπλού μυελώματος</a:t>
            </a:r>
            <a:r>
              <a:rPr lang="el-GR" sz="2000" dirty="0" smtClean="0"/>
              <a:t>.</a:t>
            </a:r>
            <a:endParaRPr lang="el-GR" sz="2000" dirty="0"/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  <p:pic>
        <p:nvPicPr>
          <p:cNvPr id="27650" name="Picture 2" descr="HEME0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82432"/>
            <a:ext cx="5616624" cy="3688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3528" y="6257836"/>
            <a:ext cx="51125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10774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Ακτινογραφία </a:t>
            </a:r>
            <a:r>
              <a:rPr lang="el-GR" dirty="0" smtClean="0"/>
              <a:t>πολλαπλούν </a:t>
            </a:r>
            <a:r>
              <a:rPr lang="el-GR" dirty="0"/>
              <a:t>μυελώματος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Ακτινογραφία πολλαπλούν </a:t>
            </a:r>
            <a:r>
              <a:rPr lang="el-GR" sz="2000" dirty="0"/>
              <a:t>μυελώματος</a:t>
            </a:r>
            <a:r>
              <a:rPr lang="en-GB" sz="2000" dirty="0"/>
              <a:t>. </a:t>
            </a:r>
            <a:r>
              <a:rPr lang="el-GR" sz="2000" dirty="0"/>
              <a:t>Παρατηρούνται οι </a:t>
            </a:r>
            <a:r>
              <a:rPr lang="el-GR" sz="2000" dirty="0" smtClean="0"/>
              <a:t>χαρακτηριστικές </a:t>
            </a:r>
            <a:r>
              <a:rPr lang="el-GR" sz="2000" dirty="0"/>
              <a:t>("</a:t>
            </a:r>
            <a:r>
              <a:rPr lang="en-GB" sz="2000" dirty="0"/>
              <a:t>punched out</a:t>
            </a:r>
            <a:r>
              <a:rPr lang="el-GR" sz="2000" dirty="0"/>
              <a:t>"), στρογγυλές διαυγαστικές περιοχές.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  <p:pic>
        <p:nvPicPr>
          <p:cNvPr id="28674" name="Picture 2" descr="BONE1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6552728" cy="430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8816" y="6257835"/>
            <a:ext cx="59385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298863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Μυελός των οστών με πολλαπλούν μυέλωμα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Παρακέντηση </a:t>
            </a:r>
            <a:r>
              <a:rPr lang="el-GR" sz="2000" dirty="0"/>
              <a:t>μυελού των οστών με πολλαπλούν μυέλωμα σε μικρή μεγέθυνση. Παρατηρούνται μη φυσιολογικά πλασματοκύτταρα τα οποία πληρούν τον μυελό των οστών.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  <p:pic>
        <p:nvPicPr>
          <p:cNvPr id="29698" name="Picture 2" descr="HEME0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91" y="2279919"/>
            <a:ext cx="6025759" cy="395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5536" y="6233212"/>
            <a:ext cx="61340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275259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Πολλαπλούν μυέλωμα (μεγέθυνση)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088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Παρακέντηση </a:t>
            </a:r>
            <a:r>
              <a:rPr lang="el-GR" sz="2000" dirty="0"/>
              <a:t>μυελού των οστών με πολλαπλούν μυέλωμα σε μεγαλύτερη μεγέθυνση. Τα πλασματοκύτταρα του πολλαπλού μυελώματος ομοιάζουν πολύ με τα φυσιολογικά πλασματοκύτταρα, αλλά μπορεί να είναι και χαμηλής κυτταρικής διαφοροποίησης. 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/>
              <a:t>Συνήθως</a:t>
            </a:r>
            <a:r>
              <a:rPr lang="el-GR" sz="2000" dirty="0"/>
              <a:t>, τα πλασματοκύτταρα είναι αρκετά διαφοροποιημένα, έτσι ώστε να διατηρούν την παραγωγή ανοσοσφαιρίνης. </a:t>
            </a:r>
            <a:endParaRPr lang="el-GR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  <p:pic>
        <p:nvPicPr>
          <p:cNvPr id="30722" name="Picture 2" descr="HEME0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57865"/>
            <a:ext cx="4166457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7544" y="3140968"/>
            <a:ext cx="43204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2000" dirty="0">
                <a:latin typeface="+mn-lt"/>
              </a:rPr>
              <a:t>Επομένως, τα μυελώματα μπορούν να ανιχνευθούν με την παρουσία αιχμής ("</a:t>
            </a:r>
            <a:r>
              <a:rPr lang="en-GB" sz="2000" dirty="0">
                <a:latin typeface="+mn-lt"/>
              </a:rPr>
              <a:t>spike</a:t>
            </a:r>
            <a:r>
              <a:rPr lang="el-GR" sz="2000" dirty="0">
                <a:latin typeface="+mn-lt"/>
              </a:rPr>
              <a:t>") της ανοσοσφαιρίνης στο διάγραμμα της πρωτεϊνικής ηλεκτροφόρησης, ή από την παρουσία των πρωτεϊνών </a:t>
            </a:r>
            <a:r>
              <a:rPr lang="en-GB" sz="2000" dirty="0">
                <a:latin typeface="+mn-lt"/>
              </a:rPr>
              <a:t>Bence</a:t>
            </a:r>
            <a:r>
              <a:rPr lang="el-GR" sz="2000" dirty="0">
                <a:latin typeface="+mn-lt"/>
              </a:rPr>
              <a:t>-</a:t>
            </a:r>
            <a:r>
              <a:rPr lang="en-GB" sz="2000" dirty="0">
                <a:latin typeface="+mn-lt"/>
              </a:rPr>
              <a:t>Jones </a:t>
            </a:r>
            <a:r>
              <a:rPr lang="el-GR" sz="2000" dirty="0">
                <a:latin typeface="+mn-lt"/>
              </a:rPr>
              <a:t>(ελαφριές πολυπεπτιδικές αλυσίδες) στα ούρα. </a:t>
            </a:r>
          </a:p>
          <a:p>
            <a:pPr marL="0" indent="0">
              <a:buNone/>
            </a:pPr>
            <a:r>
              <a:rPr lang="el-GR" sz="2000" dirty="0">
                <a:latin typeface="+mn-lt"/>
              </a:rPr>
              <a:t>Η ανοσοηλεκτροφόρηση χαρακτηρίζει τον τύπο  της παραγομένης μονοκλωνικής ανοσοσφαιρίνης.</a:t>
            </a:r>
            <a:endParaRPr lang="el-GR" sz="2000" b="1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16016" y="6094169"/>
            <a:ext cx="349188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407388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Μυελός των οστών με πολλαπλούν μυέλωμα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Παρακέντηση </a:t>
            </a:r>
            <a:r>
              <a:rPr lang="el-GR" sz="2000" dirty="0"/>
              <a:t>μυελού των οστών ασθενούς με  πολλαπλούν μυέλωμα. Παρατηρούνται πολυάριθμα πλασματοκύτταρα με έκκεντρους πυρήνες περιβαλλόμενοι από </a:t>
            </a:r>
            <a:r>
              <a:rPr lang="el-GR" sz="2000" dirty="0" smtClean="0"/>
              <a:t>περιπυρηνική </a:t>
            </a:r>
            <a:r>
              <a:rPr lang="el-GR" sz="2000" dirty="0"/>
              <a:t>άλω διαυγούς κυτταροπλάσματος.</a:t>
            </a:r>
            <a:endParaRPr lang="el-GR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  <p:pic>
        <p:nvPicPr>
          <p:cNvPr id="31746" name="Picture 2" descr="HEME0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6120680" cy="401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29496" y="6368612"/>
            <a:ext cx="56546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208648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Φραγκίσκη Αναγνωστοπούλου Ανθούλη </a:t>
            </a:r>
            <a:r>
              <a:rPr lang="el-GR" sz="2000" dirty="0"/>
              <a:t>2014. </a:t>
            </a:r>
            <a:r>
              <a:rPr lang="el-GR" sz="2000" dirty="0" smtClean="0"/>
              <a:t>Φραγκίσκη Αναγνωστοπούλου Ανθούλη </a:t>
            </a:r>
            <a:r>
              <a:rPr lang="el-GR" sz="2000" dirty="0"/>
              <a:t>. </a:t>
            </a:r>
            <a:r>
              <a:rPr lang="el-GR" sz="2000" dirty="0" smtClean="0"/>
              <a:t>«Ογκολογία. </a:t>
            </a:r>
            <a:r>
              <a:rPr lang="el-GR" sz="2000" dirty="0"/>
              <a:t>Ενότητα </a:t>
            </a:r>
            <a:r>
              <a:rPr lang="el-GR" sz="2000" dirty="0" smtClean="0"/>
              <a:t>1: </a:t>
            </a:r>
            <a:r>
              <a:rPr lang="el-GR" sz="2000" dirty="0"/>
              <a:t>Παθήσεις Αιμοποιητικού </a:t>
            </a:r>
            <a:r>
              <a:rPr lang="el-GR" sz="2000" dirty="0" smtClean="0"/>
              <a:t>Συστήματος».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001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Φυσιολογικό λεμφοκύτταρο αίματος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3250704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Φυσιολογικό </a:t>
            </a:r>
            <a:r>
              <a:rPr lang="el-GR" sz="2000" dirty="0"/>
              <a:t>ώριμο λεμφοκύτταρο αριστερά και πολυμορφοπύρηνο ουδετερόφιλο λευκοκύτταρο με πολύλοβο πυρήνα (2-5 λοβοί) δεξιά της εικόνας</a:t>
            </a:r>
            <a:r>
              <a:rPr lang="el-GR" sz="2000" dirty="0" smtClean="0"/>
              <a:t>.</a:t>
            </a:r>
          </a:p>
          <a:p>
            <a:pPr marL="0" indent="0">
              <a:buNone/>
            </a:pPr>
            <a:r>
              <a:rPr lang="el-GR" sz="2000" dirty="0" smtClean="0"/>
              <a:t>Τα </a:t>
            </a:r>
            <a:r>
              <a:rPr lang="el-GR" sz="2000" dirty="0"/>
              <a:t>ερυθροκύτταρα είναι περίπου 2/3 του μεγέθους του φυσιολογικού λεμφοκυττάρου.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pic>
        <p:nvPicPr>
          <p:cNvPr id="16385" name="Picture 1" descr="http://library.med.utah.edu/WebPath/jpeg5/HEME002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290871"/>
            <a:ext cx="48006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51920" y="444364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WebPath educational resource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324494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83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</a:t>
            </a:r>
            <a:r>
              <a:rPr lang="el-GR" sz="2000" dirty="0" smtClean="0"/>
              <a:t>περιεχομένου από τα ακόλουθα έργα</a:t>
            </a:r>
            <a:r>
              <a:rPr lang="en-US" sz="2000" dirty="0" smtClean="0"/>
              <a:t>:</a:t>
            </a: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WebPath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educational resource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by Edward C. Klatt MD, Savannah, Georgia, USA.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1994-2015. 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rights reserved worldwide</a:t>
            </a:r>
          </a:p>
          <a:p>
            <a:pPr marL="457200" indent="-457200">
              <a:buFont typeface="+mj-lt"/>
              <a:buAutoNum type="arabicPeriod"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9262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Φυσιολογικό ηωσινόφιλο λευκοκύτταρο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2890664" cy="36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Φυσιολογικό </a:t>
            </a:r>
            <a:r>
              <a:rPr lang="el-GR" sz="2000" dirty="0"/>
              <a:t>ηωσινόφιλο λευκοκύτταρο στο κέντρο της εικόνας με δίλοβο πυρήνα και πολυάριθμα κοκκινωπά κοκκία στο κυτταρόπλασμα. </a:t>
            </a:r>
            <a:endParaRPr lang="el-GR" sz="2000" dirty="0" smtClean="0"/>
          </a:p>
          <a:p>
            <a:pPr marL="0" indent="0">
              <a:spcBef>
                <a:spcPts val="3000"/>
              </a:spcBef>
              <a:buNone/>
            </a:pPr>
            <a:r>
              <a:rPr lang="el-GR" sz="2000" dirty="0" smtClean="0"/>
              <a:t>Ακριβώς </a:t>
            </a:r>
            <a:r>
              <a:rPr lang="el-GR" sz="2000" dirty="0"/>
              <a:t>από κάτω παρατηρείται μικρό λεμφοκύτταρο</a:t>
            </a:r>
            <a:r>
              <a:rPr lang="en-GB" sz="2000" dirty="0"/>
              <a:t>. </a:t>
            </a:r>
            <a:endParaRPr lang="el-GR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  <p:pic>
        <p:nvPicPr>
          <p:cNvPr id="19458" name="Picture 2" descr="HEM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294263"/>
            <a:ext cx="4464496" cy="292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7544" y="4666413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2000" dirty="0">
                <a:latin typeface="+mn-lt"/>
              </a:rPr>
              <a:t>Τα ηωσινόφιλα συνήθως αυξάνονται σε αλλεργικές αντιδράσεις και σε παρασιτικές λοιμώξεις.</a:t>
            </a:r>
          </a:p>
          <a:p>
            <a:pPr marL="0" indent="0">
              <a:buNone/>
            </a:pPr>
            <a:endParaRPr lang="el-GR" sz="20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88432" y="420474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262504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Μεγαλοβλαστική αναιμία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3322712" cy="324036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l-GR" sz="2000" dirty="0" smtClean="0"/>
              <a:t>Επίχρισμα </a:t>
            </a:r>
            <a:r>
              <a:rPr lang="el-GR" sz="2000" dirty="0"/>
              <a:t>αίματος σε μεγαλοβλαστική αναιμία (κακοήθης αναιμία). </a:t>
            </a:r>
            <a:endParaRPr lang="el-GR" sz="2000" dirty="0" smtClean="0"/>
          </a:p>
          <a:p>
            <a:pPr marL="0" indent="0">
              <a:spcBef>
                <a:spcPts val="3000"/>
              </a:spcBef>
              <a:buNone/>
            </a:pPr>
            <a:r>
              <a:rPr lang="el-GR" sz="2000" dirty="0" smtClean="0"/>
              <a:t>Παρατηρείται </a:t>
            </a:r>
            <a:r>
              <a:rPr lang="el-GR" sz="2000" dirty="0"/>
              <a:t>πολυμορφοπύρηνο ουδετερόφιλο λευκοκύτταρο με πυρήνα με πολλούς λοβούς (&gt;5). </a:t>
            </a:r>
            <a:endParaRPr lang="el-GR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  <p:pic>
        <p:nvPicPr>
          <p:cNvPr id="20482" name="Picture 2" descr="HEME0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96753"/>
            <a:ext cx="4464496" cy="293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5536" y="4437112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2000" dirty="0">
                <a:latin typeface="+mn-lt"/>
              </a:rPr>
              <a:t>Παρουσία μεγάλων ερυθροκυττάρων, μεγέθους περίπου σαν του λεμφοκυττάρου  στο κάτω αριστερό τμήμα της εικόνας.</a:t>
            </a:r>
          </a:p>
          <a:p>
            <a:pPr marL="0" indent="0">
              <a:buNone/>
            </a:pPr>
            <a:endParaRPr lang="el-GR" sz="20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88432" y="412879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420306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Σιδηροπενική (μικροκυτταρική) </a:t>
            </a:r>
            <a:r>
              <a:rPr lang="el-GR" dirty="0"/>
              <a:t>αναιμία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3682752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Επίχρισμα </a:t>
            </a:r>
            <a:r>
              <a:rPr lang="el-GR" sz="2000" dirty="0"/>
              <a:t>αίματος σε υπόχρωμη μικροκυτταρική αναιμία. </a:t>
            </a:r>
            <a:endParaRPr lang="el-GR" sz="2000" dirty="0" smtClean="0"/>
          </a:p>
          <a:p>
            <a:pPr marL="0" indent="0">
              <a:spcBef>
                <a:spcPts val="3600"/>
              </a:spcBef>
              <a:buNone/>
            </a:pPr>
            <a:r>
              <a:rPr lang="el-GR" sz="2000" dirty="0" smtClean="0"/>
              <a:t>Η </a:t>
            </a:r>
            <a:r>
              <a:rPr lang="el-GR" sz="2000" dirty="0"/>
              <a:t>συχνότερη αιτία της υπόχρωμης </a:t>
            </a:r>
            <a:r>
              <a:rPr lang="el-GR" sz="2000" dirty="0" smtClean="0"/>
              <a:t>ανα</a:t>
            </a:r>
            <a:r>
              <a:rPr lang="el-GR" sz="2000" dirty="0"/>
              <a:t>ι</a:t>
            </a:r>
            <a:r>
              <a:rPr lang="el-GR" sz="2000" dirty="0" smtClean="0"/>
              <a:t>μίας </a:t>
            </a:r>
            <a:r>
              <a:rPr lang="el-GR" sz="2000" dirty="0"/>
              <a:t>είναι η ανεπάρκεια σιδήρου. </a:t>
            </a:r>
            <a:endParaRPr lang="el-GR" sz="2000" dirty="0" smtClean="0"/>
          </a:p>
          <a:p>
            <a:pPr marL="0" indent="0">
              <a:spcBef>
                <a:spcPts val="3600"/>
              </a:spcBef>
              <a:buNone/>
            </a:pPr>
            <a:r>
              <a:rPr lang="el-GR" sz="2000" dirty="0" smtClean="0"/>
              <a:t>Η </a:t>
            </a:r>
            <a:r>
              <a:rPr lang="el-GR" sz="2000" dirty="0"/>
              <a:t>συνηθέστερη αιτία της ανεπάρκειας σιδήρου είναι η έλλειψή του από τη διατροφή</a:t>
            </a:r>
            <a:r>
              <a:rPr lang="en-GB" sz="2000" dirty="0"/>
              <a:t>. </a:t>
            </a:r>
            <a:endParaRPr lang="el-GR" sz="2000" dirty="0" smtClean="0"/>
          </a:p>
          <a:p>
            <a:pPr marL="0" indent="0">
              <a:spcBef>
                <a:spcPts val="3600"/>
              </a:spcBef>
              <a:buNone/>
            </a:pPr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  <p:pic>
        <p:nvPicPr>
          <p:cNvPr id="21506" name="Picture 2" descr="HEME0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316051"/>
            <a:ext cx="4728592" cy="310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2928" y="4892623"/>
            <a:ext cx="85076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2000" dirty="0">
                <a:latin typeface="+mn-lt"/>
              </a:rPr>
              <a:t>Υψηλού κινδύνου άτομα για την σιδηροπενική αναιμία είναι τα παιδιά  και οι γυναίκες αναπαραγωγικής ηλικίας (απώλεια αίματος κατά την εμμηνορυσία και την εγκυμοσύνη).</a:t>
            </a:r>
          </a:p>
        </p:txBody>
      </p:sp>
      <p:sp>
        <p:nvSpPr>
          <p:cNvPr id="7" name="Rectangle 6"/>
          <p:cNvSpPr/>
          <p:nvPr/>
        </p:nvSpPr>
        <p:spPr>
          <a:xfrm>
            <a:off x="4067944" y="44215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93814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Χρόνια μυελογενής λευχαιμία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1"/>
            <a:ext cx="3394720" cy="40983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Επίχρισμα </a:t>
            </a:r>
            <a:r>
              <a:rPr lang="el-GR" sz="2000" dirty="0"/>
              <a:t>περιφερικού αίματος σε χρόνια μυελογενή λευχαιμία (</a:t>
            </a:r>
            <a:r>
              <a:rPr lang="en-GB" sz="2000" dirty="0"/>
              <a:t>CML</a:t>
            </a:r>
            <a:r>
              <a:rPr lang="el-GR" sz="2000" dirty="0"/>
              <a:t>). </a:t>
            </a:r>
            <a:endParaRPr lang="el-GR" sz="2000" dirty="0" smtClean="0"/>
          </a:p>
          <a:p>
            <a:pPr marL="0" indent="0">
              <a:spcBef>
                <a:spcPts val="2400"/>
              </a:spcBef>
              <a:buNone/>
            </a:pPr>
            <a:r>
              <a:rPr lang="el-GR" sz="2000" dirty="0" smtClean="0"/>
              <a:t>Συχνά</a:t>
            </a:r>
            <a:r>
              <a:rPr lang="el-GR" sz="2000" dirty="0"/>
              <a:t>, οι αριθμοί των βασεόφιλων και ηωσινόφιλων λευκοκυττάρων, όπως και των άωρων μορφών των μυελοειδών κυττάρων (μεταμυελοκύτταρα και μυελοκύτταρα)   είναι αυξημένοι.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  <p:pic>
        <p:nvPicPr>
          <p:cNvPr id="22530" name="Picture 2" descr="HEME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303400"/>
            <a:ext cx="5058889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9736" y="5172816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2000" dirty="0">
                <a:latin typeface="+mn-lt"/>
              </a:rPr>
              <a:t>Αντίθετα με την οξεία μυελογενή λευχαιμία (</a:t>
            </a:r>
            <a:r>
              <a:rPr lang="en-GB" sz="2000" dirty="0">
                <a:latin typeface="+mn-lt"/>
              </a:rPr>
              <a:t>AML</a:t>
            </a:r>
            <a:r>
              <a:rPr lang="el-GR" sz="2000" dirty="0">
                <a:latin typeface="+mn-lt"/>
              </a:rPr>
              <a:t>), δεν παρατηρούνται τόσο πολλές βλάστες (αρχέγονα κύτταρα), στην χρόνια μυελογενή λευχαιμία.</a:t>
            </a:r>
          </a:p>
        </p:txBody>
      </p:sp>
      <p:sp>
        <p:nvSpPr>
          <p:cNvPr id="7" name="Rectangle 6"/>
          <p:cNvSpPr/>
          <p:nvPr/>
        </p:nvSpPr>
        <p:spPr>
          <a:xfrm>
            <a:off x="3851920" y="464571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297484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Οξεία </a:t>
            </a:r>
            <a:r>
              <a:rPr lang="el-GR" dirty="0"/>
              <a:t>λεμφοκυτταρική λευχαιμία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Επίχρισμα </a:t>
            </a:r>
            <a:r>
              <a:rPr lang="el-GR" sz="2000" dirty="0"/>
              <a:t>περιφερικού αίματος σε οξεία λεμφοκυτταρική λευχαιμία (</a:t>
            </a:r>
            <a:r>
              <a:rPr lang="en-GB" sz="2000" dirty="0"/>
              <a:t>ALL</a:t>
            </a:r>
            <a:r>
              <a:rPr lang="el-GR" sz="2000" dirty="0"/>
              <a:t>). Παρουσία πολύ άωρων λεμφοβλαστών με μεγάλους πυρήνες με εμφανή πυρήνια. Η οξεία λεμφοβλαστική λευχαιμία είναι συχνότερη στα παιδιά και πολλές περιπτώσεις </a:t>
            </a:r>
            <a:r>
              <a:rPr lang="en-GB" sz="2000" dirty="0"/>
              <a:t>ALL</a:t>
            </a:r>
            <a:r>
              <a:rPr lang="el-GR" sz="2000" dirty="0"/>
              <a:t> ανταποκρίνονται καλά στη θεραπεία, πολλές δε είναι ιάσιμες. 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  <p:pic>
        <p:nvPicPr>
          <p:cNvPr id="23554" name="Picture 2" descr="HEME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424" y="2651760"/>
            <a:ext cx="5688632" cy="372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55776" y="637645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149739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 Μυελός των οστών </a:t>
            </a:r>
            <a:r>
              <a:rPr lang="el-GR" dirty="0"/>
              <a:t>σε οξεία λεμφοκυτταρική λευχαιμία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0882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Παρακέντηση </a:t>
            </a:r>
            <a:r>
              <a:rPr lang="el-GR" sz="2000" dirty="0"/>
              <a:t>μυελού των οστών σε οξεία </a:t>
            </a:r>
            <a:r>
              <a:rPr lang="el-GR" sz="2000" dirty="0" smtClean="0"/>
              <a:t>λεμφοκυτταρική </a:t>
            </a:r>
            <a:r>
              <a:rPr lang="el-GR" sz="2000" dirty="0"/>
              <a:t>λευχαιμία (</a:t>
            </a:r>
            <a:r>
              <a:rPr lang="en-GB" sz="2000" dirty="0"/>
              <a:t>ALL</a:t>
            </a:r>
            <a:r>
              <a:rPr lang="el-GR" sz="2000" dirty="0"/>
              <a:t>). Αντίθετα με την απλαστική αναιμία, η λευχαιμία καταλήγει σε  ιδιαίτερα κυτταροβριθή μυελό των οστών. 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/>
              <a:t>Ο </a:t>
            </a:r>
            <a:r>
              <a:rPr lang="el-GR" sz="2000" dirty="0"/>
              <a:t>μυελός των οστών μεταξύ των ροδόχροων οστεοδοκίδων είναι σχεδόν 100% κυτταροβριθής, και αποτελείται από λευχαιμικά κύτταρα της </a:t>
            </a:r>
            <a:r>
              <a:rPr lang="en-GB" sz="2000" dirty="0"/>
              <a:t>ALL</a:t>
            </a:r>
            <a:r>
              <a:rPr lang="el-GR" sz="2000" dirty="0"/>
              <a:t>, τα οποία έχουν σχεδόν αντικαταστήσει ή παρεμποδίσει τη φυσιολογική αιμοποίηση.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  <p:pic>
        <p:nvPicPr>
          <p:cNvPr id="24578" name="Picture 2" descr="HEME1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992" y="3420944"/>
            <a:ext cx="3884100" cy="2550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7544" y="342900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l-GR" sz="2000" dirty="0">
                <a:latin typeface="+mn-lt"/>
              </a:rPr>
              <a:t>Επομένως, ο μυελός των οστών είναι σχεδόν </a:t>
            </a:r>
            <a:r>
              <a:rPr lang="el-GR" sz="2000" dirty="0">
                <a:latin typeface="+mn-lt"/>
              </a:rPr>
              <a:t>κυτταροβριθής</a:t>
            </a:r>
            <a:r>
              <a:rPr lang="el-GR" sz="2000" dirty="0">
                <a:latin typeface="+mn-lt"/>
              </a:rPr>
              <a:t>, ενώ υπάρχει στο περιφερικό αίμα κυτταροπενία, εξαιτίας της οποίας υπάρχουν επιπλοκές, όπως μόλυνση (έλλειψη φυσιολογικών λευκοκυττάρων), αιμορραγία (έλλειψη αιμοπεταλίων), και αναιμία (έλλειψη ερυθροκυττάρων), οι οποίες συχνά εμφανίζονται με την λευχαιμία.</a:t>
            </a:r>
          </a:p>
        </p:txBody>
      </p:sp>
      <p:sp>
        <p:nvSpPr>
          <p:cNvPr id="7" name="Rectangle 6"/>
          <p:cNvSpPr/>
          <p:nvPr/>
        </p:nvSpPr>
        <p:spPr>
          <a:xfrm>
            <a:off x="4897720" y="5971812"/>
            <a:ext cx="4176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5378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Χρόνια λεμφοκυτταρική αναιμία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97152"/>
            <a:ext cx="8229600" cy="2060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Επίχρισμα </a:t>
            </a:r>
            <a:r>
              <a:rPr lang="el-GR" sz="2000" dirty="0"/>
              <a:t>περιφερικού αίματος σε χρόνια λεμφοκυτταρική λευχαιμία (CLL). </a:t>
            </a:r>
            <a:r>
              <a:rPr lang="el-GR" sz="2000" dirty="0" smtClean="0"/>
              <a:t>Παρουσία </a:t>
            </a:r>
            <a:r>
              <a:rPr lang="el-GR" sz="2000" dirty="0"/>
              <a:t>αυξημένων σε αριθμό  ώριμων λεμφοκυττάρων. </a:t>
            </a:r>
            <a:r>
              <a:rPr lang="el-GR" sz="2000" dirty="0" smtClean="0"/>
              <a:t>Η </a:t>
            </a:r>
            <a:r>
              <a:rPr lang="el-GR" sz="2000" dirty="0"/>
              <a:t>χρόνια λεμφοκυτταρική λευχαιμία ή άλλως μη </a:t>
            </a:r>
            <a:r>
              <a:rPr lang="en-GB" sz="2000" dirty="0"/>
              <a:t>Hodgkin</a:t>
            </a:r>
            <a:r>
              <a:rPr lang="el-GR" sz="2000" dirty="0"/>
              <a:t>’</a:t>
            </a:r>
            <a:r>
              <a:rPr lang="en-US" sz="2000" dirty="0"/>
              <a:t>s</a:t>
            </a:r>
            <a:r>
              <a:rPr lang="el-GR" sz="2000" dirty="0"/>
              <a:t> λέμφωμα χαμηλής κακοήθειας, προσβάλλει συνήθως τα μεγαλύτερης ηλικίας άτομα (&gt;55 ετών). </a:t>
            </a:r>
            <a:r>
              <a:rPr lang="en-US" sz="2000" dirty="0" smtClean="0"/>
              <a:t>H CLL</a:t>
            </a:r>
            <a:r>
              <a:rPr lang="el-GR" sz="2000" dirty="0" smtClean="0"/>
              <a:t>, δεν έχει ικανοποιητική ανταπόκριση στη θεραπεία, παρουσιάζει όμως βραδεία εξέλιξη. </a:t>
            </a:r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pic>
        <p:nvPicPr>
          <p:cNvPr id="25602" name="Picture 2" descr="HEME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15424"/>
            <a:ext cx="4896544" cy="321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5536" y="441258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407776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a31986a6444fb7d60cb606451e65b189441e7d"/>
</p:tagLst>
</file>

<file path=ppt/theme/theme1.xml><?xml version="1.0" encoding="utf-8"?>
<a:theme xmlns:a="http://schemas.openxmlformats.org/drawingml/2006/main" name="OC_template_updated">
  <a:themeElements>
    <a:clrScheme name="Custom 7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</TotalTime>
  <Words>1728</Words>
  <Application>Microsoft Office PowerPoint</Application>
  <PresentationFormat>Προβολή στην οθόνη (4:3)</PresentationFormat>
  <Paragraphs>149</Paragraphs>
  <Slides>23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4" baseType="lpstr">
      <vt:lpstr>OC_template_updated</vt:lpstr>
      <vt:lpstr>Ογκολογία</vt:lpstr>
      <vt:lpstr>Φυσιολογικό λεμφοκύτταρο αίματος</vt:lpstr>
      <vt:lpstr>Φυσιολογικό ηωσινόφιλο λευκοκύτταρο</vt:lpstr>
      <vt:lpstr>Μεγαλοβλαστική αναιμία</vt:lpstr>
      <vt:lpstr>Σιδηροπενική (μικροκυτταρική) αναιμία</vt:lpstr>
      <vt:lpstr>Χρόνια μυελογενής λευχαιμία</vt:lpstr>
      <vt:lpstr>Οξεία λεμφοκυτταρική λευχαιμία</vt:lpstr>
      <vt:lpstr> Μυελός των οστών σε οξεία λεμφοκυτταρική λευχαιμία </vt:lpstr>
      <vt:lpstr>Χρόνια λεμφοκυτταρική αναιμία</vt:lpstr>
      <vt:lpstr>Νόσος του Hodgkin's</vt:lpstr>
      <vt:lpstr>Πολλαπλούν μυέλωμα                   (μακροσκοπική εικόνα)</vt:lpstr>
      <vt:lpstr>Ακτινογραφία πολλαπλούν μυελώματος</vt:lpstr>
      <vt:lpstr>Μυελός των οστών με πολλαπλούν μυέλωμα</vt:lpstr>
      <vt:lpstr>Πολλαπλούν μυέλωμα (μεγέθυνση)</vt:lpstr>
      <vt:lpstr>Μυελός των οστών με πολλαπλούν μυέλωμα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60</cp:revision>
  <dcterms:created xsi:type="dcterms:W3CDTF">2013-03-04T13:35:19Z</dcterms:created>
  <dcterms:modified xsi:type="dcterms:W3CDTF">2015-05-21T06:35:05Z</dcterms:modified>
</cp:coreProperties>
</file>