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257" r:id="rId24"/>
    <p:sldId id="262" r:id="rId25"/>
    <p:sldId id="264" r:id="rId26"/>
    <p:sldId id="265" r:id="rId27"/>
    <p:sldId id="313" r:id="rId28"/>
    <p:sldId id="266" r:id="rId29"/>
    <p:sldId id="267" r:id="rId30"/>
    <p:sldId id="261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80" d="100"/>
          <a:sy n="80" d="100"/>
        </p:scale>
        <p:origin x="-7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1000" b="1" dirty="0">
                <a:latin typeface="Arial" charset="0"/>
              </a:rPr>
              <a:t>© 200</a:t>
            </a:r>
            <a:r>
              <a:rPr lang="el-GR" altLang="en-US" sz="1000" b="1" dirty="0">
                <a:latin typeface="Arial" charset="0"/>
              </a:rPr>
              <a:t>7 Εκδόσεις Κριτική</a:t>
            </a:r>
            <a:endParaRPr lang="en-US" altLang="en-US" sz="10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73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itiki.gr/product/kinoniologia-i-vasikes-ennies-nea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Γενική Κοινωνιολογία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096543"/>
            <a:ext cx="8352928" cy="1752600"/>
          </a:xfrm>
        </p:spPr>
        <p:txBody>
          <a:bodyPr>
            <a:normAutofit fontScale="92500" lnSpcReduction="10000"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altLang="el-GR" sz="2800" dirty="0"/>
              <a:t>Πολιτισμός και Κοινωνική Δομή</a:t>
            </a:r>
            <a:endParaRPr lang="en-US" alt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Γεωργία </a:t>
            </a:r>
            <a:r>
              <a:rPr lang="el-GR" sz="2400" dirty="0" err="1" smtClean="0"/>
              <a:t>Γούγα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altLang="el-GR" sz="3200" dirty="0" smtClean="0"/>
              <a:t>Πολιτισμική Ενότητα και Πολιτισμική </a:t>
            </a:r>
            <a:r>
              <a:rPr lang="el-GR" altLang="el-GR" sz="3200" dirty="0"/>
              <a:t>Ποικιλότητα </a:t>
            </a:r>
            <a:r>
              <a:rPr lang="el-GR" altLang="el-GR" sz="3200" dirty="0" smtClean="0"/>
              <a:t> </a:t>
            </a:r>
            <a:r>
              <a:rPr lang="el-GR" altLang="el-GR" sz="2800" b="0" dirty="0" smtClean="0">
                <a:solidFill>
                  <a:prstClr val="black"/>
                </a:solidFill>
              </a:rPr>
              <a:t>1/6</a:t>
            </a:r>
            <a:endParaRPr lang="en-US" altLang="el-GR" sz="3200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853363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Καθολικά Πολιτισμικά Στοιχεία</a:t>
            </a:r>
            <a:endParaRPr lang="el-GR" altLang="el-GR" sz="2800" dirty="0" smtClean="0"/>
          </a:p>
          <a:p>
            <a:pPr eaLnBrk="1" hangingPunct="1"/>
            <a:r>
              <a:rPr lang="el-GR" altLang="el-GR" sz="2400" dirty="0" smtClean="0"/>
              <a:t>Τυποποιημένες και επαναλαμβανόμενες πτυχές της ζωής</a:t>
            </a:r>
          </a:p>
          <a:p>
            <a:pPr eaLnBrk="1" hangingPunct="1"/>
            <a:r>
              <a:rPr lang="el-GR" altLang="el-GR" sz="2400" dirty="0" smtClean="0"/>
              <a:t>Συναντώνται σε όλες τις γνωστές κοινωνίες</a:t>
            </a:r>
          </a:p>
          <a:p>
            <a:pPr eaLnBrk="1" hangingPunct="1"/>
            <a:r>
              <a:rPr lang="el-GR" altLang="el-GR" sz="2400" dirty="0" smtClean="0"/>
              <a:t>Όλες οι κοινωνίες αντιμετωπίζουν ορισμένα προβλήματα</a:t>
            </a:r>
          </a:p>
          <a:p>
            <a:pPr eaLnBrk="1" hangingPunct="1"/>
            <a:r>
              <a:rPr lang="en-US" altLang="el-GR" sz="2400" dirty="0" smtClean="0"/>
              <a:t>George Murdock</a:t>
            </a:r>
            <a:r>
              <a:rPr lang="el-GR" altLang="el-GR" sz="2400" dirty="0" smtClean="0"/>
              <a:t> (1950): Κατηγοριοποίηση των πολιτισμικών στοιχείων </a:t>
            </a:r>
          </a:p>
          <a:p>
            <a:pPr lvl="1" eaLnBrk="1" hangingPunct="1"/>
            <a:r>
              <a:rPr lang="el-GR" altLang="el-GR" sz="2200" dirty="0" smtClean="0"/>
              <a:t>88 γενικές κατηγορίες συμπεριφοράς, οι οποίες διαιρούνται σε υποκατηγορίες</a:t>
            </a:r>
          </a:p>
          <a:p>
            <a:pPr eaLnBrk="1" hangingPunct="1"/>
            <a:r>
              <a:rPr lang="el-GR" altLang="el-GR" sz="2400" dirty="0" smtClean="0"/>
              <a:t>Δεν περιλαμβάνουν την πραγματική συμπεριφορά</a:t>
            </a:r>
          </a:p>
        </p:txBody>
      </p:sp>
    </p:spTree>
    <p:extLst>
      <p:ext uri="{BB962C8B-B14F-4D97-AF65-F5344CB8AC3E}">
        <p14:creationId xmlns:p14="http://schemas.microsoft.com/office/powerpoint/2010/main" val="13994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Πολιτισμική Ενότητα και Πολιτισμική Ποικιλότητα  </a:t>
            </a:r>
            <a:r>
              <a:rPr lang="el-GR" altLang="el-GR" sz="3100" b="0" dirty="0" smtClean="0">
                <a:solidFill>
                  <a:prstClr val="black"/>
                </a:solidFill>
              </a:rPr>
              <a:t>2/6</a:t>
            </a:r>
            <a:endParaRPr lang="en-US" altLang="el-GR" sz="3100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anchor="ctr">
            <a:spAutoFit/>
          </a:bodyPr>
          <a:lstStyle/>
          <a:p>
            <a:pPr algn="ctr" eaLnBrk="1" hangingPunct="1">
              <a:buFont typeface="Symbol" pitchFamily="18" charset="2"/>
              <a:buNone/>
            </a:pPr>
            <a:r>
              <a:rPr lang="el-GR" altLang="el-GR" sz="2400" b="1" u="sng" smtClean="0"/>
              <a:t>Παραδείγματα Καθολικών Πολιτισμικών Στοιχείων</a:t>
            </a:r>
            <a:endParaRPr lang="el-GR" altLang="el-GR" sz="2400" smtClean="0"/>
          </a:p>
          <a:p>
            <a:pPr algn="ctr" eaLnBrk="1" hangingPunct="1">
              <a:buFont typeface="Symbol" pitchFamily="18" charset="2"/>
              <a:buNone/>
            </a:pPr>
            <a:r>
              <a:rPr lang="el-GR" altLang="el-GR" sz="2000" smtClean="0"/>
              <a:t>Αναζήτηση τροφής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l-GR" altLang="el-GR" sz="2000" smtClean="0"/>
              <a:t>Ένδυση 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l-GR" altLang="el-GR" sz="2000" smtClean="0"/>
              <a:t>Οργάνωση οικισμών 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l-GR" altLang="el-GR" sz="2000" smtClean="0"/>
              <a:t>Περιουσία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l-GR" altLang="el-GR" sz="2000" smtClean="0"/>
              <a:t>Ταξίδια και μεταφορές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l-GR" altLang="el-GR" sz="2000" smtClean="0"/>
              <a:t>Καλές τέχνες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l-GR" altLang="el-GR" sz="2000" smtClean="0"/>
              <a:t>Κοινωνική διαστρωμάτωση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l-GR" altLang="el-GR" sz="2000" smtClean="0"/>
              <a:t>Συγγένεια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l-GR" altLang="el-GR" sz="2000" smtClean="0"/>
              <a:t>Πολιτική συμπεριφορά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l-GR" altLang="el-GR" sz="2000" smtClean="0"/>
              <a:t>Θάνατος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l-GR" altLang="el-GR" sz="2000" smtClean="0"/>
              <a:t>Θρησκευτικές τελετές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l-GR" altLang="el-GR" sz="2000" smtClean="0"/>
              <a:t>Βρεφική και παιδική ηλικία</a:t>
            </a:r>
          </a:p>
        </p:txBody>
      </p:sp>
    </p:spTree>
    <p:extLst>
      <p:ext uri="{BB962C8B-B14F-4D97-AF65-F5344CB8AC3E}">
        <p14:creationId xmlns:p14="http://schemas.microsoft.com/office/powerpoint/2010/main" val="19991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Πολιτισμική Ενότητα και Πολιτισμική Ποικιλότητα  </a:t>
            </a:r>
            <a:r>
              <a:rPr lang="el-GR" altLang="el-GR" sz="3100" b="0" dirty="0" smtClean="0">
                <a:solidFill>
                  <a:prstClr val="black"/>
                </a:solidFill>
              </a:rPr>
              <a:t>3/6</a:t>
            </a:r>
            <a:endParaRPr lang="en-US" altLang="el-GR" sz="3100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015027"/>
            <a:ext cx="8229600" cy="3404009"/>
          </a:xfrm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Πολιτισμική Ολοκλήρωση</a:t>
            </a:r>
            <a:endParaRPr lang="el-GR" altLang="el-GR" sz="2800" dirty="0" smtClean="0"/>
          </a:p>
          <a:p>
            <a:pPr eaLnBrk="1" hangingPunct="1"/>
            <a:r>
              <a:rPr lang="el-GR" altLang="el-GR" sz="2400" dirty="0" smtClean="0"/>
              <a:t>Τα κοινωνικά πρότυπα και αξίες συγκροτούν μόνον εν μέρει ένα λογικό και αρμονικό σύνολο</a:t>
            </a:r>
          </a:p>
          <a:p>
            <a:pPr eaLnBrk="1" hangingPunct="1"/>
            <a:r>
              <a:rPr lang="el-GR" altLang="el-GR" sz="2400" dirty="0" smtClean="0"/>
              <a:t>Η αλλαγή είναι συνεχής και όχι ομοιόμορφη</a:t>
            </a:r>
          </a:p>
          <a:p>
            <a:pPr eaLnBrk="1" hangingPunct="1"/>
            <a:r>
              <a:rPr lang="en-US" altLang="el-GR" sz="2400" dirty="0" smtClean="0"/>
              <a:t>Sumner</a:t>
            </a:r>
            <a:r>
              <a:rPr lang="el-GR" altLang="el-GR" sz="2400" dirty="0" smtClean="0"/>
              <a:t>: τα συστατικά στοιχεία της κοινωνίας «υπόκεινται συνεχώς σε πιέσεις» να εναρμονιστούν μεταξύ τους</a:t>
            </a:r>
          </a:p>
          <a:p>
            <a:pPr eaLnBrk="1" hangingPunct="1"/>
            <a:r>
              <a:rPr lang="en-US" altLang="el-GR" sz="2400" i="1" dirty="0" smtClean="0"/>
              <a:t>An American Dilemma </a:t>
            </a:r>
            <a:r>
              <a:rPr lang="en-GB" altLang="el-GR" sz="2400" dirty="0" smtClean="0"/>
              <a:t>(</a:t>
            </a:r>
            <a:r>
              <a:rPr lang="el-GR" altLang="el-GR" sz="2400" i="1" dirty="0" smtClean="0"/>
              <a:t>Ένα αμερικανικό δίλημμα</a:t>
            </a:r>
            <a:r>
              <a:rPr lang="en-GB" altLang="el-GR" sz="2400" i="1" dirty="0" smtClean="0"/>
              <a:t>, </a:t>
            </a:r>
            <a:r>
              <a:rPr lang="en-GB" altLang="el-GR" sz="2400" dirty="0" smtClean="0"/>
              <a:t>1944) – </a:t>
            </a:r>
            <a:r>
              <a:rPr lang="en-US" altLang="el-GR" sz="2400" dirty="0" smtClean="0"/>
              <a:t>Gunnar Myrdal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1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Πολιτισμική Ενότητα και Πολιτισμική Ποικιλότητα  </a:t>
            </a:r>
            <a:r>
              <a:rPr lang="el-GR" altLang="el-GR" sz="3100" b="0" dirty="0" smtClean="0">
                <a:solidFill>
                  <a:prstClr val="black"/>
                </a:solidFill>
              </a:rPr>
              <a:t>4/6</a:t>
            </a:r>
            <a:endParaRPr lang="en-US" altLang="el-GR" sz="3500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809090"/>
            <a:ext cx="8229600" cy="1815882"/>
          </a:xfrm>
          <a:noFill/>
        </p:spPr>
        <p:txBody>
          <a:bodyPr anchor="ctr">
            <a:spAutoFit/>
          </a:bodyPr>
          <a:lstStyle/>
          <a:p>
            <a:pPr marL="0" indent="0" eaLnBrk="1" hangingPunct="1">
              <a:buFont typeface="Symbol" pitchFamily="18" charset="2"/>
              <a:buNone/>
            </a:pPr>
            <a:r>
              <a:rPr lang="el-GR" altLang="el-GR" sz="2800" dirty="0" smtClean="0"/>
              <a:t>Ο </a:t>
            </a:r>
            <a:r>
              <a:rPr lang="el-GR" altLang="el-GR" sz="2800" b="1" dirty="0" smtClean="0"/>
              <a:t>εθνοκεντρισμός </a:t>
            </a:r>
            <a:r>
              <a:rPr lang="el-GR" altLang="el-GR" sz="2800" dirty="0" smtClean="0"/>
              <a:t>είναι η οπτική «κατά την οποία η ομάδα στην οποία ανήκει κανείς είναι το επίκεντρο του κόσμου, και όλοι οι υπόλοιποι κρίνονται και αξιολογούνται με βάση αυτό το κριτήριο».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611563" y="5781675"/>
            <a:ext cx="5064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4813" indent="-404813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buFont typeface="Wingdings" pitchFamily="2" charset="2"/>
              <a:buNone/>
            </a:pPr>
            <a:r>
              <a:rPr lang="en-US" altLang="el-GR" sz="2800" i="1"/>
              <a:t>– William Graham Sumner (1906)</a:t>
            </a:r>
          </a:p>
        </p:txBody>
      </p:sp>
    </p:spTree>
    <p:extLst>
      <p:ext uri="{BB962C8B-B14F-4D97-AF65-F5344CB8AC3E}">
        <p14:creationId xmlns:p14="http://schemas.microsoft.com/office/powerpoint/2010/main" val="5436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Πολιτισμική Ενότητα και Πολιτισμική Ποικιλότητα  </a:t>
            </a:r>
            <a:r>
              <a:rPr lang="el-GR" altLang="el-GR" sz="3100" b="0" dirty="0" smtClean="0">
                <a:solidFill>
                  <a:prstClr val="black"/>
                </a:solidFill>
              </a:rPr>
              <a:t>5/6</a:t>
            </a:r>
            <a:endParaRPr lang="en-US" altLang="el-GR" sz="3500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36626"/>
            <a:ext cx="8229600" cy="2960811"/>
          </a:xfrm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smtClean="0"/>
              <a:t>Πολιτισμικός Σχετικισμός</a:t>
            </a:r>
            <a:endParaRPr lang="el-GR" altLang="el-GR" sz="2800" smtClean="0"/>
          </a:p>
          <a:p>
            <a:pPr eaLnBrk="1" hangingPunct="1"/>
            <a:r>
              <a:rPr lang="el-GR" altLang="el-GR" sz="2400" smtClean="0"/>
              <a:t>Η συμπεριφορά ενός λαού εξετάζεται υπό το πρίσμα του δικού του πολιτισμού</a:t>
            </a:r>
          </a:p>
          <a:p>
            <a:pPr eaLnBrk="1" hangingPunct="1"/>
            <a:r>
              <a:rPr lang="el-GR" altLang="el-GR" sz="2400" smtClean="0"/>
              <a:t>Αξιολογούμε τα διάφορα πολιτισμικά στοιχεία με βάση τον ρόλο που παίζουν στον συγκεκριμένο πολιτισμό</a:t>
            </a:r>
          </a:p>
          <a:p>
            <a:pPr eaLnBrk="1" hangingPunct="1"/>
            <a:r>
              <a:rPr lang="el-GR" altLang="el-GR" sz="2400" i="1" smtClean="0"/>
              <a:t>Παράδειγμα: </a:t>
            </a:r>
            <a:r>
              <a:rPr lang="el-GR" altLang="el-GR" sz="2400" smtClean="0"/>
              <a:t>η εγκατάλειψη των ηλικιωμένων από ορισμένες φυλές Εσκιμώων </a:t>
            </a:r>
          </a:p>
        </p:txBody>
      </p:sp>
    </p:spTree>
    <p:extLst>
      <p:ext uri="{BB962C8B-B14F-4D97-AF65-F5344CB8AC3E}">
        <p14:creationId xmlns:p14="http://schemas.microsoft.com/office/powerpoint/2010/main" val="26250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Πολιτισμική Ενότητα και Πολιτισμική Ποικιλότητα  </a:t>
            </a:r>
            <a:r>
              <a:rPr lang="el-GR" altLang="el-GR" sz="3100" b="0" dirty="0" smtClean="0">
                <a:solidFill>
                  <a:prstClr val="black"/>
                </a:solidFill>
              </a:rPr>
              <a:t>6/6</a:t>
            </a:r>
            <a:endParaRPr lang="en-US" altLang="el-GR" sz="35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84140"/>
            <a:ext cx="8229600" cy="4265783"/>
          </a:xfrm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Υποκουλτούρες και Αντικουλτούρες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Παραδείγματα </a:t>
            </a:r>
            <a:r>
              <a:rPr lang="el-GR" altLang="el-GR" sz="2800" b="1" dirty="0" smtClean="0"/>
              <a:t>αντικουλτούρων </a:t>
            </a:r>
            <a:endParaRPr lang="el-GR" altLang="el-GR" sz="2800" dirty="0" smtClean="0"/>
          </a:p>
          <a:p>
            <a:pPr lvl="1" eaLnBrk="1" hangingPunct="1"/>
            <a:r>
              <a:rPr lang="el-GR" altLang="el-GR" sz="2400" dirty="0" smtClean="0"/>
              <a:t>Παλαιό Τάγμα των </a:t>
            </a:r>
            <a:r>
              <a:rPr lang="el-GR" altLang="el-GR" sz="2400" dirty="0" err="1" smtClean="0"/>
              <a:t>Άμις</a:t>
            </a:r>
            <a:endParaRPr lang="el-GR" altLang="el-GR" sz="2400" dirty="0" smtClean="0"/>
          </a:p>
          <a:p>
            <a:pPr lvl="1" eaLnBrk="1" hangingPunct="1"/>
            <a:r>
              <a:rPr lang="el-GR" altLang="el-GR" sz="2400" dirty="0" smtClean="0"/>
              <a:t>Νεανική κουλτούρα</a:t>
            </a:r>
          </a:p>
          <a:p>
            <a:pPr lvl="1" eaLnBrk="1" hangingPunct="1"/>
            <a:r>
              <a:rPr lang="el-GR" altLang="el-GR" sz="2400" dirty="0" smtClean="0"/>
              <a:t>Μεγάλοι οργανισμοί και επιχειρήσεις</a:t>
            </a:r>
          </a:p>
          <a:p>
            <a:pPr eaLnBrk="1" hangingPunct="1"/>
            <a:r>
              <a:rPr lang="el-GR" altLang="el-GR" sz="2800" dirty="0" smtClean="0"/>
              <a:t>Η </a:t>
            </a:r>
            <a:r>
              <a:rPr lang="el-GR" altLang="el-GR" sz="2800" b="1" dirty="0" smtClean="0"/>
              <a:t>αντικουλτούρα </a:t>
            </a:r>
            <a:r>
              <a:rPr lang="el-GR" altLang="el-GR" sz="2800" dirty="0" smtClean="0"/>
              <a:t>είναι μια υποκουλτούρα που απορρίπτει τα πρότυπα και τους κανόνες της κυρίαρχης κουλτούρας</a:t>
            </a:r>
          </a:p>
          <a:p>
            <a:pPr eaLnBrk="1" hangingPunct="1"/>
            <a:r>
              <a:rPr lang="el-GR" altLang="el-GR" sz="2800" dirty="0" smtClean="0"/>
              <a:t>Και οι δύο διευκολύνονται από το Διαδίκτυο</a:t>
            </a:r>
          </a:p>
        </p:txBody>
      </p:sp>
    </p:spTree>
    <p:extLst>
      <p:ext uri="{BB962C8B-B14F-4D97-AF65-F5344CB8AC3E}">
        <p14:creationId xmlns:p14="http://schemas.microsoft.com/office/powerpoint/2010/main" val="18008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Κοινωνική </a:t>
            </a:r>
            <a:r>
              <a:rPr lang="el-GR" altLang="el-GR" sz="3600" dirty="0" smtClean="0"/>
              <a:t>Δομή </a:t>
            </a:r>
            <a:r>
              <a:rPr lang="el-GR" altLang="el-GR" sz="3200" b="0" dirty="0" smtClean="0"/>
              <a:t>1/7</a:t>
            </a:r>
            <a:endParaRPr lang="en-US" altLang="el-GR" sz="3200" b="0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685980"/>
            <a:ext cx="8229600" cy="2062103"/>
          </a:xfrm>
          <a:noFill/>
        </p:spPr>
        <p:txBody>
          <a:bodyPr anchor="ctr">
            <a:spAutoFit/>
          </a:bodyPr>
          <a:lstStyle/>
          <a:p>
            <a:pPr marL="0" indent="0" eaLnBrk="1" hangingPunct="1">
              <a:spcAft>
                <a:spcPct val="100000"/>
              </a:spcAft>
              <a:buFont typeface="Symbol" pitchFamily="18" charset="2"/>
              <a:buNone/>
            </a:pPr>
            <a:r>
              <a:rPr lang="el-GR" altLang="el-GR" b="1" dirty="0" smtClean="0"/>
              <a:t>Κοινωνική δομή </a:t>
            </a:r>
            <a:r>
              <a:rPr lang="el-GR" altLang="el-GR" dirty="0" smtClean="0"/>
              <a:t>είναι η συνύφανση των αλληλεπιδράσεων και των σχέσεων των ανθρώπων με επαναλαμβανόμενο και σταθερό τρόπο</a:t>
            </a:r>
            <a:r>
              <a:rPr lang="en-US" altLang="el-GR" dirty="0" smtClean="0"/>
              <a:t>.</a:t>
            </a:r>
            <a:endParaRPr lang="en-US" altLang="el-GR" i="1" dirty="0" smtClean="0"/>
          </a:p>
        </p:txBody>
      </p:sp>
    </p:spTree>
    <p:extLst>
      <p:ext uri="{BB962C8B-B14F-4D97-AF65-F5344CB8AC3E}">
        <p14:creationId xmlns:p14="http://schemas.microsoft.com/office/powerpoint/2010/main" val="23948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Κοινωνική Δομή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2/7</a:t>
            </a:r>
            <a:endParaRPr lang="en-US" altLang="el-GR" sz="3500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095049"/>
            <a:ext cx="8229600" cy="3243965"/>
          </a:xfrm>
          <a:noFill/>
        </p:spPr>
        <p:txBody>
          <a:bodyPr anchor="ctr">
            <a:spAutoFit/>
          </a:bodyPr>
          <a:lstStyle/>
          <a:p>
            <a:pPr marL="0" indent="0" eaLnBrk="1" hangingPunct="1">
              <a:buFont typeface="Symbol" pitchFamily="18" charset="2"/>
              <a:buNone/>
            </a:pPr>
            <a:r>
              <a:rPr lang="el-GR" altLang="el-GR" dirty="0" smtClean="0"/>
              <a:t>«Η δομή είναι δυναμική, και όχι στατική. Πρόκειται για το συνεχώς εξελισσόμενο αποτέλεσμα και το δίκτυο που δημιουργεί η διαδικασία της κοινωνικής </a:t>
            </a:r>
            <a:r>
              <a:rPr lang="el-GR" altLang="el-GR" dirty="0" err="1" smtClean="0"/>
              <a:t>διαντίδρασης</a:t>
            </a:r>
            <a:r>
              <a:rPr lang="el-GR" altLang="el-GR" dirty="0" smtClean="0"/>
              <a:t>». </a:t>
            </a:r>
          </a:p>
          <a:p>
            <a:pPr eaLnBrk="1" hangingPunct="1">
              <a:buFont typeface="Symbol" pitchFamily="18" charset="2"/>
              <a:buNone/>
            </a:pPr>
            <a:endParaRPr lang="en-US" altLang="el-GR" dirty="0" smtClean="0"/>
          </a:p>
          <a:p>
            <a:pPr algn="r" eaLnBrk="1" hangingPunct="1">
              <a:buFont typeface="Symbol" pitchFamily="18" charset="2"/>
              <a:buNone/>
            </a:pPr>
            <a:r>
              <a:rPr lang="en-US" altLang="el-GR" dirty="0" smtClean="0"/>
              <a:t>	  </a:t>
            </a:r>
            <a:r>
              <a:rPr lang="en-US" altLang="el-GR" i="1" dirty="0" smtClean="0"/>
              <a:t>William H. Sewell, Jr. (1992)</a:t>
            </a:r>
          </a:p>
        </p:txBody>
      </p:sp>
    </p:spTree>
    <p:extLst>
      <p:ext uri="{BB962C8B-B14F-4D97-AF65-F5344CB8AC3E}">
        <p14:creationId xmlns:p14="http://schemas.microsoft.com/office/powerpoint/2010/main" val="36126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Κοινωνική Δομή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3/7</a:t>
            </a:r>
            <a:endParaRPr lang="en-US" altLang="el-GR" sz="3500" dirty="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600986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b="1" dirty="0" smtClean="0"/>
              <a:t>Κοινωνικές Θέσεις (</a:t>
            </a:r>
            <a:r>
              <a:rPr lang="en-US" altLang="el-GR" b="1" dirty="0" smtClean="0"/>
              <a:t>statuses</a:t>
            </a:r>
            <a:r>
              <a:rPr lang="el-GR" altLang="el-GR" b="1" dirty="0" smtClean="0"/>
              <a:t>)</a:t>
            </a:r>
            <a:endParaRPr lang="el-GR" altLang="el-GR" dirty="0" smtClean="0"/>
          </a:p>
          <a:p>
            <a:pPr eaLnBrk="1" hangingPunct="1"/>
            <a:r>
              <a:rPr lang="el-GR" altLang="el-GR" sz="2800" b="1" dirty="0" smtClean="0"/>
              <a:t>Κοινωνική θέση – </a:t>
            </a:r>
            <a:r>
              <a:rPr lang="el-GR" altLang="el-GR" sz="2800" dirty="0" smtClean="0"/>
              <a:t>η θέση του ατόμου μέσα σε μια ομάδα ή κοινωνία</a:t>
            </a:r>
          </a:p>
          <a:p>
            <a:pPr eaLnBrk="1" hangingPunct="1"/>
            <a:r>
              <a:rPr lang="el-GR" altLang="el-GR" sz="2800" i="1" dirty="0" smtClean="0"/>
              <a:t>Δοτή </a:t>
            </a:r>
            <a:r>
              <a:rPr lang="el-GR" altLang="el-GR" sz="2800" dirty="0" smtClean="0"/>
              <a:t>κοινωνική θέση </a:t>
            </a:r>
          </a:p>
          <a:p>
            <a:pPr eaLnBrk="1" hangingPunct="1"/>
            <a:r>
              <a:rPr lang="el-GR" altLang="el-GR" sz="2800" i="1" dirty="0" smtClean="0"/>
              <a:t>Κατακτημένη </a:t>
            </a:r>
            <a:r>
              <a:rPr lang="el-GR" altLang="el-GR" sz="2800" dirty="0" smtClean="0"/>
              <a:t>κοινωνική θέση </a:t>
            </a:r>
          </a:p>
          <a:p>
            <a:pPr eaLnBrk="1" hangingPunct="1"/>
            <a:r>
              <a:rPr lang="el-GR" altLang="el-GR" sz="2800" i="1" dirty="0" smtClean="0"/>
              <a:t>Δεσπόζουσα </a:t>
            </a:r>
            <a:r>
              <a:rPr lang="el-GR" altLang="el-GR" sz="2800" dirty="0" smtClean="0"/>
              <a:t>κοινωνική θέση </a:t>
            </a:r>
          </a:p>
          <a:p>
            <a:pPr eaLnBrk="1" hangingPunct="1"/>
            <a:r>
              <a:rPr lang="el-GR" altLang="el-GR" sz="2800" dirty="0" smtClean="0"/>
              <a:t>Φυλή, τάξη και φύλο</a:t>
            </a:r>
          </a:p>
        </p:txBody>
      </p:sp>
    </p:spTree>
    <p:extLst>
      <p:ext uri="{BB962C8B-B14F-4D97-AF65-F5344CB8AC3E}">
        <p14:creationId xmlns:p14="http://schemas.microsoft.com/office/powerpoint/2010/main" val="24172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Κοινωνική Δομή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4/7</a:t>
            </a:r>
            <a:endParaRPr lang="en-US" altLang="el-GR" sz="3500" dirty="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290405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Ρόλοι </a:t>
            </a:r>
            <a:endParaRPr lang="el-GR" altLang="el-GR" sz="2800" dirty="0" smtClean="0"/>
          </a:p>
          <a:p>
            <a:pPr eaLnBrk="1" hangingPunct="1"/>
            <a:r>
              <a:rPr lang="el-GR" altLang="el-GR" sz="2400" b="1" dirty="0" smtClean="0"/>
              <a:t>Ρόλος – </a:t>
            </a:r>
            <a:r>
              <a:rPr lang="el-GR" altLang="el-GR" sz="2400" dirty="0" smtClean="0"/>
              <a:t>ένα σύνολο πολιτισμικά καθορισμένων δικαιωμάτων και υποχρεώσεων </a:t>
            </a:r>
          </a:p>
          <a:p>
            <a:pPr eaLnBrk="1" hangingPunct="1"/>
            <a:r>
              <a:rPr lang="el-GR" altLang="el-GR" sz="2400" i="1" dirty="0" smtClean="0"/>
              <a:t>Κατέχουμε την κοινωνική θέση, επιτελούμε τον ρόλο</a:t>
            </a:r>
            <a:endParaRPr lang="el-GR" altLang="el-GR" sz="2400" dirty="0" smtClean="0"/>
          </a:p>
          <a:p>
            <a:pPr eaLnBrk="1" hangingPunct="1"/>
            <a:r>
              <a:rPr lang="el-GR" altLang="el-GR" sz="2400" b="1" dirty="0" smtClean="0"/>
              <a:t>Επιτέλεση του ρόλου </a:t>
            </a:r>
            <a:endParaRPr lang="el-GR" altLang="el-GR" sz="2400" dirty="0" smtClean="0"/>
          </a:p>
          <a:p>
            <a:pPr eaLnBrk="1" hangingPunct="1"/>
            <a:r>
              <a:rPr lang="el-GR" altLang="el-GR" sz="2400" b="1" dirty="0" smtClean="0"/>
              <a:t>Σύνολο ρόλων – </a:t>
            </a:r>
            <a:r>
              <a:rPr lang="el-GR" altLang="el-GR" sz="2400" dirty="0" smtClean="0"/>
              <a:t>πολλαπλοί ρόλοι, μία και μοναδική κοινωνική θέση </a:t>
            </a:r>
          </a:p>
          <a:p>
            <a:pPr eaLnBrk="1" hangingPunct="1"/>
            <a:r>
              <a:rPr lang="el-GR" altLang="el-GR" sz="2400" dirty="0" smtClean="0"/>
              <a:t>Οι υποχρεώσεις και τα δικαιώματα λειτουργούν συμπληρωματικά </a:t>
            </a:r>
          </a:p>
          <a:p>
            <a:pPr eaLnBrk="1" hangingPunct="1"/>
            <a:r>
              <a:rPr lang="el-GR" altLang="el-GR" sz="2400" b="1" dirty="0" smtClean="0"/>
              <a:t>Εξωτερική σύγκρουση </a:t>
            </a:r>
            <a:r>
              <a:rPr lang="el-GR" altLang="el-GR" sz="2400" dirty="0" smtClean="0"/>
              <a:t>και </a:t>
            </a:r>
            <a:r>
              <a:rPr lang="el-GR" altLang="el-GR" sz="2400" b="1" dirty="0" smtClean="0"/>
              <a:t>εσωτερική σύγκρουση ρόλων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6516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ενότητα βασίζεται στο βιβλίο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0667"/>
            <a:ext cx="3528392" cy="51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54" y="3861048"/>
            <a:ext cx="3563888" cy="144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0" y="2204292"/>
            <a:ext cx="3563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  <a:hlinkClick r:id="rId4"/>
              </a:rPr>
              <a:t>Κοινωνιολογία, Οι Βασικές Έννοιες, </a:t>
            </a:r>
            <a:r>
              <a:rPr lang="el-GR" dirty="0" err="1">
                <a:latin typeface="+mn-lt"/>
                <a:hlinkClick r:id="rId4"/>
              </a:rPr>
              <a:t>Michael</a:t>
            </a:r>
            <a:r>
              <a:rPr lang="el-GR" dirty="0">
                <a:latin typeface="+mn-lt"/>
                <a:hlinkClick r:id="rId4"/>
              </a:rPr>
              <a:t> </a:t>
            </a:r>
            <a:r>
              <a:rPr lang="el-GR" dirty="0" err="1">
                <a:latin typeface="+mn-lt"/>
                <a:hlinkClick r:id="rId4"/>
              </a:rPr>
              <a:t>Hughes</a:t>
            </a:r>
            <a:r>
              <a:rPr lang="el-GR" dirty="0">
                <a:latin typeface="+mn-lt"/>
                <a:hlinkClick r:id="rId4"/>
              </a:rPr>
              <a:t>, </a:t>
            </a:r>
            <a:r>
              <a:rPr lang="el-GR" dirty="0" err="1">
                <a:latin typeface="+mn-lt"/>
                <a:hlinkClick r:id="rId4"/>
              </a:rPr>
              <a:t>Carolyn</a:t>
            </a:r>
            <a:r>
              <a:rPr lang="el-GR" dirty="0">
                <a:latin typeface="+mn-lt"/>
                <a:hlinkClick r:id="rId4"/>
              </a:rPr>
              <a:t> J. </a:t>
            </a:r>
            <a:r>
              <a:rPr lang="el-GR" dirty="0" err="1">
                <a:latin typeface="+mn-lt"/>
                <a:hlinkClick r:id="rId4"/>
              </a:rPr>
              <a:t>Kroehler</a:t>
            </a:r>
            <a:r>
              <a:rPr lang="el-GR" dirty="0">
                <a:latin typeface="+mn-lt"/>
                <a:hlinkClick r:id="rId4"/>
              </a:rPr>
              <a:t>, Εισαγωγή και επιστημονική επιμέλεια Θεόδωρος </a:t>
            </a:r>
            <a:r>
              <a:rPr lang="el-GR" dirty="0" err="1">
                <a:latin typeface="+mn-lt"/>
                <a:hlinkClick r:id="rId4"/>
              </a:rPr>
              <a:t>Ιωσηφίδης</a:t>
            </a:r>
            <a:r>
              <a:rPr lang="el-GR" dirty="0">
                <a:latin typeface="+mn-lt"/>
                <a:hlinkClick r:id="rId4"/>
              </a:rPr>
              <a:t>, Εκδόσεις Κριτική, 2007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61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Κοινωνική Δομή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5/7</a:t>
            </a:r>
            <a:endParaRPr lang="en-US" altLang="el-GR" sz="3500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450449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Ομάδες</a:t>
            </a:r>
            <a:endParaRPr lang="el-GR" altLang="el-GR" sz="2800" dirty="0" smtClean="0"/>
          </a:p>
          <a:p>
            <a:pPr eaLnBrk="1" hangingPunct="1"/>
            <a:r>
              <a:rPr lang="el-GR" altLang="el-GR" sz="2400" b="1" dirty="0" smtClean="0"/>
              <a:t>Ομάδα – </a:t>
            </a:r>
            <a:r>
              <a:rPr lang="el-GR" altLang="el-GR" sz="2400" dirty="0" smtClean="0"/>
              <a:t>ο σχηματισμός δύο ή περισσότερων ανθρώπων, οι οποίοι συνδέονται με σχετικά σταθερά σχήματα κοινωνικής </a:t>
            </a:r>
            <a:r>
              <a:rPr lang="el-GR" altLang="el-GR" sz="2400" dirty="0" err="1" smtClean="0"/>
              <a:t>διαντίδρασης</a:t>
            </a:r>
            <a:r>
              <a:rPr lang="el-GR" altLang="el-GR" sz="2400" dirty="0" smtClean="0"/>
              <a:t> και έχουν ένα κοινό αίσθημα ενότητας</a:t>
            </a:r>
          </a:p>
          <a:p>
            <a:pPr eaLnBrk="1" hangingPunct="1"/>
            <a:r>
              <a:rPr lang="el-GR" altLang="el-GR" sz="2400" dirty="0" smtClean="0"/>
              <a:t>Με το πέρασμα του χρόνου υπάρχουν τέσσερα ενδεχόμενα: </a:t>
            </a:r>
          </a:p>
          <a:p>
            <a:pPr marL="1033463" lvl="1" indent="-514350" eaLnBrk="1" hangingPunct="1">
              <a:buFont typeface="Arial" charset="0"/>
              <a:buAutoNum type="arabicPeriod"/>
            </a:pPr>
            <a:r>
              <a:rPr lang="el-GR" altLang="el-GR" sz="2200" dirty="0" smtClean="0"/>
              <a:t>Η ανάπτυξη ενός συνόρου που χωρίζει τους «εντός» από τους «εκτός» ομάδας</a:t>
            </a:r>
          </a:p>
          <a:p>
            <a:pPr marL="1033463" lvl="1" indent="-514350" eaLnBrk="1" hangingPunct="1">
              <a:buFont typeface="Arial" charset="0"/>
              <a:buAutoNum type="arabicPeriod"/>
            </a:pPr>
            <a:r>
              <a:rPr lang="el-GR" altLang="el-GR" sz="2200" dirty="0" smtClean="0"/>
              <a:t>Η απόδοση «αντικειμενικής» υπόστασης στην ομάδα</a:t>
            </a:r>
          </a:p>
          <a:p>
            <a:pPr marL="1033463" lvl="1" indent="-514350" eaLnBrk="1" hangingPunct="1">
              <a:buFont typeface="Arial" charset="0"/>
              <a:buAutoNum type="arabicPeriod"/>
            </a:pPr>
            <a:r>
              <a:rPr lang="el-GR" altLang="el-GR" sz="2200" dirty="0" smtClean="0"/>
              <a:t>Η ομάδα αποκτά μια διακριτή υποκουλτούρα</a:t>
            </a:r>
          </a:p>
          <a:p>
            <a:pPr marL="1033463" lvl="1" indent="-514350" eaLnBrk="1" hangingPunct="1">
              <a:buFont typeface="Arial" charset="0"/>
              <a:buAutoNum type="arabicPeriod"/>
            </a:pPr>
            <a:r>
              <a:rPr lang="el-GR" altLang="el-GR" sz="2200" dirty="0" smtClean="0"/>
              <a:t>Τα μέλη αναπτύσσουν πνεύμα πίστης και αφοσίωσης στην ομάδα</a:t>
            </a:r>
          </a:p>
        </p:txBody>
      </p:sp>
    </p:spTree>
    <p:extLst>
      <p:ext uri="{BB962C8B-B14F-4D97-AF65-F5344CB8AC3E}">
        <p14:creationId xmlns:p14="http://schemas.microsoft.com/office/powerpoint/2010/main" val="29210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Κοινωνική Δομή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6/7</a:t>
            </a:r>
            <a:endParaRPr lang="en-US" altLang="el-GR" sz="3500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428631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Θεσμοί </a:t>
            </a:r>
            <a:endParaRPr lang="el-GR" altLang="el-GR" sz="2800" dirty="0" smtClean="0"/>
          </a:p>
          <a:p>
            <a:pPr eaLnBrk="1" hangingPunct="1"/>
            <a:r>
              <a:rPr lang="el-GR" altLang="el-GR" sz="2800" b="1" dirty="0" smtClean="0"/>
              <a:t>Θεσμός – </a:t>
            </a:r>
            <a:r>
              <a:rPr lang="el-GR" altLang="el-GR" sz="2800" dirty="0" smtClean="0"/>
              <a:t>μία κύρια κοινωνική δομή που οργανώνει, διευθύνει και εκτελεί τις ζωτικές λειτουργίες της κοινωνίας</a:t>
            </a:r>
          </a:p>
          <a:p>
            <a:pPr eaLnBrk="1" hangingPunct="1"/>
            <a:r>
              <a:rPr lang="el-GR" altLang="el-GR" sz="2800" i="1" dirty="0" smtClean="0"/>
              <a:t>Παραδείγματα: </a:t>
            </a:r>
            <a:r>
              <a:rPr lang="el-GR" altLang="el-GR" sz="2800" dirty="0" smtClean="0"/>
              <a:t>οικογένεια, οικονομία, θρησκεία</a:t>
            </a:r>
          </a:p>
          <a:p>
            <a:pPr eaLnBrk="1" hangingPunct="1"/>
            <a:r>
              <a:rPr lang="el-GR" altLang="el-GR" sz="2800" dirty="0" smtClean="0"/>
              <a:t>Περιλαμβάνει πολιτισμικά πρότυπα και κοινωνική δομή </a:t>
            </a:r>
          </a:p>
        </p:txBody>
      </p:sp>
    </p:spTree>
    <p:extLst>
      <p:ext uri="{BB962C8B-B14F-4D97-AF65-F5344CB8AC3E}">
        <p14:creationId xmlns:p14="http://schemas.microsoft.com/office/powerpoint/2010/main" val="8228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Κοινωνική Δομή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7/7</a:t>
            </a:r>
            <a:endParaRPr lang="en-US" altLang="el-GR" sz="3500" dirty="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548938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Κοινωνίες</a:t>
            </a:r>
            <a:endParaRPr lang="el-GR" altLang="el-GR" sz="2800" dirty="0" smtClean="0"/>
          </a:p>
          <a:p>
            <a:pPr eaLnBrk="1" hangingPunct="1"/>
            <a:r>
              <a:rPr lang="el-GR" altLang="el-GR" sz="2400" b="1" dirty="0" smtClean="0"/>
              <a:t>Κοινωνία – </a:t>
            </a:r>
            <a:r>
              <a:rPr lang="el-GR" altLang="el-GR" sz="2400" dirty="0" smtClean="0"/>
              <a:t>μία ομάδα ανθρώπων, τα μέλη της οποίας ζουν στην ίδια εδαφική επικράτεια και μοιράζονται έναν κοινό πολιτισμό</a:t>
            </a:r>
          </a:p>
          <a:p>
            <a:pPr eaLnBrk="1" hangingPunct="1"/>
            <a:r>
              <a:rPr lang="el-GR" altLang="el-GR" sz="2400" dirty="0" smtClean="0"/>
              <a:t>Ένας τρόπος κατηγοριοποίησης των κοινωνιών: πώς εξασφαλίζουν τα μέλη της την επιβίωσή τους</a:t>
            </a:r>
          </a:p>
          <a:p>
            <a:pPr lvl="1" eaLnBrk="1" hangingPunct="1"/>
            <a:r>
              <a:rPr lang="el-GR" altLang="el-GR" sz="2200" dirty="0" smtClean="0"/>
              <a:t>Θηρευτικές / συλλεκτικές</a:t>
            </a:r>
          </a:p>
          <a:p>
            <a:pPr lvl="1" eaLnBrk="1" hangingPunct="1"/>
            <a:r>
              <a:rPr lang="el-GR" altLang="el-GR" sz="2200" dirty="0" err="1" smtClean="0"/>
              <a:t>Φυτο</a:t>
            </a:r>
            <a:r>
              <a:rPr lang="el-GR" altLang="el-GR" sz="2200" dirty="0" smtClean="0"/>
              <a:t>-καλλιεργητικές</a:t>
            </a:r>
          </a:p>
          <a:p>
            <a:pPr lvl="1" eaLnBrk="1" hangingPunct="1"/>
            <a:r>
              <a:rPr lang="el-GR" altLang="el-GR" sz="2200" dirty="0" smtClean="0"/>
              <a:t>Αγροτικές</a:t>
            </a:r>
          </a:p>
          <a:p>
            <a:pPr lvl="1" eaLnBrk="1" hangingPunct="1"/>
            <a:r>
              <a:rPr lang="el-GR" altLang="el-GR" sz="2200" dirty="0" smtClean="0"/>
              <a:t>Βιομηχανικές</a:t>
            </a:r>
          </a:p>
          <a:p>
            <a:pPr lvl="1" eaLnBrk="1" hangingPunct="1"/>
            <a:r>
              <a:rPr lang="el-GR" altLang="el-GR" sz="2200" dirty="0" smtClean="0"/>
              <a:t>Μεταβιομηχανικές</a:t>
            </a:r>
          </a:p>
        </p:txBody>
      </p:sp>
    </p:spTree>
    <p:extLst>
      <p:ext uri="{BB962C8B-B14F-4D97-AF65-F5344CB8AC3E}">
        <p14:creationId xmlns:p14="http://schemas.microsoft.com/office/powerpoint/2010/main" val="36637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</a:t>
            </a:r>
            <a:r>
              <a:rPr lang="el-GR" sz="2000" dirty="0" err="1"/>
              <a:t>Γούγα</a:t>
            </a:r>
            <a:r>
              <a:rPr lang="el-GR" sz="2000" dirty="0"/>
              <a:t> </a:t>
            </a:r>
            <a:r>
              <a:rPr lang="el-GR" sz="2000" dirty="0" err="1"/>
              <a:t>Ανθούλη</a:t>
            </a:r>
            <a:r>
              <a:rPr lang="el-GR" sz="2000" dirty="0"/>
              <a:t> 2014. Γεωργία </a:t>
            </a:r>
            <a:r>
              <a:rPr lang="el-GR" sz="2000" dirty="0" err="1"/>
              <a:t>Γούγα</a:t>
            </a:r>
            <a:r>
              <a:rPr lang="el-GR" sz="2000" dirty="0"/>
              <a:t>. «Γενική Κοινωνιολογία. Ενότητα 2: Πολιτισμός και Κοινωνική </a:t>
            </a:r>
            <a:r>
              <a:rPr lang="el-GR" sz="2000" dirty="0" err="1" smtClean="0"/>
              <a:t>Δομήη</a:t>
            </a:r>
            <a:r>
              <a:rPr lang="el-GR" sz="2000" dirty="0" smtClean="0"/>
              <a:t>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573016"/>
            <a:ext cx="9036496" cy="3284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Κοινωνιολογία, Οι Βασικές Έννοιες, </a:t>
            </a:r>
            <a:r>
              <a:rPr lang="el-GR" sz="2000" dirty="0" err="1"/>
              <a:t>Michael</a:t>
            </a:r>
            <a:r>
              <a:rPr lang="el-GR" sz="2000" dirty="0"/>
              <a:t> </a:t>
            </a:r>
            <a:r>
              <a:rPr lang="el-GR" sz="2000" dirty="0" err="1"/>
              <a:t>Hughes</a:t>
            </a:r>
            <a:r>
              <a:rPr lang="el-GR" sz="2000" dirty="0"/>
              <a:t>, </a:t>
            </a:r>
            <a:r>
              <a:rPr lang="el-GR" sz="2000" dirty="0" err="1"/>
              <a:t>Carolyn</a:t>
            </a:r>
            <a:r>
              <a:rPr lang="el-GR" sz="2000" dirty="0"/>
              <a:t> J. </a:t>
            </a:r>
            <a:r>
              <a:rPr lang="el-GR" sz="2000" dirty="0" err="1"/>
              <a:t>Kroehler</a:t>
            </a:r>
            <a:r>
              <a:rPr lang="el-GR" sz="2000" dirty="0"/>
              <a:t>, Εισαγωγή και επιστημονική επιμέλεια Θεόδωρος </a:t>
            </a:r>
            <a:r>
              <a:rPr lang="el-GR" sz="2000" dirty="0" err="1"/>
              <a:t>Ιωσηφίδης</a:t>
            </a:r>
            <a:r>
              <a:rPr lang="el-GR" sz="2000" dirty="0"/>
              <a:t>, Εκδόσεις Κριτική, 2007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7049"/>
            <a:ext cx="8229600" cy="707886"/>
          </a:xfrm>
          <a:noFill/>
        </p:spPr>
        <p:txBody>
          <a:bodyPr>
            <a:spAutoFit/>
          </a:bodyPr>
          <a:lstStyle/>
          <a:p>
            <a:r>
              <a:rPr lang="el-GR" altLang="el-GR" dirty="0" smtClean="0"/>
              <a:t>Περιεχόμενα</a:t>
            </a:r>
            <a:endParaRPr lang="en-US" alt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Πολιτισμός και Κοινωνική Δομή</a:t>
            </a:r>
          </a:p>
          <a:p>
            <a:r>
              <a:rPr lang="el-GR" sz="2800" dirty="0"/>
              <a:t>Πολιτισμικά Στοιχεία</a:t>
            </a:r>
          </a:p>
          <a:p>
            <a:r>
              <a:rPr lang="el-GR" sz="2800" dirty="0"/>
              <a:t>Πολιτισμική Ενότητα και Πολιτισμική Ποικιλότητα</a:t>
            </a:r>
          </a:p>
          <a:p>
            <a:r>
              <a:rPr lang="el-GR" sz="2800" dirty="0"/>
              <a:t>Κοινωνική Δομή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601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Πολιτισμός και Κοινωνική </a:t>
            </a:r>
            <a:r>
              <a:rPr lang="el-GR" altLang="el-GR" sz="3600" dirty="0" smtClean="0"/>
              <a:t>Δομή </a:t>
            </a:r>
            <a:r>
              <a:rPr lang="el-GR" altLang="el-GR" sz="3200" b="0" dirty="0" smtClean="0"/>
              <a:t>1/2</a:t>
            </a:r>
            <a:endParaRPr lang="en-US" altLang="el-GR" sz="3200" b="0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243965"/>
          </a:xfrm>
          <a:noFill/>
        </p:spPr>
        <p:txBody>
          <a:bodyPr anchor="t">
            <a:spAutoFit/>
          </a:bodyPr>
          <a:lstStyle/>
          <a:p>
            <a:pPr marL="0" indent="0" eaLnBrk="1" hangingPunct="1">
              <a:buFont typeface="Symbol" pitchFamily="18" charset="2"/>
              <a:buNone/>
            </a:pPr>
            <a:r>
              <a:rPr lang="el-GR" altLang="el-GR" b="1" dirty="0" smtClean="0"/>
              <a:t>Πολιτισμός – </a:t>
            </a:r>
            <a:r>
              <a:rPr lang="el-GR" altLang="el-GR" dirty="0" smtClean="0"/>
              <a:t>η κοινή κληρονομιά ενός λαού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l-GR" altLang="el-GR" dirty="0" smtClean="0"/>
              <a:t> 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l-GR" altLang="el-GR" b="1" dirty="0" smtClean="0"/>
              <a:t>Πολιτισμός – </a:t>
            </a:r>
            <a:r>
              <a:rPr lang="el-GR" altLang="el-GR" dirty="0" smtClean="0"/>
              <a:t>τα άτομα μαθαίνουν τρόπους με τους οποίους σκέφτονται, αισθάνονται και ενεργούν. Οι τρόποι αυτοί μεταδίδονται από γενιά σε γενιά </a:t>
            </a:r>
          </a:p>
        </p:txBody>
      </p:sp>
    </p:spTree>
    <p:extLst>
      <p:ext uri="{BB962C8B-B14F-4D97-AF65-F5344CB8AC3E}">
        <p14:creationId xmlns:p14="http://schemas.microsoft.com/office/powerpoint/2010/main" val="34747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 smtClean="0"/>
              <a:t>Πολιτισμός και Κοινωνική </a:t>
            </a:r>
            <a:r>
              <a:rPr lang="el-GR" altLang="el-GR" sz="3600" dirty="0" smtClean="0"/>
              <a:t>Δομή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2/2</a:t>
            </a:r>
            <a:endParaRPr lang="en-US" altLang="el-GR" sz="3600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268587"/>
          </a:xfrm>
          <a:noFill/>
        </p:spPr>
        <p:txBody>
          <a:bodyPr anchor="t">
            <a:spAutoFit/>
          </a:bodyPr>
          <a:lstStyle/>
          <a:p>
            <a:pPr marL="0" indent="0" eaLnBrk="1" hangingPunct="1">
              <a:buFont typeface="Symbol" pitchFamily="18" charset="2"/>
              <a:buNone/>
            </a:pPr>
            <a:r>
              <a:rPr lang="el-GR" altLang="el-GR" b="1" dirty="0" smtClean="0"/>
              <a:t>Κοινωνία – </a:t>
            </a:r>
            <a:r>
              <a:rPr lang="el-GR" altLang="el-GR" dirty="0" smtClean="0"/>
              <a:t>μία ομάδα ανθρώπων που ζουν στην ίδια εδαφική επικράτεια και μοιράζονται έναν κοινό πολιτισμό.</a:t>
            </a:r>
          </a:p>
          <a:p>
            <a:pPr algn="r" eaLnBrk="1" hangingPunct="1">
              <a:buFont typeface="Symbol" pitchFamily="18" charset="2"/>
              <a:buNone/>
            </a:pPr>
            <a:r>
              <a:rPr lang="el-GR" altLang="el-GR" dirty="0" smtClean="0"/>
              <a:t> </a:t>
            </a:r>
          </a:p>
          <a:p>
            <a:pPr algn="r" eaLnBrk="1" hangingPunct="1">
              <a:buFont typeface="Symbol" pitchFamily="18" charset="2"/>
              <a:buNone/>
            </a:pPr>
            <a:r>
              <a:rPr lang="el-GR" altLang="el-GR" sz="2800" i="1" dirty="0" smtClean="0"/>
              <a:t>Παράδειγμα: </a:t>
            </a:r>
            <a:r>
              <a:rPr lang="el-GR" altLang="el-GR" sz="2800" dirty="0" smtClean="0"/>
              <a:t>Η κοινωνία του νησιού </a:t>
            </a:r>
            <a:r>
              <a:rPr lang="el-GR" altLang="el-GR" sz="2800" dirty="0" err="1" smtClean="0"/>
              <a:t>Πίτκερν</a:t>
            </a:r>
            <a:endParaRPr lang="el-GR" altLang="el-GR" sz="2800" dirty="0" smtClean="0"/>
          </a:p>
          <a:p>
            <a:pPr algn="r" eaLnBrk="1" hangingPunct="1">
              <a:spcAft>
                <a:spcPct val="150000"/>
              </a:spcAft>
              <a:buFont typeface="Symbol" pitchFamily="18" charset="2"/>
              <a:buNone/>
            </a:pP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2319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 smtClean="0"/>
              <a:t>Πολιτισμικά </a:t>
            </a:r>
            <a:r>
              <a:rPr lang="el-GR" altLang="el-GR" sz="3600" dirty="0" smtClean="0"/>
              <a:t>Στοιχεία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1/4</a:t>
            </a:r>
            <a:endParaRPr lang="en-US" altLang="el-GR" sz="3600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477875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Κοινωνικά Πρότυπα</a:t>
            </a:r>
            <a:endParaRPr lang="en-US" altLang="el-GR" sz="2800" b="1" dirty="0" smtClean="0"/>
          </a:p>
          <a:p>
            <a:pPr eaLnBrk="1" hangingPunct="1"/>
            <a:r>
              <a:rPr lang="el-GR" altLang="el-GR" sz="2400" dirty="0" smtClean="0"/>
              <a:t>Κοινωνικοί κανόνες που καθορίζουν τη συμπεριφορά</a:t>
            </a:r>
          </a:p>
          <a:p>
            <a:pPr eaLnBrk="1" hangingPunct="1"/>
            <a:r>
              <a:rPr lang="el-GR" altLang="el-GR" sz="2400" dirty="0" smtClean="0"/>
              <a:t>Οι περισσότεροι αφορούν το φύλο, την ιδιοκτησία και την ασφάλεια</a:t>
            </a:r>
          </a:p>
          <a:p>
            <a:pPr eaLnBrk="1" hangingPunct="1"/>
            <a:r>
              <a:rPr lang="el-GR" altLang="el-GR" sz="2400" dirty="0" smtClean="0"/>
              <a:t>Τα </a:t>
            </a:r>
            <a:r>
              <a:rPr lang="el-GR" altLang="el-GR" sz="2400" b="1" dirty="0" smtClean="0"/>
              <a:t>ήθη </a:t>
            </a:r>
            <a:r>
              <a:rPr lang="el-GR" altLang="el-GR" sz="2400" dirty="0" smtClean="0"/>
              <a:t>είναι σημαντικά πρότυπα</a:t>
            </a:r>
          </a:p>
          <a:p>
            <a:pPr eaLnBrk="1" hangingPunct="1"/>
            <a:r>
              <a:rPr lang="el-GR" altLang="el-GR" sz="2400" dirty="0" smtClean="0"/>
              <a:t>Οι</a:t>
            </a:r>
            <a:r>
              <a:rPr lang="el-GR" altLang="el-GR" sz="2400" b="1" dirty="0" smtClean="0"/>
              <a:t> (λαϊκές) συνήθειες ή έθιμα </a:t>
            </a:r>
            <a:r>
              <a:rPr lang="el-GR" altLang="el-GR" sz="2400" dirty="0" smtClean="0"/>
              <a:t>είναι λιγότερο αυστηρά</a:t>
            </a:r>
          </a:p>
          <a:p>
            <a:pPr eaLnBrk="1" hangingPunct="1"/>
            <a:r>
              <a:rPr lang="el-GR" altLang="el-GR" sz="2400" dirty="0" smtClean="0"/>
              <a:t>Οι </a:t>
            </a:r>
            <a:r>
              <a:rPr lang="el-GR" altLang="el-GR" sz="2400" b="1" dirty="0" smtClean="0"/>
              <a:t>νόμοι </a:t>
            </a:r>
            <a:r>
              <a:rPr lang="el-GR" altLang="el-GR" sz="2400" dirty="0" smtClean="0"/>
              <a:t>είναι θεσμοποιημένα πρότυπα και η τήρησή τους επιβάλλεται υπό την απειλή της βίας</a:t>
            </a:r>
          </a:p>
        </p:txBody>
      </p:sp>
    </p:spTree>
    <p:extLst>
      <p:ext uri="{BB962C8B-B14F-4D97-AF65-F5344CB8AC3E}">
        <p14:creationId xmlns:p14="http://schemas.microsoft.com/office/powerpoint/2010/main" val="2473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Πολιτισμικά Στοιχεία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2/4</a:t>
            </a:r>
            <a:endParaRPr lang="en-US" altLang="el-GR" sz="36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404009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Αξίες</a:t>
            </a:r>
            <a:endParaRPr lang="el-GR" altLang="el-GR" sz="2800" dirty="0" smtClean="0"/>
          </a:p>
          <a:p>
            <a:pPr eaLnBrk="1" hangingPunct="1"/>
            <a:r>
              <a:rPr lang="el-GR" altLang="el-GR" sz="2400" dirty="0" smtClean="0"/>
              <a:t>Γενικές ιδέες που αφορούν το τι είναι επιθυμητό, ορθό και καλό. Γίνονται αποδεκτές από τα περισσότερα μέλη της κοινωνίας</a:t>
            </a:r>
          </a:p>
          <a:p>
            <a:pPr eaLnBrk="1" hangingPunct="1"/>
            <a:r>
              <a:rPr lang="el-GR" altLang="el-GR" sz="2400" dirty="0" smtClean="0"/>
              <a:t>Δεν ορίζουν σαφώς τη συμπεριφορά</a:t>
            </a:r>
          </a:p>
          <a:p>
            <a:pPr eaLnBrk="1" hangingPunct="1"/>
            <a:r>
              <a:rPr lang="el-GR" altLang="el-GR" sz="2400" dirty="0" smtClean="0"/>
              <a:t>Διαφορετικά πρότυπα μπορούν να στηρίζονται στις ίδιες αξίες</a:t>
            </a:r>
          </a:p>
          <a:p>
            <a:pPr eaLnBrk="1" hangingPunct="1"/>
            <a:r>
              <a:rPr lang="el-GR" altLang="el-GR" sz="2400" dirty="0" smtClean="0"/>
              <a:t>Μπορούν να μεταβάλλονται στον χρόνο</a:t>
            </a:r>
          </a:p>
        </p:txBody>
      </p:sp>
    </p:spTree>
    <p:extLst>
      <p:ext uri="{BB962C8B-B14F-4D97-AF65-F5344CB8AC3E}">
        <p14:creationId xmlns:p14="http://schemas.microsoft.com/office/powerpoint/2010/main" val="16346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Πολιτισμικά Στοιχεία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3/4</a:t>
            </a:r>
            <a:endParaRPr lang="en-US" altLang="el-GR" sz="3600" dirty="0" smtClean="0"/>
          </a:p>
        </p:txBody>
      </p:sp>
      <p:sp>
        <p:nvSpPr>
          <p:cNvPr id="9219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850011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Σύμβολα – </a:t>
            </a:r>
            <a:r>
              <a:rPr lang="el-GR" altLang="el-GR" sz="2800" dirty="0" smtClean="0"/>
              <a:t>παραστάσεις ή αντικείμενα στα οποία αποδίδεται ένα συμβατικό νόημα από το σύνολο των μελών μιας κοινωνίας</a:t>
            </a:r>
          </a:p>
          <a:p>
            <a:pPr eaLnBrk="1" hangingPunct="1"/>
            <a:endParaRPr lang="el-GR" altLang="el-GR" sz="2800" dirty="0" smtClean="0"/>
          </a:p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Γλώσσα – </a:t>
            </a:r>
            <a:r>
              <a:rPr lang="el-GR" altLang="el-GR" sz="2800" dirty="0" smtClean="0"/>
              <a:t>κοινωνικά θεσπισμένο σύστημα φθογγικών σημάτων με συγκεκριμένα συμβολικά νοήματα</a:t>
            </a:r>
          </a:p>
        </p:txBody>
      </p:sp>
    </p:spTree>
    <p:extLst>
      <p:ext uri="{BB962C8B-B14F-4D97-AF65-F5344CB8AC3E}">
        <p14:creationId xmlns:p14="http://schemas.microsoft.com/office/powerpoint/2010/main" val="18858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Πολιτισμικά Στοιχεία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4/4</a:t>
            </a:r>
            <a:endParaRPr lang="en-US" altLang="el-GR" sz="3600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635115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Σύμβολα και Γλώσσα</a:t>
            </a:r>
            <a:endParaRPr lang="el-GR" altLang="el-GR" sz="2800" dirty="0" smtClean="0"/>
          </a:p>
          <a:p>
            <a:pPr eaLnBrk="1" hangingPunct="1"/>
            <a:r>
              <a:rPr lang="en-US" altLang="el-GR" sz="2800" i="1" dirty="0" smtClean="0"/>
              <a:t>The Story of my Life </a:t>
            </a:r>
            <a:r>
              <a:rPr lang="el-GR" altLang="el-GR" sz="2800" dirty="0" smtClean="0"/>
              <a:t>(</a:t>
            </a:r>
            <a:r>
              <a:rPr lang="el-GR" altLang="el-GR" sz="2800" i="1" dirty="0" smtClean="0"/>
              <a:t>Η Ιστορία της Ζωής μου, </a:t>
            </a:r>
            <a:r>
              <a:rPr lang="el-GR" altLang="el-GR" sz="2800" dirty="0" smtClean="0"/>
              <a:t>1904) της </a:t>
            </a:r>
            <a:r>
              <a:rPr lang="el-GR" altLang="el-GR" sz="2800" dirty="0" err="1" smtClean="0"/>
              <a:t>Έλεν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Κέλερ</a:t>
            </a:r>
            <a:endParaRPr lang="el-GR" altLang="el-GR" sz="2800" dirty="0" smtClean="0"/>
          </a:p>
          <a:p>
            <a:pPr eaLnBrk="1" hangingPunct="1"/>
            <a:r>
              <a:rPr lang="el-GR" altLang="el-GR" sz="2800" b="1" dirty="0" smtClean="0"/>
              <a:t>Η υπόθεση της γλωσσικής σχετικότητας </a:t>
            </a:r>
            <a:r>
              <a:rPr lang="el-GR" altLang="el-GR" sz="2800" dirty="0" smtClean="0"/>
              <a:t>των </a:t>
            </a:r>
            <a:r>
              <a:rPr lang="en-US" altLang="el-GR" sz="2800" dirty="0" smtClean="0"/>
              <a:t>Edward Sapir</a:t>
            </a:r>
            <a:r>
              <a:rPr lang="el-GR" altLang="el-GR" sz="2800" dirty="0" smtClean="0"/>
              <a:t> (1949) και </a:t>
            </a:r>
            <a:r>
              <a:rPr lang="en-US" altLang="el-GR" sz="2800" dirty="0" smtClean="0"/>
              <a:t>Benjamin Whorf</a:t>
            </a:r>
            <a:r>
              <a:rPr lang="el-GR" altLang="el-GR" sz="2800" dirty="0" smtClean="0"/>
              <a:t> (1956)</a:t>
            </a:r>
          </a:p>
          <a:p>
            <a:pPr eaLnBrk="1" hangingPunct="1"/>
            <a:r>
              <a:rPr lang="el-GR" altLang="el-GR" sz="2800" dirty="0" smtClean="0"/>
              <a:t>Εκφραστικός συμβολισμός (</a:t>
            </a:r>
            <a:r>
              <a:rPr lang="en-US" altLang="el-GR" sz="2800" dirty="0" smtClean="0"/>
              <a:t>Peterson)</a:t>
            </a:r>
            <a:endParaRPr lang="el-GR" altLang="el-GR" sz="2800" dirty="0" smtClean="0"/>
          </a:p>
          <a:p>
            <a:pPr lvl="1" eaLnBrk="1" hangingPunct="1"/>
            <a:r>
              <a:rPr lang="el-GR" altLang="el-GR" sz="2400" dirty="0" smtClean="0"/>
              <a:t>Αντανάκλαση της κοινωνίας</a:t>
            </a:r>
          </a:p>
          <a:p>
            <a:pPr lvl="1" eaLnBrk="1" hangingPunct="1"/>
            <a:r>
              <a:rPr lang="el-GR" altLang="el-GR" sz="2400" dirty="0" smtClean="0"/>
              <a:t>Φορέας ενός κώδικα που εξασφαλίζει την κοινωνική συνέχεια</a:t>
            </a:r>
          </a:p>
          <a:p>
            <a:pPr lvl="1" eaLnBrk="1" hangingPunct="1"/>
            <a:r>
              <a:rPr lang="el-GR" altLang="el-GR" sz="2400" dirty="0" smtClean="0"/>
              <a:t>Μπορεί να αποτελέσει εργαλείο της εξουσίας</a:t>
            </a:r>
          </a:p>
        </p:txBody>
      </p:sp>
    </p:spTree>
    <p:extLst>
      <p:ext uri="{BB962C8B-B14F-4D97-AF65-F5344CB8AC3E}">
        <p14:creationId xmlns:p14="http://schemas.microsoft.com/office/powerpoint/2010/main" val="20754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8f76b090d9c993d8a8bb3a2542167fb8374098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</TotalTime>
  <Words>1473</Words>
  <Application>Microsoft Office PowerPoint</Application>
  <PresentationFormat>On-screen Show (4:3)</PresentationFormat>
  <Paragraphs>200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OC_template_updated</vt:lpstr>
      <vt:lpstr>Γενική Κοινωνιολογία</vt:lpstr>
      <vt:lpstr>Η ενότητα βασίζεται στο βιβλίο:</vt:lpstr>
      <vt:lpstr>Περιεχόμενα</vt:lpstr>
      <vt:lpstr>Πολιτισμός και Κοινωνική Δομή 1/2</vt:lpstr>
      <vt:lpstr>Πολιτισμός και Κοινωνική Δομή 2/2</vt:lpstr>
      <vt:lpstr>Πολιτισμικά Στοιχεία 1/4</vt:lpstr>
      <vt:lpstr>Πολιτισμικά Στοιχεία 2/4</vt:lpstr>
      <vt:lpstr>Πολιτισμικά Στοιχεία 3/4</vt:lpstr>
      <vt:lpstr>Πολιτισμικά Στοιχεία 4/4</vt:lpstr>
      <vt:lpstr>Πολιτισμική Ενότητα και Πολιτισμική Ποικιλότητα  1/6</vt:lpstr>
      <vt:lpstr>Πολιτισμική Ενότητα και Πολιτισμική Ποικιλότητα  2/6</vt:lpstr>
      <vt:lpstr>Πολιτισμική Ενότητα και Πολιτισμική Ποικιλότητα  3/6</vt:lpstr>
      <vt:lpstr>Πολιτισμική Ενότητα και Πολιτισμική Ποικιλότητα  4/6</vt:lpstr>
      <vt:lpstr>Πολιτισμική Ενότητα και Πολιτισμική Ποικιλότητα  5/6</vt:lpstr>
      <vt:lpstr>Πολιτισμική Ενότητα και Πολιτισμική Ποικιλότητα  6/6</vt:lpstr>
      <vt:lpstr>Κοινωνική Δομή 1/7</vt:lpstr>
      <vt:lpstr>Κοινωνική Δομή 2/7</vt:lpstr>
      <vt:lpstr>Κοινωνική Δομή 3/7</vt:lpstr>
      <vt:lpstr>Κοινωνική Δομή 4/7</vt:lpstr>
      <vt:lpstr>Κοινωνική Δομή 5/7</vt:lpstr>
      <vt:lpstr>Κοινωνική Δομή 6/7</vt:lpstr>
      <vt:lpstr>Κοινωνική Δομή 7/7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332</cp:revision>
  <dcterms:created xsi:type="dcterms:W3CDTF">2013-03-04T13:35:19Z</dcterms:created>
  <dcterms:modified xsi:type="dcterms:W3CDTF">2015-07-06T10:19:36Z</dcterms:modified>
</cp:coreProperties>
</file>