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6" r:id="rId8"/>
    <p:sldId id="277" r:id="rId9"/>
    <p:sldId id="274" r:id="rId10"/>
    <p:sldId id="275" r:id="rId11"/>
    <p:sldId id="257" r:id="rId12"/>
    <p:sldId id="262" r:id="rId13"/>
    <p:sldId id="264" r:id="rId14"/>
    <p:sldId id="278" r:id="rId15"/>
    <p:sldId id="279" r:id="rId16"/>
    <p:sldId id="266" r:id="rId17"/>
    <p:sldId id="267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5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92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home/en/" TargetMode="Externa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.auth.gr/courses/ggg/ggg763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.auth.gr/courses/ggg/ggg763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.auth.gr/courses/ggg/ggg763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OJ:L:2000:327:0001:0072:EL: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ur-lex.europa.eu/LexUriServ/LexUriServ.do?uri=OJ:L:2000:327:0001:0072:EN: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Εγγειοβελτιωτικά  Έργα &amp; Αρδεύσεις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Προμήθεια &amp; </a:t>
            </a:r>
            <a:r>
              <a:rPr lang="el-GR" sz="2800" dirty="0" err="1"/>
              <a:t>καταλληλότητα</a:t>
            </a:r>
            <a:r>
              <a:rPr lang="el-GR" sz="2800" dirty="0"/>
              <a:t> </a:t>
            </a:r>
            <a:r>
              <a:rPr lang="el-GR" sz="2800" dirty="0" smtClean="0"/>
              <a:t>νερού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Μάριος </a:t>
            </a:r>
            <a:r>
              <a:rPr lang="el-GR" sz="2400" dirty="0" err="1" smtClean="0"/>
              <a:t>Βαλαβανίδης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dirty="0" smtClean="0"/>
              <a:t>Τμήμα Πολιτικών Μηχανικών Τ.Ε.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και </a:t>
            </a:r>
            <a:r>
              <a:rPr lang="el-GR" dirty="0" err="1" smtClean="0"/>
              <a:t>Μηχ</a:t>
            </a:r>
            <a:r>
              <a:rPr lang="en-US" dirty="0" smtClean="0"/>
              <a:t>/</a:t>
            </a:r>
            <a:r>
              <a:rPr lang="el-GR" dirty="0" err="1" smtClean="0"/>
              <a:t>κών</a:t>
            </a:r>
            <a:r>
              <a:rPr lang="el-GR" dirty="0" smtClean="0"/>
              <a:t> Τοπογραφίας και </a:t>
            </a:r>
            <a:r>
              <a:rPr lang="el-GR" dirty="0" err="1" smtClean="0"/>
              <a:t>Γεωπλ</a:t>
            </a:r>
            <a:r>
              <a:rPr lang="en-US" dirty="0" smtClean="0"/>
              <a:t>/</a:t>
            </a:r>
            <a:r>
              <a:rPr lang="el-GR" dirty="0" err="1" smtClean="0"/>
              <a:t>κής</a:t>
            </a:r>
            <a:r>
              <a:rPr lang="el-GR" dirty="0" smtClean="0"/>
              <a:t> Τ.Ε.</a:t>
            </a:r>
            <a:endParaRPr lang="el-GR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Ποιότητα νερού για αρδεύσεις</a:t>
            </a:r>
          </a:p>
        </p:txBody>
      </p:sp>
      <p:pic>
        <p:nvPicPr>
          <p:cNvPr id="6963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104" y="920659"/>
            <a:ext cx="4320480" cy="57257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6429196" y="5538838"/>
            <a:ext cx="62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>
                <a:latin typeface="+mn-lt"/>
                <a:hlinkClick r:id="rId3"/>
              </a:rPr>
              <a:t>fao.org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25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Μάριος </a:t>
            </a:r>
            <a:r>
              <a:rPr lang="el-GR" sz="2000" dirty="0" err="1" smtClean="0"/>
              <a:t>Βαλαβανίδης</a:t>
            </a:r>
            <a:r>
              <a:rPr lang="el-GR" sz="2000" dirty="0" smtClean="0"/>
              <a:t> 2014. Μάριος </a:t>
            </a:r>
            <a:r>
              <a:rPr lang="el-GR" sz="2000" dirty="0" err="1" smtClean="0"/>
              <a:t>Β</a:t>
            </a:r>
            <a:r>
              <a:rPr lang="el-GR" sz="2000" smtClean="0"/>
              <a:t>αλαβανίδης</a:t>
            </a:r>
            <a:r>
              <a:rPr lang="el-GR" sz="2000" dirty="0" smtClean="0"/>
              <a:t>. </a:t>
            </a:r>
            <a:r>
              <a:rPr lang="el-GR" sz="2000" dirty="0"/>
              <a:t>«Εγγειοβελτιωτικά  Έργα &amp; Αρδεύσεις.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Συστήματα </a:t>
            </a:r>
            <a:r>
              <a:rPr lang="el-GR" sz="2000" dirty="0" err="1" smtClean="0"/>
              <a:t>Αρδευσης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5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altLang="el-GR" sz="2000" dirty="0" err="1">
                <a:hlinkClick r:id="rId3"/>
              </a:rPr>
              <a:t>Σούλιος</a:t>
            </a:r>
            <a:r>
              <a:rPr lang="el-GR" altLang="el-GR" sz="2000" dirty="0">
                <a:hlinkClick r:id="rId3"/>
              </a:rPr>
              <a:t>, Γ. 2007 «Εκμετάλλευση &amp; Διαχείριση Υπόγειου Νερού - Παράκτια Υδροφόρα Στρώματα» Ιστοσελίδα Τμήματος Γεωλογίας, </a:t>
            </a:r>
            <a:r>
              <a:rPr lang="el-GR" altLang="el-GR" sz="2000" dirty="0" smtClean="0">
                <a:hlinkClick r:id="rId3"/>
              </a:rPr>
              <a:t>ΑΠΘ</a:t>
            </a:r>
            <a:endParaRPr lang="el-GR" alt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Προμήθεια / καταλληλότητα </a:t>
            </a:r>
            <a:r>
              <a:rPr lang="el-GR" dirty="0" smtClean="0"/>
              <a:t>νερού</a:t>
            </a:r>
            <a:endParaRPr lang="el-GR" dirty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l-GR" dirty="0" smtClean="0"/>
          </a:p>
          <a:p>
            <a:pPr eaLnBrk="1" hangingPunct="1">
              <a:buFontTx/>
              <a:buNone/>
            </a:pPr>
            <a:r>
              <a:rPr lang="el-GR" altLang="el-GR" sz="2400" b="1" dirty="0" smtClean="0"/>
              <a:t>Από</a:t>
            </a:r>
            <a:r>
              <a:rPr lang="en-US" altLang="el-GR" sz="2400" b="1" dirty="0" smtClean="0"/>
              <a:t>:</a:t>
            </a:r>
            <a:endParaRPr lang="el-GR" altLang="el-GR" sz="2400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800" dirty="0" smtClean="0"/>
              <a:t>Γεωτρήσεις </a:t>
            </a:r>
            <a:r>
              <a:rPr lang="el-GR" altLang="el-GR" sz="2800" dirty="0" smtClean="0">
                <a:sym typeface="Wingdings" pitchFamily="2" charset="2"/>
              </a:rPr>
              <a:t> αρδεύσεις</a:t>
            </a:r>
            <a:endParaRPr lang="en-US" altLang="el-GR" sz="28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l-GR" sz="2800" dirty="0" smtClean="0"/>
              <a:t>Λύματα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ή/και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προϊόντα μονάδων βιολογικού καθαρισμού </a:t>
            </a:r>
            <a:r>
              <a:rPr lang="el-GR" altLang="el-GR" sz="2800" dirty="0" smtClean="0">
                <a:sym typeface="Wingdings" pitchFamily="2" charset="2"/>
              </a:rPr>
              <a:t> αρδεύσεις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50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 smtClean="0"/>
              <a:t>Γεωτρήσεις </a:t>
            </a:r>
            <a:r>
              <a:rPr lang="el-GR" altLang="el-GR" sz="3200" b="0" dirty="0" smtClean="0"/>
              <a:t>1/7</a:t>
            </a:r>
          </a:p>
        </p:txBody>
      </p:sp>
      <p:pic>
        <p:nvPicPr>
          <p:cNvPr id="63493" name="Picture 5" descr="groundwater_aquif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6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961" y="1412776"/>
            <a:ext cx="6468079" cy="3830259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23928" y="5373216"/>
            <a:ext cx="14763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b="0" kern="0" dirty="0">
                <a:latin typeface="+mn-lt"/>
              </a:rPr>
              <a:t>(Cuenca, 1989)</a:t>
            </a:r>
            <a:endParaRPr lang="el-GR" sz="1400" b="0" kern="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8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Γεωτρήσεις </a:t>
            </a:r>
            <a:r>
              <a:rPr lang="el-GR" sz="3200" b="0" dirty="0" smtClean="0"/>
              <a:t>2</a:t>
            </a:r>
            <a:r>
              <a:rPr lang="el-GR" altLang="el-GR" sz="3200" b="0" dirty="0" smtClean="0"/>
              <a:t>/7</a:t>
            </a:r>
            <a:endParaRPr lang="el-GR" sz="32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44208" y="6021288"/>
            <a:ext cx="14763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b="0" kern="0" dirty="0">
                <a:latin typeface="+mn-lt"/>
              </a:rPr>
              <a:t>(Cuenca, 1989)</a:t>
            </a:r>
            <a:endParaRPr lang="el-GR" sz="1400" b="0" kern="0" dirty="0">
              <a:latin typeface="+mn-lt"/>
            </a:endParaRPr>
          </a:p>
        </p:txBody>
      </p:sp>
      <p:pic>
        <p:nvPicPr>
          <p:cNvPr id="14" name="Picture 7" descr="drill_unconfine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bright="-12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1700808"/>
            <a:ext cx="4237360" cy="3278980"/>
          </a:xfrm>
          <a:prstGeom prst="rect">
            <a:avLst/>
          </a:prstGeom>
          <a:noFill/>
        </p:spPr>
      </p:pic>
      <p:pic>
        <p:nvPicPr>
          <p:cNvPr id="15" name="Picture 4" descr="drill_confin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238" y="2521726"/>
            <a:ext cx="3946078" cy="3213132"/>
          </a:xfrm>
          <a:noFill/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03238" y="1404938"/>
            <a:ext cx="3781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+mn-lt"/>
              </a:rPr>
              <a:t>Άντληση από γεώτρηση σε υδροφόρο ορίζοντα υπό πίεση και ελεύθερο</a:t>
            </a:r>
            <a:r>
              <a:rPr lang="en-US" altLang="el-GR" sz="1800" b="0">
                <a:latin typeface="+mn-lt"/>
              </a:rPr>
              <a:t> 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1835150" y="2097088"/>
            <a:ext cx="365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779838" y="1952625"/>
            <a:ext cx="468312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3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Γεωτρήσεις </a:t>
            </a:r>
            <a:r>
              <a:rPr lang="el-GR" altLang="el-GR" sz="3200" b="0" dirty="0" smtClean="0"/>
              <a:t>3/7</a:t>
            </a:r>
            <a:endParaRPr lang="el-GR" altLang="el-GR" sz="3200" dirty="0" smtClean="0"/>
          </a:p>
        </p:txBody>
      </p:sp>
      <p:pic>
        <p:nvPicPr>
          <p:cNvPr id="655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2045494"/>
            <a:ext cx="7239000" cy="3343275"/>
          </a:xfrm>
          <a:noFill/>
        </p:spPr>
      </p:pic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863600" y="944563"/>
            <a:ext cx="7272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+mn-lt"/>
              </a:rPr>
              <a:t>Ισορροπία μετώπου υφαλμύρινσης σε παράκτιους υδροφόρους ορίζοντες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0">
                <a:latin typeface="+mn-lt"/>
              </a:rPr>
              <a:t>ελεύθερος  	       υδροφόρος ορίζοντας                  υπό πίεση</a:t>
            </a:r>
            <a:endParaRPr lang="en-US" altLang="el-GR" sz="1800" b="0">
              <a:latin typeface="+mn-lt"/>
            </a:endParaRPr>
          </a:p>
        </p:txBody>
      </p:sp>
      <p:sp>
        <p:nvSpPr>
          <p:cNvPr id="65543" name="Line 8"/>
          <p:cNvSpPr>
            <a:spLocks noChangeShapeType="1"/>
          </p:cNvSpPr>
          <p:nvPr/>
        </p:nvSpPr>
        <p:spPr bwMode="auto">
          <a:xfrm>
            <a:off x="1871663" y="1665288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44" name="Line 9"/>
          <p:cNvSpPr>
            <a:spLocks noChangeShapeType="1"/>
          </p:cNvSpPr>
          <p:nvPr/>
        </p:nvSpPr>
        <p:spPr bwMode="auto">
          <a:xfrm flipH="1">
            <a:off x="7019925" y="1592263"/>
            <a:ext cx="36513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209310" y="5670880"/>
            <a:ext cx="6948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1200" dirty="0">
                <a:latin typeface="+mn-lt"/>
                <a:hlinkClick r:id="rId4"/>
              </a:rPr>
              <a:t>Σούλιος, Γ. 2007 «Εκμετάλλευση &amp; Διαχείριση Υπόγειου Νερού - Παράκτια Υδροφόρα Στρώματα» Ιστοσελίδα Τμήματος Γεωλογίας, ΑΠΘ 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Γεωτρήσεις </a:t>
            </a:r>
            <a:r>
              <a:rPr lang="el-GR" altLang="el-GR" sz="3200" b="0" dirty="0" smtClean="0"/>
              <a:t>4/7</a:t>
            </a:r>
            <a:endParaRPr lang="el-GR" altLang="el-GR" sz="3200" dirty="0" smtClean="0"/>
          </a:p>
        </p:txBody>
      </p:sp>
      <p:pic>
        <p:nvPicPr>
          <p:cNvPr id="6656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048" y="1196975"/>
            <a:ext cx="4905904" cy="5040313"/>
          </a:xfrm>
          <a:noFill/>
        </p:spPr>
      </p:pic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6983413" y="2853601"/>
            <a:ext cx="21605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0" dirty="0">
                <a:latin typeface="+mn-lt"/>
              </a:rPr>
              <a:t>Περιοχές με επικινδυνότητα θαλάσσιας διείσδυσης λόγω υπεράντλησης</a:t>
            </a:r>
            <a:r>
              <a:rPr lang="en-US" altLang="el-GR" sz="1800" dirty="0">
                <a:latin typeface="+mn-lt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130981" y="6242017"/>
            <a:ext cx="6948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1200" dirty="0">
                <a:latin typeface="+mn-lt"/>
                <a:hlinkClick r:id="rId3"/>
              </a:rPr>
              <a:t>Σούλιος, Γ. 2007 «Εκμετάλλευση &amp; Διαχείριση Υπόγειου Νερού - Παράκτια Υδροφόρα Στρώματα» Ιστοσελίδα Τμήματος Γεωλογίας, ΑΠΘ 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4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Γεωτρήσεις </a:t>
            </a:r>
            <a:r>
              <a:rPr lang="el-GR" altLang="el-GR" sz="3200" b="0" dirty="0" smtClean="0"/>
              <a:t>5/7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dirty="0"/>
              <a:t>Κύριο νομικό πλαίσιο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b="1" dirty="0"/>
              <a:t>Ν3199, ΦΕΚ 280 9/12/2003</a:t>
            </a:r>
            <a:r>
              <a:rPr lang="el-GR" altLang="el-GR" dirty="0"/>
              <a:t> «Προστασία &amp; διαχείριση των υδάτων - Εναρμόνιση με την Οδηγία 2000/60/10 ΕΚ του Ευρωπαϊκού Κοινοβουλίου και του Συμβουλίου της 23/10/2000»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b="1" dirty="0"/>
              <a:t>ΚΥΑ 43504, ΦΕΚ 1784 20/12/2005</a:t>
            </a:r>
            <a:r>
              <a:rPr lang="el-GR" altLang="el-GR" dirty="0"/>
              <a:t> «Κατηγορίες αδειών χρήσης υδάτων και εκτέλεσης έργων αξιοποίησης τους, διαδικασία έκδοσης, περιεχόμενο και διάρκεια ισχύος αυτών»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5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Γεωτρήσεις </a:t>
            </a:r>
            <a:r>
              <a:rPr lang="el-GR" altLang="el-GR" sz="3200" b="0" dirty="0" smtClean="0"/>
              <a:t>6/7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b="1" dirty="0"/>
              <a:t>Οδηγία 2000/60/EΚ</a:t>
            </a:r>
            <a:r>
              <a:rPr lang="el-GR" altLang="el-GR" dirty="0"/>
              <a:t> Ευρωπαϊκού Κοινοβουλίου και του Συμβουλίου της 23ης Οκτ. 2000 «Για τη θέσπιση πλαισίου κοινοτικής δράσης στον τομέα της πολιτικής των υδάτων»,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el-GR" dirty="0">
                <a:hlinkClick r:id="rId3"/>
              </a:rPr>
              <a:t>EUR-Lex Access to European Union law</a:t>
            </a:r>
            <a:endParaRPr lang="el-GR" altLang="el-GR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altLang="el-GR" dirty="0">
                <a:hlinkClick r:id="rId4"/>
              </a:rPr>
              <a:t>http://</a:t>
            </a:r>
            <a:r>
              <a:rPr lang="el-GR" altLang="el-GR" dirty="0" smtClean="0">
                <a:hlinkClick r:id="rId4"/>
              </a:rPr>
              <a:t>eur-lex.europa.eu/LexUriServ/LexUriServ.do?uri=OJ:L:2000:327:0001:0072:EN:PDF</a:t>
            </a:r>
            <a:endParaRPr lang="el-GR" altLang="el-GR" dirty="0"/>
          </a:p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altLang="el-GR" dirty="0"/>
              <a:t>Παλαιότερες διατάξεις: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b="1" dirty="0"/>
              <a:t>Π.Δ. 256/89</a:t>
            </a:r>
            <a:r>
              <a:rPr lang="el-GR" altLang="el-GR" dirty="0"/>
              <a:t> ως ερμηνευτική και διοικητική πράξη </a:t>
            </a:r>
            <a:r>
              <a:rPr lang="el-GR" altLang="el-GR" dirty="0" smtClean="0"/>
              <a:t>του, </a:t>
            </a:r>
            <a:endParaRPr lang="el-GR" altLang="el-GR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b="1" dirty="0"/>
              <a:t>Ν. 1739/87 </a:t>
            </a:r>
            <a:r>
              <a:rPr lang="el-GR" altLang="el-GR" b="1" dirty="0" smtClean="0"/>
              <a:t>«περί </a:t>
            </a:r>
            <a:r>
              <a:rPr lang="el-GR" altLang="el-GR" b="1" dirty="0"/>
              <a:t>Διαχείρισης Υδατικών </a:t>
            </a:r>
            <a:r>
              <a:rPr lang="el-GR" altLang="el-GR" b="1" dirty="0" smtClean="0"/>
              <a:t>Πόρων»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Γεωτρήσεις </a:t>
            </a:r>
            <a:r>
              <a:rPr lang="el-GR" altLang="el-GR" sz="3200" b="0" dirty="0" smtClean="0"/>
              <a:t>7/7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2798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n-US" altLang="el-GR" sz="2200" dirty="0" smtClean="0"/>
              <a:t>A</a:t>
            </a:r>
            <a:r>
              <a:rPr lang="el-GR" altLang="el-GR" sz="2200" dirty="0" smtClean="0"/>
              <a:t>ποθηκευτική ικανότητα υδάτινου ταμιευτήρα – </a:t>
            </a:r>
            <a:r>
              <a:rPr lang="en-US" altLang="el-GR" sz="2200" dirty="0" err="1" smtClean="0"/>
              <a:t>storativity</a:t>
            </a:r>
            <a:r>
              <a:rPr lang="en-US" altLang="el-GR" sz="2200" dirty="0" smtClean="0"/>
              <a:t>,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n-US" altLang="el-GR" sz="2200" b="1" dirty="0" smtClean="0"/>
              <a:t>					S=</a:t>
            </a:r>
            <a:r>
              <a:rPr lang="el-GR" altLang="el-GR" sz="2200" b="1" dirty="0" smtClean="0"/>
              <a:t>Δ</a:t>
            </a:r>
            <a:r>
              <a:rPr lang="en-US" altLang="el-GR" sz="2200" b="1" dirty="0" err="1" smtClean="0"/>
              <a:t>V</a:t>
            </a:r>
            <a:r>
              <a:rPr lang="en-US" altLang="el-GR" sz="2200" b="1" baseline="-25000" dirty="0" err="1" smtClean="0"/>
              <a:t>w</a:t>
            </a:r>
            <a:r>
              <a:rPr lang="en-US" altLang="el-GR" sz="2200" b="1" dirty="0" smtClean="0"/>
              <a:t>/(A </a:t>
            </a:r>
            <a:r>
              <a:rPr lang="el-GR" altLang="el-GR" sz="2200" b="1" dirty="0" smtClean="0"/>
              <a:t>Δ</a:t>
            </a:r>
            <a:r>
              <a:rPr lang="en-US" altLang="el-GR" sz="2200" b="1" dirty="0" smtClean="0"/>
              <a:t>h)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l-GR" altLang="el-GR" sz="2200" b="1" dirty="0" smtClean="0"/>
              <a:t>Δ</a:t>
            </a:r>
            <a:r>
              <a:rPr lang="en-US" altLang="el-GR" sz="2200" b="1" dirty="0" err="1" smtClean="0"/>
              <a:t>V</a:t>
            </a:r>
            <a:r>
              <a:rPr lang="en-US" altLang="el-GR" sz="2200" b="1" baseline="-25000" dirty="0" err="1" smtClean="0"/>
              <a:t>w</a:t>
            </a:r>
            <a:r>
              <a:rPr lang="el-GR" altLang="el-GR" sz="2200" b="1" dirty="0" smtClean="0"/>
              <a:t> </a:t>
            </a:r>
            <a:r>
              <a:rPr lang="en-US" altLang="el-GR" sz="2200" dirty="0" smtClean="0"/>
              <a:t>	</a:t>
            </a:r>
            <a:r>
              <a:rPr lang="el-GR" altLang="el-GR" sz="2200" dirty="0" smtClean="0"/>
              <a:t>όγκος αντληθέντος νερού, </a:t>
            </a:r>
            <a:r>
              <a:rPr lang="en-US" altLang="el-GR" sz="2200" dirty="0" smtClean="0"/>
              <a:t>m</a:t>
            </a:r>
            <a:r>
              <a:rPr lang="en-US" altLang="el-GR" sz="2200" baseline="30000" dirty="0" smtClean="0"/>
              <a:t>3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n-US" altLang="el-GR" sz="2200" b="1" dirty="0" smtClean="0"/>
              <a:t>A</a:t>
            </a:r>
            <a:r>
              <a:rPr lang="en-US" altLang="el-GR" sz="2200" dirty="0" smtClean="0"/>
              <a:t> 		</a:t>
            </a:r>
            <a:r>
              <a:rPr lang="el-GR" altLang="el-GR" sz="2200" dirty="0" smtClean="0"/>
              <a:t>οριζόντια επιφάνεια του ταμιευτήρα, </a:t>
            </a:r>
            <a:r>
              <a:rPr lang="en-US" altLang="el-GR" sz="2200" dirty="0" smtClean="0"/>
              <a:t>m</a:t>
            </a:r>
            <a:r>
              <a:rPr lang="en-US" altLang="el-GR" sz="2200" baseline="30000" dirty="0" smtClean="0"/>
              <a:t>2</a:t>
            </a:r>
            <a:endParaRPr lang="el-GR" altLang="el-GR" sz="2200" baseline="30000" dirty="0" smtClean="0"/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l-GR" altLang="el-GR" sz="2200" b="1" dirty="0" smtClean="0"/>
              <a:t>Δ</a:t>
            </a:r>
            <a:r>
              <a:rPr lang="en-US" altLang="el-GR" sz="2200" b="1" dirty="0" smtClean="0"/>
              <a:t>h</a:t>
            </a:r>
            <a:r>
              <a:rPr lang="el-GR" altLang="el-GR" sz="2200" b="1" dirty="0" smtClean="0"/>
              <a:t>	</a:t>
            </a:r>
            <a:r>
              <a:rPr lang="el-GR" altLang="el-GR" sz="2200" dirty="0" smtClean="0"/>
              <a:t>	μεταβολή του πιεζομετρικού ύψους ή του ύψους στάθμης, </a:t>
            </a:r>
            <a:r>
              <a:rPr lang="en-US" altLang="el-GR" sz="2200" dirty="0" smtClean="0"/>
              <a:t>m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endParaRPr lang="en-US" altLang="el-GR" sz="2000" dirty="0" smtClean="0"/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endParaRPr lang="en-US" altLang="el-GR" sz="2000" dirty="0" smtClean="0"/>
          </a:p>
        </p:txBody>
      </p:sp>
      <p:sp>
        <p:nvSpPr>
          <p:cNvPr id="68614" name="Rectangle 4"/>
          <p:cNvSpPr>
            <a:spLocks noChangeArrowheads="1"/>
          </p:cNvSpPr>
          <p:nvPr/>
        </p:nvSpPr>
        <p:spPr bwMode="auto">
          <a:xfrm>
            <a:off x="395536" y="3457932"/>
            <a:ext cx="8291264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n-US" altLang="el-GR" sz="2200" b="0" dirty="0">
                <a:latin typeface="+mn-lt"/>
              </a:rPr>
              <a:t>Y</a:t>
            </a:r>
            <a:r>
              <a:rPr lang="el-GR" altLang="el-GR" sz="2200" b="0" dirty="0">
                <a:latin typeface="+mn-lt"/>
              </a:rPr>
              <a:t>δάτινοι ταμιευτήρες υπό πίεση	</a:t>
            </a:r>
            <a:r>
              <a:rPr lang="el-GR" altLang="el-GR" sz="2200" b="1" dirty="0">
                <a:latin typeface="+mn-lt"/>
              </a:rPr>
              <a:t>10</a:t>
            </a:r>
            <a:r>
              <a:rPr lang="el-GR" altLang="el-GR" sz="2200" b="1" baseline="30000" dirty="0">
                <a:latin typeface="+mn-lt"/>
              </a:rPr>
              <a:t>-6</a:t>
            </a:r>
            <a:r>
              <a:rPr lang="en-US" altLang="el-GR" sz="2200" b="1" dirty="0">
                <a:latin typeface="+mn-lt"/>
              </a:rPr>
              <a:t> </a:t>
            </a:r>
            <a:r>
              <a:rPr lang="en-US" altLang="el-GR" sz="2200" b="1" dirty="0">
                <a:latin typeface="+mn-lt"/>
                <a:sym typeface="Symbol" pitchFamily="18" charset="2"/>
              </a:rPr>
              <a:t></a:t>
            </a:r>
            <a:r>
              <a:rPr lang="en-US" altLang="el-GR" sz="2200" b="1" dirty="0">
                <a:latin typeface="+mn-lt"/>
              </a:rPr>
              <a:t> S </a:t>
            </a:r>
            <a:r>
              <a:rPr lang="en-US" altLang="el-GR" sz="2200" b="1" dirty="0">
                <a:latin typeface="+mn-lt"/>
                <a:sym typeface="Symbol" pitchFamily="18" charset="2"/>
              </a:rPr>
              <a:t></a:t>
            </a:r>
            <a:r>
              <a:rPr lang="en-US" altLang="el-GR" sz="2200" b="1" dirty="0">
                <a:latin typeface="+mn-lt"/>
              </a:rPr>
              <a:t> </a:t>
            </a:r>
            <a:r>
              <a:rPr lang="el-GR" altLang="el-GR" sz="2200" b="1" dirty="0">
                <a:latin typeface="+mn-lt"/>
              </a:rPr>
              <a:t>10</a:t>
            </a:r>
            <a:r>
              <a:rPr lang="el-GR" altLang="el-GR" sz="2200" b="1" baseline="30000" dirty="0">
                <a:latin typeface="+mn-lt"/>
              </a:rPr>
              <a:t>-4</a:t>
            </a:r>
            <a:r>
              <a:rPr lang="en-US" altLang="el-GR" sz="2200" b="1" dirty="0">
                <a:latin typeface="+mn-lt"/>
              </a:rPr>
              <a:t> </a:t>
            </a:r>
            <a:endParaRPr lang="el-GR" altLang="el-GR" sz="2200" b="1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n-US" altLang="el-GR" sz="2200" b="0" dirty="0" smtClean="0">
                <a:latin typeface="+mn-lt"/>
              </a:rPr>
              <a:t>E</a:t>
            </a:r>
            <a:r>
              <a:rPr lang="el-GR" altLang="el-GR" sz="2200" b="0" dirty="0">
                <a:latin typeface="+mn-lt"/>
              </a:rPr>
              <a:t>λεύθεροι υδάτινοι ταμιευτήρες – </a:t>
            </a:r>
            <a:r>
              <a:rPr lang="en-US" altLang="el-GR" sz="2200" b="0" dirty="0" err="1">
                <a:latin typeface="+mn-lt"/>
              </a:rPr>
              <a:t>storativity</a:t>
            </a:r>
            <a:r>
              <a:rPr lang="en-US" altLang="el-GR" sz="2200" b="0" dirty="0">
                <a:latin typeface="+mn-lt"/>
              </a:rPr>
              <a:t>, </a:t>
            </a:r>
            <a:r>
              <a:rPr lang="el-GR" altLang="el-GR" sz="2200" b="0" dirty="0" smtClean="0">
                <a:latin typeface="+mn-lt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n-US" altLang="el-GR" sz="2200" b="1" dirty="0" err="1" smtClean="0">
                <a:latin typeface="+mn-lt"/>
              </a:rPr>
              <a:t>S</a:t>
            </a:r>
            <a:r>
              <a:rPr lang="en-US" altLang="el-GR" sz="2200" b="1" baseline="-25000" dirty="0" err="1" smtClean="0">
                <a:latin typeface="+mn-lt"/>
              </a:rPr>
              <a:t>y</a:t>
            </a:r>
            <a:r>
              <a:rPr lang="en-US" altLang="el-GR" sz="2200" b="1" dirty="0" err="1" smtClean="0">
                <a:latin typeface="+mn-lt"/>
              </a:rPr>
              <a:t>+S</a:t>
            </a:r>
            <a:r>
              <a:rPr lang="en-US" altLang="el-GR" sz="2200" b="1" baseline="-25000" dirty="0" err="1" smtClean="0">
                <a:latin typeface="+mn-lt"/>
              </a:rPr>
              <a:t>r</a:t>
            </a:r>
            <a:r>
              <a:rPr lang="en-US" altLang="el-GR" sz="2200" b="1" dirty="0" smtClean="0">
                <a:latin typeface="+mn-lt"/>
              </a:rPr>
              <a:t>=</a:t>
            </a:r>
            <a:r>
              <a:rPr lang="el-GR" altLang="el-GR" sz="2200" b="1" dirty="0">
                <a:latin typeface="+mn-lt"/>
              </a:rPr>
              <a:t>ε</a:t>
            </a:r>
            <a:endParaRPr lang="en-US" altLang="el-GR" sz="2200" b="1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n-US" altLang="el-GR" sz="2200" b="1" dirty="0" err="1">
                <a:latin typeface="+mn-lt"/>
              </a:rPr>
              <a:t>S</a:t>
            </a:r>
            <a:r>
              <a:rPr lang="en-US" altLang="el-GR" sz="2200" b="1" baseline="-25000" dirty="0" err="1">
                <a:latin typeface="+mn-lt"/>
              </a:rPr>
              <a:t>y</a:t>
            </a:r>
            <a:r>
              <a:rPr lang="el-GR" altLang="el-GR" sz="2200" b="1" dirty="0">
                <a:latin typeface="+mn-lt"/>
              </a:rPr>
              <a:t> </a:t>
            </a:r>
            <a:r>
              <a:rPr lang="en-US" altLang="el-GR" sz="2200" b="0" dirty="0">
                <a:latin typeface="+mn-lt"/>
              </a:rPr>
              <a:t>	</a:t>
            </a:r>
            <a:r>
              <a:rPr lang="el-GR" altLang="el-GR" sz="2200" b="0" dirty="0">
                <a:latin typeface="+mn-lt"/>
              </a:rPr>
              <a:t>ειδική απόδοση (</a:t>
            </a:r>
            <a:r>
              <a:rPr lang="en-US" altLang="el-GR" sz="2200" b="0" dirty="0">
                <a:latin typeface="+mn-lt"/>
              </a:rPr>
              <a:t>specific yield)</a:t>
            </a:r>
            <a:r>
              <a:rPr lang="el-GR" altLang="el-GR" sz="2200" b="0" dirty="0">
                <a:latin typeface="+mn-lt"/>
              </a:rPr>
              <a:t>	</a:t>
            </a:r>
            <a:r>
              <a:rPr lang="el-GR" altLang="el-GR" sz="2200" b="1" dirty="0">
                <a:latin typeface="+mn-lt"/>
              </a:rPr>
              <a:t>0,2</a:t>
            </a:r>
            <a:r>
              <a:rPr lang="en-US" altLang="el-GR" sz="2200" b="1" dirty="0">
                <a:latin typeface="+mn-lt"/>
              </a:rPr>
              <a:t>0 </a:t>
            </a:r>
            <a:r>
              <a:rPr lang="en-US" altLang="el-GR" sz="2200" b="1" dirty="0">
                <a:latin typeface="+mn-lt"/>
                <a:sym typeface="Symbol" pitchFamily="18" charset="2"/>
              </a:rPr>
              <a:t></a:t>
            </a:r>
            <a:r>
              <a:rPr lang="en-US" altLang="el-GR" sz="2200" b="1" dirty="0">
                <a:latin typeface="+mn-lt"/>
              </a:rPr>
              <a:t> </a:t>
            </a:r>
            <a:r>
              <a:rPr lang="en-US" altLang="el-GR" sz="2200" b="1" dirty="0" err="1">
                <a:latin typeface="+mn-lt"/>
              </a:rPr>
              <a:t>S</a:t>
            </a:r>
            <a:r>
              <a:rPr lang="en-US" altLang="el-GR" sz="2200" b="1" baseline="-25000" dirty="0" err="1">
                <a:latin typeface="+mn-lt"/>
              </a:rPr>
              <a:t>y</a:t>
            </a:r>
            <a:r>
              <a:rPr lang="en-US" altLang="el-GR" sz="2200" b="1" dirty="0">
                <a:latin typeface="+mn-lt"/>
              </a:rPr>
              <a:t> </a:t>
            </a:r>
            <a:r>
              <a:rPr lang="en-US" altLang="el-GR" sz="2200" b="1" dirty="0">
                <a:latin typeface="+mn-lt"/>
                <a:sym typeface="Symbol" pitchFamily="18" charset="2"/>
              </a:rPr>
              <a:t></a:t>
            </a:r>
            <a:r>
              <a:rPr lang="en-US" altLang="el-GR" sz="2200" b="1" dirty="0">
                <a:latin typeface="+mn-lt"/>
              </a:rPr>
              <a:t> 0,30</a:t>
            </a:r>
            <a:endParaRPr lang="en-US" altLang="el-GR" sz="2200" b="1" baseline="300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n-US" altLang="el-GR" sz="2200" b="1" dirty="0" err="1">
                <a:latin typeface="+mn-lt"/>
              </a:rPr>
              <a:t>S</a:t>
            </a:r>
            <a:r>
              <a:rPr lang="en-US" altLang="el-GR" sz="2200" b="1" baseline="-25000" dirty="0" err="1">
                <a:latin typeface="+mn-lt"/>
              </a:rPr>
              <a:t>r</a:t>
            </a:r>
            <a:r>
              <a:rPr lang="en-US" altLang="el-GR" sz="2200" b="0" dirty="0">
                <a:latin typeface="+mn-lt"/>
              </a:rPr>
              <a:t> 	</a:t>
            </a:r>
            <a:r>
              <a:rPr lang="el-GR" altLang="el-GR" sz="2200" b="0" dirty="0">
                <a:latin typeface="+mn-lt"/>
              </a:rPr>
              <a:t>ειδική κατακράτηση (</a:t>
            </a:r>
            <a:r>
              <a:rPr lang="en-US" altLang="el-GR" sz="2200" b="0" dirty="0">
                <a:latin typeface="+mn-lt"/>
              </a:rPr>
              <a:t>specific retention)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ε</a:t>
            </a:r>
            <a:r>
              <a:rPr lang="en-US" altLang="el-GR" sz="2200" b="0" dirty="0">
                <a:latin typeface="+mn-lt"/>
              </a:rPr>
              <a:t>	</a:t>
            </a:r>
            <a:r>
              <a:rPr lang="el-GR" altLang="el-GR" sz="2200" b="0" dirty="0">
                <a:latin typeface="+mn-lt"/>
              </a:rPr>
              <a:t>πορώδες</a:t>
            </a:r>
            <a:endParaRPr lang="en-US" altLang="el-GR" sz="2200" b="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79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98ec9bbe5de585699958ee61956ab9f20154"/>
  <p:tag name="ISPRING_RESOURCE_PATHS_HASH_PRESENTER" val="3e6d9bd8ee4ac966a878fd874aafb18e8ea08d"/>
</p:tagLst>
</file>

<file path=ppt/theme/theme1.xml><?xml version="1.0" encoding="utf-8"?>
<a:theme xmlns:a="http://schemas.openxmlformats.org/drawingml/2006/main" name="OC_template_updated">
  <a:themeElements>
    <a:clrScheme name="Προσαρμοσμένο 1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894</Words>
  <Application>Microsoft Office PowerPoint</Application>
  <PresentationFormat>On-screen Show (4:3)</PresentationFormat>
  <Paragraphs>128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OC_template_updated</vt:lpstr>
      <vt:lpstr>Εγγειοβελτιωτικά  Έργα &amp; Αρδεύσεις</vt:lpstr>
      <vt:lpstr>Προμήθεια / καταλληλότητα νερού</vt:lpstr>
      <vt:lpstr>Γεωτρήσεις 1/7</vt:lpstr>
      <vt:lpstr>Γεωτρήσεις 2/7</vt:lpstr>
      <vt:lpstr>Γεωτρήσεις 3/7</vt:lpstr>
      <vt:lpstr>Γεωτρήσεις 4/7</vt:lpstr>
      <vt:lpstr>Γεωτρήσεις 5/7</vt:lpstr>
      <vt:lpstr>Γεωτρήσεις 6/7</vt:lpstr>
      <vt:lpstr>Γεωτρήσεις 7/7</vt:lpstr>
      <vt:lpstr>Ποιότητα νερού για αρδεύσεις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65</cp:revision>
  <dcterms:created xsi:type="dcterms:W3CDTF">2013-03-04T13:35:19Z</dcterms:created>
  <dcterms:modified xsi:type="dcterms:W3CDTF">2015-11-03T11:18:11Z</dcterms:modified>
</cp:coreProperties>
</file>