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257" r:id="rId13"/>
    <p:sldId id="262" r:id="rId14"/>
    <p:sldId id="264" r:id="rId15"/>
    <p:sldId id="411" r:id="rId16"/>
    <p:sldId id="412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80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24340" y="3096542"/>
            <a:ext cx="8295320" cy="21326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3400" b="1" dirty="0" smtClean="0"/>
              <a:t>Ενότητα </a:t>
            </a:r>
            <a:r>
              <a:rPr lang="en-US" sz="3400" b="1" dirty="0" smtClean="0"/>
              <a:t>10</a:t>
            </a:r>
            <a:r>
              <a:rPr lang="el-GR" sz="3400" dirty="0" smtClean="0"/>
              <a:t>:</a:t>
            </a:r>
            <a:r>
              <a:rPr lang="en-US" sz="3400" dirty="0" smtClean="0"/>
              <a:t> </a:t>
            </a:r>
            <a:r>
              <a:rPr lang="el-GR" sz="3400" dirty="0" smtClean="0"/>
              <a:t>Σχιζοφρένειες – κλινικές εικόνες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800" dirty="0" smtClean="0"/>
              <a:t>(</a:t>
            </a:r>
            <a:r>
              <a:rPr lang="el-GR" sz="2800" dirty="0" err="1"/>
              <a:t>Ηβηφρένεια</a:t>
            </a:r>
            <a:r>
              <a:rPr lang="el-GR" sz="2800" dirty="0"/>
              <a:t>, απλή σχιζοφρένεια, κατατονική μορφή, παρανοϊκή μορφή, κ.α.)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3400" dirty="0" smtClean="0"/>
              <a:t>Παράνοιες </a:t>
            </a:r>
            <a:endParaRPr lang="el-GR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900" dirty="0" smtClean="0"/>
              <a:t>Ευάγγελος Γ. Παπαγεωργίου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900" dirty="0" smtClean="0"/>
              <a:t>Τμήμα Κοινωνικής Εργασίας</a:t>
            </a:r>
            <a:endParaRPr lang="el-GR" sz="29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Παρανοειδείς καταστάσεις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300" b="1" dirty="0" smtClean="0">
                <a:solidFill>
                  <a:schemeClr val="tx2"/>
                </a:solidFill>
              </a:rPr>
              <a:t>Παράνοια</a:t>
            </a:r>
          </a:p>
          <a:p>
            <a:pPr marL="800100" lvl="3" indent="-342900">
              <a:buFont typeface="Calibri" panose="020F0502020204030204" pitchFamily="34" charset="0"/>
              <a:buChar char="−"/>
            </a:pPr>
            <a:r>
              <a:rPr lang="el-GR" sz="2300" dirty="0" smtClean="0"/>
              <a:t>Χρόνια ψύχωση με </a:t>
            </a:r>
            <a:r>
              <a:rPr lang="el-GR" sz="2300" dirty="0" err="1" smtClean="0"/>
              <a:t>συστηματικοποιημένο</a:t>
            </a:r>
            <a:r>
              <a:rPr lang="el-GR" sz="2300" dirty="0" smtClean="0"/>
              <a:t> παραλήρημα που από άποψη περιεχομένου φαίνεται να αγγίζει την πραγματικότητα, γι’ αυτό και συχνά γίνεται πιστευτό. </a:t>
            </a:r>
          </a:p>
          <a:p>
            <a:pPr>
              <a:spcBef>
                <a:spcPts val="1800"/>
              </a:spcBef>
            </a:pPr>
            <a:r>
              <a:rPr lang="el-GR" sz="2300" b="1" dirty="0" err="1" smtClean="0">
                <a:solidFill>
                  <a:schemeClr val="tx2"/>
                </a:solidFill>
              </a:rPr>
              <a:t>Παραφρένεια</a:t>
            </a:r>
            <a:endParaRPr lang="el-GR" sz="2300" b="1" dirty="0" smtClean="0">
              <a:solidFill>
                <a:schemeClr val="tx2"/>
              </a:solidFill>
            </a:endParaRPr>
          </a:p>
          <a:p>
            <a:pPr marL="742950" lvl="2" indent="-342900">
              <a:buFont typeface="Calibri" panose="020F0502020204030204" pitchFamily="34" charset="0"/>
              <a:buChar char="−"/>
            </a:pPr>
            <a:r>
              <a:rPr lang="el-GR" sz="2300" dirty="0" smtClean="0"/>
              <a:t>Όρος που χρησιμοποιήθηκε περιστασιακά σαν διαγνωστικός τίτλος σχιζοφρενικών διαταραχών στις οποίες κυριαρχούν οι παραληρητικές ιδέες. </a:t>
            </a:r>
          </a:p>
          <a:p>
            <a:pPr>
              <a:spcBef>
                <a:spcPts val="1800"/>
              </a:spcBef>
            </a:pPr>
            <a:r>
              <a:rPr lang="el-GR" sz="2300" b="1" dirty="0" smtClean="0">
                <a:solidFill>
                  <a:schemeClr val="tx2"/>
                </a:solidFill>
              </a:rPr>
              <a:t>Επακτή ψύχωση</a:t>
            </a:r>
            <a:r>
              <a:rPr lang="en-US" sz="2300" b="1" dirty="0" smtClean="0">
                <a:solidFill>
                  <a:schemeClr val="tx2"/>
                </a:solidFill>
              </a:rPr>
              <a:t> (FOLIE A DEUX)</a:t>
            </a:r>
            <a:endParaRPr lang="el-GR" sz="2300" b="1" dirty="0" smtClean="0">
              <a:solidFill>
                <a:schemeClr val="tx2"/>
              </a:solidFill>
            </a:endParaRPr>
          </a:p>
          <a:p>
            <a:pPr marL="742950" lvl="2" indent="-342900">
              <a:buFont typeface="Calibri" panose="020F0502020204030204" pitchFamily="34" charset="0"/>
              <a:buChar char="−"/>
            </a:pPr>
            <a:r>
              <a:rPr lang="el-GR" sz="2300" dirty="0" smtClean="0"/>
              <a:t>Πρόκειται για ψυχωτική διαταραχή παρανοϊκής μορφής στην οποία νοσεί βασικά ένα άτομο, «αρχηγός» και ένα ή περισσότερα άλλα άτομα του στενού περιβάλλοντός του συμμετέχουν σε αυτή «οι υπηρέτες». </a:t>
            </a:r>
          </a:p>
          <a:p>
            <a:pPr marL="0" lvl="1" indent="0">
              <a:buNone/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2172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n-US" sz="2000" smtClean="0"/>
              <a:t>10</a:t>
            </a:r>
            <a:r>
              <a:rPr lang="el-GR" sz="2000" smtClean="0"/>
              <a:t>: </a:t>
            </a:r>
            <a:r>
              <a:rPr lang="el-GR" sz="2000" dirty="0"/>
              <a:t>Σχιζοφρένειες – κλινικές </a:t>
            </a:r>
            <a:r>
              <a:rPr lang="el-GR" sz="2000" dirty="0" smtClean="0"/>
              <a:t>εικόνες (</a:t>
            </a:r>
            <a:r>
              <a:rPr lang="el-GR" sz="2000" dirty="0" err="1"/>
              <a:t>Ηβηφρένεια</a:t>
            </a:r>
            <a:r>
              <a:rPr lang="el-GR" sz="2000" dirty="0"/>
              <a:t>, απλή σχιζοφρένεια, κατατονική μορφή, παρανοϊκή μορφή, κ.α</a:t>
            </a:r>
            <a:r>
              <a:rPr lang="el-GR" sz="2000" dirty="0" smtClean="0"/>
              <a:t>.), Παράνοιες 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Σχιζοφρένειες (Ι)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l-GR" b="1" dirty="0" smtClean="0"/>
              <a:t>Αιτιοπαθογένεια:</a:t>
            </a:r>
          </a:p>
          <a:p>
            <a:pPr>
              <a:lnSpc>
                <a:spcPct val="120000"/>
              </a:lnSpc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Βιολογικές υποθέσεις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Παθολογική ανατομία και </a:t>
            </a:r>
            <a:r>
              <a:rPr lang="el-GR" dirty="0" err="1" smtClean="0"/>
              <a:t>νευροφυσιολογία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Γενετικές υποθέσεις/ κληρονομικότητα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Βιοχημικοί/ενδοκρινολογικοί παράγοντες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Ψυχοδυναμικές ερμηνείες</a:t>
            </a:r>
          </a:p>
          <a:p>
            <a:pPr>
              <a:lnSpc>
                <a:spcPct val="120000"/>
              </a:lnSpc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Η σημασία των διαπροσωπικών σχέσεων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Η υπόθεση του διπλού δεσμού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Η υπόθεση του </a:t>
            </a:r>
            <a:r>
              <a:rPr lang="el-GR" dirty="0" err="1" smtClean="0"/>
              <a:t>σχιζοφρενιογόνου</a:t>
            </a:r>
            <a:r>
              <a:rPr lang="el-GR" dirty="0" smtClean="0"/>
              <a:t> γονέα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Η ασυμμετρία της οικογένειας</a:t>
            </a:r>
          </a:p>
          <a:p>
            <a:pPr lvl="1">
              <a:lnSpc>
                <a:spcPct val="120000"/>
              </a:lnSpc>
            </a:pPr>
            <a:r>
              <a:rPr lang="el-GR" dirty="0" err="1" smtClean="0"/>
              <a:t>Κοινωνιογενετικές</a:t>
            </a:r>
            <a:r>
              <a:rPr lang="el-GR" dirty="0" smtClean="0"/>
              <a:t> απόψεις</a:t>
            </a:r>
          </a:p>
        </p:txBody>
      </p:sp>
    </p:spTree>
    <p:extLst>
      <p:ext uri="{BB962C8B-B14F-4D97-AF65-F5344CB8AC3E}">
        <p14:creationId xmlns:p14="http://schemas.microsoft.com/office/powerpoint/2010/main" val="20573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Σχιζοφρένειες (ΙΙ)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Επιδημιολογία:</a:t>
            </a:r>
          </a:p>
          <a:p>
            <a:r>
              <a:rPr lang="el-GR" sz="2800" dirty="0" smtClean="0"/>
              <a:t>1-1,5% γενικού πληθυσμού</a:t>
            </a:r>
          </a:p>
          <a:p>
            <a:r>
              <a:rPr lang="el-GR" sz="2800" dirty="0" smtClean="0"/>
              <a:t>Συχνότερη εμφάνιση μεταξύ 25-35 ετών</a:t>
            </a:r>
          </a:p>
          <a:p>
            <a:r>
              <a:rPr lang="el-GR" sz="2800" dirty="0" smtClean="0"/>
              <a:t>60% μεταξύ εφηβείας και 30 έτους ζωής</a:t>
            </a:r>
          </a:p>
          <a:p>
            <a:r>
              <a:rPr lang="el-GR" sz="2800" dirty="0" smtClean="0"/>
              <a:t>25% στην 4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δεκαετία ζωής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244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Σχιζοφρένειες (ΙΙΙ)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rgbClr val="004B82"/>
                </a:solidFill>
              </a:rPr>
              <a:t>Βασικές διαταραχές:</a:t>
            </a:r>
          </a:p>
          <a:p>
            <a:r>
              <a:rPr lang="el-GR" sz="2800" dirty="0" smtClean="0"/>
              <a:t>Διαταραχές της ταυτότητας του ΕΓΩ</a:t>
            </a:r>
          </a:p>
          <a:p>
            <a:r>
              <a:rPr lang="el-GR" sz="2800" dirty="0" smtClean="0"/>
              <a:t>Διαταραχές της σκέψης</a:t>
            </a:r>
          </a:p>
          <a:p>
            <a:r>
              <a:rPr lang="el-GR" sz="2800" dirty="0" smtClean="0"/>
              <a:t>Διαταραχές του συναισθήματος και των συναισθηματικών σχέσεων με το περιβάλλον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013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Ψυχωσική</a:t>
            </a:r>
            <a:r>
              <a:rPr lang="el-GR" sz="3600" dirty="0" smtClean="0"/>
              <a:t> σύγκρουση</a:t>
            </a:r>
            <a:endParaRPr lang="el-GR" sz="36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535753" y="4107661"/>
            <a:ext cx="2214578" cy="158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1643042" y="4071942"/>
            <a:ext cx="207170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3714744" y="3671832"/>
            <a:ext cx="17219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j-lt"/>
              </a:rPr>
              <a:t>ΑΓΧΟΣ</a:t>
            </a:r>
          </a:p>
          <a:p>
            <a:pPr algn="ctr"/>
            <a:r>
              <a:rPr lang="el-GR" dirty="0" smtClean="0">
                <a:latin typeface="+mj-lt"/>
              </a:rPr>
              <a:t>(ΥΠΑΡΞΙΑΚΟ)</a:t>
            </a:r>
            <a:endParaRPr lang="el-GR" dirty="0">
              <a:latin typeface="+mj-lt"/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>
            <a:off x="4286248" y="3286124"/>
            <a:ext cx="714380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5436666" y="4075300"/>
            <a:ext cx="1428760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6818546" y="381527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j-lt"/>
              </a:rPr>
              <a:t>ΨΥΧΩΣΗ</a:t>
            </a:r>
            <a:endParaRPr lang="el-GR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7099" y="2127206"/>
            <a:ext cx="193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ΑΝΩΡΙΜΟ ΕΓΩ</a:t>
            </a:r>
          </a:p>
          <a:p>
            <a:pPr algn="ctr">
              <a:buNone/>
            </a:pPr>
            <a:r>
              <a:rPr lang="el-GR" sz="2000" dirty="0" smtClean="0">
                <a:latin typeface="+mj-lt"/>
              </a:rPr>
              <a:t>(</a:t>
            </a:r>
            <a:r>
              <a:rPr lang="el-GR" sz="2000" dirty="0">
                <a:latin typeface="+mj-lt"/>
              </a:rPr>
              <a:t>ΠΡΟΕΓΩ</a:t>
            </a:r>
            <a:r>
              <a:rPr lang="el-GR" sz="2000" dirty="0" smtClean="0">
                <a:latin typeface="+mj-lt"/>
              </a:rPr>
              <a:t>)</a:t>
            </a:r>
            <a:endParaRPr lang="el-GR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0180" y="2354835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ΑΥΤΟ </a:t>
            </a:r>
            <a:r>
              <a:rPr lang="el-GR" sz="1600" dirty="0" smtClean="0">
                <a:latin typeface="+mj-lt"/>
              </a:rPr>
              <a:t>(</a:t>
            </a:r>
            <a:r>
              <a:rPr lang="el-GR" sz="1600" dirty="0">
                <a:latin typeface="+mj-lt"/>
              </a:rPr>
              <a:t>ΠΡΟΕΓΩ)</a:t>
            </a:r>
            <a:endParaRPr lang="el-GR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298" y="5178144"/>
            <a:ext cx="1579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j-lt"/>
              </a:rPr>
              <a:t>ΠΕΡΙΒΑΛΛΟΝ</a:t>
            </a:r>
          </a:p>
        </p:txBody>
      </p:sp>
    </p:spTree>
    <p:extLst>
      <p:ext uri="{BB962C8B-B14F-4D97-AF65-F5344CB8AC3E}">
        <p14:creationId xmlns:p14="http://schemas.microsoft.com/office/powerpoint/2010/main" val="30799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Ναρκισσιστικό στάδιο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94080"/>
            <a:ext cx="420890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Προψυχωτικά στοιχεία της προσωπικότητας</a:t>
            </a:r>
          </a:p>
          <a:p>
            <a:r>
              <a:rPr lang="el-GR" sz="2400" dirty="0" smtClean="0"/>
              <a:t>συμπεριφορά ανάλογα με τις ανάγκες του </a:t>
            </a:r>
          </a:p>
          <a:p>
            <a:r>
              <a:rPr lang="el-GR" sz="2400" dirty="0" smtClean="0"/>
              <a:t>διαχωρισμός των αντικειμένων σε "καλά" και "κακά" </a:t>
            </a:r>
          </a:p>
          <a:p>
            <a:r>
              <a:rPr lang="el-GR" sz="2400" dirty="0" smtClean="0"/>
              <a:t>αδυναμία σταθερών συναισθηματικών επενδύσεων </a:t>
            </a:r>
          </a:p>
          <a:p>
            <a:r>
              <a:rPr lang="el-GR" sz="2400" dirty="0" smtClean="0"/>
              <a:t>ασαφή ή κατηργημένα όρια του ΕΓΩ </a:t>
            </a:r>
          </a:p>
          <a:p>
            <a:r>
              <a:rPr lang="el-GR" sz="2400" dirty="0" smtClean="0"/>
              <a:t>αυξημένη διαισθητική επικοινωνία </a:t>
            </a:r>
          </a:p>
          <a:p>
            <a:r>
              <a:rPr lang="el-GR" sz="2400" dirty="0" smtClean="0"/>
              <a:t>αξιολόγηση του μέρους έναντι του όλου </a:t>
            </a:r>
          </a:p>
          <a:p>
            <a:r>
              <a:rPr lang="el-GR" sz="2400" dirty="0" smtClean="0"/>
              <a:t>πρώιμες μορφές εξιδανίκευσης και απομυθοποίησης </a:t>
            </a:r>
          </a:p>
          <a:p>
            <a:r>
              <a:rPr lang="el-GR" sz="2400" dirty="0" smtClean="0"/>
              <a:t>άρνηση της πραγματικότητας υπό πιεστικές συνθήκες</a:t>
            </a:r>
          </a:p>
        </p:txBody>
      </p:sp>
      <p:sp>
        <p:nvSpPr>
          <p:cNvPr id="4" name="4 - Θέση περιεχομένου"/>
          <p:cNvSpPr txBox="1">
            <a:spLocks/>
          </p:cNvSpPr>
          <p:nvPr/>
        </p:nvSpPr>
        <p:spPr>
          <a:xfrm>
            <a:off x="4666108" y="1194080"/>
            <a:ext cx="4226372" cy="48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000" b="1" dirty="0" smtClean="0">
                <a:solidFill>
                  <a:schemeClr val="tx2"/>
                </a:solidFill>
                <a:latin typeface="+mj-lt"/>
              </a:rPr>
              <a:t>Βασικές διαταραχές των ψυχώσεων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Διαταραχή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της ταυτότητας του ΕΓΩ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Διαταραχή</a:t>
            </a:r>
            <a:r>
              <a:rPr lang="el-GR" sz="2000" dirty="0" smtClean="0">
                <a:latin typeface="+mj-lt"/>
              </a:rPr>
              <a:t> του συναισθήματος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Διαταραχή της σκέψης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1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Κλινικές μορφές σχιζοφρένειας (Ι)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Autofit/>
          </a:bodyPr>
          <a:lstStyle/>
          <a:p>
            <a:r>
              <a:rPr lang="el-GR" sz="2300" b="1" dirty="0" err="1" smtClean="0">
                <a:solidFill>
                  <a:schemeClr val="tx2"/>
                </a:solidFill>
              </a:rPr>
              <a:t>Ηβηφρενική</a:t>
            </a:r>
            <a:r>
              <a:rPr lang="el-GR" sz="2300" b="1" dirty="0" smtClean="0">
                <a:solidFill>
                  <a:schemeClr val="tx2"/>
                </a:solidFill>
              </a:rPr>
              <a:t> μορφή</a:t>
            </a:r>
          </a:p>
          <a:p>
            <a:pPr lvl="1"/>
            <a:r>
              <a:rPr lang="el-GR" sz="2300" dirty="0" smtClean="0"/>
              <a:t>Έναρξη μεταξύ 15</a:t>
            </a:r>
            <a:r>
              <a:rPr lang="el-GR" sz="2300" baseline="30000" dirty="0" smtClean="0"/>
              <a:t>ου</a:t>
            </a:r>
            <a:r>
              <a:rPr lang="el-GR" sz="2300" dirty="0" smtClean="0"/>
              <a:t> -25</a:t>
            </a:r>
            <a:r>
              <a:rPr lang="el-GR" sz="2300" baseline="30000" dirty="0" smtClean="0"/>
              <a:t>ου</a:t>
            </a:r>
            <a:r>
              <a:rPr lang="el-GR" sz="2300" dirty="0" smtClean="0"/>
              <a:t> έτους ζωής.</a:t>
            </a:r>
          </a:p>
          <a:p>
            <a:pPr lvl="1"/>
            <a:r>
              <a:rPr lang="el-GR" sz="2300" dirty="0" smtClean="0"/>
              <a:t>Απουσία έντονων παραγωγικών συμπτωμάτων τουλάχιστον στην πρώτη φάση της νόσου.</a:t>
            </a:r>
          </a:p>
          <a:p>
            <a:pPr>
              <a:spcBef>
                <a:spcPts val="1200"/>
              </a:spcBef>
            </a:pPr>
            <a:r>
              <a:rPr lang="el-GR" sz="2300" b="1" dirty="0" smtClean="0">
                <a:solidFill>
                  <a:schemeClr val="tx2"/>
                </a:solidFill>
              </a:rPr>
              <a:t>Απλή μορφή σχιζοφρένειας</a:t>
            </a:r>
          </a:p>
          <a:p>
            <a:pPr lvl="1"/>
            <a:r>
              <a:rPr lang="el-GR" sz="2300" dirty="0" smtClean="0"/>
              <a:t>Συναισθηματική απάθεια</a:t>
            </a:r>
          </a:p>
          <a:p>
            <a:pPr lvl="1"/>
            <a:r>
              <a:rPr lang="el-GR" sz="2300" dirty="0" smtClean="0"/>
              <a:t>Κοινωνική έκπτωση</a:t>
            </a:r>
          </a:p>
          <a:p>
            <a:pPr lvl="1"/>
            <a:r>
              <a:rPr lang="el-GR" sz="2300" dirty="0" smtClean="0"/>
              <a:t>Έλλειψη παραγωγικών στοιχείων</a:t>
            </a:r>
          </a:p>
          <a:p>
            <a:pPr>
              <a:spcBef>
                <a:spcPts val="1200"/>
              </a:spcBef>
            </a:pPr>
            <a:r>
              <a:rPr lang="el-GR" sz="2300" b="1" dirty="0" smtClean="0">
                <a:solidFill>
                  <a:schemeClr val="tx2"/>
                </a:solidFill>
              </a:rPr>
              <a:t>Παρανοϊκή μορφή σχιζοφρένειας</a:t>
            </a:r>
          </a:p>
          <a:p>
            <a:pPr marL="719138" lvl="1" indent="-365125"/>
            <a:r>
              <a:rPr lang="el-GR" sz="2300" dirty="0" smtClean="0"/>
              <a:t>Παρανοειδές παραλήρημα που σχετικά συχνά συνοδεύεται από:  ψευδαισθήσεις, παραισθήσεις, ιδιαίτερη συμπεριφορά ανάλογα με το περιεχόμενο του παραληρήματος. </a:t>
            </a:r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26784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Κλινικές μορφές σχιζοφρένειας (ΙΙ)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el-GR" sz="2300" b="1" dirty="0" smtClean="0">
                <a:solidFill>
                  <a:schemeClr val="tx2"/>
                </a:solidFill>
              </a:rPr>
              <a:t>Κατατονική μορφή σχιζοφρένειας </a:t>
            </a:r>
          </a:p>
          <a:p>
            <a:pPr marL="800100" lvl="3" indent="-342900"/>
            <a:r>
              <a:rPr lang="el-GR" sz="2300" dirty="0" smtClean="0"/>
              <a:t>Θεαματικές ψυχοκινητικές διαταραχές που φθάνουν από την κατατονική εμβροντησία μέχρι τη θυελλώδη κατατονική διέγερση. </a:t>
            </a:r>
          </a:p>
          <a:p>
            <a:pPr>
              <a:spcBef>
                <a:spcPts val="1800"/>
              </a:spcBef>
            </a:pPr>
            <a:r>
              <a:rPr lang="el-GR" sz="2300" b="1" dirty="0" smtClean="0">
                <a:solidFill>
                  <a:schemeClr val="tx2"/>
                </a:solidFill>
              </a:rPr>
              <a:t>Οξέα σχιζοφρενικά επεισόδια</a:t>
            </a:r>
          </a:p>
          <a:p>
            <a:pPr marL="800100" lvl="3" indent="-342900"/>
            <a:r>
              <a:rPr lang="el-GR" sz="2300" dirty="0" smtClean="0"/>
              <a:t>Αιφνίδια έναρξη συμπτωμάτων και αποδρομή μετά χρονικό διάστημα που ποικίλλει από εβδομάδες μέχρι μερικούς μήνες. </a:t>
            </a:r>
          </a:p>
          <a:p>
            <a:pPr>
              <a:spcBef>
                <a:spcPts val="1800"/>
              </a:spcBef>
            </a:pPr>
            <a:r>
              <a:rPr lang="el-GR" sz="2300" b="1" dirty="0" smtClean="0">
                <a:solidFill>
                  <a:schemeClr val="tx2"/>
                </a:solidFill>
              </a:rPr>
              <a:t>Λανθάνουσα μορφή σχιζοφρένειας</a:t>
            </a:r>
          </a:p>
          <a:p>
            <a:pPr marL="800100" lvl="3" indent="-342900"/>
            <a:r>
              <a:rPr lang="el-GR" sz="2300" dirty="0" smtClean="0"/>
              <a:t>Μοιάζει με την απλή σχιζοφρένεια όσον αφορά την εκκεντρική, ασυνεπή, απροσάρμοστη συμπεριφορά και τις συναισθηματικές διαταραχές χωρίς την εμφάνιση όμως έκδηλων </a:t>
            </a:r>
            <a:r>
              <a:rPr lang="el-GR" sz="2300" dirty="0" err="1" smtClean="0"/>
              <a:t>ψυχωσικών</a:t>
            </a:r>
            <a:r>
              <a:rPr lang="el-GR" sz="2300" dirty="0" smtClean="0"/>
              <a:t> συμπτωμάτων. </a:t>
            </a:r>
          </a:p>
        </p:txBody>
      </p:sp>
    </p:spTree>
    <p:extLst>
      <p:ext uri="{BB962C8B-B14F-4D97-AF65-F5344CB8AC3E}">
        <p14:creationId xmlns:p14="http://schemas.microsoft.com/office/powerpoint/2010/main" val="4378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Κλινικές μορφές σχιζοφρένειας (ΙΙΙ)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300" b="1" dirty="0" smtClean="0">
                <a:solidFill>
                  <a:schemeClr val="tx2"/>
                </a:solidFill>
              </a:rPr>
              <a:t>Σχιζοφρενικές αντιδράσεις</a:t>
            </a:r>
          </a:p>
          <a:p>
            <a:pPr marL="800100" lvl="3" indent="-342900"/>
            <a:r>
              <a:rPr lang="el-GR" sz="2300" dirty="0" smtClean="0"/>
              <a:t>Ψυχωτική αντίδραση περιορισμένης χρονικής διάρκειας σαν άμεσο επακόλουθο κάποιας τραυματικής εμπειρίας. </a:t>
            </a:r>
          </a:p>
          <a:p>
            <a:pPr>
              <a:spcBef>
                <a:spcPts val="1800"/>
              </a:spcBef>
            </a:pPr>
            <a:r>
              <a:rPr lang="el-GR" sz="2300" b="1" dirty="0" err="1" smtClean="0">
                <a:solidFill>
                  <a:schemeClr val="tx2"/>
                </a:solidFill>
              </a:rPr>
              <a:t>Νευδονευρωτική</a:t>
            </a:r>
            <a:r>
              <a:rPr lang="el-GR" sz="2300" b="1" dirty="0" smtClean="0">
                <a:solidFill>
                  <a:schemeClr val="tx2"/>
                </a:solidFill>
              </a:rPr>
              <a:t> μορφή σχιζοφρένειας</a:t>
            </a:r>
          </a:p>
          <a:p>
            <a:pPr marL="800100" lvl="3" indent="-342900"/>
            <a:r>
              <a:rPr lang="el-GR" sz="2300" dirty="0" smtClean="0"/>
              <a:t>Νευρωτική συμπτωματολογία καλύπτει τη βασική σχιζοφρενική διαταραχή</a:t>
            </a:r>
          </a:p>
          <a:p>
            <a:pPr>
              <a:spcBef>
                <a:spcPts val="1800"/>
              </a:spcBef>
            </a:pPr>
            <a:r>
              <a:rPr lang="el-GR" sz="2300" b="1" dirty="0" err="1" smtClean="0">
                <a:solidFill>
                  <a:schemeClr val="tx2"/>
                </a:solidFill>
              </a:rPr>
              <a:t>Σχιζοσυναισθηματική</a:t>
            </a:r>
            <a:r>
              <a:rPr lang="el-GR" sz="2300" b="1" dirty="0" smtClean="0">
                <a:solidFill>
                  <a:schemeClr val="tx2"/>
                </a:solidFill>
              </a:rPr>
              <a:t> μορφή σχιζοφρένειας</a:t>
            </a:r>
          </a:p>
          <a:p>
            <a:pPr marL="800100" lvl="3" indent="-342900"/>
            <a:r>
              <a:rPr lang="el-GR" sz="2300" dirty="0" smtClean="0"/>
              <a:t>Μικτή εμφάνιση μανιοκαταθλιπτικής και σχιζοφρενικής συμπτωματολογίας</a:t>
            </a:r>
          </a:p>
          <a:p>
            <a:pPr>
              <a:spcBef>
                <a:spcPts val="1800"/>
              </a:spcBef>
            </a:pPr>
            <a:r>
              <a:rPr lang="el-GR" sz="2300" b="1" dirty="0" smtClean="0">
                <a:solidFill>
                  <a:schemeClr val="tx2"/>
                </a:solidFill>
              </a:rPr>
              <a:t>Σχιζοφρενικό υπολειμματικό σύνδρομο</a:t>
            </a:r>
          </a:p>
          <a:p>
            <a:pPr marL="800100" lvl="3" indent="-342900"/>
            <a:r>
              <a:rPr lang="el-GR" sz="2300" dirty="0" smtClean="0"/>
              <a:t>Υπολείμματα σχιζοφρενικής συμπτωματολογίας χαμηλής έντασης, σε χρόνια βάση και χωρίς εξάρσεις. </a:t>
            </a:r>
          </a:p>
        </p:txBody>
      </p:sp>
    </p:spTree>
    <p:extLst>
      <p:ext uri="{BB962C8B-B14F-4D97-AF65-F5344CB8AC3E}">
        <p14:creationId xmlns:p14="http://schemas.microsoft.com/office/powerpoint/2010/main" val="7312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89f15bfe9679aa1af53bdc328eec29cf6d351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1074</Words>
  <Application>Microsoft Office PowerPoint</Application>
  <PresentationFormat>Προβολή στην οθόνη (4:3)</PresentationFormat>
  <Paragraphs>147</Paragraphs>
  <Slides>17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OC_template_updated</vt:lpstr>
      <vt:lpstr>1_OC_template_updated</vt:lpstr>
      <vt:lpstr>Ψυχιατρική</vt:lpstr>
      <vt:lpstr>Σχιζοφρένειες (Ι)</vt:lpstr>
      <vt:lpstr>Σχιζοφρένειες (ΙΙ)</vt:lpstr>
      <vt:lpstr>Σχιζοφρένειες (ΙΙΙ)</vt:lpstr>
      <vt:lpstr>Ψυχωσική σύγκρουση</vt:lpstr>
      <vt:lpstr>Ναρκισσιστικό στάδιο</vt:lpstr>
      <vt:lpstr>Κλινικές μορφές σχιζοφρένειας (Ι)</vt:lpstr>
      <vt:lpstr>Κλινικές μορφές σχιζοφρένειας (ΙΙ)</vt:lpstr>
      <vt:lpstr>Κλινικές μορφές σχιζοφρένειας (ΙΙΙ)</vt:lpstr>
      <vt:lpstr>Παρανοειδείς καταστάσεις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167</cp:revision>
  <dcterms:created xsi:type="dcterms:W3CDTF">2013-03-04T13:35:19Z</dcterms:created>
  <dcterms:modified xsi:type="dcterms:W3CDTF">2015-08-28T10:37:04Z</dcterms:modified>
</cp:coreProperties>
</file>