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7" r:id="rId1"/>
    <p:sldMasterId id="2147483718" r:id="rId2"/>
    <p:sldMasterId id="2147483729" r:id="rId3"/>
  </p:sldMasterIdLst>
  <p:notesMasterIdLst>
    <p:notesMasterId r:id="rId21"/>
  </p:notesMasterIdLst>
  <p:handoutMasterIdLst>
    <p:handoutMasterId r:id="rId22"/>
  </p:handoutMasterIdLst>
  <p:sldIdLst>
    <p:sldId id="27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7" r:id="rId14"/>
    <p:sldId id="262" r:id="rId15"/>
    <p:sldId id="264" r:id="rId16"/>
    <p:sldId id="278" r:id="rId17"/>
    <p:sldId id="279" r:id="rId18"/>
    <p:sldId id="266" r:id="rId19"/>
    <p:sldId id="277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15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9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9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5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08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4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41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56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1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2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88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9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8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3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7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0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68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0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6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7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2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1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1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7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0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8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1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3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3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8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2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4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2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179513" y="100473"/>
            <a:ext cx="8738396" cy="674136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34112" y="-101577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634445" y="-66892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78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179513" y="100473"/>
            <a:ext cx="8738396" cy="674136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34112" y="-101577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634445" y="-66892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784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3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publicdomain/zero/1.0/deed.en" TargetMode="External"/><Relationship Id="rId3" Type="http://schemas.openxmlformats.org/officeDocument/2006/relationships/notesSlide" Target="../notesSlides/notesSlide10.xml"/><Relationship Id="rId7" Type="http://schemas.openxmlformats.org/officeDocument/2006/relationships/hyperlink" Target="http://pixabay.com/en/users/Nemo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hyperlink" Target="http://pixabay.com/en/photos/print/" TargetMode="External"/><Relationship Id="rId5" Type="http://schemas.openxmlformats.org/officeDocument/2006/relationships/hyperlink" Target="http://pixabay.com/en/photos/digital/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hyperlink" Target="http://creativecommons.org/licenses/by-sa/3.0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hyperlink" Target="http://commons.wikimedia.org/wiki/User:Nevit" TargetMode="External"/><Relationship Id="rId5" Type="http://schemas.openxmlformats.org/officeDocument/2006/relationships/hyperlink" Target="http://en.wikipedia.org/wiki/Play-Doh#mediaviewer/File:Play_dough_04799.jpg" TargetMode="External"/><Relationship Id="rId10" Type="http://schemas.openxmlformats.org/officeDocument/2006/relationships/hyperlink" Target="http://commons.wikimedia.org/wiki/User:LoriLee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://commons.wikimedia.org/wiki/File:The_Childrens_Museum_of_Indianapolis_-_Sandbox_and_Beach_Toys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publicdomain/zero/1.0/deed.en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://pixabay.com/en/users/Nemo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hyperlink" Target="http://en.wikipedia.org/wiki/Play-Doh#mediaviewer/File:Play_dough_04799.jpg" TargetMode="External"/><Relationship Id="rId5" Type="http://schemas.openxmlformats.org/officeDocument/2006/relationships/hyperlink" Target="http://pixabay.com/en/photos/picnic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://creativecommons.org/international/jo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hyperlink" Target="http://sha3teely.com/?page_id=2" TargetMode="External"/><Relationship Id="rId5" Type="http://schemas.openxmlformats.org/officeDocument/2006/relationships/hyperlink" Target="http://sha3teely.com/?cat=15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s://creativecommons.org/licenses/by/2.0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hyperlink" Target="https://www.flickr.com/photos/cookylida/" TargetMode="External"/><Relationship Id="rId5" Type="http://schemas.openxmlformats.org/officeDocument/2006/relationships/hyperlink" Target="https://www.flickr.com/photos/cookylida/3410606067/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://pixabay.com/en/users/OpenClips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hyperlink" Target="http://pixabay.com/en/photos/flask/" TargetMode="External"/><Relationship Id="rId5" Type="http://schemas.openxmlformats.org/officeDocument/2006/relationships/hyperlink" Target="http://pixabay.com/en/photos/fire/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photos/traffic/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://pixabay.com/en/users/OpenClips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hyperlink" Target="http://openclipart.org/detail/188903/cartoon-car-by-cyberscooty-188903" TargetMode="External"/><Relationship Id="rId11" Type="http://schemas.openxmlformats.org/officeDocument/2006/relationships/hyperlink" Target="http://creativecommons.org/publicdomain/zero/1.0/deed.en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://pixabay.com/en/users/Nemo/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://pixabay.com/en/photos/light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publicdomain/zero/1.0/deed.en" TargetMode="External"/><Relationship Id="rId3" Type="http://schemas.openxmlformats.org/officeDocument/2006/relationships/notesSlide" Target="../notesSlides/notesSlide8.xml"/><Relationship Id="rId7" Type="http://schemas.openxmlformats.org/officeDocument/2006/relationships/hyperlink" Target="http://pixabay.com/en/users/Nemo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hyperlink" Target="http://pixabay.com/en/photos/carpet/" TargetMode="External"/><Relationship Id="rId5" Type="http://schemas.openxmlformats.org/officeDocument/2006/relationships/hyperlink" Target="http://pixabay.com/en/photos/magic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users/Nemo/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://pixabay.com/en/photos/wate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hyperlink" Target="http://pixabay.com/en/photos/baby/" TargetMode="External"/><Relationship Id="rId5" Type="http://schemas.openxmlformats.org/officeDocument/2006/relationships/hyperlink" Target="http://pixabay.com/en/photos/magic/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://creativecommons.org/publicdomain/zero/1.0/deed.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Αρχές Οργάνωσης Παιδαγωγικής Πράξης Ι (E)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200" b="1" dirty="0"/>
              <a:t>Ενότητα </a:t>
            </a:r>
            <a:r>
              <a:rPr lang="en-US" sz="3200" b="1" dirty="0"/>
              <a:t>6</a:t>
            </a:r>
            <a:r>
              <a:rPr lang="el-GR" sz="3200" dirty="0"/>
              <a:t>:</a:t>
            </a:r>
            <a:r>
              <a:rPr lang="en-US" sz="3200" dirty="0"/>
              <a:t> </a:t>
            </a:r>
            <a:r>
              <a:rPr lang="el-GR" sz="3200" dirty="0"/>
              <a:t>Η πρακτική εφαρμογή της παιδαγωγικής πράξης (Μέρος Α)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Ευγενία Θεοδότου BA ECS, MA, </a:t>
            </a:r>
            <a:r>
              <a:rPr lang="el-GR" sz="2800" dirty="0" err="1"/>
              <a:t>MSc</a:t>
            </a:r>
            <a:r>
              <a:rPr lang="el-GR" sz="2800" dirty="0"/>
              <a:t>, </a:t>
            </a:r>
            <a:r>
              <a:rPr lang="el-GR" sz="2800" dirty="0" err="1"/>
              <a:t>PhDc</a:t>
            </a:r>
            <a:r>
              <a:rPr lang="el-GR" sz="2800" dirty="0"/>
              <a:t>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Εργαστηριακός Συνεργάτης του ΤΕΙ Αθήνας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Προσχολικής Αγωγής 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68227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5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παιχνιδιού-8 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Μπερδεμένες φωτογραφίες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Τι γίνεται όταν οι φωτογραφίες μπερδεύονται; Ας ξετυλίξουμε αυτήν την ιστορία με μία ταξινόμηση!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8777" y="3249553"/>
            <a:ext cx="4344144" cy="2518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2590" y="5845221"/>
            <a:ext cx="2318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Digital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1000" u="sng" dirty="0" smtClean="0">
                <a:solidFill>
                  <a:prstClr val="black"/>
                </a:solidFill>
                <a:latin typeface="Calibri"/>
                <a:hlinkClick r:id="rId6"/>
              </a:rPr>
              <a:t>Print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7"/>
              </a:rPr>
              <a:t>Nemo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4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Ευγενία Θεοδότου 2014</a:t>
            </a:r>
            <a:r>
              <a:rPr lang="el-GR" sz="2000" dirty="0" smtClean="0"/>
              <a:t>. </a:t>
            </a:r>
            <a:r>
              <a:rPr lang="el-GR" sz="2000" dirty="0"/>
              <a:t>Ευγενία </a:t>
            </a:r>
            <a:r>
              <a:rPr lang="el-GR" sz="2000" dirty="0" smtClean="0"/>
              <a:t>Θεοδότου. </a:t>
            </a:r>
            <a:r>
              <a:rPr lang="el-GR" sz="2000" dirty="0"/>
              <a:t>«Αρχές Οργάνωσης Παιδαγωγικής Πράξης Ι (E).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6:</a:t>
            </a:r>
            <a:r>
              <a:rPr lang="el-GR" sz="2000" dirty="0"/>
              <a:t> Η πρακτική εφαρμογή της παιδαγωγικής πράξης (Μέρος Α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0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Περιεχόμενο ενότητας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dirty="0" smtClean="0"/>
              <a:t>Ας δούμε τώρα και το πώς εφαρμόζεται η θεωρία στο πρακτικό μέρος του εργαστηρίου!!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l-GR" dirty="0" smtClean="0"/>
              <a:t>Θα παρουσιαστούν καθημερινά παραδείγματα παιδαγωγικού έργου τα οποία δείχνουν τη σύνδεση του παιχνιδιού με τη μάθηση!!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333481"/>
            <a:ext cx="1613024" cy="21482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2168" y="4494913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Play dough 04799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6"/>
              </a:rPr>
              <a:t>Nevit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3968" y="2333481"/>
            <a:ext cx="2939819" cy="22048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3756" y="4481736"/>
            <a:ext cx="22745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9"/>
              </a:rPr>
              <a:t>The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9"/>
              </a:rPr>
              <a:t>Childrens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9"/>
              </a:rPr>
              <a:t> Museum of Indianapolis - Sandbox and Beach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9"/>
              </a:rPr>
              <a:t>Toys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10" tooltip="User:LoriLee"/>
              </a:rPr>
              <a:t>LoriLee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9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παιχνιδιού- 1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Αλμυρό ζυμάρι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Τι θα γινόταν εάν αναμιγνύαμε αλεύρι, νερό και αλάτι;;;</a:t>
            </a:r>
          </a:p>
          <a:p>
            <a:pPr algn="ctr">
              <a:buNone/>
            </a:pPr>
            <a:r>
              <a:rPr lang="el-GR" dirty="0" smtClean="0"/>
              <a:t>Ας το ανακαλύψουμε φορώντας τη μαγική στολή του μάγειρα!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9856" y="3717032"/>
            <a:ext cx="4164288" cy="21732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9892" y="6021288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Picnic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6"/>
              </a:rPr>
              <a:t>99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b="1" dirty="0" err="1">
                <a:solidFill>
                  <a:prstClr val="black"/>
                </a:solidFill>
                <a:latin typeface="Calibri"/>
                <a:hlinkClick r:id="rId7"/>
              </a:rPr>
              <a:t>Nemo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1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παιχνιδιού- 2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Μία ηρωίδα σε περιπέτειες 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Μια ηρωίδα σε ένα παραμύθι σκαρφαλώνει, κάνει κουπί, μεταμορφώνεται σε γίγαντα και σε νάνο. Ας την ακολουθήσουμε!!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1250" y="3501008"/>
            <a:ext cx="4381500" cy="2457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7874" y="5958458"/>
            <a:ext cx="2268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B- Float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6"/>
              </a:rPr>
              <a:t>Wael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6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6"/>
              </a:rPr>
              <a:t>Attili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CC-BY-NC-ND Jordan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παιχνιδιού- 3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Ποιος πήρε το γλυκό μέσα από το βάζο;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Ένα κλασικό παιχνίδι αναζήτησης του χαμένου γλυκού. Ποιος τελικά το πήρε; Ας τον ανακαλύψουμε!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4262" y="3284984"/>
            <a:ext cx="1895475" cy="2419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1879" y="5727106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jar of candy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6" tooltip="Go to ella's photostream"/>
              </a:rPr>
              <a:t>ella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7"/>
              </a:rPr>
              <a:t>CC BY-SA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7"/>
              </a:rPr>
              <a:t>2.0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0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παιχνιδιού-4 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Το νερό, το νεράκι</a:t>
            </a:r>
          </a:p>
          <a:p>
            <a:pPr algn="ctr">
              <a:spcBef>
                <a:spcPts val="2400"/>
              </a:spcBef>
              <a:buNone/>
            </a:pPr>
            <a:r>
              <a:rPr lang="el-GR" dirty="0" smtClean="0"/>
              <a:t>Ποιος θα μπορούσε να φανταστεί ότι μπορούμε να κάνουμε πειράματα φυσικής με το νερό!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9715" y="2780928"/>
            <a:ext cx="3064569" cy="3364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5816" y="620998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Fire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6"/>
              </a:rPr>
              <a:t>Flask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7"/>
              </a:rPr>
              <a:t>OpenClips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5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παιχνιδιού-5 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Αυτοκίνητα και κάρτες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Μεταμορφωνόμαστε σε αυτοκίνητα και ακολουθούμε τον Κώδικα Οδικής Κυκλοφορίας. Τι γίνεται όμως όταν παρουσιάζονται εμπόδια στο δρόμο μας;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1257" y="4476689"/>
            <a:ext cx="1959459" cy="16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0236" y="3606555"/>
            <a:ext cx="1344692" cy="25090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1257" y="6134837"/>
            <a:ext cx="2971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6"/>
              </a:rPr>
              <a:t>Cartoon Car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7"/>
              </a:rPr>
              <a:t>OpenClips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/>
                </a:solidFill>
                <a:latin typeface="Calibri"/>
              </a:rPr>
              <a:t>και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8"/>
              </a:rPr>
              <a:t>“Traffic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9"/>
              </a:rPr>
              <a:t>Light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/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10"/>
              </a:rPr>
              <a:t>Nemo</a:t>
            </a:r>
            <a:r>
              <a:rPr lang="el-GR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διαθέσιμα με </a:t>
            </a:r>
            <a:r>
              <a:rPr lang="el-G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1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8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παιχνιδιού-6 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Ιπτάμενες χαρτοπετσέτες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Ξαφνικά μερικές χαρτοπετσέτες ξεκίνησαν να φέρονται περίεργα και να πετάνε ψηλά στον αέρα. Εμείς θα τις ακολουθήσουμε σε ένα ταξίδι διασκεδαστικό!!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2376" y="3429000"/>
            <a:ext cx="3859249" cy="28100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2592" y="6223038"/>
            <a:ext cx="2318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Magic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6"/>
              </a:rPr>
              <a:t>Carpet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7"/>
              </a:rPr>
              <a:t>Nemo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0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παιχνιδιού-7 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Το </a:t>
            </a:r>
            <a:r>
              <a:rPr lang="el-GR" b="1" u="sng" dirty="0" err="1" smtClean="0"/>
              <a:t>ντουζάκι</a:t>
            </a:r>
            <a:endParaRPr lang="el-GR" b="1" u="sng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Με τόση ζέστη ένα δροσερό ντουζάκι θα μας αναζωογονήσει και θα μας διασκεδάσει. Ας ακολουθήσουμε τους ήχους στο ταξίδι αυτό…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501008"/>
            <a:ext cx="3768080" cy="2343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2591" y="6022983"/>
            <a:ext cx="2318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5"/>
              </a:rPr>
              <a:t>Ma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6"/>
              </a:rPr>
              <a:t>Baby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7"/>
              </a:rPr>
              <a:t>Water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8"/>
              </a:rPr>
              <a:t>Nemo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9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9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87b393d33ff0b4035aca820eac3f22a52dca9"/>
  <p:tag name="ISPRING_RESOURCE_PATHS_HASH_PRESENTER" val="9764904db8d0d223cc619241fd1ab1b78043c8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C_template_updated">
  <a:themeElements>
    <a:clrScheme name="Προσαρμοσμένο 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954</Words>
  <Application>Microsoft Office PowerPoint</Application>
  <PresentationFormat>On-screen Show (4:3)</PresentationFormat>
  <Paragraphs>136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2_OC_template_updated</vt:lpstr>
      <vt:lpstr>OC_template_updated</vt:lpstr>
      <vt:lpstr>1_OC_template_updated</vt:lpstr>
      <vt:lpstr>Αρχές Οργάνωσης Παιδαγωγικής Πράξης Ι (E)</vt:lpstr>
      <vt:lpstr>Περιεχόμενο ενότητας</vt:lpstr>
      <vt:lpstr>Παραδείγματα παιχνιδιού- 1</vt:lpstr>
      <vt:lpstr>Παραδείγματα παιχνιδιού- 2</vt:lpstr>
      <vt:lpstr>Παραδείγματα παιχνιδιού- 3</vt:lpstr>
      <vt:lpstr>Παραδείγματα παιχνιδιού-4 </vt:lpstr>
      <vt:lpstr>Παραδείγματα παιχνιδιού-5 </vt:lpstr>
      <vt:lpstr>Παραδείγματα παιχνιδιού-6 </vt:lpstr>
      <vt:lpstr>Παραδείγματα παιχνιδιού-7 </vt:lpstr>
      <vt:lpstr>Παραδείγματα παιχνιδιού-8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45</cp:revision>
  <dcterms:created xsi:type="dcterms:W3CDTF">2013-03-04T13:35:19Z</dcterms:created>
  <dcterms:modified xsi:type="dcterms:W3CDTF">2015-03-02T09:39:50Z</dcterms:modified>
</cp:coreProperties>
</file>