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62" r:id="rId15"/>
    <p:sldId id="264" r:id="rId16"/>
    <p:sldId id="276" r:id="rId17"/>
    <p:sldId id="277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7561AD3A-B55B-4797-8619-EE1B0888C081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C9BC7C3-993A-44D4-BAE3-B668B9659A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594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6BC32DCC-DFD0-4701-984C-AF8C2D0DC025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E84DAEF-B13E-49FA-9107-EF9110B1A2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33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FDE688-02B4-4DC1-9ABB-D5E3249A8443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2D4233-8C83-4B1D-8F1B-20C30344B4E4}" type="slidenum">
              <a:rPr lang="el-GR" altLang="el-GR" smtClean="0"/>
              <a:pPr/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174607-0534-41C2-8007-0C321020BAC8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855001-6997-414C-8D4B-FB18D89E3C74}" type="slidenum">
              <a:rPr lang="el-GR" altLang="el-GR" smtClean="0"/>
              <a:pPr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53A627-8B02-4BEA-AF1B-5DB1B8976DAE}" type="slidenum">
              <a:rPr lang="el-GR" altLang="el-GR" smtClean="0"/>
              <a:pPr/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A7EDC4-5269-4161-A3BC-A588861E4F2C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16C8-D72A-44FE-8268-4DABE4A4F9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5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91B6-B59F-48F3-871B-CF9FC69C9E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29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9BEA-4D31-4A13-A0EA-7F0E3F170B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87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50AF-C7A1-4A04-BD44-929F863593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23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DED1-38EF-438D-9E86-A058E49BD9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148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DE8A-02E5-477C-AEC4-3DE9B6BD84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59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61F3-830F-4865-BA02-CEF84815E5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72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A091-6F9D-4B08-9CD8-D398CC84AF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59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CA41-4363-4934-8810-76FB34F6CB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6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EE1B-5C31-4FA5-8858-8ECA48881B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35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0140-4737-4AC1-A066-3166F97CAF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7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9425-6897-43F6-80E8-11F26630E4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267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BE24-17AF-4066-8F9B-2E5CB4EEDE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2185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E750-21E5-4967-8F69-6B2BEE162A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582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1541-B9B4-4362-8E55-C2818877E3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3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A5CB-20BE-42AF-9F87-167BA8B306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79A4-2E61-4DE0-90A4-D76ED6C84A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4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F41A-447E-4253-B974-CA80018045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2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B27C-2871-486F-8FC4-5041AA8BCC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90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2AC0-CCF9-4E44-AA69-48B49F8545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91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75D26D-82EF-44A3-B5D4-61B590C466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009361A-D9F4-423F-A5F1-E7223508AC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(Ε)</a:t>
            </a:r>
            <a:endParaRPr lang="el-GR" sz="3600" dirty="0">
              <a:latin typeface="+mn-lt"/>
            </a:endParaRPr>
          </a:p>
        </p:txBody>
      </p:sp>
      <p:sp>
        <p:nvSpPr>
          <p:cNvPr id="25602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738"/>
            <a:ext cx="9144000" cy="2376487"/>
          </a:xfrm>
        </p:spPr>
        <p:txBody>
          <a:bodyPr/>
          <a:lstStyle/>
          <a:p>
            <a:r>
              <a:rPr lang="el-GR" altLang="el-GR" sz="2600" b="1" smtClean="0">
                <a:solidFill>
                  <a:srgbClr val="000000"/>
                </a:solidFill>
              </a:rPr>
              <a:t>Ενότητα 3</a:t>
            </a:r>
            <a:r>
              <a:rPr lang="el-GR" altLang="el-GR" sz="2600" smtClean="0">
                <a:solidFill>
                  <a:srgbClr val="000000"/>
                </a:solidFill>
              </a:rPr>
              <a:t>: </a:t>
            </a:r>
            <a:r>
              <a:rPr lang="el-GR" altLang="el-GR" sz="2600" smtClean="0"/>
              <a:t>Διαλύτες Μελανιών </a:t>
            </a:r>
            <a:br>
              <a:rPr lang="el-GR" altLang="el-GR" sz="2600" smtClean="0"/>
            </a:br>
            <a:r>
              <a:rPr lang="el-GR" altLang="el-GR" sz="2600" smtClean="0"/>
              <a:t>Έλεγχος Ιδιοτήτων των Διαλυτών: Ταχύτητα Εξάτμισης</a:t>
            </a:r>
            <a:r>
              <a:rPr lang="en-US" altLang="el-GR" sz="2600" smtClean="0">
                <a:solidFill>
                  <a:srgbClr val="000000"/>
                </a:solidFill>
              </a:rPr>
              <a:t> </a:t>
            </a:r>
          </a:p>
          <a:p>
            <a:endParaRPr lang="en-US" altLang="el-GR" sz="2200" smtClean="0">
              <a:solidFill>
                <a:srgbClr val="000000"/>
              </a:solidFill>
            </a:endParaRPr>
          </a:p>
          <a:p>
            <a:r>
              <a:rPr lang="el-GR" altLang="el-GR" sz="2200" smtClean="0">
                <a:solidFill>
                  <a:srgbClr val="000000"/>
                </a:solidFill>
              </a:rPr>
              <a:t>Δρ. Σταματίνα Θεοχάρη Καθηγήτρια Εφαρμογών</a:t>
            </a:r>
          </a:p>
          <a:p>
            <a:r>
              <a:rPr lang="el-GR" altLang="el-GR" sz="2200" smtClean="0">
                <a:solidFill>
                  <a:srgbClr val="000000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5603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3584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Σημειώσεις για το εργαστήριο «Μελάνια», Στ. Θεοχάρη, Σ.Γ.Τ.Κ.Σ., ΤΕΙ Αθήνας, 2008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Μελάνια και καλυπτικά εκτυπώσεων, </a:t>
            </a:r>
            <a:r>
              <a:rPr lang="en-GB" altLang="el-GR" smtClean="0"/>
              <a:t>Thompson</a:t>
            </a:r>
            <a:r>
              <a:rPr lang="el-GR" altLang="el-GR" smtClean="0"/>
              <a:t>, </a:t>
            </a:r>
            <a:r>
              <a:rPr lang="en-GB" altLang="el-GR" smtClean="0"/>
              <a:t>B</a:t>
            </a:r>
            <a:r>
              <a:rPr lang="el-GR" altLang="el-GR" smtClean="0"/>
              <a:t>, Εκδ. ΙΩΝ, 1998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Μελάνια Εκτυπώσεων, </a:t>
            </a:r>
            <a:r>
              <a:rPr lang="en-US" altLang="el-GR" smtClean="0"/>
              <a:t>Todd R</a:t>
            </a:r>
            <a:r>
              <a:rPr lang="el-GR" altLang="el-GR" smtClean="0"/>
              <a:t>., Εκδ. ΙΩΝ, 1999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Εργαστηριακές ασκήσεις Υλικών ΙΙ, Σ.Γ.Τ.Κ.Σ., Τ.Ε.Ι. Αθήνας, Ειρ. Στρατή, Αθήνα 1997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Σημειώσεις Μελάνια – Φωτοευαπαθείς ενώσεις, Π. Παπαδάκου, ΤΕΙ Αθήνας, 2007</a:t>
            </a:r>
            <a:r>
              <a:rPr lang="en-US" altLang="el-GR" smtClean="0"/>
              <a:t>.</a:t>
            </a:r>
            <a:endParaRPr lang="el-GR" altLang="el-GR" smtClean="0"/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A0CE8E-A761-4699-8E7D-64584F5CEAC7}" type="slidenum">
              <a:rPr lang="el-GR" altLang="el-GR">
                <a:solidFill>
                  <a:srgbClr val="000000"/>
                </a:solidFill>
              </a:rPr>
              <a:pPr/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36866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36867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3686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9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3891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3</a:t>
            </a:r>
            <a:r>
              <a:rPr lang="en-US" sz="2000" dirty="0" smtClean="0"/>
              <a:t>:</a:t>
            </a:r>
            <a:r>
              <a:rPr lang="el-GR" sz="2000" dirty="0"/>
              <a:t> Διαλύτες Μελανιών </a:t>
            </a:r>
            <a:r>
              <a:rPr lang="el-GR" sz="2000" dirty="0" smtClean="0"/>
              <a:t>- Έλεγχος </a:t>
            </a:r>
            <a:r>
              <a:rPr lang="el-GR" sz="2000" dirty="0"/>
              <a:t>Ιδιοτήτων των Διαλυτών: Ταχύτητα Εξάτμισης».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710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Στόχος ενότητας</a:t>
            </a:r>
          </a:p>
        </p:txBody>
      </p:sp>
      <p:sp>
        <p:nvSpPr>
          <p:cNvPr id="27650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81537"/>
          </a:xfrm>
        </p:spPr>
        <p:txBody>
          <a:bodyPr/>
          <a:lstStyle/>
          <a:p>
            <a:r>
              <a:rPr lang="el-GR" altLang="el-GR" smtClean="0"/>
              <a:t>Στόχος της  ενότητας είναι η κατανόηση του ρόλου των διαλυτών στα μελάνια εκτύπωσης και των ιδιοτήτων  τους, καθώς και η εξάσκηση σε έναν απλό τρόπο εκτίμησης της ταχύτητας εξάτμισης ενός διαλύτη.</a:t>
            </a:r>
          </a:p>
          <a:p>
            <a:endParaRPr lang="el-GR" altLang="el-G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C65EDE-C722-4526-AC6C-04D4E2B3E0F3}" type="slidenum">
              <a:rPr lang="el-GR" altLang="el-GR">
                <a:solidFill>
                  <a:srgbClr val="000000"/>
                </a:solidFill>
              </a:rPr>
              <a:pPr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Θεωρητικό μέρος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mtClean="0"/>
              <a:t>Ο ρόλος των διαλυτών είναι να διευκολύνουν τη διαδικασία της διασποράς, να βοηθούν ώστε να δίνονται καλές ιδιότητες κατά την εφαρμογή των υλικών και γενικά να διευκολύνουν τη διαχείριση του βερνικιού.</a:t>
            </a:r>
          </a:p>
          <a:p>
            <a:r>
              <a:rPr lang="el-GR" altLang="el-GR" b="1" smtClean="0"/>
              <a:t>Ορισμός</a:t>
            </a:r>
            <a:r>
              <a:rPr lang="el-GR" altLang="el-GR" smtClean="0"/>
              <a:t> (σύμφωνα με το πρότυπο ΕΛΟΤ 547): Κάθε πτητική σε συνήθεις συνθήκες ξήρανσης υγρή φάση, που αποτελείται από ένα ή περισσότερα συστατικά, όπου το συνδετικό μέσο είναι τελείως διαλυμένο. </a:t>
            </a:r>
            <a:endParaRPr lang="en-US" altLang="el-GR" smtClean="0"/>
          </a:p>
          <a:p>
            <a:pPr>
              <a:buFont typeface="Arial" charset="0"/>
              <a:buNone/>
            </a:pPr>
            <a:endParaRPr lang="el-GR" altLang="el-GR" smtClean="0"/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2D13F7-6672-4A3B-8980-BAE52446A5A1}" type="slidenum">
              <a:rPr lang="el-GR" altLang="el-GR">
                <a:solidFill>
                  <a:srgbClr val="000000"/>
                </a:solidFill>
              </a:rPr>
              <a:pPr/>
              <a:t>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Θεωρητικό μέρος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>
            <a:normAutofit/>
          </a:bodyPr>
          <a:lstStyle/>
          <a:p>
            <a:r>
              <a:rPr lang="el-GR" altLang="el-GR" sz="2200" b="1" smtClean="0"/>
              <a:t>Χημική φύση των διαλυτών: </a:t>
            </a:r>
            <a:r>
              <a:rPr lang="el-GR" altLang="el-GR" sz="2200" smtClean="0"/>
              <a:t>Πολλές φορές είναι ένα μίγμα από χαμηλού (&lt; 100 °C), μέσου (100 – 150 ° C) και υψηλού (150 – 250 ° C) σημείου ζέσεως οργανικούς διαλύτες. Βασικά προέρχονται από το πετρέλαιο και τα προϊόντα του. </a:t>
            </a:r>
          </a:p>
          <a:p>
            <a:pPr>
              <a:spcBef>
                <a:spcPts val="1800"/>
              </a:spcBef>
            </a:pPr>
            <a:r>
              <a:rPr lang="el-GR" altLang="el-GR" sz="2200" smtClean="0"/>
              <a:t>Από την άποψη της </a:t>
            </a:r>
            <a:r>
              <a:rPr lang="el-GR" altLang="el-GR" sz="2200" b="1" smtClean="0"/>
              <a:t>χημικής τους σύστασης </a:t>
            </a:r>
            <a:r>
              <a:rPr lang="el-GR" altLang="el-GR" sz="2200" smtClean="0"/>
              <a:t>είναι συνήθως: Παραφινικοί και αρωματικοί υδρογονάνθρακες, αιθέρες, αλκοόλες, κετόνες, πολυγλυκόλες, εστέρες.</a:t>
            </a:r>
          </a:p>
          <a:p>
            <a:r>
              <a:rPr lang="el-GR" altLang="el-GR" sz="2200" smtClean="0"/>
              <a:t>Τις τελευταίες δεκαετίες γίνεται ιδιαίτερη προσπάθεια να αντικατασταθούν οι παραπάνω διαλύτες με το </a:t>
            </a:r>
            <a:r>
              <a:rPr lang="el-GR" altLang="el-GR" sz="2200" b="1" smtClean="0"/>
              <a:t>νερό,</a:t>
            </a:r>
            <a:r>
              <a:rPr lang="el-GR" altLang="el-GR" sz="2200" smtClean="0"/>
              <a:t> που είναι άφθονη και φθηνή πρώτη ύλη, δεν έχει τοξικότητα και οσμή, δεν είναι εύφλεκτο και δεν μολύνει το περιβάλλον. Δυστυχώς όμως δεν αποτελεί τον ιδανικό διαλύτη.</a:t>
            </a:r>
          </a:p>
          <a:p>
            <a:endParaRPr lang="el-GR" altLang="el-GR" sz="2200" smtClean="0"/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F1DF84-C020-4C41-8A18-0C8856BF118A}" type="slidenum">
              <a:rPr lang="el-GR" altLang="el-GR">
                <a:solidFill>
                  <a:srgbClr val="000000"/>
                </a:solidFill>
              </a:rPr>
              <a:pPr/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Οι ιδιότητες των διαλυτών </a:t>
            </a:r>
            <a:r>
              <a:rPr lang="el-GR" altLang="el-GR" sz="3200" b="0" smtClean="0"/>
              <a:t>(1 από 2) </a:t>
            </a:r>
          </a:p>
        </p:txBody>
      </p:sp>
      <p:sp>
        <p:nvSpPr>
          <p:cNvPr id="3072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l-GR" altLang="el-GR" b="1" smtClean="0"/>
              <a:t>Διαλυτική ικανότητα </a:t>
            </a:r>
            <a:r>
              <a:rPr lang="el-GR" altLang="el-GR" smtClean="0"/>
              <a:t>(ικανότητα διάλυσης των ρητινών και των ελαίων), χωρίς να προκαλούν φθορές στις εκτυπωτικές μηχανές.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l-GR" altLang="el-GR" b="1" smtClean="0"/>
              <a:t>Ταχύτητα εξάτμισης</a:t>
            </a:r>
            <a:r>
              <a:rPr lang="el-GR" altLang="el-GR" smtClean="0"/>
              <a:t>, που εξαρτάται από την περιοχή θερμοκρασίας βρασμού και την πτητικότητά τους.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l-GR" altLang="el-GR" b="1" smtClean="0"/>
              <a:t>Σημείο ανάφλεξης </a:t>
            </a:r>
            <a:r>
              <a:rPr lang="el-GR" altLang="el-GR" smtClean="0"/>
              <a:t>(θερμοκρασία ανάφλεξης με την προσαγωγή φλόγας), σημείο αυτανάφλεξης (θερμοκρασία ανάφλεξης χωρίς την προσαγωγή φλόγας), που σχετίζονται με την ασφάλεια της χρήσης, μεταφοράς, αποθήκευσης των διαλυτών.</a:t>
            </a: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C96874-885F-41D2-98A9-135E57CF3830}" type="slidenum">
              <a:rPr lang="el-GR" altLang="el-GR">
                <a:solidFill>
                  <a:srgbClr val="000000"/>
                </a:solidFill>
              </a:rPr>
              <a:pPr/>
              <a:t>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Οι ιδιότητες των διαλυτών </a:t>
            </a:r>
            <a:r>
              <a:rPr lang="el-GR" altLang="el-GR" sz="3200" b="0" smtClean="0"/>
              <a:t>(2 από 2) 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Calibri" pitchFamily="34" charset="0"/>
              <a:buAutoNum type="arabicPeriod" startAt="4"/>
            </a:pPr>
            <a:r>
              <a:rPr lang="el-GR" altLang="el-GR" b="1" smtClean="0"/>
              <a:t>Ειδικό βάρος, χρώμα, σχετική υγρασία </a:t>
            </a:r>
            <a:r>
              <a:rPr lang="el-GR" altLang="el-GR" smtClean="0"/>
              <a:t>(που σε συνδυασμό με την πτητικότητα καθορίζει την ταχύτητα στεγνώματος των μελανιών), </a:t>
            </a:r>
            <a:r>
              <a:rPr lang="el-GR" altLang="el-GR" b="1" smtClean="0"/>
              <a:t>οξύτητα – αλκαλικότητα</a:t>
            </a:r>
            <a:r>
              <a:rPr lang="el-GR" altLang="el-GR" smtClean="0"/>
              <a:t>.</a:t>
            </a:r>
          </a:p>
          <a:p>
            <a:pPr marL="609600" indent="-609600">
              <a:buFont typeface="Calibri" pitchFamily="34" charset="0"/>
              <a:buAutoNum type="arabicPeriod" startAt="4"/>
            </a:pPr>
            <a:r>
              <a:rPr lang="el-GR" altLang="el-GR" b="1" smtClean="0"/>
              <a:t>Τοξικότητα, οσμή</a:t>
            </a:r>
            <a:r>
              <a:rPr lang="el-GR" altLang="el-GR" smtClean="0"/>
              <a:t>.</a:t>
            </a:r>
          </a:p>
          <a:p>
            <a:pPr marL="609600" indent="-609600">
              <a:buFont typeface="Calibri" pitchFamily="34" charset="0"/>
              <a:buAutoNum type="arabicPeriod" startAt="4"/>
            </a:pPr>
            <a:r>
              <a:rPr lang="el-GR" altLang="el-GR" smtClean="0"/>
              <a:t>Γενικά, ο διαλύτης πρέπει να είναι </a:t>
            </a:r>
            <a:r>
              <a:rPr lang="el-GR" altLang="el-GR" b="1" smtClean="0"/>
              <a:t>άοσμος, φθηνός, άφθονος, μη τοξικός</a:t>
            </a:r>
            <a:r>
              <a:rPr lang="el-GR" altLang="el-GR" smtClean="0"/>
              <a:t>.</a:t>
            </a:r>
          </a:p>
          <a:p>
            <a:pPr marL="609600" indent="-609600">
              <a:buFont typeface="Calibri" pitchFamily="34" charset="0"/>
              <a:buAutoNum type="arabicPeriod" startAt="4"/>
            </a:pPr>
            <a:r>
              <a:rPr lang="el-GR" altLang="el-GR" smtClean="0"/>
              <a:t>Τέλος, οι διαλύτες μπορούν να χρησιμοποιηθούν και ως </a:t>
            </a:r>
            <a:r>
              <a:rPr lang="el-GR" altLang="el-GR" b="1" smtClean="0"/>
              <a:t>απολιπαντικά</a:t>
            </a:r>
            <a:r>
              <a:rPr lang="el-GR" altLang="el-GR" smtClean="0"/>
              <a:t> (π.χ. μεταλλικών επιφανειών), αλλά και ως </a:t>
            </a:r>
            <a:r>
              <a:rPr lang="el-GR" altLang="el-GR" b="1" smtClean="0"/>
              <a:t>επιβραδυντές</a:t>
            </a:r>
            <a:r>
              <a:rPr lang="el-GR" altLang="el-GR" smtClean="0"/>
              <a:t> στο στέγνωμα των μελανιών.</a:t>
            </a:r>
          </a:p>
          <a:p>
            <a:pPr marL="609600" indent="-609600"/>
            <a:endParaRPr lang="el-GR" altLang="el-GR" smtClean="0"/>
          </a:p>
          <a:p>
            <a:pPr marL="609600" indent="-609600"/>
            <a:endParaRPr lang="el-GR" alt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E8ECB1-B9D6-4C89-AEF0-4814B1091ADE}" type="slidenum">
              <a:rPr lang="el-GR" altLang="el-GR">
                <a:solidFill>
                  <a:srgbClr val="000000"/>
                </a:solidFill>
              </a:rPr>
              <a:pPr/>
              <a:t>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Πειραματική διαδικασία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Εύκολη </a:t>
            </a:r>
            <a:r>
              <a:rPr lang="el-GR" b="1" dirty="0"/>
              <a:t>δοκιμασία της ταχύτητας εξάτμισης του διαλύτη</a:t>
            </a:r>
            <a:r>
              <a:rPr lang="el-GR" b="1" dirty="0" smtClean="0"/>
              <a:t>:</a:t>
            </a:r>
            <a:endParaRPr lang="el-GR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Ένας απλός τρόπος είναι η μέτρηση του χρόνου εξάτμισης 0.5 </a:t>
            </a:r>
            <a:r>
              <a:rPr lang="el-GR" dirty="0" smtClean="0"/>
              <a:t>m</a:t>
            </a:r>
            <a:r>
              <a:rPr lang="en-US" dirty="0" smtClean="0"/>
              <a:t>L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εξεταζόμενου διαλύτη</a:t>
            </a:r>
            <a:r>
              <a:rPr lang="el-GR" dirty="0"/>
              <a:t>, που τοποθετείται σε διηθητικό χαρτί </a:t>
            </a:r>
            <a:r>
              <a:rPr lang="el-GR" dirty="0" smtClean="0"/>
              <a:t>W</a:t>
            </a:r>
            <a:r>
              <a:rPr lang="en-US" dirty="0" err="1" smtClean="0"/>
              <a:t>hatman</a:t>
            </a:r>
            <a:r>
              <a:rPr lang="el-GR" dirty="0" smtClean="0"/>
              <a:t> </a:t>
            </a:r>
            <a:r>
              <a:rPr lang="el-GR" dirty="0" err="1" smtClean="0"/>
              <a:t>Nο</a:t>
            </a:r>
            <a:r>
              <a:rPr lang="el-GR" dirty="0" smtClean="0"/>
              <a:t> 1, </a:t>
            </a:r>
            <a:r>
              <a:rPr lang="el-GR" dirty="0"/>
              <a:t>και </a:t>
            </a:r>
            <a:r>
              <a:rPr lang="el-GR" dirty="0" smtClean="0"/>
              <a:t>στη συνέχεια η </a:t>
            </a:r>
            <a:r>
              <a:rPr lang="el-GR" dirty="0"/>
              <a:t>σύγκριση με </a:t>
            </a:r>
            <a:r>
              <a:rPr lang="el-GR" dirty="0" smtClean="0"/>
              <a:t>το χρόνο εξάτμισης πρότυπου </a:t>
            </a:r>
            <a:r>
              <a:rPr lang="el-GR" dirty="0"/>
              <a:t>διαλύτη</a:t>
            </a:r>
            <a:r>
              <a:rPr lang="el-G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εξέταση γίνεται στον </a:t>
            </a:r>
            <a:r>
              <a:rPr lang="el-GR" dirty="0" err="1" smtClean="0"/>
              <a:t>απαγωγό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3059" r="8888" b="16940"/>
          <a:stretch>
            <a:fillRect/>
          </a:stretch>
        </p:blipFill>
        <p:spPr bwMode="auto">
          <a:xfrm>
            <a:off x="5373688" y="3733800"/>
            <a:ext cx="2590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73D3C3-B3F3-45E4-BC03-64CC694961F0}" type="slidenum">
              <a:rPr lang="el-GR" altLang="el-GR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Πίνακας μετρήσεων - αποτελεσμάτων</a:t>
            </a:r>
          </a:p>
        </p:txBody>
      </p:sp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285750" y="1500188"/>
          <a:ext cx="8572500" cy="3971926"/>
        </p:xfrm>
        <a:graphic>
          <a:graphicData uri="http://schemas.openxmlformats.org/drawingml/2006/table">
            <a:tbl>
              <a:tblPr/>
              <a:tblGrid>
                <a:gridCol w="4286250"/>
                <a:gridCol w="4286250"/>
              </a:tblGrid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Διαλύτης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Χρόνος  εξάτμισης (</a:t>
                      </a:r>
                      <a:r>
                        <a:rPr kumimoji="0" lang="en-US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sec)</a:t>
                      </a:r>
                      <a:endParaRPr kumimoji="0" lang="el-GR" alt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Νερό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Ακετόνη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Οινόπνευμα</a:t>
                      </a: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αιθανόλη</a:t>
                      </a: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Ισοπροπανόλη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Καθαρή βενζίνη (μίγμα Υ/Α)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White Spirit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FFD6CC-895E-46F1-A176-5B911909BA12}" type="slidenum">
              <a:rPr lang="el-GR" altLang="el-GR">
                <a:solidFill>
                  <a:srgbClr val="000000"/>
                </a:solidFill>
              </a:rPr>
              <a:pPr/>
              <a:t>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Σχόλια - Συμπεράσματα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3384550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el-GR" altLang="el-GR" sz="2200" smtClean="0"/>
              <a:t>Να βρεθούν από τη βιβλιογραφία και το διαδίκτυο  οι χημικοί τύποι και τα θεωρητικά σημεία ζέσεως (Σ.Ζ.) των διαλυτών που εξετάστηκαν.</a:t>
            </a:r>
          </a:p>
          <a:p>
            <a:pPr>
              <a:lnSpc>
                <a:spcPct val="104000"/>
              </a:lnSpc>
            </a:pPr>
            <a:r>
              <a:rPr lang="el-GR" altLang="el-GR" sz="2200" smtClean="0"/>
              <a:t>Να σημειωθεί η θερμοκρασία περιβάλλοντος κατά την διεξαγωγή της άσκησης.</a:t>
            </a:r>
          </a:p>
          <a:p>
            <a:pPr>
              <a:lnSpc>
                <a:spcPct val="104000"/>
              </a:lnSpc>
            </a:pPr>
            <a:r>
              <a:rPr lang="el-GR" altLang="el-GR" sz="2200" smtClean="0"/>
              <a:t>Στη συνέχεια, να συσχετιστεί το Σ.Ζ. του κάθε διαλύτη με την ταχύτητα εξάτμισής του (πτητικότητα).</a:t>
            </a:r>
          </a:p>
          <a:p>
            <a:pPr>
              <a:lnSpc>
                <a:spcPct val="104000"/>
              </a:lnSpc>
            </a:pPr>
            <a:r>
              <a:rPr lang="el-GR" altLang="el-GR" sz="2200" smtClean="0"/>
              <a:t>Να δοθούν σχόλια &amp; συμπεράσματα.</a:t>
            </a: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3BB0FE-6FE8-44BB-B5D8-60463EA09CD9}" type="slidenum">
              <a:rPr lang="el-GR" altLang="el-GR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3d2178bcf198439b371ac6d7382f634d49c57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16</TotalTime>
  <Words>1215</Words>
  <Application>Microsoft Office PowerPoint</Application>
  <PresentationFormat>Προβολή στην οθόνη (4:3)</PresentationFormat>
  <Paragraphs>117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OC_template_updated</vt:lpstr>
      <vt:lpstr>1_OC_template_updated</vt:lpstr>
      <vt:lpstr>2_OC_template_updated</vt:lpstr>
      <vt:lpstr>Μελάνια και επικαλυπτικά (Ε)</vt:lpstr>
      <vt:lpstr>Στόχος ενότητας</vt:lpstr>
      <vt:lpstr>Θεωρητικό μέρος (1 από 2)</vt:lpstr>
      <vt:lpstr>Θεωρητικό μέρος (2 από 2)</vt:lpstr>
      <vt:lpstr>Οι ιδιότητες των διαλυτών (1 από 2) </vt:lpstr>
      <vt:lpstr>Οι ιδιότητες των διαλυτών (2 από 2) </vt:lpstr>
      <vt:lpstr>Πειραματική διαδικασία</vt:lpstr>
      <vt:lpstr>Πίνακας μετρήσεων - αποτελεσμάτων</vt:lpstr>
      <vt:lpstr>Σχόλια - Συμπεράσματα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opencourses@teiath.gr</dc:creator>
  <cp:lastModifiedBy>fkaram2</cp:lastModifiedBy>
  <cp:revision>8</cp:revision>
  <dcterms:created xsi:type="dcterms:W3CDTF">2014-09-29T08:55:02Z</dcterms:created>
  <dcterms:modified xsi:type="dcterms:W3CDTF">2015-07-02T07:07:02Z</dcterms:modified>
</cp:coreProperties>
</file>