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32"/>
  </p:notesMasterIdLst>
  <p:handoutMasterIdLst>
    <p:handoutMasterId r:id="rId33"/>
  </p:handoutMasterIdLst>
  <p:sldIdLst>
    <p:sldId id="281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2" r:id="rId25"/>
    <p:sldId id="283" r:id="rId26"/>
    <p:sldId id="284" r:id="rId27"/>
    <p:sldId id="289" r:id="rId28"/>
    <p:sldId id="290" r:id="rId29"/>
    <p:sldId id="286" r:id="rId30"/>
    <p:sldId id="288" r:id="rId31"/>
  </p:sldIdLst>
  <p:sldSz cx="9144000" cy="6858000" type="screen4x3"/>
  <p:notesSz cx="7104063" cy="10234613"/>
  <p:custDataLst>
    <p:tags r:id="rId3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542A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8/4/2015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8/4/2015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167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Relationship Id="rId9" Type="http://schemas.openxmlformats.org/officeDocument/2006/relationships/image" Target="../media/image9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Us_land_survey_officer.jp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en.wikipedia.org/wiki/File:Topographic-Relief-perspective-sample.jpg" TargetMode="Externa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Γεωδαισία</a:t>
            </a:r>
            <a:endParaRPr lang="el-GR" sz="4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95536" y="2996952"/>
            <a:ext cx="8352928" cy="2232247"/>
          </a:xfrm>
        </p:spPr>
        <p:txBody>
          <a:bodyPr>
            <a:normAutofit fontScale="62500" lnSpcReduction="20000"/>
          </a:bodyPr>
          <a:lstStyle/>
          <a:p>
            <a:r>
              <a:rPr lang="el-GR" sz="3700" b="1" dirty="0"/>
              <a:t>Ενότητα </a:t>
            </a:r>
            <a:r>
              <a:rPr lang="el-GR" sz="3700" b="1" dirty="0" smtClean="0"/>
              <a:t>6</a:t>
            </a:r>
            <a:r>
              <a:rPr lang="en-US" sz="3700" b="1" dirty="0" smtClean="0"/>
              <a:t>: </a:t>
            </a:r>
            <a:r>
              <a:rPr lang="el-GR" sz="3700" dirty="0"/>
              <a:t>Εισαγωγή στην έννοια του Γεωδαιτικού DATUM</a:t>
            </a:r>
          </a:p>
          <a:p>
            <a:endParaRPr lang="en-US" sz="2800" dirty="0"/>
          </a:p>
          <a:p>
            <a:r>
              <a:rPr lang="el-GR" sz="3100" dirty="0"/>
              <a:t>Βασίλης Δ. </a:t>
            </a:r>
            <a:r>
              <a:rPr lang="el-GR" sz="3100" dirty="0" err="1"/>
              <a:t>Ανδριτσάνος</a:t>
            </a:r>
            <a:endParaRPr lang="el-GR" sz="3100" dirty="0"/>
          </a:p>
          <a:p>
            <a:r>
              <a:rPr lang="el-GR" sz="3100" dirty="0"/>
              <a:t>Δρ. Αγρονόμος - Τοπογράφος Μηχανικός ΑΠΘ</a:t>
            </a:r>
          </a:p>
          <a:p>
            <a:r>
              <a:rPr lang="el-GR" sz="3100" dirty="0"/>
              <a:t>Επίκουρος Καθηγητής ΤΕΙ </a:t>
            </a:r>
            <a:r>
              <a:rPr lang="el-GR" sz="3100" dirty="0" smtClean="0"/>
              <a:t>Αθήνας</a:t>
            </a:r>
            <a:endParaRPr lang="en-US" sz="3100" dirty="0" smtClean="0"/>
          </a:p>
          <a:p>
            <a:r>
              <a:rPr lang="el-GR" sz="3100" dirty="0"/>
              <a:t>Τμήμα Πολιτικών Μηχανικών ΤΕ </a:t>
            </a:r>
            <a:endParaRPr lang="en-US" sz="3100" dirty="0"/>
          </a:p>
          <a:p>
            <a:r>
              <a:rPr lang="el-GR" sz="3100" dirty="0"/>
              <a:t>Κατεύθυνση Μηχανικών Τοπογραφίας &amp; </a:t>
            </a:r>
            <a:r>
              <a:rPr lang="el-GR" sz="3100" dirty="0" err="1"/>
              <a:t>Γεωπληροφορικής</a:t>
            </a:r>
            <a:r>
              <a:rPr lang="el-GR" sz="3100" dirty="0"/>
              <a:t> ΤΕ</a:t>
            </a:r>
          </a:p>
          <a:p>
            <a:endParaRPr lang="el-GR" sz="31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478474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23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600" dirty="0"/>
              <a:t>Συστήματα αναφοράς και γεωδαιτικό </a:t>
            </a:r>
            <a:r>
              <a:rPr lang="en-US" sz="3600" dirty="0"/>
              <a:t>d</a:t>
            </a:r>
            <a:r>
              <a:rPr lang="el-GR" sz="3600" dirty="0" err="1"/>
              <a:t>atum</a:t>
            </a:r>
            <a:r>
              <a:rPr lang="el-GR" sz="3600" dirty="0"/>
              <a:t>  </a:t>
            </a:r>
            <a:r>
              <a:rPr lang="el-GR" sz="2800" b="0" dirty="0" smtClean="0"/>
              <a:t>(6 </a:t>
            </a:r>
            <a:r>
              <a:rPr lang="el-GR" sz="2800" b="0" dirty="0"/>
              <a:t>από 18)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l-GR" sz="2400" dirty="0"/>
              <a:t>Για τον υπολογισμό των αναγωγών είναι </a:t>
            </a:r>
            <a:r>
              <a:rPr lang="el-GR" sz="2400" dirty="0" smtClean="0"/>
              <a:t>απαραίτητη </a:t>
            </a:r>
            <a:r>
              <a:rPr lang="el-GR" sz="2400" dirty="0"/>
              <a:t>η γνώση των σχέσεων μεταξύ των συστημάτων αναφοράς των </a:t>
            </a:r>
            <a:r>
              <a:rPr lang="el-GR" sz="2400" dirty="0" smtClean="0"/>
              <a:t>μετρήσεων</a:t>
            </a:r>
            <a:r>
              <a:rPr lang="en-US" sz="2400" dirty="0" smtClean="0"/>
              <a:t>.</a:t>
            </a:r>
            <a:endParaRPr lang="el-GR" sz="2400" dirty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l-GR" sz="2400" b="1" dirty="0" smtClean="0"/>
              <a:t>Γεωκεντρικό </a:t>
            </a:r>
            <a:r>
              <a:rPr lang="el-GR" sz="2400" b="1" dirty="0"/>
              <a:t>καρτεσιανό: </a:t>
            </a:r>
            <a:r>
              <a:rPr lang="el-GR" sz="2400" dirty="0"/>
              <a:t>παγκόσμιο με κέντρο το </a:t>
            </a:r>
            <a:r>
              <a:rPr lang="el-GR" sz="2400" dirty="0" err="1" smtClean="0"/>
              <a:t>γεώκεντρο</a:t>
            </a:r>
            <a:r>
              <a:rPr lang="en-US" sz="2400" dirty="0" smtClean="0"/>
              <a:t>,</a:t>
            </a:r>
            <a:endParaRPr lang="el-GR" sz="2400" dirty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l-GR" sz="2400" b="1" dirty="0" smtClean="0"/>
              <a:t>Μη-γεωκεντρικό </a:t>
            </a:r>
            <a:r>
              <a:rPr lang="el-GR" sz="2400" b="1" dirty="0"/>
              <a:t>(γεωδαιτικό) καρτεσιανό:</a:t>
            </a:r>
            <a:r>
              <a:rPr lang="el-GR" sz="2400" dirty="0"/>
              <a:t> παγκόσμιο με κέντρο κοντά στο </a:t>
            </a:r>
            <a:r>
              <a:rPr lang="el-GR" sz="2400" dirty="0" err="1" smtClean="0"/>
              <a:t>γεώκεντρο</a:t>
            </a:r>
            <a:r>
              <a:rPr lang="en-US" sz="2400" dirty="0" smtClean="0"/>
              <a:t>,</a:t>
            </a:r>
            <a:endParaRPr lang="el-GR" sz="2400" dirty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l-GR" sz="2400" b="1" dirty="0" smtClean="0"/>
              <a:t>Τοπικό </a:t>
            </a:r>
            <a:r>
              <a:rPr lang="el-GR" sz="2400" b="1" dirty="0"/>
              <a:t>(καρτεσιανό) αστρονομικό: </a:t>
            </a:r>
            <a:r>
              <a:rPr lang="el-GR" sz="2400" dirty="0" err="1"/>
              <a:t>τοποκεντρικό</a:t>
            </a:r>
            <a:r>
              <a:rPr lang="el-GR" sz="2400" dirty="0"/>
              <a:t> (σημείο </a:t>
            </a:r>
            <a:r>
              <a:rPr lang="el-GR" sz="2400" dirty="0" err="1"/>
              <a:t>κέντρωσης</a:t>
            </a:r>
            <a:r>
              <a:rPr lang="el-GR" sz="2400" dirty="0"/>
              <a:t> των οργάνων μετρήσεων</a:t>
            </a:r>
            <a:r>
              <a:rPr lang="el-GR" sz="2400" dirty="0" smtClean="0"/>
              <a:t>)</a:t>
            </a:r>
            <a:r>
              <a:rPr lang="en-US" sz="2400" dirty="0" smtClean="0"/>
              <a:t>,</a:t>
            </a:r>
            <a:endParaRPr lang="el-GR" sz="2400" dirty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l-GR" sz="2400" b="1" dirty="0" smtClean="0"/>
              <a:t>Τοπικό </a:t>
            </a:r>
            <a:r>
              <a:rPr lang="el-GR" sz="2400" b="1" dirty="0"/>
              <a:t>(καρτεσιανό) γεωδαιτικό: </a:t>
            </a:r>
            <a:r>
              <a:rPr lang="el-GR" sz="2400" dirty="0" err="1"/>
              <a:t>τοποκεντρικό</a:t>
            </a:r>
            <a:r>
              <a:rPr lang="el-GR" sz="2400" dirty="0"/>
              <a:t> (για τη σύνδεση με το αστρονομικό</a:t>
            </a:r>
            <a:r>
              <a:rPr lang="el-GR" sz="2400" dirty="0" smtClean="0"/>
              <a:t>)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spcBef>
                <a:spcPts val="1200"/>
              </a:spcBef>
            </a:pP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234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600" dirty="0"/>
              <a:t>Συστήματα αναφοράς και γεωδαιτικό </a:t>
            </a:r>
            <a:r>
              <a:rPr lang="en-US" sz="3600" dirty="0"/>
              <a:t>d</a:t>
            </a:r>
            <a:r>
              <a:rPr lang="el-GR" sz="3600" dirty="0" err="1"/>
              <a:t>atum</a:t>
            </a:r>
            <a:r>
              <a:rPr lang="el-GR" sz="3600" dirty="0"/>
              <a:t>  </a:t>
            </a:r>
            <a:r>
              <a:rPr lang="el-GR" sz="2800" b="0" dirty="0" smtClean="0"/>
              <a:t>(7 </a:t>
            </a:r>
            <a:r>
              <a:rPr lang="el-GR" sz="2800" b="0" dirty="0"/>
              <a:t>από 18)</a:t>
            </a: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Σχέσεις γεωκεντρικού και μη-γεωκεντρικού (γεωδαιτικού) καρτεσιανού συστήματος </a:t>
            </a:r>
            <a:r>
              <a:rPr lang="el-GR" sz="2400" dirty="0" smtClean="0"/>
              <a:t>αναφοράς</a:t>
            </a:r>
            <a:r>
              <a:rPr lang="en-US" sz="2400" dirty="0" smtClean="0"/>
              <a:t>.</a:t>
            </a:r>
            <a:endParaRPr lang="el-GR" sz="2400" dirty="0"/>
          </a:p>
          <a:p>
            <a:endParaRPr lang="el-GR" dirty="0"/>
          </a:p>
        </p:txBody>
      </p:sp>
      <p:grpSp>
        <p:nvGrpSpPr>
          <p:cNvPr id="7202" name="Group 7201"/>
          <p:cNvGrpSpPr/>
          <p:nvPr/>
        </p:nvGrpSpPr>
        <p:grpSpPr>
          <a:xfrm>
            <a:off x="318116" y="2368816"/>
            <a:ext cx="5195399" cy="3942630"/>
            <a:chOff x="539552" y="2204864"/>
            <a:chExt cx="5195399" cy="394263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139952" y="2852936"/>
              <a:ext cx="72008" cy="230425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139952" y="2840360"/>
              <a:ext cx="288032" cy="166876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4418080" y="4176179"/>
              <a:ext cx="297936" cy="3329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2915816" y="4509120"/>
              <a:ext cx="1512168" cy="19315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2051720" y="4342649"/>
              <a:ext cx="1152128" cy="153462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 flipV="1">
              <a:off x="2915816" y="2492896"/>
              <a:ext cx="288032" cy="184975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3203848" y="4042044"/>
              <a:ext cx="2375292" cy="33526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2555776" y="2348880"/>
              <a:ext cx="36004" cy="225681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H="1">
              <a:off x="899592" y="4605697"/>
              <a:ext cx="1648992" cy="105555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2548584" y="4594821"/>
              <a:ext cx="2511896" cy="20233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 flipV="1">
              <a:off x="2003556" y="4977068"/>
              <a:ext cx="2172400" cy="15640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>
              <a:off x="4175956" y="4797152"/>
              <a:ext cx="540060" cy="3600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3183391" y="4328514"/>
              <a:ext cx="0" cy="46863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87" name="Straight Connector 7186"/>
            <p:cNvCxnSpPr/>
            <p:nvPr/>
          </p:nvCxnSpPr>
          <p:spPr>
            <a:xfrm>
              <a:off x="2411760" y="4749712"/>
              <a:ext cx="721052" cy="4744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3183391" y="4605697"/>
              <a:ext cx="236481" cy="191455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94" name="Freeform 7193"/>
            <p:cNvSpPr/>
            <p:nvPr/>
          </p:nvSpPr>
          <p:spPr>
            <a:xfrm>
              <a:off x="2779776" y="2889504"/>
              <a:ext cx="332395" cy="195757"/>
            </a:xfrm>
            <a:custGeom>
              <a:avLst/>
              <a:gdLst>
                <a:gd name="connsiteX0" fmla="*/ 0 w 332395"/>
                <a:gd name="connsiteY0" fmla="*/ 134112 h 195757"/>
                <a:gd name="connsiteX1" fmla="*/ 85344 w 332395"/>
                <a:gd name="connsiteY1" fmla="*/ 195072 h 195757"/>
                <a:gd name="connsiteX2" fmla="*/ 304800 w 332395"/>
                <a:gd name="connsiteY2" fmla="*/ 158496 h 195757"/>
                <a:gd name="connsiteX3" fmla="*/ 329184 w 332395"/>
                <a:gd name="connsiteY3" fmla="*/ 36576 h 195757"/>
                <a:gd name="connsiteX4" fmla="*/ 329184 w 332395"/>
                <a:gd name="connsiteY4" fmla="*/ 36576 h 195757"/>
                <a:gd name="connsiteX5" fmla="*/ 329184 w 332395"/>
                <a:gd name="connsiteY5" fmla="*/ 0 h 195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2395" h="195757">
                  <a:moveTo>
                    <a:pt x="0" y="134112"/>
                  </a:moveTo>
                  <a:cubicBezTo>
                    <a:pt x="17272" y="162560"/>
                    <a:pt x="34544" y="191008"/>
                    <a:pt x="85344" y="195072"/>
                  </a:cubicBezTo>
                  <a:cubicBezTo>
                    <a:pt x="136144" y="199136"/>
                    <a:pt x="264160" y="184912"/>
                    <a:pt x="304800" y="158496"/>
                  </a:cubicBezTo>
                  <a:cubicBezTo>
                    <a:pt x="345440" y="132080"/>
                    <a:pt x="329184" y="36576"/>
                    <a:pt x="329184" y="36576"/>
                  </a:cubicBezTo>
                  <a:lnTo>
                    <a:pt x="329184" y="36576"/>
                  </a:lnTo>
                  <a:lnTo>
                    <a:pt x="329184" y="0"/>
                  </a:ln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195" name="Freeform 7194"/>
            <p:cNvSpPr/>
            <p:nvPr/>
          </p:nvSpPr>
          <p:spPr>
            <a:xfrm>
              <a:off x="3889248" y="2877077"/>
              <a:ext cx="670595" cy="85579"/>
            </a:xfrm>
            <a:custGeom>
              <a:avLst/>
              <a:gdLst>
                <a:gd name="connsiteX0" fmla="*/ 0 w 670595"/>
                <a:gd name="connsiteY0" fmla="*/ 85579 h 85579"/>
                <a:gd name="connsiteX1" fmla="*/ 60960 w 670595"/>
                <a:gd name="connsiteY1" fmla="*/ 36811 h 85579"/>
                <a:gd name="connsiteX2" fmla="*/ 219456 w 670595"/>
                <a:gd name="connsiteY2" fmla="*/ 12427 h 85579"/>
                <a:gd name="connsiteX3" fmla="*/ 353568 w 670595"/>
                <a:gd name="connsiteY3" fmla="*/ 12427 h 85579"/>
                <a:gd name="connsiteX4" fmla="*/ 414528 w 670595"/>
                <a:gd name="connsiteY4" fmla="*/ 235 h 85579"/>
                <a:gd name="connsiteX5" fmla="*/ 499872 w 670595"/>
                <a:gd name="connsiteY5" fmla="*/ 12427 h 85579"/>
                <a:gd name="connsiteX6" fmla="*/ 536448 w 670595"/>
                <a:gd name="connsiteY6" fmla="*/ 24619 h 85579"/>
                <a:gd name="connsiteX7" fmla="*/ 597408 w 670595"/>
                <a:gd name="connsiteY7" fmla="*/ 12427 h 85579"/>
                <a:gd name="connsiteX8" fmla="*/ 670560 w 670595"/>
                <a:gd name="connsiteY8" fmla="*/ 36811 h 8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0595" h="85579">
                  <a:moveTo>
                    <a:pt x="0" y="85579"/>
                  </a:moveTo>
                  <a:cubicBezTo>
                    <a:pt x="20320" y="69323"/>
                    <a:pt x="38893" y="50603"/>
                    <a:pt x="60960" y="36811"/>
                  </a:cubicBezTo>
                  <a:cubicBezTo>
                    <a:pt x="94437" y="15888"/>
                    <a:pt x="217737" y="12599"/>
                    <a:pt x="219456" y="12427"/>
                  </a:cubicBezTo>
                  <a:cubicBezTo>
                    <a:pt x="303338" y="-15534"/>
                    <a:pt x="201922" y="12427"/>
                    <a:pt x="353568" y="12427"/>
                  </a:cubicBezTo>
                  <a:cubicBezTo>
                    <a:pt x="374290" y="12427"/>
                    <a:pt x="394208" y="4299"/>
                    <a:pt x="414528" y="235"/>
                  </a:cubicBezTo>
                  <a:cubicBezTo>
                    <a:pt x="442976" y="4299"/>
                    <a:pt x="471693" y="6791"/>
                    <a:pt x="499872" y="12427"/>
                  </a:cubicBezTo>
                  <a:cubicBezTo>
                    <a:pt x="512474" y="14947"/>
                    <a:pt x="523597" y="24619"/>
                    <a:pt x="536448" y="24619"/>
                  </a:cubicBezTo>
                  <a:cubicBezTo>
                    <a:pt x="557170" y="24619"/>
                    <a:pt x="577088" y="16491"/>
                    <a:pt x="597408" y="12427"/>
                  </a:cubicBezTo>
                  <a:cubicBezTo>
                    <a:pt x="674569" y="25287"/>
                    <a:pt x="670560" y="-101"/>
                    <a:pt x="670560" y="3681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96" name="TextBox 7195"/>
                <p:cNvSpPr txBox="1"/>
                <p:nvPr/>
              </p:nvSpPr>
              <p:spPr>
                <a:xfrm>
                  <a:off x="2195736" y="2204864"/>
                  <a:ext cx="360040" cy="3758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l-GR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/>
                              </a:rPr>
                              <m:t>Ζ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G</m:t>
                            </m:r>
                          </m:sup>
                        </m:sSup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7196" name="TextBox 71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5736" y="2204864"/>
                  <a:ext cx="360040" cy="375872"/>
                </a:xfrm>
                <a:prstGeom prst="rect">
                  <a:avLst/>
                </a:prstGeom>
                <a:blipFill rotWithShape="1">
                  <a:blip r:embed="rId2" cstate="print"/>
                  <a:stretch>
                    <a:fillRect r="-1016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197" name="TextBox 7196"/>
            <p:cNvSpPr txBox="1"/>
            <p:nvPr/>
          </p:nvSpPr>
          <p:spPr>
            <a:xfrm>
              <a:off x="2930894" y="2292841"/>
              <a:ext cx="2578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Z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083022" y="2445241"/>
              <a:ext cx="3084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P</a:t>
              </a:r>
              <a:endParaRPr lang="el-GR" sz="2000" dirty="0">
                <a:latin typeface="+mn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98" name="TextBox 7197"/>
                <p:cNvSpPr txBox="1"/>
                <p:nvPr/>
              </p:nvSpPr>
              <p:spPr>
                <a:xfrm>
                  <a:off x="3173384" y="2580736"/>
                  <a:ext cx="3600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2000" b="0" i="1" smtClean="0">
                                <a:latin typeface="Cambria Math"/>
                              </a:rPr>
                              <m:t>𝜀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sz="2000" b="0" i="0" smtClean="0">
                                <a:latin typeface="Cambria Math"/>
                              </a:rPr>
                              <m:t>Ζ</m:t>
                            </m:r>
                          </m:sub>
                        </m:sSub>
                      </m:oMath>
                    </m:oMathPara>
                  </a14:m>
                  <a:endParaRPr lang="el-GR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7198" name="TextBox 71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3384" y="2580736"/>
                  <a:ext cx="360040" cy="400110"/>
                </a:xfrm>
                <a:prstGeom prst="rect">
                  <a:avLst/>
                </a:prstGeom>
                <a:blipFill rotWithShape="1">
                  <a:blip r:embed="rId3" cstate="print"/>
                  <a:stretch>
                    <a:fillRect r="-847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/>
                <p:cNvSpPr txBox="1"/>
                <p:nvPr/>
              </p:nvSpPr>
              <p:spPr>
                <a:xfrm>
                  <a:off x="539552" y="5514607"/>
                  <a:ext cx="360040" cy="3758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l-GR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/>
                              </a:rPr>
                              <m:t>Χ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G</m:t>
                            </m:r>
                          </m:sup>
                        </m:sSup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00" name="TextBox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552" y="5514607"/>
                  <a:ext cx="360040" cy="375872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 r="-15254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1841808" y="5055270"/>
                  <a:ext cx="3600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2000" b="0" i="1" smtClean="0">
                                <a:latin typeface="Cambria Math"/>
                              </a:rPr>
                              <m:t>𝜀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sz="2000" b="0" i="0" smtClean="0">
                                <a:latin typeface="Cambria Math"/>
                              </a:rPr>
                              <m:t>Χ</m:t>
                            </m:r>
                          </m:sub>
                        </m:sSub>
                      </m:oMath>
                    </m:oMathPara>
                  </a14:m>
                  <a:endParaRPr lang="el-GR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01" name="TextBox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1808" y="5055270"/>
                  <a:ext cx="360040" cy="400110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 r="-847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/>
                <p:cNvSpPr txBox="1"/>
                <p:nvPr/>
              </p:nvSpPr>
              <p:spPr>
                <a:xfrm>
                  <a:off x="5060480" y="4621227"/>
                  <a:ext cx="360040" cy="3758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l-GR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/>
                              </a:rPr>
                              <m:t>Υ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G</m:t>
                            </m:r>
                          </m:sup>
                        </m:sSup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02" name="TextBox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0480" y="4621227"/>
                  <a:ext cx="360040" cy="375872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 r="-15254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3470208" y="4228891"/>
                  <a:ext cx="360040" cy="4274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000" b="0" i="0" smtClean="0">
                                <a:latin typeface="Cambria Math"/>
                              </a:rPr>
                              <m:t>Υ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/>
                              </a:rPr>
                              <m:t>p</m:t>
                            </m:r>
                          </m:sub>
                        </m:sSub>
                      </m:oMath>
                    </m:oMathPara>
                  </a14:m>
                  <a:endParaRPr lang="el-GR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0208" y="4228891"/>
                  <a:ext cx="360040" cy="427425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 r="-13559" b="-428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4" name="TextBox 103"/>
            <p:cNvSpPr txBox="1"/>
            <p:nvPr/>
          </p:nvSpPr>
          <p:spPr>
            <a:xfrm>
              <a:off x="2246818" y="4362778"/>
              <a:ext cx="2578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G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876216" y="4042493"/>
              <a:ext cx="2578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O</a:t>
              </a:r>
              <a:endParaRPr lang="el-GR" sz="2000" dirty="0">
                <a:latin typeface="+mn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4689376" y="3604954"/>
                  <a:ext cx="3600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2000" b="0" i="1" smtClean="0">
                                <a:latin typeface="Cambria Math"/>
                              </a:rPr>
                              <m:t>𝜀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sz="2000" b="0" i="0" smtClean="0">
                                <a:latin typeface="Cambria Math"/>
                              </a:rPr>
                              <m:t>Υ</m:t>
                            </m:r>
                          </m:sub>
                        </m:sSub>
                      </m:oMath>
                    </m:oMathPara>
                  </a14:m>
                  <a:endParaRPr lang="el-GR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9376" y="3604954"/>
                  <a:ext cx="360040" cy="400110"/>
                </a:xfrm>
                <a:prstGeom prst="rect">
                  <a:avLst/>
                </a:prstGeom>
                <a:blipFill rotWithShape="1">
                  <a:blip r:embed="rId8" cstate="print"/>
                  <a:stretch>
                    <a:fillRect r="-1016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7" name="TextBox 106"/>
            <p:cNvSpPr txBox="1"/>
            <p:nvPr/>
          </p:nvSpPr>
          <p:spPr>
            <a:xfrm>
              <a:off x="5477076" y="3842438"/>
              <a:ext cx="2578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>
                  <a:latin typeface="+mn-lt"/>
                </a:rPr>
                <a:t>Υ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/>
                <p:cNvSpPr txBox="1"/>
                <p:nvPr/>
              </p:nvSpPr>
              <p:spPr>
                <a:xfrm>
                  <a:off x="4511875" y="4268390"/>
                  <a:ext cx="3600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000" b="0" i="0" smtClean="0">
                                <a:latin typeface="Cambria Math"/>
                              </a:rPr>
                              <m:t>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𝑃</m:t>
                            </m:r>
                          </m:sub>
                        </m:sSub>
                      </m:oMath>
                    </m:oMathPara>
                  </a14:m>
                  <a:endParaRPr lang="el-GR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1875" y="4268390"/>
                  <a:ext cx="360040" cy="400110"/>
                </a:xfrm>
                <a:prstGeom prst="rect">
                  <a:avLst/>
                </a:prstGeom>
                <a:blipFill rotWithShape="1">
                  <a:blip r:embed="rId9" cstate="print"/>
                  <a:stretch>
                    <a:fillRect r="-18644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9" name="TextBox 108"/>
            <p:cNvSpPr txBox="1"/>
            <p:nvPr/>
          </p:nvSpPr>
          <p:spPr>
            <a:xfrm>
              <a:off x="1841808" y="5747384"/>
              <a:ext cx="2578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X</a:t>
              </a:r>
              <a:endParaRPr lang="el-GR" sz="2000" dirty="0">
                <a:latin typeface="+mn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/>
                <p:cNvSpPr txBox="1"/>
                <p:nvPr/>
              </p:nvSpPr>
              <p:spPr>
                <a:xfrm>
                  <a:off x="4247964" y="3441606"/>
                  <a:ext cx="3600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/>
                              </a:rPr>
                              <m:t>Z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𝑃</m:t>
                            </m:r>
                          </m:sub>
                        </m:sSub>
                      </m:oMath>
                    </m:oMathPara>
                  </a14:m>
                  <a:endParaRPr lang="el-GR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12" name="TextBox 1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7964" y="3441606"/>
                  <a:ext cx="360040" cy="400110"/>
                </a:xfrm>
                <a:prstGeom prst="rect">
                  <a:avLst/>
                </a:prstGeom>
                <a:blipFill rotWithShape="1">
                  <a:blip r:embed="rId10" cstate="print"/>
                  <a:stretch>
                    <a:fillRect r="-15254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99" name="TextBox 7198"/>
                <p:cNvSpPr txBox="1"/>
                <p:nvPr/>
              </p:nvSpPr>
              <p:spPr>
                <a:xfrm>
                  <a:off x="4427984" y="4831170"/>
                  <a:ext cx="451881" cy="4241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l-GR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l-GR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l-GR" i="1">
                                <a:latin typeface="Cambria Math"/>
                              </a:rPr>
                              <m:t>𝑝</m:t>
                            </m:r>
                          </m:sub>
                          <m:sup>
                            <m:r>
                              <a:rPr lang="el-GR" i="1">
                                <a:latin typeface="Cambria Math"/>
                              </a:rPr>
                              <m:t>𝐺</m:t>
                            </m:r>
                          </m:sup>
                        </m:sSubSup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7199" name="TextBox 71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7984" y="4831170"/>
                  <a:ext cx="451881" cy="424155"/>
                </a:xfrm>
                <a:prstGeom prst="rect">
                  <a:avLst/>
                </a:prstGeom>
                <a:blipFill rotWithShape="1">
                  <a:blip r:embed="rId11" cstate="print"/>
                  <a:stretch>
                    <a:fillRect b="-285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/>
                <p:cNvSpPr txBox="1"/>
                <p:nvPr/>
              </p:nvSpPr>
              <p:spPr>
                <a:xfrm>
                  <a:off x="3118682" y="4656316"/>
                  <a:ext cx="451881" cy="4067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l-GR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l-GR" i="1">
                                <a:latin typeface="Cambria Math"/>
                              </a:rPr>
                              <m:t>𝑝</m:t>
                            </m:r>
                          </m:sub>
                          <m:sup>
                            <m:r>
                              <a:rPr lang="el-GR" i="1">
                                <a:latin typeface="Cambria Math"/>
                              </a:rPr>
                              <m:t>𝐺</m:t>
                            </m:r>
                          </m:sup>
                        </m:sSubSup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14" name="TextBox 1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8682" y="4656316"/>
                  <a:ext cx="451881" cy="406714"/>
                </a:xfrm>
                <a:prstGeom prst="rect">
                  <a:avLst/>
                </a:prstGeom>
                <a:blipFill rotWithShape="1">
                  <a:blip r:embed="rId12" cstate="print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TextBox 114"/>
                <p:cNvSpPr txBox="1"/>
                <p:nvPr/>
              </p:nvSpPr>
              <p:spPr>
                <a:xfrm>
                  <a:off x="3688071" y="3604954"/>
                  <a:ext cx="451881" cy="4067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l-GR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l-GR" i="1">
                                <a:latin typeface="Cambria Math"/>
                              </a:rPr>
                              <m:t>𝑝</m:t>
                            </m:r>
                          </m:sub>
                          <m:sup>
                            <m:r>
                              <a:rPr lang="el-GR" i="1">
                                <a:latin typeface="Cambria Math"/>
                              </a:rPr>
                              <m:t>𝐺</m:t>
                            </m:r>
                          </m:sup>
                        </m:sSubSup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15" name="TextBox 1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8071" y="3604954"/>
                  <a:ext cx="451881" cy="406714"/>
                </a:xfrm>
                <a:prstGeom prst="rect">
                  <a:avLst/>
                </a:prstGeom>
                <a:blipFill rotWithShape="1">
                  <a:blip r:embed="rId13" cstate="print"/>
                  <a:stretch>
                    <a:fillRect b="-298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00" name="Freeform 7199"/>
            <p:cNvSpPr/>
            <p:nvPr/>
          </p:nvSpPr>
          <p:spPr>
            <a:xfrm>
              <a:off x="4803648" y="3986784"/>
              <a:ext cx="149382" cy="377952"/>
            </a:xfrm>
            <a:custGeom>
              <a:avLst/>
              <a:gdLst>
                <a:gd name="connsiteX0" fmla="*/ 0 w 149382"/>
                <a:gd name="connsiteY0" fmla="*/ 0 h 377952"/>
                <a:gd name="connsiteX1" fmla="*/ 146304 w 149382"/>
                <a:gd name="connsiteY1" fmla="*/ 73152 h 377952"/>
                <a:gd name="connsiteX2" fmla="*/ 85344 w 149382"/>
                <a:gd name="connsiteY2" fmla="*/ 377952 h 377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382" h="377952">
                  <a:moveTo>
                    <a:pt x="0" y="0"/>
                  </a:moveTo>
                  <a:cubicBezTo>
                    <a:pt x="66040" y="5080"/>
                    <a:pt x="132080" y="10160"/>
                    <a:pt x="146304" y="73152"/>
                  </a:cubicBezTo>
                  <a:cubicBezTo>
                    <a:pt x="160528" y="136144"/>
                    <a:pt x="122936" y="257048"/>
                    <a:pt x="85344" y="377952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201" name="Freeform 7200"/>
            <p:cNvSpPr/>
            <p:nvPr/>
          </p:nvSpPr>
          <p:spPr>
            <a:xfrm>
              <a:off x="2194560" y="5263885"/>
              <a:ext cx="400955" cy="173747"/>
            </a:xfrm>
            <a:custGeom>
              <a:avLst/>
              <a:gdLst>
                <a:gd name="connsiteX0" fmla="*/ 365760 w 400955"/>
                <a:gd name="connsiteY0" fmla="*/ 173747 h 173747"/>
                <a:gd name="connsiteX1" fmla="*/ 365760 w 400955"/>
                <a:gd name="connsiteY1" fmla="*/ 15251 h 173747"/>
                <a:gd name="connsiteX2" fmla="*/ 0 w 400955"/>
                <a:gd name="connsiteY2" fmla="*/ 15251 h 173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0955" h="173747">
                  <a:moveTo>
                    <a:pt x="365760" y="173747"/>
                  </a:moveTo>
                  <a:cubicBezTo>
                    <a:pt x="396240" y="107707"/>
                    <a:pt x="426720" y="41667"/>
                    <a:pt x="365760" y="15251"/>
                  </a:cubicBezTo>
                  <a:cubicBezTo>
                    <a:pt x="304800" y="-11165"/>
                    <a:pt x="152400" y="2043"/>
                    <a:pt x="0" y="15251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03" name="TextBox 7202"/>
              <p:cNvSpPr txBox="1"/>
              <p:nvPr/>
            </p:nvSpPr>
            <p:spPr>
              <a:xfrm>
                <a:off x="5033512" y="2086371"/>
                <a:ext cx="1722781" cy="1140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𝐺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𝐺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𝐺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𝐺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7203" name="TextBox 72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512" y="2086371"/>
                <a:ext cx="1722781" cy="1140953"/>
              </a:xfrm>
              <a:prstGeom prst="rect">
                <a:avLst/>
              </a:prstGeom>
              <a:blipFill rotWithShape="1">
                <a:blip r:embed="rId1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04" name="TextBox 7203"/>
              <p:cNvSpPr txBox="1"/>
              <p:nvPr/>
            </p:nvSpPr>
            <p:spPr>
              <a:xfrm>
                <a:off x="7020272" y="2162231"/>
                <a:ext cx="1800200" cy="1064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𝑍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7204" name="TextBox 72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2162231"/>
                <a:ext cx="1800200" cy="1064137"/>
              </a:xfrm>
              <a:prstGeom prst="rect">
                <a:avLst/>
              </a:prstGeom>
              <a:blipFill rotWithShape="1">
                <a:blip r:embed="rId1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05" name="TextBox 7204"/>
              <p:cNvSpPr txBox="1"/>
              <p:nvPr/>
            </p:nvSpPr>
            <p:spPr>
              <a:xfrm>
                <a:off x="5796136" y="3641240"/>
                <a:ext cx="2952328" cy="1308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l-GR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𝐺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𝑂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𝐺</m:t>
                                </m:r>
                              </m:sup>
                            </m:sSup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 (</m:t>
                            </m:r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𝑂</m:t>
                            </m:r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𝑌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𝐺</m:t>
                                </m:r>
                              </m:sup>
                            </m:sSup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 (</m:t>
                            </m:r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𝑂</m:t>
                            </m:r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𝑍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𝐺</m:t>
                                </m:r>
                              </m:sup>
                            </m:sSup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 (</m:t>
                            </m:r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𝑂</m:t>
                            </m:r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el-GR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7205" name="TextBox 72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3641240"/>
                <a:ext cx="2952328" cy="1308692"/>
              </a:xfrm>
              <a:prstGeom prst="rect">
                <a:avLst/>
              </a:prstGeom>
              <a:blipFill rotWithShape="1">
                <a:blip r:embed="rId1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06" name="TextBox 7205"/>
              <p:cNvSpPr txBox="1"/>
              <p:nvPr/>
            </p:nvSpPr>
            <p:spPr>
              <a:xfrm>
                <a:off x="5844958" y="5322190"/>
                <a:ext cx="2925570" cy="462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𝐺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𝐺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𝑂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</a:rPr>
                        <m:t>𝑅𝑥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7206" name="TextBox 72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958" y="5322190"/>
                <a:ext cx="2925570" cy="462884"/>
              </a:xfrm>
              <a:prstGeom prst="rect">
                <a:avLst/>
              </a:prstGeom>
              <a:blipFill rotWithShape="1">
                <a:blip r:embed="rId1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sp>
        <p:nvSpPr>
          <p:cNvPr id="47" name="TextBox 46"/>
          <p:cNvSpPr txBox="1"/>
          <p:nvPr/>
        </p:nvSpPr>
        <p:spPr>
          <a:xfrm>
            <a:off x="76720" y="4437054"/>
            <a:ext cx="15258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Βασίλης </a:t>
            </a:r>
            <a:r>
              <a:rPr lang="el-G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Ανδριτσάνος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922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600" dirty="0"/>
              <a:t>Συστήματα αναφοράς και γεωδαιτικό </a:t>
            </a:r>
            <a:r>
              <a:rPr lang="en-US" sz="3600" dirty="0"/>
              <a:t>d</a:t>
            </a:r>
            <a:r>
              <a:rPr lang="el-GR" sz="3600" dirty="0" err="1"/>
              <a:t>atum</a:t>
            </a:r>
            <a:r>
              <a:rPr lang="el-GR" sz="3600" dirty="0"/>
              <a:t>  </a:t>
            </a:r>
            <a:r>
              <a:rPr lang="el-GR" sz="2800" b="0" dirty="0" smtClean="0"/>
              <a:t>(8 </a:t>
            </a:r>
            <a:r>
              <a:rPr lang="el-GR" sz="2800" b="0" dirty="0"/>
              <a:t>από 18)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7920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400" dirty="0"/>
              <a:t>R (3×3) ορθογώνιος πίνακας στροφής, πίνακας </a:t>
            </a:r>
            <a:r>
              <a:rPr lang="el-GR" sz="2400" dirty="0" err="1"/>
              <a:t>συνημιτόνων</a:t>
            </a:r>
            <a:r>
              <a:rPr lang="el-GR" sz="2400" dirty="0"/>
              <a:t> </a:t>
            </a:r>
            <a:r>
              <a:rPr lang="el-GR" sz="2400" dirty="0" smtClean="0"/>
              <a:t>κατεύθυνσης</a:t>
            </a:r>
            <a:r>
              <a:rPr lang="en-US" sz="2400" dirty="0" smtClean="0"/>
              <a:t>.</a:t>
            </a:r>
            <a:endParaRPr lang="el-GR" sz="2400" dirty="0"/>
          </a:p>
          <a:p>
            <a:endParaRPr lang="el-GR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162305" y="2234681"/>
            <a:ext cx="5195399" cy="3942630"/>
            <a:chOff x="539552" y="2204864"/>
            <a:chExt cx="5195399" cy="394263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139952" y="2852936"/>
              <a:ext cx="72008" cy="230425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139952" y="2840360"/>
              <a:ext cx="288032" cy="166876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4418080" y="4176179"/>
              <a:ext cx="297936" cy="3329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2915816" y="4509120"/>
              <a:ext cx="1512168" cy="19315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2051720" y="4342649"/>
              <a:ext cx="1152128" cy="153462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 flipV="1">
              <a:off x="2915816" y="2492896"/>
              <a:ext cx="288032" cy="184975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3203848" y="4042044"/>
              <a:ext cx="2375292" cy="33526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2555776" y="2348880"/>
              <a:ext cx="36004" cy="225681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899592" y="4605697"/>
              <a:ext cx="1648992" cy="105555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2548584" y="4594821"/>
              <a:ext cx="2511896" cy="20233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2003556" y="4977068"/>
              <a:ext cx="2172400" cy="15640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4175956" y="4797152"/>
              <a:ext cx="540060" cy="3600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83391" y="4328514"/>
              <a:ext cx="0" cy="46863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411760" y="4749712"/>
              <a:ext cx="721052" cy="4744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3183391" y="4605697"/>
              <a:ext cx="236481" cy="191455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reeform 20"/>
            <p:cNvSpPr/>
            <p:nvPr/>
          </p:nvSpPr>
          <p:spPr>
            <a:xfrm>
              <a:off x="2779776" y="2889504"/>
              <a:ext cx="332395" cy="195757"/>
            </a:xfrm>
            <a:custGeom>
              <a:avLst/>
              <a:gdLst>
                <a:gd name="connsiteX0" fmla="*/ 0 w 332395"/>
                <a:gd name="connsiteY0" fmla="*/ 134112 h 195757"/>
                <a:gd name="connsiteX1" fmla="*/ 85344 w 332395"/>
                <a:gd name="connsiteY1" fmla="*/ 195072 h 195757"/>
                <a:gd name="connsiteX2" fmla="*/ 304800 w 332395"/>
                <a:gd name="connsiteY2" fmla="*/ 158496 h 195757"/>
                <a:gd name="connsiteX3" fmla="*/ 329184 w 332395"/>
                <a:gd name="connsiteY3" fmla="*/ 36576 h 195757"/>
                <a:gd name="connsiteX4" fmla="*/ 329184 w 332395"/>
                <a:gd name="connsiteY4" fmla="*/ 36576 h 195757"/>
                <a:gd name="connsiteX5" fmla="*/ 329184 w 332395"/>
                <a:gd name="connsiteY5" fmla="*/ 0 h 195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2395" h="195757">
                  <a:moveTo>
                    <a:pt x="0" y="134112"/>
                  </a:moveTo>
                  <a:cubicBezTo>
                    <a:pt x="17272" y="162560"/>
                    <a:pt x="34544" y="191008"/>
                    <a:pt x="85344" y="195072"/>
                  </a:cubicBezTo>
                  <a:cubicBezTo>
                    <a:pt x="136144" y="199136"/>
                    <a:pt x="264160" y="184912"/>
                    <a:pt x="304800" y="158496"/>
                  </a:cubicBezTo>
                  <a:cubicBezTo>
                    <a:pt x="345440" y="132080"/>
                    <a:pt x="329184" y="36576"/>
                    <a:pt x="329184" y="36576"/>
                  </a:cubicBezTo>
                  <a:lnTo>
                    <a:pt x="329184" y="36576"/>
                  </a:lnTo>
                  <a:lnTo>
                    <a:pt x="329184" y="0"/>
                  </a:ln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889248" y="2877077"/>
              <a:ext cx="670595" cy="85579"/>
            </a:xfrm>
            <a:custGeom>
              <a:avLst/>
              <a:gdLst>
                <a:gd name="connsiteX0" fmla="*/ 0 w 670595"/>
                <a:gd name="connsiteY0" fmla="*/ 85579 h 85579"/>
                <a:gd name="connsiteX1" fmla="*/ 60960 w 670595"/>
                <a:gd name="connsiteY1" fmla="*/ 36811 h 85579"/>
                <a:gd name="connsiteX2" fmla="*/ 219456 w 670595"/>
                <a:gd name="connsiteY2" fmla="*/ 12427 h 85579"/>
                <a:gd name="connsiteX3" fmla="*/ 353568 w 670595"/>
                <a:gd name="connsiteY3" fmla="*/ 12427 h 85579"/>
                <a:gd name="connsiteX4" fmla="*/ 414528 w 670595"/>
                <a:gd name="connsiteY4" fmla="*/ 235 h 85579"/>
                <a:gd name="connsiteX5" fmla="*/ 499872 w 670595"/>
                <a:gd name="connsiteY5" fmla="*/ 12427 h 85579"/>
                <a:gd name="connsiteX6" fmla="*/ 536448 w 670595"/>
                <a:gd name="connsiteY6" fmla="*/ 24619 h 85579"/>
                <a:gd name="connsiteX7" fmla="*/ 597408 w 670595"/>
                <a:gd name="connsiteY7" fmla="*/ 12427 h 85579"/>
                <a:gd name="connsiteX8" fmla="*/ 670560 w 670595"/>
                <a:gd name="connsiteY8" fmla="*/ 36811 h 8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0595" h="85579">
                  <a:moveTo>
                    <a:pt x="0" y="85579"/>
                  </a:moveTo>
                  <a:cubicBezTo>
                    <a:pt x="20320" y="69323"/>
                    <a:pt x="38893" y="50603"/>
                    <a:pt x="60960" y="36811"/>
                  </a:cubicBezTo>
                  <a:cubicBezTo>
                    <a:pt x="94437" y="15888"/>
                    <a:pt x="217737" y="12599"/>
                    <a:pt x="219456" y="12427"/>
                  </a:cubicBezTo>
                  <a:cubicBezTo>
                    <a:pt x="303338" y="-15534"/>
                    <a:pt x="201922" y="12427"/>
                    <a:pt x="353568" y="12427"/>
                  </a:cubicBezTo>
                  <a:cubicBezTo>
                    <a:pt x="374290" y="12427"/>
                    <a:pt x="394208" y="4299"/>
                    <a:pt x="414528" y="235"/>
                  </a:cubicBezTo>
                  <a:cubicBezTo>
                    <a:pt x="442976" y="4299"/>
                    <a:pt x="471693" y="6791"/>
                    <a:pt x="499872" y="12427"/>
                  </a:cubicBezTo>
                  <a:cubicBezTo>
                    <a:pt x="512474" y="14947"/>
                    <a:pt x="523597" y="24619"/>
                    <a:pt x="536448" y="24619"/>
                  </a:cubicBezTo>
                  <a:cubicBezTo>
                    <a:pt x="557170" y="24619"/>
                    <a:pt x="577088" y="16491"/>
                    <a:pt x="597408" y="12427"/>
                  </a:cubicBezTo>
                  <a:cubicBezTo>
                    <a:pt x="674569" y="25287"/>
                    <a:pt x="670560" y="-101"/>
                    <a:pt x="670560" y="3681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195736" y="2204864"/>
                  <a:ext cx="360040" cy="3758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l-GR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/>
                              </a:rPr>
                              <m:t>Ζ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G</m:t>
                            </m:r>
                          </m:sup>
                        </m:sSup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5736" y="2204864"/>
                  <a:ext cx="360040" cy="375872"/>
                </a:xfrm>
                <a:prstGeom prst="rect">
                  <a:avLst/>
                </a:prstGeom>
                <a:blipFill rotWithShape="1">
                  <a:blip r:embed="rId2" cstate="print"/>
                  <a:stretch>
                    <a:fillRect r="-11864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Box 23"/>
            <p:cNvSpPr txBox="1"/>
            <p:nvPr/>
          </p:nvSpPr>
          <p:spPr>
            <a:xfrm>
              <a:off x="2930894" y="2292841"/>
              <a:ext cx="2578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Z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083022" y="2445241"/>
              <a:ext cx="3084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P</a:t>
              </a:r>
              <a:endParaRPr lang="el-GR" sz="2000" dirty="0">
                <a:latin typeface="+mn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3173384" y="2580736"/>
                  <a:ext cx="3600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2000" b="0" i="1" smtClean="0">
                                <a:latin typeface="Cambria Math"/>
                              </a:rPr>
                              <m:t>𝜀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sz="2000" b="0" i="0" smtClean="0">
                                <a:latin typeface="Cambria Math"/>
                              </a:rPr>
                              <m:t>Ζ</m:t>
                            </m:r>
                          </m:sub>
                        </m:sSub>
                      </m:oMath>
                    </m:oMathPara>
                  </a14:m>
                  <a:endParaRPr lang="el-GR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3384" y="2580736"/>
                  <a:ext cx="360040" cy="400110"/>
                </a:xfrm>
                <a:prstGeom prst="rect">
                  <a:avLst/>
                </a:prstGeom>
                <a:blipFill rotWithShape="1">
                  <a:blip r:embed="rId3" cstate="print"/>
                  <a:stretch>
                    <a:fillRect r="-678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539552" y="5514607"/>
                  <a:ext cx="360040" cy="3758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l-GR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/>
                              </a:rPr>
                              <m:t>Χ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G</m:t>
                            </m:r>
                          </m:sup>
                        </m:sSup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552" y="5514607"/>
                  <a:ext cx="360040" cy="375872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 r="-1355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1841808" y="5055270"/>
                  <a:ext cx="3600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2000" b="0" i="1" smtClean="0">
                                <a:latin typeface="Cambria Math"/>
                              </a:rPr>
                              <m:t>𝜀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sz="2000" b="0" i="0" smtClean="0">
                                <a:latin typeface="Cambria Math"/>
                              </a:rPr>
                              <m:t>Χ</m:t>
                            </m:r>
                          </m:sub>
                        </m:sSub>
                      </m:oMath>
                    </m:oMathPara>
                  </a14:m>
                  <a:endParaRPr lang="el-GR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1808" y="5055270"/>
                  <a:ext cx="360040" cy="400110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 r="-1016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5060480" y="4621227"/>
                  <a:ext cx="360040" cy="3758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l-GR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/>
                              </a:rPr>
                              <m:t>Υ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G</m:t>
                            </m:r>
                          </m:sup>
                        </m:sSup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0480" y="4621227"/>
                  <a:ext cx="360040" cy="375872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 r="-1694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3470208" y="4228891"/>
                  <a:ext cx="360040" cy="4274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000" b="0" i="0" smtClean="0">
                                <a:latin typeface="Cambria Math"/>
                              </a:rPr>
                              <m:t>Υ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/>
                              </a:rPr>
                              <m:t>p</m:t>
                            </m:r>
                          </m:sub>
                        </m:sSub>
                      </m:oMath>
                    </m:oMathPara>
                  </a14:m>
                  <a:endParaRPr lang="el-GR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0208" y="4228891"/>
                  <a:ext cx="360040" cy="427425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 r="-15254" b="-428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TextBox 30"/>
            <p:cNvSpPr txBox="1"/>
            <p:nvPr/>
          </p:nvSpPr>
          <p:spPr>
            <a:xfrm>
              <a:off x="2246818" y="4362778"/>
              <a:ext cx="2578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G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876216" y="4042493"/>
              <a:ext cx="2578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O</a:t>
              </a:r>
              <a:endParaRPr lang="el-GR" sz="2000" dirty="0">
                <a:latin typeface="+mn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4689376" y="3604954"/>
                  <a:ext cx="3600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2000" b="0" i="1" smtClean="0">
                                <a:latin typeface="Cambria Math"/>
                              </a:rPr>
                              <m:t>𝜀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sz="2000" b="0" i="0" smtClean="0">
                                <a:latin typeface="Cambria Math"/>
                              </a:rPr>
                              <m:t>Υ</m:t>
                            </m:r>
                          </m:sub>
                        </m:sSub>
                      </m:oMath>
                    </m:oMathPara>
                  </a14:m>
                  <a:endParaRPr lang="el-GR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9376" y="3604954"/>
                  <a:ext cx="360040" cy="400110"/>
                </a:xfrm>
                <a:prstGeom prst="rect">
                  <a:avLst/>
                </a:prstGeom>
                <a:blipFill rotWithShape="1">
                  <a:blip r:embed="rId8" cstate="print"/>
                  <a:stretch>
                    <a:fillRect r="-11864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TextBox 33"/>
            <p:cNvSpPr txBox="1"/>
            <p:nvPr/>
          </p:nvSpPr>
          <p:spPr>
            <a:xfrm>
              <a:off x="5477076" y="3842438"/>
              <a:ext cx="2578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>
                  <a:latin typeface="+mn-lt"/>
                </a:rPr>
                <a:t>Υ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4511875" y="4268390"/>
                  <a:ext cx="3600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000" b="0" i="0" smtClean="0">
                                <a:latin typeface="Cambria Math"/>
                              </a:rPr>
                              <m:t>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𝑃</m:t>
                            </m:r>
                          </m:sub>
                        </m:sSub>
                      </m:oMath>
                    </m:oMathPara>
                  </a14:m>
                  <a:endParaRPr lang="el-GR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1875" y="4268390"/>
                  <a:ext cx="360040" cy="400110"/>
                </a:xfrm>
                <a:prstGeom prst="rect">
                  <a:avLst/>
                </a:prstGeom>
                <a:blipFill rotWithShape="1">
                  <a:blip r:embed="rId9" cstate="print"/>
                  <a:stretch>
                    <a:fillRect r="-2033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TextBox 35"/>
            <p:cNvSpPr txBox="1"/>
            <p:nvPr/>
          </p:nvSpPr>
          <p:spPr>
            <a:xfrm>
              <a:off x="1841808" y="5747384"/>
              <a:ext cx="2578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X</a:t>
              </a:r>
              <a:endParaRPr lang="el-GR" sz="2000" dirty="0">
                <a:latin typeface="+mn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4247964" y="3441606"/>
                  <a:ext cx="3600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/>
                              </a:rPr>
                              <m:t>Z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𝑃</m:t>
                            </m:r>
                          </m:sub>
                        </m:sSub>
                      </m:oMath>
                    </m:oMathPara>
                  </a14:m>
                  <a:endParaRPr lang="el-GR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7964" y="3441606"/>
                  <a:ext cx="360040" cy="400110"/>
                </a:xfrm>
                <a:prstGeom prst="rect">
                  <a:avLst/>
                </a:prstGeom>
                <a:blipFill rotWithShape="1">
                  <a:blip r:embed="rId10" cstate="print"/>
                  <a:stretch>
                    <a:fillRect r="-15254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4427984" y="4831170"/>
                  <a:ext cx="451881" cy="4241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l-GR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l-GR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l-GR" i="1">
                                <a:latin typeface="Cambria Math"/>
                              </a:rPr>
                              <m:t>𝑝</m:t>
                            </m:r>
                          </m:sub>
                          <m:sup>
                            <m:r>
                              <a:rPr lang="el-GR" i="1">
                                <a:latin typeface="Cambria Math"/>
                              </a:rPr>
                              <m:t>𝐺</m:t>
                            </m:r>
                          </m:sup>
                        </m:sSubSup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7984" y="4831170"/>
                  <a:ext cx="451881" cy="424155"/>
                </a:xfrm>
                <a:prstGeom prst="rect">
                  <a:avLst/>
                </a:prstGeom>
                <a:blipFill rotWithShape="1">
                  <a:blip r:embed="rId11" cstate="print"/>
                  <a:stretch>
                    <a:fillRect b="-285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3118682" y="4656316"/>
                  <a:ext cx="451881" cy="4067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l-GR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l-GR" i="1">
                                <a:latin typeface="Cambria Math"/>
                              </a:rPr>
                              <m:t>𝑝</m:t>
                            </m:r>
                          </m:sub>
                          <m:sup>
                            <m:r>
                              <a:rPr lang="el-GR" i="1">
                                <a:latin typeface="Cambria Math"/>
                              </a:rPr>
                              <m:t>𝐺</m:t>
                            </m:r>
                          </m:sup>
                        </m:sSubSup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8682" y="4656316"/>
                  <a:ext cx="451881" cy="406714"/>
                </a:xfrm>
                <a:prstGeom prst="rect">
                  <a:avLst/>
                </a:prstGeom>
                <a:blipFill rotWithShape="1">
                  <a:blip r:embed="rId12" cstate="print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3688071" y="3604954"/>
                  <a:ext cx="451881" cy="4067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l-GR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l-GR" i="1">
                                <a:latin typeface="Cambria Math"/>
                              </a:rPr>
                              <m:t>𝑝</m:t>
                            </m:r>
                          </m:sub>
                          <m:sup>
                            <m:r>
                              <a:rPr lang="el-GR" i="1">
                                <a:latin typeface="Cambria Math"/>
                              </a:rPr>
                              <m:t>𝐺</m:t>
                            </m:r>
                          </m:sup>
                        </m:sSubSup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8071" y="3604954"/>
                  <a:ext cx="451881" cy="406714"/>
                </a:xfrm>
                <a:prstGeom prst="rect">
                  <a:avLst/>
                </a:prstGeom>
                <a:blipFill rotWithShape="1">
                  <a:blip r:embed="rId13" cstate="print"/>
                  <a:stretch>
                    <a:fillRect b="-298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Freeform 40"/>
            <p:cNvSpPr/>
            <p:nvPr/>
          </p:nvSpPr>
          <p:spPr>
            <a:xfrm>
              <a:off x="4803648" y="3986784"/>
              <a:ext cx="149382" cy="377952"/>
            </a:xfrm>
            <a:custGeom>
              <a:avLst/>
              <a:gdLst>
                <a:gd name="connsiteX0" fmla="*/ 0 w 149382"/>
                <a:gd name="connsiteY0" fmla="*/ 0 h 377952"/>
                <a:gd name="connsiteX1" fmla="*/ 146304 w 149382"/>
                <a:gd name="connsiteY1" fmla="*/ 73152 h 377952"/>
                <a:gd name="connsiteX2" fmla="*/ 85344 w 149382"/>
                <a:gd name="connsiteY2" fmla="*/ 377952 h 377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382" h="377952">
                  <a:moveTo>
                    <a:pt x="0" y="0"/>
                  </a:moveTo>
                  <a:cubicBezTo>
                    <a:pt x="66040" y="5080"/>
                    <a:pt x="132080" y="10160"/>
                    <a:pt x="146304" y="73152"/>
                  </a:cubicBezTo>
                  <a:cubicBezTo>
                    <a:pt x="160528" y="136144"/>
                    <a:pt x="122936" y="257048"/>
                    <a:pt x="85344" y="377952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2194560" y="5263885"/>
              <a:ext cx="400955" cy="173747"/>
            </a:xfrm>
            <a:custGeom>
              <a:avLst/>
              <a:gdLst>
                <a:gd name="connsiteX0" fmla="*/ 365760 w 400955"/>
                <a:gd name="connsiteY0" fmla="*/ 173747 h 173747"/>
                <a:gd name="connsiteX1" fmla="*/ 365760 w 400955"/>
                <a:gd name="connsiteY1" fmla="*/ 15251 h 173747"/>
                <a:gd name="connsiteX2" fmla="*/ 0 w 400955"/>
                <a:gd name="connsiteY2" fmla="*/ 15251 h 173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0955" h="173747">
                  <a:moveTo>
                    <a:pt x="365760" y="173747"/>
                  </a:moveTo>
                  <a:cubicBezTo>
                    <a:pt x="396240" y="107707"/>
                    <a:pt x="426720" y="41667"/>
                    <a:pt x="365760" y="15251"/>
                  </a:cubicBezTo>
                  <a:cubicBezTo>
                    <a:pt x="304800" y="-11165"/>
                    <a:pt x="152400" y="2043"/>
                    <a:pt x="0" y="15251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508104" y="2322658"/>
                <a:ext cx="26642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𝑅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𝐼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2322658"/>
                <a:ext cx="2664296" cy="461665"/>
              </a:xfrm>
              <a:prstGeom prst="rect">
                <a:avLst/>
              </a:prstGeom>
              <a:blipFill rotWithShape="1">
                <a:blip r:embed="rId1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651712" y="3045440"/>
                <a:ext cx="26642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712" y="3045440"/>
                <a:ext cx="2664296" cy="461665"/>
              </a:xfrm>
              <a:prstGeom prst="rect">
                <a:avLst/>
              </a:prstGeom>
              <a:blipFill rotWithShape="1">
                <a:blip r:embed="rId1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236901" y="3508552"/>
                <a:ext cx="3786296" cy="1142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𝑅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l-GR" sz="240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l-GR" sz="2400" i="1" smtClean="0"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𝑧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l-GR" sz="2400" i="1" smtClean="0"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𝑧</m:t>
                                </m:r>
                              </m:e>
                              <m:e>
                                <m:r>
                                  <a:rPr lang="el-GR" sz="240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l-GR" sz="2400" i="1" smtClean="0"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l-GR" sz="2400" i="1" smtClean="0"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l-GR" sz="240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6901" y="3508552"/>
                <a:ext cx="3786296" cy="1142492"/>
              </a:xfrm>
              <a:prstGeom prst="rect">
                <a:avLst/>
              </a:prstGeom>
              <a:blipFill rotWithShape="1">
                <a:blip r:embed="rId1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sp>
        <p:nvSpPr>
          <p:cNvPr id="47" name="TextBox 46"/>
          <p:cNvSpPr txBox="1"/>
          <p:nvPr/>
        </p:nvSpPr>
        <p:spPr>
          <a:xfrm>
            <a:off x="100507" y="4392595"/>
            <a:ext cx="15258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Βασίλης </a:t>
            </a:r>
            <a:r>
              <a:rPr lang="el-G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Ανδριτσάνος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645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600" dirty="0"/>
              <a:t>Συστήματα αναφοράς και γεωδαιτικό </a:t>
            </a:r>
            <a:r>
              <a:rPr lang="en-US" sz="3600" dirty="0"/>
              <a:t>d</a:t>
            </a:r>
            <a:r>
              <a:rPr lang="el-GR" sz="3600" dirty="0" err="1"/>
              <a:t>atum</a:t>
            </a:r>
            <a:r>
              <a:rPr lang="el-GR" sz="3600" dirty="0"/>
              <a:t>  </a:t>
            </a:r>
            <a:r>
              <a:rPr lang="el-GR" sz="2800" b="0" dirty="0" smtClean="0"/>
              <a:t>(9 </a:t>
            </a:r>
            <a:r>
              <a:rPr lang="el-GR" sz="2800" b="0" dirty="0"/>
              <a:t>από 18)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484784"/>
                <a:ext cx="8964488" cy="4752528"/>
              </a:xfrm>
            </p:spPr>
            <p:txBody>
              <a:bodyPr/>
              <a:lstStyle/>
              <a:p>
                <a:pPr marL="0" indent="0">
                  <a:spcBef>
                    <a:spcPts val="1800"/>
                  </a:spcBef>
                  <a:buNone/>
                </a:pPr>
                <a:r>
                  <a:rPr lang="el-GR" sz="2400" b="1" dirty="0" smtClean="0"/>
                  <a:t>Συνήθης περίπτωση στη Γεωδαισία: </a:t>
                </a:r>
                <a:r>
                  <a:rPr lang="el-GR" sz="2400" dirty="0" smtClean="0"/>
                  <a:t>παραλληλία των συστημάτων αναφοράς (γεωκεντρικού καρτεσιανού και γεωδαιτικού καρτεσιανού)</a:t>
                </a:r>
                <a:r>
                  <a:rPr lang="en-US" sz="2400" dirty="0" smtClean="0"/>
                  <a:t>.</a:t>
                </a:r>
                <a:endParaRPr lang="el-GR" sz="2400" dirty="0" smtClean="0"/>
              </a:p>
              <a:p>
                <a:pPr marL="358775" lvl="0" indent="0" fontAlgn="base">
                  <a:spcBef>
                    <a:spcPts val="1800"/>
                  </a:spcBef>
                  <a:spcAft>
                    <a:spcPct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𝐼</m:t>
                    </m:r>
                  </m:oMath>
                </a14:m>
                <a:r>
                  <a:rPr lang="en-US" dirty="0" smtClean="0"/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𝐺</m:t>
                        </m:r>
                      </m:sup>
                    </m:sSup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𝐺</m:t>
                        </m:r>
                      </m:sup>
                    </m:sSup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𝑂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𝑅𝑥</m:t>
                    </m:r>
                  </m:oMath>
                </a14:m>
                <a:endParaRPr lang="en-US" sz="2400" dirty="0" smtClean="0">
                  <a:solidFill>
                    <a:prstClr val="black"/>
                  </a:solidFill>
                  <a:latin typeface="Arial" charset="0"/>
                </a:endParaRPr>
              </a:p>
              <a:p>
                <a:pPr marL="358775" lvl="0" indent="0" defTabSz="457200" fontAlgn="base" hangingPunct="0">
                  <a:lnSpc>
                    <a:spcPct val="112000"/>
                  </a:lnSpc>
                  <a:spcBef>
                    <a:spcPts val="18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None/>
                </a:pPr>
                <a:r>
                  <a:rPr lang="en-US" sz="2400" dirty="0" err="1" smtClean="0">
                    <a:solidFill>
                      <a:srgbClr val="000000"/>
                    </a:solidFill>
                  </a:rPr>
                  <a:t>Οι</a:t>
                </a:r>
                <a:r>
                  <a:rPr lang="en-US" sz="24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</a:rPr>
                  <a:t>συνιστώσες</a:t>
                </a: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</a:rPr>
                  <a:t>δεν</a:t>
                </a: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</a:rPr>
                  <a:t>ξε</a:t>
                </a:r>
                <a:r>
                  <a:rPr lang="en-US" sz="2400" dirty="0">
                    <a:solidFill>
                      <a:srgbClr val="000000"/>
                    </a:solidFill>
                  </a:rPr>
                  <a:t>περνούν τις μερικές εκατοντάδες μέτρα</a:t>
                </a:r>
              </a:p>
              <a:p>
                <a:pPr marL="358775" lvl="0" indent="0" defTabSz="457200" fontAlgn="base" hangingPunct="0">
                  <a:lnSpc>
                    <a:spcPct val="112000"/>
                  </a:lnSpc>
                  <a:spcBef>
                    <a:spcPts val="18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None/>
                </a:pPr>
                <a:r>
                  <a:rPr lang="en-US" sz="2400" dirty="0">
                    <a:solidFill>
                      <a:srgbClr val="000000"/>
                    </a:solidFill>
                  </a:rPr>
                  <a:t>π.χ. ΕΓΣΑ87 - WGS84     </a:t>
                </a:r>
                <a:r>
                  <a:rPr lang="en-US" sz="2400" dirty="0" err="1">
                    <a:solidFill>
                      <a:srgbClr val="000000"/>
                    </a:solidFill>
                  </a:rPr>
                  <a:t>x</a:t>
                </a:r>
                <a:r>
                  <a:rPr lang="en-US" sz="2400" baseline="33000" dirty="0" err="1">
                    <a:solidFill>
                      <a:srgbClr val="000000"/>
                    </a:solidFill>
                  </a:rPr>
                  <a:t>G</a:t>
                </a:r>
                <a:r>
                  <a:rPr lang="en-US" sz="2400" dirty="0">
                    <a:solidFill>
                      <a:srgbClr val="000000"/>
                    </a:solidFill>
                  </a:rPr>
                  <a:t>(O) = [-200  75  245]</a:t>
                </a:r>
                <a:r>
                  <a:rPr lang="en-US" sz="2400" baseline="33000" dirty="0">
                    <a:solidFill>
                      <a:srgbClr val="000000"/>
                    </a:solidFill>
                  </a:rPr>
                  <a:t>T</a:t>
                </a:r>
              </a:p>
              <a:p>
                <a:pPr marL="358775" indent="0">
                  <a:spcBef>
                    <a:spcPts val="1800"/>
                  </a:spcBef>
                  <a:buNone/>
                </a:pPr>
                <a:r>
                  <a:rPr lang="el-GR" sz="2400" b="1" dirty="0"/>
                  <a:t>ΒΑΣΙΚΗ ΣΧΕΣΗ ΣΥΝΔΕΣΗΣ ΔΥΟ ΔΙΑΦΟΡΕΤΙΚΩΝ DATUM!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484784"/>
                <a:ext cx="8964488" cy="4752528"/>
              </a:xfrm>
              <a:blipFill rotWithShape="1">
                <a:blip r:embed="rId2" cstate="print"/>
                <a:stretch>
                  <a:fillRect l="-1020" t="-1027" r="-27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483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908720"/>
          </a:xfrm>
        </p:spPr>
        <p:txBody>
          <a:bodyPr>
            <a:noAutofit/>
          </a:bodyPr>
          <a:lstStyle/>
          <a:p>
            <a:r>
              <a:rPr lang="el-GR" sz="3600" dirty="0"/>
              <a:t>Συστήματα αναφοράς και γεωδαιτικό </a:t>
            </a:r>
            <a:r>
              <a:rPr lang="en-US" sz="3600" dirty="0"/>
              <a:t>d</a:t>
            </a:r>
            <a:r>
              <a:rPr lang="el-GR" sz="3600" dirty="0" err="1"/>
              <a:t>atum</a:t>
            </a:r>
            <a:r>
              <a:rPr lang="el-GR" sz="3600" dirty="0"/>
              <a:t>  </a:t>
            </a:r>
            <a:r>
              <a:rPr lang="el-GR" sz="2800" b="0" dirty="0"/>
              <a:t>(</a:t>
            </a:r>
            <a:r>
              <a:rPr lang="el-GR" sz="2800" b="0" dirty="0" smtClean="0"/>
              <a:t>10 </a:t>
            </a:r>
            <a:r>
              <a:rPr lang="el-GR" sz="2800" b="0" dirty="0"/>
              <a:t>από 18)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512168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l-GR" sz="2400" b="1" dirty="0"/>
              <a:t>Τοπικό αστρονομικό σύστημα (</a:t>
            </a:r>
            <a:r>
              <a:rPr lang="el-GR" sz="2400" b="1" dirty="0" err="1"/>
              <a:t>xa</a:t>
            </a:r>
            <a:r>
              <a:rPr lang="el-GR" sz="2400" b="1" dirty="0"/>
              <a:t>, </a:t>
            </a:r>
            <a:r>
              <a:rPr lang="el-GR" sz="2400" b="1" dirty="0" err="1"/>
              <a:t>ya</a:t>
            </a:r>
            <a:r>
              <a:rPr lang="el-GR" sz="2400" b="1" dirty="0"/>
              <a:t>, </a:t>
            </a:r>
            <a:r>
              <a:rPr lang="el-GR" sz="2400" b="1" dirty="0" err="1" smtClean="0"/>
              <a:t>za</a:t>
            </a:r>
            <a:r>
              <a:rPr lang="el-GR" sz="2400" b="1" dirty="0" smtClean="0"/>
              <a:t>)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sz="2400" dirty="0" smtClean="0"/>
              <a:t>Φυσικό </a:t>
            </a:r>
            <a:r>
              <a:rPr lang="el-GR" sz="2400" dirty="0"/>
              <a:t>σύστημα αναφοράς που υλοποιείται με τη διαδικασία της οριζοντίωσης των οργάνων </a:t>
            </a:r>
            <a:r>
              <a:rPr lang="el-GR" sz="2400" dirty="0" smtClean="0"/>
              <a:t>μέτρησης</a:t>
            </a:r>
            <a:r>
              <a:rPr lang="en-US" sz="2400" dirty="0" smtClean="0"/>
              <a:t>.</a:t>
            </a:r>
            <a:endParaRPr lang="el-GR" sz="2400" dirty="0"/>
          </a:p>
          <a:p>
            <a:pPr marL="0" indent="0">
              <a:buNone/>
            </a:pPr>
            <a:endParaRPr lang="el-GR" sz="2400" dirty="0"/>
          </a:p>
        </p:txBody>
      </p:sp>
      <p:grpSp>
        <p:nvGrpSpPr>
          <p:cNvPr id="1046" name="Group 1045"/>
          <p:cNvGrpSpPr/>
          <p:nvPr/>
        </p:nvGrpSpPr>
        <p:grpSpPr>
          <a:xfrm>
            <a:off x="232472" y="2811411"/>
            <a:ext cx="4662560" cy="3251401"/>
            <a:chOff x="371968" y="2874016"/>
            <a:chExt cx="4662560" cy="3251401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2020896" y="3717032"/>
              <a:ext cx="0" cy="144016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2020896" y="5157192"/>
              <a:ext cx="2263072" cy="1524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395536" y="5157192"/>
              <a:ext cx="1625360" cy="50405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619672" y="5237552"/>
              <a:ext cx="1728192" cy="7158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3383868" y="3789040"/>
              <a:ext cx="252028" cy="21971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2699792" y="3789040"/>
              <a:ext cx="936104" cy="187220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 flipV="1">
              <a:off x="2771800" y="3501008"/>
              <a:ext cx="864096" cy="28803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3635896" y="3140968"/>
              <a:ext cx="288032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3641224" y="3501008"/>
              <a:ext cx="1146800" cy="28803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Freeform 39"/>
            <p:cNvSpPr/>
            <p:nvPr/>
          </p:nvSpPr>
          <p:spPr>
            <a:xfrm>
              <a:off x="3253368" y="3753563"/>
              <a:ext cx="829056" cy="257605"/>
            </a:xfrm>
            <a:custGeom>
              <a:avLst/>
              <a:gdLst>
                <a:gd name="connsiteX0" fmla="*/ 0 w 829056"/>
                <a:gd name="connsiteY0" fmla="*/ 1573 h 257605"/>
                <a:gd name="connsiteX1" fmla="*/ 463296 w 829056"/>
                <a:gd name="connsiteY1" fmla="*/ 38149 h 257605"/>
                <a:gd name="connsiteX2" fmla="*/ 829056 w 829056"/>
                <a:gd name="connsiteY2" fmla="*/ 257605 h 257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9056" h="257605">
                  <a:moveTo>
                    <a:pt x="0" y="1573"/>
                  </a:moveTo>
                  <a:cubicBezTo>
                    <a:pt x="162560" y="-1475"/>
                    <a:pt x="325120" y="-4523"/>
                    <a:pt x="463296" y="38149"/>
                  </a:cubicBezTo>
                  <a:cubicBezTo>
                    <a:pt x="601472" y="80821"/>
                    <a:pt x="715264" y="169213"/>
                    <a:pt x="829056" y="257605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3377184" y="3791712"/>
              <a:ext cx="390144" cy="121920"/>
            </a:xfrm>
            <a:custGeom>
              <a:avLst/>
              <a:gdLst>
                <a:gd name="connsiteX0" fmla="*/ 0 w 390144"/>
                <a:gd name="connsiteY0" fmla="*/ 60960 h 121920"/>
                <a:gd name="connsiteX1" fmla="*/ 60960 w 390144"/>
                <a:gd name="connsiteY1" fmla="*/ 24384 h 121920"/>
                <a:gd name="connsiteX2" fmla="*/ 243840 w 390144"/>
                <a:gd name="connsiteY2" fmla="*/ 12192 h 121920"/>
                <a:gd name="connsiteX3" fmla="*/ 280416 w 390144"/>
                <a:gd name="connsiteY3" fmla="*/ 0 h 121920"/>
                <a:gd name="connsiteX4" fmla="*/ 292608 w 390144"/>
                <a:gd name="connsiteY4" fmla="*/ 36576 h 121920"/>
                <a:gd name="connsiteX5" fmla="*/ 365760 w 390144"/>
                <a:gd name="connsiteY5" fmla="*/ 97536 h 121920"/>
                <a:gd name="connsiteX6" fmla="*/ 390144 w 390144"/>
                <a:gd name="connsiteY6" fmla="*/ 12192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0144" h="121920">
                  <a:moveTo>
                    <a:pt x="0" y="60960"/>
                  </a:moveTo>
                  <a:cubicBezTo>
                    <a:pt x="20320" y="48768"/>
                    <a:pt x="37723" y="29031"/>
                    <a:pt x="60960" y="24384"/>
                  </a:cubicBezTo>
                  <a:cubicBezTo>
                    <a:pt x="120869" y="12402"/>
                    <a:pt x="183118" y="18939"/>
                    <a:pt x="243840" y="12192"/>
                  </a:cubicBezTo>
                  <a:cubicBezTo>
                    <a:pt x="256613" y="10773"/>
                    <a:pt x="268224" y="4064"/>
                    <a:pt x="280416" y="0"/>
                  </a:cubicBezTo>
                  <a:cubicBezTo>
                    <a:pt x="284480" y="12192"/>
                    <a:pt x="285479" y="25883"/>
                    <a:pt x="292608" y="36576"/>
                  </a:cubicBezTo>
                  <a:cubicBezTo>
                    <a:pt x="317432" y="73812"/>
                    <a:pt x="333630" y="71832"/>
                    <a:pt x="365760" y="97536"/>
                  </a:cubicBezTo>
                  <a:cubicBezTo>
                    <a:pt x="374736" y="104717"/>
                    <a:pt x="382016" y="113792"/>
                    <a:pt x="390144" y="12192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45" name="Straight Connector 44"/>
            <p:cNvCxnSpPr/>
            <p:nvPr/>
          </p:nvCxnSpPr>
          <p:spPr>
            <a:xfrm flipV="1">
              <a:off x="3667896" y="3212976"/>
              <a:ext cx="616072" cy="540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3635896" y="3068960"/>
              <a:ext cx="65716" cy="648072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4214624" y="3212976"/>
              <a:ext cx="69344" cy="2880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3668754" y="3501008"/>
              <a:ext cx="545870" cy="25255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Freeform 61"/>
            <p:cNvSpPr/>
            <p:nvPr/>
          </p:nvSpPr>
          <p:spPr>
            <a:xfrm>
              <a:off x="1487424" y="5327904"/>
              <a:ext cx="426720" cy="86202"/>
            </a:xfrm>
            <a:custGeom>
              <a:avLst/>
              <a:gdLst>
                <a:gd name="connsiteX0" fmla="*/ 0 w 426720"/>
                <a:gd name="connsiteY0" fmla="*/ 0 h 86202"/>
                <a:gd name="connsiteX1" fmla="*/ 109728 w 426720"/>
                <a:gd name="connsiteY1" fmla="*/ 85344 h 86202"/>
                <a:gd name="connsiteX2" fmla="*/ 426720 w 426720"/>
                <a:gd name="connsiteY2" fmla="*/ 36576 h 86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6720" h="86202">
                  <a:moveTo>
                    <a:pt x="0" y="0"/>
                  </a:moveTo>
                  <a:cubicBezTo>
                    <a:pt x="19304" y="39624"/>
                    <a:pt x="38608" y="79248"/>
                    <a:pt x="109728" y="85344"/>
                  </a:cubicBezTo>
                  <a:cubicBezTo>
                    <a:pt x="180848" y="91440"/>
                    <a:pt x="303784" y="64008"/>
                    <a:pt x="426720" y="3657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024" name="Freeform 1023"/>
            <p:cNvSpPr/>
            <p:nvPr/>
          </p:nvSpPr>
          <p:spPr>
            <a:xfrm>
              <a:off x="3206496" y="3425952"/>
              <a:ext cx="463296" cy="195072"/>
            </a:xfrm>
            <a:custGeom>
              <a:avLst/>
              <a:gdLst>
                <a:gd name="connsiteX0" fmla="*/ 0 w 463296"/>
                <a:gd name="connsiteY0" fmla="*/ 195072 h 195072"/>
                <a:gd name="connsiteX1" fmla="*/ 207264 w 463296"/>
                <a:gd name="connsiteY1" fmla="*/ 48768 h 195072"/>
                <a:gd name="connsiteX2" fmla="*/ 463296 w 463296"/>
                <a:gd name="connsiteY2" fmla="*/ 0 h 195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3296" h="195072">
                  <a:moveTo>
                    <a:pt x="0" y="195072"/>
                  </a:moveTo>
                  <a:cubicBezTo>
                    <a:pt x="65024" y="138176"/>
                    <a:pt x="130048" y="81280"/>
                    <a:pt x="207264" y="48768"/>
                  </a:cubicBezTo>
                  <a:cubicBezTo>
                    <a:pt x="284480" y="16256"/>
                    <a:pt x="373888" y="8128"/>
                    <a:pt x="463296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025" name="Freeform 1024"/>
            <p:cNvSpPr/>
            <p:nvPr/>
          </p:nvSpPr>
          <p:spPr>
            <a:xfrm>
              <a:off x="3401568" y="3596640"/>
              <a:ext cx="256032" cy="97536"/>
            </a:xfrm>
            <a:custGeom>
              <a:avLst/>
              <a:gdLst>
                <a:gd name="connsiteX0" fmla="*/ 0 w 256032"/>
                <a:gd name="connsiteY0" fmla="*/ 97536 h 97536"/>
                <a:gd name="connsiteX1" fmla="*/ 73152 w 256032"/>
                <a:gd name="connsiteY1" fmla="*/ 24384 h 97536"/>
                <a:gd name="connsiteX2" fmla="*/ 256032 w 256032"/>
                <a:gd name="connsiteY2" fmla="*/ 0 h 9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6032" h="97536">
                  <a:moveTo>
                    <a:pt x="0" y="97536"/>
                  </a:moveTo>
                  <a:cubicBezTo>
                    <a:pt x="15240" y="69088"/>
                    <a:pt x="30480" y="40640"/>
                    <a:pt x="73152" y="24384"/>
                  </a:cubicBezTo>
                  <a:cubicBezTo>
                    <a:pt x="115824" y="8128"/>
                    <a:pt x="185928" y="4064"/>
                    <a:pt x="256032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1028" name="Straight Connector 1027"/>
            <p:cNvCxnSpPr/>
            <p:nvPr/>
          </p:nvCxnSpPr>
          <p:spPr>
            <a:xfrm>
              <a:off x="4214624" y="3483270"/>
              <a:ext cx="213360" cy="113370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9" name="Freeform 1028"/>
            <p:cNvSpPr/>
            <p:nvPr/>
          </p:nvSpPr>
          <p:spPr>
            <a:xfrm>
              <a:off x="2779776" y="5559552"/>
              <a:ext cx="93556" cy="207264"/>
            </a:xfrm>
            <a:custGeom>
              <a:avLst/>
              <a:gdLst>
                <a:gd name="connsiteX0" fmla="*/ 0 w 93556"/>
                <a:gd name="connsiteY0" fmla="*/ 0 h 207264"/>
                <a:gd name="connsiteX1" fmla="*/ 85344 w 93556"/>
                <a:gd name="connsiteY1" fmla="*/ 85344 h 207264"/>
                <a:gd name="connsiteX2" fmla="*/ 85344 w 93556"/>
                <a:gd name="connsiteY2" fmla="*/ 207264 h 207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556" h="207264">
                  <a:moveTo>
                    <a:pt x="0" y="0"/>
                  </a:moveTo>
                  <a:cubicBezTo>
                    <a:pt x="35560" y="25400"/>
                    <a:pt x="71120" y="50800"/>
                    <a:pt x="85344" y="85344"/>
                  </a:cubicBezTo>
                  <a:cubicBezTo>
                    <a:pt x="99568" y="119888"/>
                    <a:pt x="92456" y="163576"/>
                    <a:pt x="85344" y="20726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030" name="Freeform 1029"/>
            <p:cNvSpPr/>
            <p:nvPr/>
          </p:nvSpPr>
          <p:spPr>
            <a:xfrm>
              <a:off x="4169664" y="3180521"/>
              <a:ext cx="304800" cy="87106"/>
            </a:xfrm>
            <a:custGeom>
              <a:avLst/>
              <a:gdLst>
                <a:gd name="connsiteX0" fmla="*/ 0 w 304800"/>
                <a:gd name="connsiteY0" fmla="*/ 38167 h 87106"/>
                <a:gd name="connsiteX1" fmla="*/ 60960 w 304800"/>
                <a:gd name="connsiteY1" fmla="*/ 1591 h 87106"/>
                <a:gd name="connsiteX2" fmla="*/ 170688 w 304800"/>
                <a:gd name="connsiteY2" fmla="*/ 13783 h 87106"/>
                <a:gd name="connsiteX3" fmla="*/ 243840 w 304800"/>
                <a:gd name="connsiteY3" fmla="*/ 74743 h 87106"/>
                <a:gd name="connsiteX4" fmla="*/ 304800 w 304800"/>
                <a:gd name="connsiteY4" fmla="*/ 86935 h 87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" h="87106">
                  <a:moveTo>
                    <a:pt x="0" y="38167"/>
                  </a:moveTo>
                  <a:cubicBezTo>
                    <a:pt x="20320" y="25975"/>
                    <a:pt x="37501" y="4942"/>
                    <a:pt x="60960" y="1591"/>
                  </a:cubicBezTo>
                  <a:cubicBezTo>
                    <a:pt x="97391" y="-3613"/>
                    <a:pt x="134986" y="4857"/>
                    <a:pt x="170688" y="13783"/>
                  </a:cubicBezTo>
                  <a:cubicBezTo>
                    <a:pt x="202599" y="21761"/>
                    <a:pt x="219273" y="58365"/>
                    <a:pt x="243840" y="74743"/>
                  </a:cubicBezTo>
                  <a:cubicBezTo>
                    <a:pt x="265983" y="89505"/>
                    <a:pt x="281569" y="86935"/>
                    <a:pt x="304800" y="86935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1" name="TextBox 1030"/>
                <p:cNvSpPr txBox="1"/>
                <p:nvPr/>
              </p:nvSpPr>
              <p:spPr>
                <a:xfrm>
                  <a:off x="371968" y="5615994"/>
                  <a:ext cx="432048" cy="3702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l-GR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𝐺</m:t>
                            </m:r>
                          </m:sup>
                        </m:sSup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031" name="TextBox 10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968" y="5615994"/>
                  <a:ext cx="432048" cy="370230"/>
                </a:xfrm>
                <a:prstGeom prst="rect">
                  <a:avLst/>
                </a:prstGeom>
                <a:blipFill rotWithShape="1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4105280" y="5312035"/>
                  <a:ext cx="432048" cy="3702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l-GR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𝑌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𝐺</m:t>
                            </m:r>
                          </m:sup>
                        </m:sSup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5280" y="5312035"/>
                  <a:ext cx="432048" cy="370230"/>
                </a:xfrm>
                <a:prstGeom prst="rect">
                  <a:avLst/>
                </a:prstGeom>
                <a:blipFill rotWithShape="1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2051720" y="3568448"/>
                  <a:ext cx="432048" cy="3702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l-GR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𝐺</m:t>
                            </m:r>
                          </m:sup>
                        </m:sSup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1720" y="3568448"/>
                  <a:ext cx="432048" cy="370230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32" name="TextBox 1031"/>
            <p:cNvSpPr txBox="1"/>
            <p:nvPr/>
          </p:nvSpPr>
          <p:spPr>
            <a:xfrm>
              <a:off x="1487424" y="5387422"/>
              <a:ext cx="4267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mbria Math" pitchFamily="18" charset="0"/>
                  <a:ea typeface="Cambria Math" pitchFamily="18" charset="0"/>
                </a:rPr>
                <a:t>A</a:t>
              </a:r>
              <a:endParaRPr lang="el-GR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594176" y="4803796"/>
              <a:ext cx="4267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mbria Math" pitchFamily="18" charset="0"/>
                  <a:ea typeface="Cambria Math" pitchFamily="18" charset="0"/>
                </a:rPr>
                <a:t>G</a:t>
              </a:r>
              <a:endParaRPr lang="el-GR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873332" y="5435521"/>
              <a:ext cx="4267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latin typeface="Cambria Math" pitchFamily="18" charset="0"/>
                  <a:ea typeface="Cambria Math" pitchFamily="18" charset="0"/>
                </a:rPr>
                <a:t>Φ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102864" y="3291449"/>
              <a:ext cx="4267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>
                  <a:latin typeface="Cambria Math" pitchFamily="18" charset="0"/>
                  <a:ea typeface="Cambria Math" pitchFamily="18" charset="0"/>
                </a:rPr>
                <a:t>Φ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322320" y="3384988"/>
              <a:ext cx="4267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Cambria Math" pitchFamily="18" charset="0"/>
                  <a:ea typeface="Cambria Math" pitchFamily="18" charset="0"/>
                </a:rPr>
                <a:t>A</a:t>
              </a:r>
              <a:endParaRPr lang="el-GR" sz="1200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891920" y="3694176"/>
              <a:ext cx="4267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>
                  <a:latin typeface="Cambria Math" pitchFamily="18" charset="0"/>
                  <a:ea typeface="Cambria Math" pitchFamily="18" charset="0"/>
                </a:rPr>
                <a:t>Τ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749040" y="3267627"/>
              <a:ext cx="4267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>
                  <a:latin typeface="Cambria Math" pitchFamily="18" charset="0"/>
                  <a:ea typeface="Cambria Math" pitchFamily="18" charset="0"/>
                </a:rPr>
                <a:t>Ζ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906776" y="3152949"/>
              <a:ext cx="4267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Cambria Math" pitchFamily="18" charset="0"/>
                  <a:ea typeface="Cambria Math" pitchFamily="18" charset="0"/>
                </a:rPr>
                <a:t>S</a:t>
              </a:r>
              <a:endParaRPr lang="el-GR" sz="1200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175760" y="2924944"/>
              <a:ext cx="4267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ambria Math" pitchFamily="18" charset="0"/>
                  <a:ea typeface="Cambria Math" pitchFamily="18" charset="0"/>
                </a:rPr>
                <a:t>P</a:t>
              </a:r>
              <a:endParaRPr lang="el-GR" sz="1200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230880" y="3832675"/>
              <a:ext cx="4267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ambria Math" pitchFamily="18" charset="0"/>
                  <a:ea typeface="Cambria Math" pitchFamily="18" charset="0"/>
                </a:rPr>
                <a:t>g</a:t>
              </a:r>
              <a:endParaRPr lang="el-GR" sz="1200" dirty="0">
                <a:latin typeface="Cambria Math" pitchFamily="18" charset="0"/>
                <a:ea typeface="Cambria Math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2563752" y="3206271"/>
                  <a:ext cx="43204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l-GR" sz="12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200" b="0" i="1" smtClean="0">
                                <a:latin typeface="Cambria Math"/>
                              </a:rPr>
                              <m:t>𝑎</m:t>
                            </m:r>
                          </m:sup>
                        </m:sSup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3752" y="3206271"/>
                  <a:ext cx="432048" cy="276999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/>
                <p:cNvSpPr txBox="1"/>
                <p:nvPr/>
              </p:nvSpPr>
              <p:spPr>
                <a:xfrm>
                  <a:off x="4602480" y="3517167"/>
                  <a:ext cx="43204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l-GR" sz="12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200" b="0" i="1" smtClean="0">
                                <a:latin typeface="Cambria Math"/>
                              </a:rPr>
                              <m:t>𝑎</m:t>
                            </m:r>
                          </m:sup>
                        </m:sSup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85" name="TextBox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2480" y="3517167"/>
                  <a:ext cx="432048" cy="276999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3777240" y="2874016"/>
                  <a:ext cx="43204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l-GR" sz="12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en-US" sz="1200" b="0" i="1" smtClean="0">
                                <a:latin typeface="Cambria Math"/>
                              </a:rPr>
                              <m:t>𝑎</m:t>
                            </m:r>
                          </m:sup>
                        </m:sSup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7240" y="2874016"/>
                  <a:ext cx="432048" cy="276999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TextBox 86"/>
            <p:cNvSpPr txBox="1"/>
            <p:nvPr/>
          </p:nvSpPr>
          <p:spPr>
            <a:xfrm>
              <a:off x="3982412" y="3291449"/>
              <a:ext cx="4267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 smtClean="0">
                  <a:latin typeface="Cambria Math" pitchFamily="18" charset="0"/>
                  <a:ea typeface="Cambria Math" pitchFamily="18" charset="0"/>
                </a:rPr>
                <a:t>υ</a:t>
              </a:r>
              <a:endParaRPr lang="el-GR" sz="1200" dirty="0">
                <a:latin typeface="Cambria Math" pitchFamily="18" charset="0"/>
                <a:ea typeface="Cambria Math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3" name="TextBox 1032"/>
                <p:cNvSpPr txBox="1"/>
                <p:nvPr/>
              </p:nvSpPr>
              <p:spPr>
                <a:xfrm>
                  <a:off x="3347864" y="5756085"/>
                  <a:ext cx="49744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/>
                              </a:rPr>
                              <m:t>Τ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033" name="TextBox 10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7864" y="5756085"/>
                  <a:ext cx="497449" cy="369332"/>
                </a:xfrm>
                <a:prstGeom prst="rect">
                  <a:avLst/>
                </a:prstGeom>
                <a:blipFill rotWithShape="1">
                  <a:blip r:embed="rId8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3982412" y="3851609"/>
                  <a:ext cx="49744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1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el-GR" sz="1200" b="0" i="1" smtClean="0">
                                <a:latin typeface="Cambria Math"/>
                              </a:rPr>
                              <m:t>΅</m:t>
                            </m:r>
                            <m:r>
                              <m:rPr>
                                <m:sty m:val="p"/>
                              </m:rPr>
                              <a:rPr lang="el-GR" sz="1200" b="0" i="0" smtClean="0">
                                <a:latin typeface="Cambria Math"/>
                              </a:rPr>
                              <m:t>Τ</m:t>
                            </m:r>
                          </m:sub>
                        </m:sSub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2412" y="3851609"/>
                  <a:ext cx="497449" cy="276999"/>
                </a:xfrm>
                <a:prstGeom prst="rect">
                  <a:avLst/>
                </a:prstGeom>
                <a:blipFill rotWithShape="1">
                  <a:blip r:embed="rId9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39" name="Straight Connector 1038"/>
            <p:cNvCxnSpPr>
              <a:endCxn id="1024" idx="0"/>
            </p:cNvCxnSpPr>
            <p:nvPr/>
          </p:nvCxnSpPr>
          <p:spPr>
            <a:xfrm flipH="1">
              <a:off x="3206496" y="3465004"/>
              <a:ext cx="1042800" cy="156020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7" name="TextBox 1046"/>
              <p:cNvSpPr txBox="1"/>
              <p:nvPr/>
            </p:nvSpPr>
            <p:spPr>
              <a:xfrm>
                <a:off x="5868144" y="2700340"/>
                <a:ext cx="3024336" cy="1111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047" name="TextBox 10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2700340"/>
                <a:ext cx="3024336" cy="1111330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8" name="TextBox 1047"/>
              <p:cNvSpPr txBox="1"/>
              <p:nvPr/>
            </p:nvSpPr>
            <p:spPr>
              <a:xfrm>
                <a:off x="5976156" y="3947580"/>
                <a:ext cx="28083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0" i="1" smtClean="0">
                          <a:latin typeface="Cambria Math"/>
                        </a:rPr>
                        <m:t>𝜐</m:t>
                      </m:r>
                      <m:r>
                        <a:rPr lang="el-GR" sz="2400" b="0" i="1" smtClean="0">
                          <a:latin typeface="Cambria Math"/>
                        </a:rPr>
                        <m:t>=90°−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𝑧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048" name="TextBox 10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156" y="3947580"/>
                <a:ext cx="2808312" cy="461665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9" name="TextBox 1048"/>
              <p:cNvSpPr txBox="1"/>
              <p:nvPr/>
            </p:nvSpPr>
            <p:spPr>
              <a:xfrm>
                <a:off x="4648528" y="4464192"/>
                <a:ext cx="44946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𝑠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𝑠</m:t>
                              </m:r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𝐴</m:t>
                                  </m:r>
                                  <m:func>
                                    <m:func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l-GR" sz="2400" b="0" i="1" smtClean="0">
                                          <a:latin typeface="Cambria Math"/>
                                        </a:rPr>
                                        <m:t>𝜐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049" name="TextBox 10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528" y="4464192"/>
                <a:ext cx="4494648" cy="461665"/>
              </a:xfrm>
              <a:prstGeom prst="rect">
                <a:avLst/>
              </a:prstGeom>
              <a:blipFill rotWithShape="1">
                <a:blip r:embed="rId1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4648528" y="5016154"/>
                <a:ext cx="44946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𝑠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𝑠</m:t>
                              </m:r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𝐴</m:t>
                                  </m:r>
                                  <m:func>
                                    <m:func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l-GR" sz="2400" b="0" i="1" smtClean="0">
                                          <a:latin typeface="Cambria Math"/>
                                        </a:rPr>
                                        <m:t>𝜐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528" y="5016154"/>
                <a:ext cx="4494648" cy="461665"/>
              </a:xfrm>
              <a:prstGeom prst="rect">
                <a:avLst/>
              </a:prstGeom>
              <a:blipFill rotWithShape="1">
                <a:blip r:embed="rId13" cstate="print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4649352" y="5588351"/>
                <a:ext cx="44946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𝑠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l-GR" sz="2400" b="0" i="1" smtClean="0">
                                  <a:latin typeface="Cambria Math"/>
                                </a:rPr>
                                <m:t>𝜐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352" y="5588351"/>
                <a:ext cx="4494648" cy="461665"/>
              </a:xfrm>
              <a:prstGeom prst="rect">
                <a:avLst/>
              </a:prstGeom>
              <a:blipFill rotWithShape="1">
                <a:blip r:embed="rId1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sp>
        <p:nvSpPr>
          <p:cNvPr id="52" name="TextBox 51"/>
          <p:cNvSpPr txBox="1"/>
          <p:nvPr/>
        </p:nvSpPr>
        <p:spPr>
          <a:xfrm>
            <a:off x="1161256" y="6039678"/>
            <a:ext cx="15258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Βασίλης </a:t>
            </a:r>
            <a:r>
              <a:rPr lang="el-G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Ανδριτσάνος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340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52" y="116632"/>
            <a:ext cx="9036496" cy="908720"/>
          </a:xfrm>
        </p:spPr>
        <p:txBody>
          <a:bodyPr>
            <a:noAutofit/>
          </a:bodyPr>
          <a:lstStyle/>
          <a:p>
            <a:r>
              <a:rPr lang="el-GR" sz="3600" dirty="0"/>
              <a:t>Συστήματα αναφοράς και γεωδαιτικό </a:t>
            </a:r>
            <a:r>
              <a:rPr lang="en-US" sz="3600" dirty="0"/>
              <a:t>d</a:t>
            </a:r>
            <a:r>
              <a:rPr lang="el-GR" sz="3600" dirty="0" err="1"/>
              <a:t>atum</a:t>
            </a:r>
            <a:r>
              <a:rPr lang="el-GR" sz="3600" dirty="0"/>
              <a:t>  </a:t>
            </a:r>
            <a:r>
              <a:rPr lang="el-GR" sz="2800" b="0" dirty="0"/>
              <a:t>(</a:t>
            </a:r>
            <a:r>
              <a:rPr lang="el-GR" sz="2800" b="0" dirty="0" smtClean="0"/>
              <a:t>11 </a:t>
            </a:r>
            <a:r>
              <a:rPr lang="el-GR" sz="2800" b="0" dirty="0"/>
              <a:t>από 18)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24" y="1410098"/>
            <a:ext cx="8229600" cy="720080"/>
          </a:xfrm>
        </p:spPr>
        <p:txBody>
          <a:bodyPr/>
          <a:lstStyle/>
          <a:p>
            <a:pPr marL="0" lvl="0" indent="0" defTabSz="45720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el-GR" sz="2400" b="1" dirty="0" smtClean="0">
                <a:solidFill>
                  <a:srgbClr val="000000"/>
                </a:solidFill>
              </a:rPr>
              <a:t>Τοπικό </a:t>
            </a:r>
            <a:r>
              <a:rPr lang="en-US" sz="2400" b="1" dirty="0" smtClean="0">
                <a:solidFill>
                  <a:srgbClr val="000000"/>
                </a:solidFill>
              </a:rPr>
              <a:t>α</a:t>
            </a:r>
            <a:r>
              <a:rPr lang="en-US" sz="2400" b="1" dirty="0" err="1" smtClean="0">
                <a:solidFill>
                  <a:srgbClr val="000000"/>
                </a:solidFill>
              </a:rPr>
              <a:t>στρονομικό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rgbClr val="000000"/>
                </a:solidFill>
              </a:rPr>
              <a:t>σύστημα (x</a:t>
            </a:r>
            <a:r>
              <a:rPr lang="en-US" sz="2400" b="1" baseline="33000" dirty="0">
                <a:solidFill>
                  <a:srgbClr val="000000"/>
                </a:solidFill>
              </a:rPr>
              <a:t>a</a:t>
            </a:r>
            <a:r>
              <a:rPr lang="en-US" sz="2400" b="1" dirty="0">
                <a:solidFill>
                  <a:srgbClr val="000000"/>
                </a:solidFill>
              </a:rPr>
              <a:t>, y</a:t>
            </a:r>
            <a:r>
              <a:rPr lang="en-US" sz="2400" b="1" baseline="33000" dirty="0">
                <a:solidFill>
                  <a:srgbClr val="000000"/>
                </a:solidFill>
              </a:rPr>
              <a:t>a</a:t>
            </a:r>
            <a:r>
              <a:rPr lang="en-US" sz="2400" b="1" dirty="0">
                <a:solidFill>
                  <a:srgbClr val="000000"/>
                </a:solidFill>
              </a:rPr>
              <a:t>, </a:t>
            </a:r>
            <a:r>
              <a:rPr lang="en-US" sz="2400" b="1" dirty="0" smtClean="0">
                <a:solidFill>
                  <a:srgbClr val="000000"/>
                </a:solidFill>
              </a:rPr>
              <a:t>z</a:t>
            </a:r>
            <a:r>
              <a:rPr lang="en-US" sz="2400" b="1" baseline="33000" dirty="0" smtClean="0">
                <a:solidFill>
                  <a:srgbClr val="000000"/>
                </a:solidFill>
              </a:rPr>
              <a:t>a</a:t>
            </a:r>
            <a:r>
              <a:rPr lang="en-US" sz="2400" b="1" dirty="0" smtClean="0">
                <a:solidFill>
                  <a:srgbClr val="000000"/>
                </a:solidFill>
              </a:rPr>
              <a:t>)</a:t>
            </a:r>
            <a:r>
              <a:rPr lang="el-GR" sz="2400" b="1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σε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μορφή</a:t>
            </a:r>
            <a:r>
              <a:rPr lang="en-US" sz="2400" dirty="0">
                <a:solidFill>
                  <a:srgbClr val="000000"/>
                </a:solidFill>
              </a:rPr>
              <a:t> π</a:t>
            </a:r>
            <a:r>
              <a:rPr lang="en-US" sz="2400" dirty="0" err="1">
                <a:solidFill>
                  <a:srgbClr val="000000"/>
                </a:solidFill>
              </a:rPr>
              <a:t>ινάκων</a:t>
            </a:r>
            <a:endParaRPr lang="en-US" sz="2400" dirty="0">
              <a:solidFill>
                <a:srgbClr val="000000"/>
              </a:solidFill>
            </a:endParaRPr>
          </a:p>
          <a:p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9552" y="2165714"/>
                <a:ext cx="32403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24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/>
                            </a:rPr>
                            <m:t>𝒂</m:t>
                          </m:r>
                        </m:sup>
                      </m:sSup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𝒔𝒄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/>
                            </a:rPr>
                            <m:t>𝒂</m:t>
                          </m:r>
                        </m:sup>
                      </m:sSup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165714"/>
                <a:ext cx="3240360" cy="461665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1333" y="3118920"/>
                <a:ext cx="4896544" cy="1069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 b="0" i="0" smtClean="0">
                                        <a:latin typeface="Cambria Math"/>
                                      </a:rPr>
                                      <m:t>s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/>
                                      </a:rPr>
                                      <m:t>in</m:t>
                                    </m:r>
                                  </m:fName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latin typeface="Cambria Math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𝑧</m:t>
                                        </m:r>
                                      </m:e>
                                    </m:func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latin typeface="Cambria Math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𝑧</m:t>
                                        </m:r>
                                      </m:e>
                                    </m:func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 b="0" i="0" smtClean="0">
                                        <a:latin typeface="Cambria Math"/>
                                      </a:rPr>
                                      <m:t>s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/>
                                      </a:rPr>
                                      <m:t>in</m:t>
                                    </m:r>
                                  </m:fName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latin typeface="Cambria Math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r>
                                          <a:rPr lang="el-GR" sz="2400" b="0" i="1" smtClean="0">
                                            <a:latin typeface="Cambria Math"/>
                                          </a:rPr>
                                          <m:t>𝜐</m:t>
                                        </m:r>
                                      </m:e>
                                    </m:func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latin typeface="Cambria Math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r>
                                          <a:rPr lang="el-GR" sz="2400" b="0" i="1" smtClean="0">
                                            <a:latin typeface="Cambria Math"/>
                                          </a:rPr>
                                          <m:t>𝜐</m:t>
                                        </m:r>
                                      </m:e>
                                    </m:func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l-GR" sz="2400" b="0" i="1" smtClean="0">
                                        <a:latin typeface="Cambria Math"/>
                                      </a:rPr>
                                      <m:t>𝜐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33" y="3118920"/>
                <a:ext cx="4896544" cy="1069011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4318490" y="2429810"/>
            <a:ext cx="4638992" cy="3251401"/>
            <a:chOff x="371968" y="2874016"/>
            <a:chExt cx="4662560" cy="3251401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2020896" y="3717032"/>
              <a:ext cx="0" cy="144016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2020896" y="5157192"/>
              <a:ext cx="2263072" cy="1524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395536" y="5157192"/>
              <a:ext cx="1625360" cy="50405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619672" y="5237552"/>
              <a:ext cx="1728192" cy="7158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3383868" y="3789040"/>
              <a:ext cx="252028" cy="21971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2699792" y="3789040"/>
              <a:ext cx="936104" cy="187220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 flipV="1">
              <a:off x="2771800" y="3501008"/>
              <a:ext cx="864096" cy="28803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3635896" y="3140968"/>
              <a:ext cx="288032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3641224" y="3501008"/>
              <a:ext cx="1146800" cy="28803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reeform 16"/>
            <p:cNvSpPr/>
            <p:nvPr/>
          </p:nvSpPr>
          <p:spPr>
            <a:xfrm>
              <a:off x="3253368" y="3753563"/>
              <a:ext cx="829056" cy="257605"/>
            </a:xfrm>
            <a:custGeom>
              <a:avLst/>
              <a:gdLst>
                <a:gd name="connsiteX0" fmla="*/ 0 w 829056"/>
                <a:gd name="connsiteY0" fmla="*/ 1573 h 257605"/>
                <a:gd name="connsiteX1" fmla="*/ 463296 w 829056"/>
                <a:gd name="connsiteY1" fmla="*/ 38149 h 257605"/>
                <a:gd name="connsiteX2" fmla="*/ 829056 w 829056"/>
                <a:gd name="connsiteY2" fmla="*/ 257605 h 257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9056" h="257605">
                  <a:moveTo>
                    <a:pt x="0" y="1573"/>
                  </a:moveTo>
                  <a:cubicBezTo>
                    <a:pt x="162560" y="-1475"/>
                    <a:pt x="325120" y="-4523"/>
                    <a:pt x="463296" y="38149"/>
                  </a:cubicBezTo>
                  <a:cubicBezTo>
                    <a:pt x="601472" y="80821"/>
                    <a:pt x="715264" y="169213"/>
                    <a:pt x="829056" y="257605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3377184" y="3791712"/>
              <a:ext cx="390144" cy="121920"/>
            </a:xfrm>
            <a:custGeom>
              <a:avLst/>
              <a:gdLst>
                <a:gd name="connsiteX0" fmla="*/ 0 w 390144"/>
                <a:gd name="connsiteY0" fmla="*/ 60960 h 121920"/>
                <a:gd name="connsiteX1" fmla="*/ 60960 w 390144"/>
                <a:gd name="connsiteY1" fmla="*/ 24384 h 121920"/>
                <a:gd name="connsiteX2" fmla="*/ 243840 w 390144"/>
                <a:gd name="connsiteY2" fmla="*/ 12192 h 121920"/>
                <a:gd name="connsiteX3" fmla="*/ 280416 w 390144"/>
                <a:gd name="connsiteY3" fmla="*/ 0 h 121920"/>
                <a:gd name="connsiteX4" fmla="*/ 292608 w 390144"/>
                <a:gd name="connsiteY4" fmla="*/ 36576 h 121920"/>
                <a:gd name="connsiteX5" fmla="*/ 365760 w 390144"/>
                <a:gd name="connsiteY5" fmla="*/ 97536 h 121920"/>
                <a:gd name="connsiteX6" fmla="*/ 390144 w 390144"/>
                <a:gd name="connsiteY6" fmla="*/ 12192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0144" h="121920">
                  <a:moveTo>
                    <a:pt x="0" y="60960"/>
                  </a:moveTo>
                  <a:cubicBezTo>
                    <a:pt x="20320" y="48768"/>
                    <a:pt x="37723" y="29031"/>
                    <a:pt x="60960" y="24384"/>
                  </a:cubicBezTo>
                  <a:cubicBezTo>
                    <a:pt x="120869" y="12402"/>
                    <a:pt x="183118" y="18939"/>
                    <a:pt x="243840" y="12192"/>
                  </a:cubicBezTo>
                  <a:cubicBezTo>
                    <a:pt x="256613" y="10773"/>
                    <a:pt x="268224" y="4064"/>
                    <a:pt x="280416" y="0"/>
                  </a:cubicBezTo>
                  <a:cubicBezTo>
                    <a:pt x="284480" y="12192"/>
                    <a:pt x="285479" y="25883"/>
                    <a:pt x="292608" y="36576"/>
                  </a:cubicBezTo>
                  <a:cubicBezTo>
                    <a:pt x="317432" y="73812"/>
                    <a:pt x="333630" y="71832"/>
                    <a:pt x="365760" y="97536"/>
                  </a:cubicBezTo>
                  <a:cubicBezTo>
                    <a:pt x="374736" y="104717"/>
                    <a:pt x="382016" y="113792"/>
                    <a:pt x="390144" y="12192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19" name="Straight Connector 18"/>
            <p:cNvCxnSpPr/>
            <p:nvPr/>
          </p:nvCxnSpPr>
          <p:spPr>
            <a:xfrm flipV="1">
              <a:off x="3667896" y="3212976"/>
              <a:ext cx="616072" cy="540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3635896" y="3068960"/>
              <a:ext cx="65716" cy="648072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4214624" y="3212976"/>
              <a:ext cx="69344" cy="2880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3668754" y="3501008"/>
              <a:ext cx="545870" cy="25255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 22"/>
            <p:cNvSpPr/>
            <p:nvPr/>
          </p:nvSpPr>
          <p:spPr>
            <a:xfrm>
              <a:off x="1487424" y="5327904"/>
              <a:ext cx="426720" cy="86202"/>
            </a:xfrm>
            <a:custGeom>
              <a:avLst/>
              <a:gdLst>
                <a:gd name="connsiteX0" fmla="*/ 0 w 426720"/>
                <a:gd name="connsiteY0" fmla="*/ 0 h 86202"/>
                <a:gd name="connsiteX1" fmla="*/ 109728 w 426720"/>
                <a:gd name="connsiteY1" fmla="*/ 85344 h 86202"/>
                <a:gd name="connsiteX2" fmla="*/ 426720 w 426720"/>
                <a:gd name="connsiteY2" fmla="*/ 36576 h 86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6720" h="86202">
                  <a:moveTo>
                    <a:pt x="0" y="0"/>
                  </a:moveTo>
                  <a:cubicBezTo>
                    <a:pt x="19304" y="39624"/>
                    <a:pt x="38608" y="79248"/>
                    <a:pt x="109728" y="85344"/>
                  </a:cubicBezTo>
                  <a:cubicBezTo>
                    <a:pt x="180848" y="91440"/>
                    <a:pt x="303784" y="64008"/>
                    <a:pt x="426720" y="3657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3206496" y="3425952"/>
              <a:ext cx="463296" cy="195072"/>
            </a:xfrm>
            <a:custGeom>
              <a:avLst/>
              <a:gdLst>
                <a:gd name="connsiteX0" fmla="*/ 0 w 463296"/>
                <a:gd name="connsiteY0" fmla="*/ 195072 h 195072"/>
                <a:gd name="connsiteX1" fmla="*/ 207264 w 463296"/>
                <a:gd name="connsiteY1" fmla="*/ 48768 h 195072"/>
                <a:gd name="connsiteX2" fmla="*/ 463296 w 463296"/>
                <a:gd name="connsiteY2" fmla="*/ 0 h 195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3296" h="195072">
                  <a:moveTo>
                    <a:pt x="0" y="195072"/>
                  </a:moveTo>
                  <a:cubicBezTo>
                    <a:pt x="65024" y="138176"/>
                    <a:pt x="130048" y="81280"/>
                    <a:pt x="207264" y="48768"/>
                  </a:cubicBezTo>
                  <a:cubicBezTo>
                    <a:pt x="284480" y="16256"/>
                    <a:pt x="373888" y="8128"/>
                    <a:pt x="463296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401568" y="3596640"/>
              <a:ext cx="256032" cy="97536"/>
            </a:xfrm>
            <a:custGeom>
              <a:avLst/>
              <a:gdLst>
                <a:gd name="connsiteX0" fmla="*/ 0 w 256032"/>
                <a:gd name="connsiteY0" fmla="*/ 97536 h 97536"/>
                <a:gd name="connsiteX1" fmla="*/ 73152 w 256032"/>
                <a:gd name="connsiteY1" fmla="*/ 24384 h 97536"/>
                <a:gd name="connsiteX2" fmla="*/ 256032 w 256032"/>
                <a:gd name="connsiteY2" fmla="*/ 0 h 9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6032" h="97536">
                  <a:moveTo>
                    <a:pt x="0" y="97536"/>
                  </a:moveTo>
                  <a:cubicBezTo>
                    <a:pt x="15240" y="69088"/>
                    <a:pt x="30480" y="40640"/>
                    <a:pt x="73152" y="24384"/>
                  </a:cubicBezTo>
                  <a:cubicBezTo>
                    <a:pt x="115824" y="8128"/>
                    <a:pt x="185928" y="4064"/>
                    <a:pt x="256032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4214624" y="3483270"/>
              <a:ext cx="213360" cy="113370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Freeform 26"/>
            <p:cNvSpPr/>
            <p:nvPr/>
          </p:nvSpPr>
          <p:spPr>
            <a:xfrm>
              <a:off x="2779776" y="5559552"/>
              <a:ext cx="93556" cy="207264"/>
            </a:xfrm>
            <a:custGeom>
              <a:avLst/>
              <a:gdLst>
                <a:gd name="connsiteX0" fmla="*/ 0 w 93556"/>
                <a:gd name="connsiteY0" fmla="*/ 0 h 207264"/>
                <a:gd name="connsiteX1" fmla="*/ 85344 w 93556"/>
                <a:gd name="connsiteY1" fmla="*/ 85344 h 207264"/>
                <a:gd name="connsiteX2" fmla="*/ 85344 w 93556"/>
                <a:gd name="connsiteY2" fmla="*/ 207264 h 207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556" h="207264">
                  <a:moveTo>
                    <a:pt x="0" y="0"/>
                  </a:moveTo>
                  <a:cubicBezTo>
                    <a:pt x="35560" y="25400"/>
                    <a:pt x="71120" y="50800"/>
                    <a:pt x="85344" y="85344"/>
                  </a:cubicBezTo>
                  <a:cubicBezTo>
                    <a:pt x="99568" y="119888"/>
                    <a:pt x="92456" y="163576"/>
                    <a:pt x="85344" y="20726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4169664" y="3180521"/>
              <a:ext cx="304800" cy="87106"/>
            </a:xfrm>
            <a:custGeom>
              <a:avLst/>
              <a:gdLst>
                <a:gd name="connsiteX0" fmla="*/ 0 w 304800"/>
                <a:gd name="connsiteY0" fmla="*/ 38167 h 87106"/>
                <a:gd name="connsiteX1" fmla="*/ 60960 w 304800"/>
                <a:gd name="connsiteY1" fmla="*/ 1591 h 87106"/>
                <a:gd name="connsiteX2" fmla="*/ 170688 w 304800"/>
                <a:gd name="connsiteY2" fmla="*/ 13783 h 87106"/>
                <a:gd name="connsiteX3" fmla="*/ 243840 w 304800"/>
                <a:gd name="connsiteY3" fmla="*/ 74743 h 87106"/>
                <a:gd name="connsiteX4" fmla="*/ 304800 w 304800"/>
                <a:gd name="connsiteY4" fmla="*/ 86935 h 87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" h="87106">
                  <a:moveTo>
                    <a:pt x="0" y="38167"/>
                  </a:moveTo>
                  <a:cubicBezTo>
                    <a:pt x="20320" y="25975"/>
                    <a:pt x="37501" y="4942"/>
                    <a:pt x="60960" y="1591"/>
                  </a:cubicBezTo>
                  <a:cubicBezTo>
                    <a:pt x="97391" y="-3613"/>
                    <a:pt x="134986" y="4857"/>
                    <a:pt x="170688" y="13783"/>
                  </a:cubicBezTo>
                  <a:cubicBezTo>
                    <a:pt x="202599" y="21761"/>
                    <a:pt x="219273" y="58365"/>
                    <a:pt x="243840" y="74743"/>
                  </a:cubicBezTo>
                  <a:cubicBezTo>
                    <a:pt x="265983" y="89505"/>
                    <a:pt x="281569" y="86935"/>
                    <a:pt x="304800" y="86935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371968" y="5615994"/>
                  <a:ext cx="432048" cy="3702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l-GR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𝐺</m:t>
                            </m:r>
                          </m:sup>
                        </m:sSup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968" y="5615994"/>
                  <a:ext cx="432048" cy="370230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4105280" y="5312035"/>
                  <a:ext cx="432048" cy="3702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l-GR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𝑌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𝐺</m:t>
                            </m:r>
                          </m:sup>
                        </m:sSup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5280" y="5312035"/>
                  <a:ext cx="432048" cy="370230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2051720" y="3568448"/>
                  <a:ext cx="432048" cy="3702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l-GR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𝐺</m:t>
                            </m:r>
                          </m:sup>
                        </m:sSup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1720" y="3568448"/>
                  <a:ext cx="432048" cy="370230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TextBox 31"/>
            <p:cNvSpPr txBox="1"/>
            <p:nvPr/>
          </p:nvSpPr>
          <p:spPr>
            <a:xfrm>
              <a:off x="1487424" y="5387422"/>
              <a:ext cx="4267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mbria Math" pitchFamily="18" charset="0"/>
                  <a:ea typeface="Cambria Math" pitchFamily="18" charset="0"/>
                </a:rPr>
                <a:t>A</a:t>
              </a:r>
              <a:endParaRPr lang="el-GR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594176" y="4803796"/>
              <a:ext cx="4267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mbria Math" pitchFamily="18" charset="0"/>
                  <a:ea typeface="Cambria Math" pitchFamily="18" charset="0"/>
                </a:rPr>
                <a:t>G</a:t>
              </a:r>
              <a:endParaRPr lang="el-GR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873332" y="5435521"/>
              <a:ext cx="4267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latin typeface="Cambria Math" pitchFamily="18" charset="0"/>
                  <a:ea typeface="Cambria Math" pitchFamily="18" charset="0"/>
                </a:rPr>
                <a:t>Φ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102864" y="3291449"/>
              <a:ext cx="4267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>
                  <a:latin typeface="Cambria Math" pitchFamily="18" charset="0"/>
                  <a:ea typeface="Cambria Math" pitchFamily="18" charset="0"/>
                </a:rPr>
                <a:t>Φ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322320" y="3384988"/>
              <a:ext cx="4267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Cambria Math" pitchFamily="18" charset="0"/>
                  <a:ea typeface="Cambria Math" pitchFamily="18" charset="0"/>
                </a:rPr>
                <a:t>A</a:t>
              </a:r>
              <a:endParaRPr lang="el-GR" sz="1200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891920" y="3694176"/>
              <a:ext cx="4267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>
                  <a:latin typeface="Cambria Math" pitchFamily="18" charset="0"/>
                  <a:ea typeface="Cambria Math" pitchFamily="18" charset="0"/>
                </a:rPr>
                <a:t>Τ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749040" y="3267627"/>
              <a:ext cx="4267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>
                  <a:latin typeface="Cambria Math" pitchFamily="18" charset="0"/>
                  <a:ea typeface="Cambria Math" pitchFamily="18" charset="0"/>
                </a:rPr>
                <a:t>Ζ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906776" y="3152949"/>
              <a:ext cx="4267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Cambria Math" pitchFamily="18" charset="0"/>
                  <a:ea typeface="Cambria Math" pitchFamily="18" charset="0"/>
                </a:rPr>
                <a:t>S</a:t>
              </a:r>
              <a:endParaRPr lang="el-GR" sz="1200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175760" y="2924944"/>
              <a:ext cx="4267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ambria Math" pitchFamily="18" charset="0"/>
                  <a:ea typeface="Cambria Math" pitchFamily="18" charset="0"/>
                </a:rPr>
                <a:t>P</a:t>
              </a:r>
              <a:endParaRPr lang="el-GR" sz="1200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230880" y="3832675"/>
              <a:ext cx="4267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ambria Math" pitchFamily="18" charset="0"/>
                  <a:ea typeface="Cambria Math" pitchFamily="18" charset="0"/>
                </a:rPr>
                <a:t>g</a:t>
              </a:r>
              <a:endParaRPr lang="el-GR" sz="1200" dirty="0">
                <a:latin typeface="Cambria Math" pitchFamily="18" charset="0"/>
                <a:ea typeface="Cambria Math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2563752" y="3206271"/>
                  <a:ext cx="43204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l-GR" sz="12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200" b="0" i="1" smtClean="0">
                                <a:latin typeface="Cambria Math"/>
                              </a:rPr>
                              <m:t>𝑎</m:t>
                            </m:r>
                          </m:sup>
                        </m:sSup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3752" y="3206271"/>
                  <a:ext cx="432048" cy="276999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602480" y="3517167"/>
                  <a:ext cx="43204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l-GR" sz="12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200" b="0" i="1" smtClean="0">
                                <a:latin typeface="Cambria Math"/>
                              </a:rPr>
                              <m:t>𝑎</m:t>
                            </m:r>
                          </m:sup>
                        </m:sSup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2480" y="3517167"/>
                  <a:ext cx="432048" cy="276999"/>
                </a:xfrm>
                <a:prstGeom prst="rect">
                  <a:avLst/>
                </a:prstGeom>
                <a:blipFill rotWithShape="1">
                  <a:blip r:embed="rId8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3777240" y="2874016"/>
                  <a:ext cx="43204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l-GR" sz="12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en-US" sz="1200" b="0" i="1" smtClean="0">
                                <a:latin typeface="Cambria Math"/>
                              </a:rPr>
                              <m:t>𝑎</m:t>
                            </m:r>
                          </m:sup>
                        </m:sSup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7240" y="2874016"/>
                  <a:ext cx="432048" cy="276999"/>
                </a:xfrm>
                <a:prstGeom prst="rect">
                  <a:avLst/>
                </a:prstGeom>
                <a:blipFill rotWithShape="1">
                  <a:blip r:embed="rId9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TextBox 44"/>
            <p:cNvSpPr txBox="1"/>
            <p:nvPr/>
          </p:nvSpPr>
          <p:spPr>
            <a:xfrm>
              <a:off x="3982412" y="3291449"/>
              <a:ext cx="4267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 smtClean="0">
                  <a:latin typeface="Cambria Math" pitchFamily="18" charset="0"/>
                  <a:ea typeface="Cambria Math" pitchFamily="18" charset="0"/>
                </a:rPr>
                <a:t>υ</a:t>
              </a:r>
              <a:endParaRPr lang="el-GR" sz="1200" dirty="0">
                <a:latin typeface="Cambria Math" pitchFamily="18" charset="0"/>
                <a:ea typeface="Cambria Math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3347864" y="5756085"/>
                  <a:ext cx="49744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/>
                              </a:rPr>
                              <m:t>Τ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7864" y="5756085"/>
                  <a:ext cx="497449" cy="369332"/>
                </a:xfrm>
                <a:prstGeom prst="rect">
                  <a:avLst/>
                </a:prstGeom>
                <a:blipFill rotWithShape="1">
                  <a:blip r:embed="rId10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3982412" y="3851609"/>
                  <a:ext cx="49744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1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el-GR" sz="1200" b="0" i="1" smtClean="0">
                                <a:latin typeface="Cambria Math"/>
                              </a:rPr>
                              <m:t>΅</m:t>
                            </m:r>
                            <m:r>
                              <m:rPr>
                                <m:sty m:val="p"/>
                              </m:rPr>
                              <a:rPr lang="el-GR" sz="1200" b="0" i="0" smtClean="0">
                                <a:latin typeface="Cambria Math"/>
                              </a:rPr>
                              <m:t>Τ</m:t>
                            </m:r>
                          </m:sub>
                        </m:sSub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2412" y="3851609"/>
                  <a:ext cx="497449" cy="276999"/>
                </a:xfrm>
                <a:prstGeom prst="rect">
                  <a:avLst/>
                </a:prstGeom>
                <a:blipFill rotWithShape="1">
                  <a:blip r:embed="rId11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Straight Connector 47"/>
            <p:cNvCxnSpPr>
              <a:endCxn id="24" idx="0"/>
            </p:cNvCxnSpPr>
            <p:nvPr/>
          </p:nvCxnSpPr>
          <p:spPr>
            <a:xfrm flipH="1">
              <a:off x="3206496" y="3465004"/>
              <a:ext cx="1042800" cy="156020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p:sp>
        <p:nvSpPr>
          <p:cNvPr id="49" name="TextBox 48"/>
          <p:cNvSpPr txBox="1"/>
          <p:nvPr/>
        </p:nvSpPr>
        <p:spPr>
          <a:xfrm>
            <a:off x="5504841" y="5949280"/>
            <a:ext cx="15258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Βασίλης </a:t>
            </a:r>
            <a:r>
              <a:rPr lang="el-G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Ανδριτσάνος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300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600" dirty="0"/>
              <a:t>Συστήματα αναφοράς και γεωδαιτικό </a:t>
            </a:r>
            <a:r>
              <a:rPr lang="en-US" sz="3600" dirty="0"/>
              <a:t>d</a:t>
            </a:r>
            <a:r>
              <a:rPr lang="el-GR" sz="3600" dirty="0" err="1"/>
              <a:t>atum</a:t>
            </a:r>
            <a:r>
              <a:rPr lang="el-GR" sz="3600" dirty="0"/>
              <a:t> </a:t>
            </a:r>
            <a:r>
              <a:rPr lang="el-GR" sz="2800" b="0" dirty="0" smtClean="0"/>
              <a:t>(12 </a:t>
            </a:r>
            <a:r>
              <a:rPr lang="el-GR" sz="2800" b="0" dirty="0"/>
              <a:t>από 18)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err="1">
                <a:solidFill>
                  <a:srgbClr val="000000"/>
                </a:solidFill>
              </a:rPr>
              <a:t>Σχέση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γεωκεντρικού</a:t>
            </a:r>
            <a:r>
              <a:rPr lang="en-US" sz="2400" b="1" dirty="0">
                <a:solidFill>
                  <a:srgbClr val="000000"/>
                </a:solidFill>
              </a:rPr>
              <a:t> και </a:t>
            </a:r>
            <a:r>
              <a:rPr lang="en-US" sz="2400" b="1" dirty="0" err="1">
                <a:solidFill>
                  <a:srgbClr val="000000"/>
                </a:solidFill>
              </a:rPr>
              <a:t>το</a:t>
            </a:r>
            <a:r>
              <a:rPr lang="en-US" sz="2400" b="1" dirty="0">
                <a:solidFill>
                  <a:srgbClr val="000000"/>
                </a:solidFill>
              </a:rPr>
              <a:t>πικού αστρονομικού συστήματος     (x</a:t>
            </a:r>
            <a:r>
              <a:rPr lang="en-US" sz="2400" b="1" baseline="33000" dirty="0">
                <a:solidFill>
                  <a:srgbClr val="000000"/>
                </a:solidFill>
              </a:rPr>
              <a:t>a</a:t>
            </a:r>
            <a:r>
              <a:rPr lang="en-US" sz="2400" b="1" dirty="0">
                <a:solidFill>
                  <a:srgbClr val="000000"/>
                </a:solidFill>
              </a:rPr>
              <a:t>, y</a:t>
            </a:r>
            <a:r>
              <a:rPr lang="en-US" sz="2400" b="1" baseline="33000" dirty="0">
                <a:solidFill>
                  <a:srgbClr val="000000"/>
                </a:solidFill>
              </a:rPr>
              <a:t>a</a:t>
            </a:r>
            <a:r>
              <a:rPr lang="en-US" sz="2400" b="1" dirty="0">
                <a:solidFill>
                  <a:srgbClr val="000000"/>
                </a:solidFill>
              </a:rPr>
              <a:t>, z</a:t>
            </a:r>
            <a:r>
              <a:rPr lang="en-US" sz="2400" b="1" baseline="33000" dirty="0">
                <a:solidFill>
                  <a:srgbClr val="000000"/>
                </a:solidFill>
              </a:rPr>
              <a:t>a</a:t>
            </a:r>
            <a:r>
              <a:rPr lang="en-US" sz="2400" b="1" dirty="0">
                <a:solidFill>
                  <a:srgbClr val="000000"/>
                </a:solidFill>
              </a:rPr>
              <a:t>)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  <p:sp>
        <p:nvSpPr>
          <p:cNvPr id="5" name="Right Arrow 4"/>
          <p:cNvSpPr/>
          <p:nvPr/>
        </p:nvSpPr>
        <p:spPr>
          <a:xfrm>
            <a:off x="1803728" y="1705784"/>
            <a:ext cx="288032" cy="1440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91760" y="1546959"/>
            <a:ext cx="3970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gOpen Cosmetica" charset="0"/>
                <a:cs typeface="MgOpen Cosmetica" charset="0"/>
              </a:rPr>
              <a:t>(X</a:t>
            </a:r>
            <a:r>
              <a:rPr kumimoji="0" lang="en-US" sz="2400" b="1" i="0" u="none" strike="noStrike" kern="0" cap="none" spc="0" normalizeH="0" baseline="33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gOpen Cosmetica" charset="0"/>
                <a:cs typeface="MgOpen Cosmetica" charset="0"/>
              </a:rPr>
              <a:t>G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gOpen Cosmetica" charset="0"/>
                <a:cs typeface="MgOpen Cosmetica" charset="0"/>
              </a:rPr>
              <a:t>, Y</a:t>
            </a:r>
            <a:r>
              <a:rPr kumimoji="0" lang="en-US" sz="2400" b="1" i="0" u="none" strike="noStrike" kern="0" cap="none" spc="0" normalizeH="0" baseline="33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gOpen Cosmetica" charset="0"/>
                <a:cs typeface="MgOpen Cosmetica" charset="0"/>
              </a:rPr>
              <a:t>G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gOpen Cosmetica" charset="0"/>
                <a:cs typeface="MgOpen Cosmetica" charset="0"/>
              </a:rPr>
              <a:t>, Z</a:t>
            </a:r>
            <a:r>
              <a:rPr kumimoji="0" lang="en-US" sz="2400" b="1" i="0" u="none" strike="noStrike" kern="0" cap="none" spc="0" normalizeH="0" baseline="33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gOpen Cosmetica" charset="0"/>
                <a:cs typeface="MgOpen Cosmetica" charset="0"/>
              </a:rPr>
              <a:t>G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gOpen Cosmetica" charset="0"/>
                <a:cs typeface="MgOpen Cosmetica" charset="0"/>
              </a:rPr>
              <a:t>)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gOpen Cosmetica" charset="0"/>
                <a:cs typeface="MgOpen Cosmetica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gOpen Cosmetica" charset="0"/>
                <a:cs typeface="MgOpen Cosmetica" charset="0"/>
              </a:rPr>
              <a:t>σε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gOpen Cosmetica" charset="0"/>
                <a:cs typeface="MgOpen Cosmetica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gOpen Cosmetica" charset="0"/>
                <a:cs typeface="MgOpen Cosmetica" charset="0"/>
              </a:rPr>
              <a:t>μορφή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gOpen Cosmetica" charset="0"/>
                <a:cs typeface="MgOpen Cosmetica" charset="0"/>
              </a:rPr>
              <a:t> π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gOpen Cosmetica" charset="0"/>
                <a:cs typeface="MgOpen Cosmetica" charset="0"/>
              </a:rPr>
              <a:t>ινάκων</a:t>
            </a:r>
            <a:endParaRPr kumimoji="0" lang="el-GR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2378" y="2084080"/>
            <a:ext cx="4638992" cy="3251401"/>
            <a:chOff x="371968" y="2874016"/>
            <a:chExt cx="4662560" cy="3251401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2020896" y="3717032"/>
              <a:ext cx="0" cy="144016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2020896" y="5157192"/>
              <a:ext cx="2263072" cy="1524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395536" y="5157192"/>
              <a:ext cx="1625360" cy="50405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619672" y="5237552"/>
              <a:ext cx="1728192" cy="7158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3383868" y="3789040"/>
              <a:ext cx="252028" cy="21971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2699792" y="3789040"/>
              <a:ext cx="936104" cy="187220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 flipV="1">
              <a:off x="2771800" y="3501008"/>
              <a:ext cx="864096" cy="28803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3635896" y="3140968"/>
              <a:ext cx="288032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3641224" y="3501008"/>
              <a:ext cx="1146800" cy="28803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reeform 16"/>
            <p:cNvSpPr/>
            <p:nvPr/>
          </p:nvSpPr>
          <p:spPr>
            <a:xfrm>
              <a:off x="3253368" y="3753563"/>
              <a:ext cx="829056" cy="257605"/>
            </a:xfrm>
            <a:custGeom>
              <a:avLst/>
              <a:gdLst>
                <a:gd name="connsiteX0" fmla="*/ 0 w 829056"/>
                <a:gd name="connsiteY0" fmla="*/ 1573 h 257605"/>
                <a:gd name="connsiteX1" fmla="*/ 463296 w 829056"/>
                <a:gd name="connsiteY1" fmla="*/ 38149 h 257605"/>
                <a:gd name="connsiteX2" fmla="*/ 829056 w 829056"/>
                <a:gd name="connsiteY2" fmla="*/ 257605 h 257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9056" h="257605">
                  <a:moveTo>
                    <a:pt x="0" y="1573"/>
                  </a:moveTo>
                  <a:cubicBezTo>
                    <a:pt x="162560" y="-1475"/>
                    <a:pt x="325120" y="-4523"/>
                    <a:pt x="463296" y="38149"/>
                  </a:cubicBezTo>
                  <a:cubicBezTo>
                    <a:pt x="601472" y="80821"/>
                    <a:pt x="715264" y="169213"/>
                    <a:pt x="829056" y="257605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3377184" y="3791712"/>
              <a:ext cx="390144" cy="121920"/>
            </a:xfrm>
            <a:custGeom>
              <a:avLst/>
              <a:gdLst>
                <a:gd name="connsiteX0" fmla="*/ 0 w 390144"/>
                <a:gd name="connsiteY0" fmla="*/ 60960 h 121920"/>
                <a:gd name="connsiteX1" fmla="*/ 60960 w 390144"/>
                <a:gd name="connsiteY1" fmla="*/ 24384 h 121920"/>
                <a:gd name="connsiteX2" fmla="*/ 243840 w 390144"/>
                <a:gd name="connsiteY2" fmla="*/ 12192 h 121920"/>
                <a:gd name="connsiteX3" fmla="*/ 280416 w 390144"/>
                <a:gd name="connsiteY3" fmla="*/ 0 h 121920"/>
                <a:gd name="connsiteX4" fmla="*/ 292608 w 390144"/>
                <a:gd name="connsiteY4" fmla="*/ 36576 h 121920"/>
                <a:gd name="connsiteX5" fmla="*/ 365760 w 390144"/>
                <a:gd name="connsiteY5" fmla="*/ 97536 h 121920"/>
                <a:gd name="connsiteX6" fmla="*/ 390144 w 390144"/>
                <a:gd name="connsiteY6" fmla="*/ 12192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0144" h="121920">
                  <a:moveTo>
                    <a:pt x="0" y="60960"/>
                  </a:moveTo>
                  <a:cubicBezTo>
                    <a:pt x="20320" y="48768"/>
                    <a:pt x="37723" y="29031"/>
                    <a:pt x="60960" y="24384"/>
                  </a:cubicBezTo>
                  <a:cubicBezTo>
                    <a:pt x="120869" y="12402"/>
                    <a:pt x="183118" y="18939"/>
                    <a:pt x="243840" y="12192"/>
                  </a:cubicBezTo>
                  <a:cubicBezTo>
                    <a:pt x="256613" y="10773"/>
                    <a:pt x="268224" y="4064"/>
                    <a:pt x="280416" y="0"/>
                  </a:cubicBezTo>
                  <a:cubicBezTo>
                    <a:pt x="284480" y="12192"/>
                    <a:pt x="285479" y="25883"/>
                    <a:pt x="292608" y="36576"/>
                  </a:cubicBezTo>
                  <a:cubicBezTo>
                    <a:pt x="317432" y="73812"/>
                    <a:pt x="333630" y="71832"/>
                    <a:pt x="365760" y="97536"/>
                  </a:cubicBezTo>
                  <a:cubicBezTo>
                    <a:pt x="374736" y="104717"/>
                    <a:pt x="382016" y="113792"/>
                    <a:pt x="390144" y="12192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19" name="Straight Connector 18"/>
            <p:cNvCxnSpPr/>
            <p:nvPr/>
          </p:nvCxnSpPr>
          <p:spPr>
            <a:xfrm flipV="1">
              <a:off x="3667896" y="3212976"/>
              <a:ext cx="616072" cy="540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3635896" y="3068960"/>
              <a:ext cx="65716" cy="648072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4214624" y="3212976"/>
              <a:ext cx="69344" cy="2880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3668754" y="3501008"/>
              <a:ext cx="545870" cy="25255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 22"/>
            <p:cNvSpPr/>
            <p:nvPr/>
          </p:nvSpPr>
          <p:spPr>
            <a:xfrm>
              <a:off x="1487424" y="5327904"/>
              <a:ext cx="426720" cy="86202"/>
            </a:xfrm>
            <a:custGeom>
              <a:avLst/>
              <a:gdLst>
                <a:gd name="connsiteX0" fmla="*/ 0 w 426720"/>
                <a:gd name="connsiteY0" fmla="*/ 0 h 86202"/>
                <a:gd name="connsiteX1" fmla="*/ 109728 w 426720"/>
                <a:gd name="connsiteY1" fmla="*/ 85344 h 86202"/>
                <a:gd name="connsiteX2" fmla="*/ 426720 w 426720"/>
                <a:gd name="connsiteY2" fmla="*/ 36576 h 86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6720" h="86202">
                  <a:moveTo>
                    <a:pt x="0" y="0"/>
                  </a:moveTo>
                  <a:cubicBezTo>
                    <a:pt x="19304" y="39624"/>
                    <a:pt x="38608" y="79248"/>
                    <a:pt x="109728" y="85344"/>
                  </a:cubicBezTo>
                  <a:cubicBezTo>
                    <a:pt x="180848" y="91440"/>
                    <a:pt x="303784" y="64008"/>
                    <a:pt x="426720" y="3657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3206496" y="3425952"/>
              <a:ext cx="463296" cy="195072"/>
            </a:xfrm>
            <a:custGeom>
              <a:avLst/>
              <a:gdLst>
                <a:gd name="connsiteX0" fmla="*/ 0 w 463296"/>
                <a:gd name="connsiteY0" fmla="*/ 195072 h 195072"/>
                <a:gd name="connsiteX1" fmla="*/ 207264 w 463296"/>
                <a:gd name="connsiteY1" fmla="*/ 48768 h 195072"/>
                <a:gd name="connsiteX2" fmla="*/ 463296 w 463296"/>
                <a:gd name="connsiteY2" fmla="*/ 0 h 195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3296" h="195072">
                  <a:moveTo>
                    <a:pt x="0" y="195072"/>
                  </a:moveTo>
                  <a:cubicBezTo>
                    <a:pt x="65024" y="138176"/>
                    <a:pt x="130048" y="81280"/>
                    <a:pt x="207264" y="48768"/>
                  </a:cubicBezTo>
                  <a:cubicBezTo>
                    <a:pt x="284480" y="16256"/>
                    <a:pt x="373888" y="8128"/>
                    <a:pt x="463296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401568" y="3596640"/>
              <a:ext cx="256032" cy="97536"/>
            </a:xfrm>
            <a:custGeom>
              <a:avLst/>
              <a:gdLst>
                <a:gd name="connsiteX0" fmla="*/ 0 w 256032"/>
                <a:gd name="connsiteY0" fmla="*/ 97536 h 97536"/>
                <a:gd name="connsiteX1" fmla="*/ 73152 w 256032"/>
                <a:gd name="connsiteY1" fmla="*/ 24384 h 97536"/>
                <a:gd name="connsiteX2" fmla="*/ 256032 w 256032"/>
                <a:gd name="connsiteY2" fmla="*/ 0 h 9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6032" h="97536">
                  <a:moveTo>
                    <a:pt x="0" y="97536"/>
                  </a:moveTo>
                  <a:cubicBezTo>
                    <a:pt x="15240" y="69088"/>
                    <a:pt x="30480" y="40640"/>
                    <a:pt x="73152" y="24384"/>
                  </a:cubicBezTo>
                  <a:cubicBezTo>
                    <a:pt x="115824" y="8128"/>
                    <a:pt x="185928" y="4064"/>
                    <a:pt x="256032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4214624" y="3483270"/>
              <a:ext cx="213360" cy="113370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Freeform 26"/>
            <p:cNvSpPr/>
            <p:nvPr/>
          </p:nvSpPr>
          <p:spPr>
            <a:xfrm>
              <a:off x="2779776" y="5559552"/>
              <a:ext cx="93556" cy="207264"/>
            </a:xfrm>
            <a:custGeom>
              <a:avLst/>
              <a:gdLst>
                <a:gd name="connsiteX0" fmla="*/ 0 w 93556"/>
                <a:gd name="connsiteY0" fmla="*/ 0 h 207264"/>
                <a:gd name="connsiteX1" fmla="*/ 85344 w 93556"/>
                <a:gd name="connsiteY1" fmla="*/ 85344 h 207264"/>
                <a:gd name="connsiteX2" fmla="*/ 85344 w 93556"/>
                <a:gd name="connsiteY2" fmla="*/ 207264 h 207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556" h="207264">
                  <a:moveTo>
                    <a:pt x="0" y="0"/>
                  </a:moveTo>
                  <a:cubicBezTo>
                    <a:pt x="35560" y="25400"/>
                    <a:pt x="71120" y="50800"/>
                    <a:pt x="85344" y="85344"/>
                  </a:cubicBezTo>
                  <a:cubicBezTo>
                    <a:pt x="99568" y="119888"/>
                    <a:pt x="92456" y="163576"/>
                    <a:pt x="85344" y="20726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4169664" y="3180521"/>
              <a:ext cx="304800" cy="87106"/>
            </a:xfrm>
            <a:custGeom>
              <a:avLst/>
              <a:gdLst>
                <a:gd name="connsiteX0" fmla="*/ 0 w 304800"/>
                <a:gd name="connsiteY0" fmla="*/ 38167 h 87106"/>
                <a:gd name="connsiteX1" fmla="*/ 60960 w 304800"/>
                <a:gd name="connsiteY1" fmla="*/ 1591 h 87106"/>
                <a:gd name="connsiteX2" fmla="*/ 170688 w 304800"/>
                <a:gd name="connsiteY2" fmla="*/ 13783 h 87106"/>
                <a:gd name="connsiteX3" fmla="*/ 243840 w 304800"/>
                <a:gd name="connsiteY3" fmla="*/ 74743 h 87106"/>
                <a:gd name="connsiteX4" fmla="*/ 304800 w 304800"/>
                <a:gd name="connsiteY4" fmla="*/ 86935 h 87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" h="87106">
                  <a:moveTo>
                    <a:pt x="0" y="38167"/>
                  </a:moveTo>
                  <a:cubicBezTo>
                    <a:pt x="20320" y="25975"/>
                    <a:pt x="37501" y="4942"/>
                    <a:pt x="60960" y="1591"/>
                  </a:cubicBezTo>
                  <a:cubicBezTo>
                    <a:pt x="97391" y="-3613"/>
                    <a:pt x="134986" y="4857"/>
                    <a:pt x="170688" y="13783"/>
                  </a:cubicBezTo>
                  <a:cubicBezTo>
                    <a:pt x="202599" y="21761"/>
                    <a:pt x="219273" y="58365"/>
                    <a:pt x="243840" y="74743"/>
                  </a:cubicBezTo>
                  <a:cubicBezTo>
                    <a:pt x="265983" y="89505"/>
                    <a:pt x="281569" y="86935"/>
                    <a:pt x="304800" y="86935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371968" y="5615994"/>
                  <a:ext cx="432048" cy="3702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l-GR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𝐺</m:t>
                            </m:r>
                          </m:sup>
                        </m:sSup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968" y="5615994"/>
                  <a:ext cx="432048" cy="370230"/>
                </a:xfrm>
                <a:prstGeom prst="rect">
                  <a:avLst/>
                </a:prstGeom>
                <a:blipFill rotWithShape="1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4105280" y="5312035"/>
                  <a:ext cx="432048" cy="3702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l-GR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𝑌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𝐺</m:t>
                            </m:r>
                          </m:sup>
                        </m:sSup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5280" y="5312035"/>
                  <a:ext cx="432048" cy="370230"/>
                </a:xfrm>
                <a:prstGeom prst="rect">
                  <a:avLst/>
                </a:prstGeom>
                <a:blipFill rotWithShape="1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2051720" y="3568448"/>
                  <a:ext cx="432048" cy="3702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l-GR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𝐺</m:t>
                            </m:r>
                          </m:sup>
                        </m:sSup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1720" y="3568448"/>
                  <a:ext cx="432048" cy="370230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TextBox 31"/>
            <p:cNvSpPr txBox="1"/>
            <p:nvPr/>
          </p:nvSpPr>
          <p:spPr>
            <a:xfrm>
              <a:off x="1487424" y="5387422"/>
              <a:ext cx="4267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mbria Math" pitchFamily="18" charset="0"/>
                  <a:ea typeface="Cambria Math" pitchFamily="18" charset="0"/>
                </a:rPr>
                <a:t>A</a:t>
              </a:r>
              <a:endParaRPr lang="el-GR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594176" y="4803796"/>
              <a:ext cx="4267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mbria Math" pitchFamily="18" charset="0"/>
                  <a:ea typeface="Cambria Math" pitchFamily="18" charset="0"/>
                </a:rPr>
                <a:t>G</a:t>
              </a:r>
              <a:endParaRPr lang="el-GR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873332" y="5435521"/>
              <a:ext cx="4267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latin typeface="Cambria Math" pitchFamily="18" charset="0"/>
                  <a:ea typeface="Cambria Math" pitchFamily="18" charset="0"/>
                </a:rPr>
                <a:t>Φ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102864" y="3291449"/>
              <a:ext cx="4267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>
                  <a:latin typeface="Cambria Math" pitchFamily="18" charset="0"/>
                  <a:ea typeface="Cambria Math" pitchFamily="18" charset="0"/>
                </a:rPr>
                <a:t>Φ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322320" y="3384988"/>
              <a:ext cx="4267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Cambria Math" pitchFamily="18" charset="0"/>
                  <a:ea typeface="Cambria Math" pitchFamily="18" charset="0"/>
                </a:rPr>
                <a:t>A</a:t>
              </a:r>
              <a:endParaRPr lang="el-GR" sz="1200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891920" y="3694176"/>
              <a:ext cx="4267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>
                  <a:latin typeface="Cambria Math" pitchFamily="18" charset="0"/>
                  <a:ea typeface="Cambria Math" pitchFamily="18" charset="0"/>
                </a:rPr>
                <a:t>Τ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749040" y="3267627"/>
              <a:ext cx="4267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>
                  <a:latin typeface="Cambria Math" pitchFamily="18" charset="0"/>
                  <a:ea typeface="Cambria Math" pitchFamily="18" charset="0"/>
                </a:rPr>
                <a:t>Ζ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906776" y="3152949"/>
              <a:ext cx="4267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Cambria Math" pitchFamily="18" charset="0"/>
                  <a:ea typeface="Cambria Math" pitchFamily="18" charset="0"/>
                </a:rPr>
                <a:t>S</a:t>
              </a:r>
              <a:endParaRPr lang="el-GR" sz="1200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175760" y="2924944"/>
              <a:ext cx="4267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ambria Math" pitchFamily="18" charset="0"/>
                  <a:ea typeface="Cambria Math" pitchFamily="18" charset="0"/>
                </a:rPr>
                <a:t>P</a:t>
              </a:r>
              <a:endParaRPr lang="el-GR" sz="1200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230880" y="3832675"/>
              <a:ext cx="4267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ambria Math" pitchFamily="18" charset="0"/>
                  <a:ea typeface="Cambria Math" pitchFamily="18" charset="0"/>
                </a:rPr>
                <a:t>g</a:t>
              </a:r>
              <a:endParaRPr lang="el-GR" sz="1200" dirty="0">
                <a:latin typeface="Cambria Math" pitchFamily="18" charset="0"/>
                <a:ea typeface="Cambria Math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2563752" y="3206271"/>
                  <a:ext cx="43204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l-GR" sz="12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200" b="0" i="1" smtClean="0">
                                <a:latin typeface="Cambria Math"/>
                              </a:rPr>
                              <m:t>𝑎</m:t>
                            </m:r>
                          </m:sup>
                        </m:sSup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3752" y="3206271"/>
                  <a:ext cx="432048" cy="276999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602480" y="3517167"/>
                  <a:ext cx="43204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l-GR" sz="12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200" b="0" i="1" smtClean="0">
                                <a:latin typeface="Cambria Math"/>
                              </a:rPr>
                              <m:t>𝑎</m:t>
                            </m:r>
                          </m:sup>
                        </m:sSup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2480" y="3517167"/>
                  <a:ext cx="432048" cy="276999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3777240" y="2874016"/>
                  <a:ext cx="43204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l-GR" sz="12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en-US" sz="1200" b="0" i="1" smtClean="0">
                                <a:latin typeface="Cambria Math"/>
                              </a:rPr>
                              <m:t>𝑎</m:t>
                            </m:r>
                          </m:sup>
                        </m:sSup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7240" y="2874016"/>
                  <a:ext cx="432048" cy="276999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TextBox 44"/>
            <p:cNvSpPr txBox="1"/>
            <p:nvPr/>
          </p:nvSpPr>
          <p:spPr>
            <a:xfrm>
              <a:off x="3982412" y="3291449"/>
              <a:ext cx="4267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 smtClean="0">
                  <a:latin typeface="Cambria Math" pitchFamily="18" charset="0"/>
                  <a:ea typeface="Cambria Math" pitchFamily="18" charset="0"/>
                </a:rPr>
                <a:t>υ</a:t>
              </a:r>
              <a:endParaRPr lang="el-GR" sz="1200" dirty="0">
                <a:latin typeface="Cambria Math" pitchFamily="18" charset="0"/>
                <a:ea typeface="Cambria Math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3347864" y="5756085"/>
                  <a:ext cx="49744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/>
                              </a:rPr>
                              <m:t>Τ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7864" y="5756085"/>
                  <a:ext cx="497449" cy="369332"/>
                </a:xfrm>
                <a:prstGeom prst="rect">
                  <a:avLst/>
                </a:prstGeom>
                <a:blipFill rotWithShape="1">
                  <a:blip r:embed="rId8" cstate="print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3982412" y="3851609"/>
                  <a:ext cx="49744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1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el-GR" sz="1200" b="0" i="1" smtClean="0">
                                <a:latin typeface="Cambria Math"/>
                              </a:rPr>
                              <m:t>΅</m:t>
                            </m:r>
                            <m:r>
                              <m:rPr>
                                <m:sty m:val="p"/>
                              </m:rPr>
                              <a:rPr lang="el-GR" sz="1200" b="0" i="0" smtClean="0">
                                <a:latin typeface="Cambria Math"/>
                              </a:rPr>
                              <m:t>Τ</m:t>
                            </m:r>
                          </m:sub>
                        </m:sSub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2412" y="3851609"/>
                  <a:ext cx="497449" cy="276999"/>
                </a:xfrm>
                <a:prstGeom prst="rect">
                  <a:avLst/>
                </a:prstGeom>
                <a:blipFill rotWithShape="1">
                  <a:blip r:embed="rId9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Straight Connector 47"/>
            <p:cNvCxnSpPr>
              <a:endCxn id="24" idx="0"/>
            </p:cNvCxnSpPr>
            <p:nvPr/>
          </p:nvCxnSpPr>
          <p:spPr>
            <a:xfrm flipH="1">
              <a:off x="3206496" y="3465004"/>
              <a:ext cx="1042800" cy="156020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393841" y="2875788"/>
                <a:ext cx="3384376" cy="462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X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𝐺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𝐺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</a:rPr>
                        <m:t>𝑊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3841" y="2875788"/>
                <a:ext cx="3384376" cy="462884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/>
          <p:cNvSpPr/>
          <p:nvPr/>
        </p:nvSpPr>
        <p:spPr>
          <a:xfrm>
            <a:off x="4971649" y="3810844"/>
            <a:ext cx="40951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latin typeface="+mn-lt"/>
              </a:rPr>
              <a:t>W</a:t>
            </a:r>
            <a:r>
              <a:rPr lang="el-GR" sz="2400" dirty="0">
                <a:latin typeface="+mn-lt"/>
              </a:rPr>
              <a:t> πίνακας στροφής 3×3 συναρτήσει των αστρονομικών συντεταγμένων (Φ, Λ)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333083" y="5589239"/>
                <a:ext cx="6100310" cy="1069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𝑊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l-GR" sz="2400" b="0" i="1" smtClean="0">
                                    <a:latin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 b="0" i="0" smtClean="0">
                                        <a:latin typeface="Cambria Math"/>
                                      </a:rPr>
                                      <m:t>s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/>
                                      </a:rPr>
                                      <m:t>in</m:t>
                                    </m:r>
                                  </m:fName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400" b="0" i="0" smtClean="0">
                                        <a:latin typeface="Cambria Math"/>
                                      </a:rPr>
                                      <m:t>Λ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l-GR" sz="2400" b="0" i="1" smtClean="0">
                                    <a:latin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400" b="0" i="0" smtClean="0">
                                        <a:latin typeface="Cambria Math"/>
                                      </a:rPr>
                                      <m:t>Φ</m:t>
                                    </m:r>
                                    <m:r>
                                      <a:rPr lang="el-GR" sz="2400" b="0" i="0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/>
                                      </a:rPr>
                                      <m:t>cos</m:t>
                                    </m:r>
                                    <m:r>
                                      <a:rPr lang="en-US" sz="2400" b="0" i="0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l-GR" sz="2400" b="0" i="0" smtClean="0">
                                        <a:latin typeface="Cambria Math"/>
                                      </a:rPr>
                                      <m:t>Λ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400" b="0" i="0" smtClean="0">
                                        <a:latin typeface="Cambria Math"/>
                                      </a:rPr>
                                      <m:t>Φ</m:t>
                                    </m:r>
                                    <m:r>
                                      <a:rPr lang="el-GR" sz="2400" b="0" i="0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/>
                                      </a:rPr>
                                      <m:t>cos</m:t>
                                    </m:r>
                                    <m:r>
                                      <a:rPr lang="en-US" sz="2400" b="0" i="0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l-GR" sz="2400" b="0" i="0" smtClean="0">
                                        <a:latin typeface="Cambria Math"/>
                                      </a:rPr>
                                      <m:t>Λ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400" b="0" i="0" smtClean="0">
                                        <a:latin typeface="Cambria Math"/>
                                      </a:rPr>
                                      <m:t>Λ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l-GR" sz="2400" b="0" i="1" smtClean="0">
                                    <a:latin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400" b="0" i="0" smtClean="0">
                                        <a:latin typeface="Cambria Math"/>
                                      </a:rPr>
                                      <m:t>Φ</m:t>
                                    </m:r>
                                    <m:r>
                                      <a:rPr lang="el-GR" sz="2400" b="0" i="0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  <m:r>
                                      <a:rPr lang="en-US" sz="2400" b="0" i="0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l-GR" sz="2400" b="0" i="0" smtClean="0">
                                        <a:latin typeface="Cambria Math"/>
                                      </a:rPr>
                                      <m:t>Λ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400" b="0" i="0" smtClean="0">
                                        <a:latin typeface="Cambria Math"/>
                                      </a:rPr>
                                      <m:t>Φ</m:t>
                                    </m:r>
                                    <m:r>
                                      <a:rPr lang="en-US" sz="2400" b="0" i="0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  <m:r>
                                      <a:rPr lang="en-US" sz="2400" b="0" i="0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l-GR" sz="2400" b="0" i="0" smtClean="0">
                                        <a:latin typeface="Cambria Math"/>
                                      </a:rPr>
                                      <m:t>Λ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el-G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400" b="0" i="0" smtClean="0">
                                        <a:latin typeface="Cambria Math"/>
                                      </a:rPr>
                                      <m:t>Φ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400" b="0" i="0" smtClean="0">
                                        <a:latin typeface="Cambria Math"/>
                                      </a:rPr>
                                      <m:t>Φ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083" y="5589239"/>
                <a:ext cx="6100310" cy="1069011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825038" y="5450739"/>
            <a:ext cx="15258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Βασίλης </a:t>
            </a:r>
            <a:r>
              <a:rPr lang="el-G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Ανδριτσάνος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381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600" dirty="0"/>
              <a:t>Συστήματα αναφοράς και γεωδαιτικό </a:t>
            </a:r>
            <a:r>
              <a:rPr lang="en-US" sz="3600" dirty="0"/>
              <a:t>d</a:t>
            </a:r>
            <a:r>
              <a:rPr lang="el-GR" sz="3600" dirty="0" err="1"/>
              <a:t>atum</a:t>
            </a:r>
            <a:r>
              <a:rPr lang="el-GR" sz="3600" dirty="0"/>
              <a:t>  </a:t>
            </a:r>
            <a:r>
              <a:rPr lang="el-GR" sz="2800" b="0" dirty="0"/>
              <a:t>(</a:t>
            </a:r>
            <a:r>
              <a:rPr lang="el-GR" sz="2800" b="0" dirty="0" smtClean="0"/>
              <a:t>13 </a:t>
            </a:r>
            <a:r>
              <a:rPr lang="el-GR" sz="2800" b="0" dirty="0"/>
              <a:t>από 18)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sz="2400" b="1" dirty="0" smtClean="0"/>
                  <a:t>X</a:t>
                </a:r>
                <a:r>
                  <a:rPr lang="el-GR" sz="2400" b="1" dirty="0" err="1" smtClean="0"/>
                  <a:t>ρήσιμη</a:t>
                </a:r>
                <a:r>
                  <a:rPr lang="el-GR" sz="2400" b="1" dirty="0" smtClean="0"/>
                  <a:t> εφαρμογή</a:t>
                </a:r>
                <a:r>
                  <a:rPr lang="en-US" sz="2400" b="1" dirty="0" smtClean="0"/>
                  <a:t> </a:t>
                </a:r>
                <a:r>
                  <a:rPr lang="el-GR" sz="2400" b="1" dirty="0" smtClean="0"/>
                  <a:t>: </a:t>
                </a:r>
                <a:r>
                  <a:rPr lang="el-GR" sz="2400" dirty="0"/>
                  <a:t>Σχέσεις των </a:t>
                </a:r>
                <a:r>
                  <a:rPr lang="el-GR" sz="2400" dirty="0" smtClean="0"/>
                  <a:t>παρατηρούμενων </a:t>
                </a:r>
                <a:r>
                  <a:rPr lang="el-GR" sz="2400" dirty="0"/>
                  <a:t>ποσοτήτων Α, z, s συναρτήσει των γεωκεντρικών συντεταγμένων δύο σημείων (P, T</a:t>
                </a:r>
                <a:r>
                  <a:rPr lang="el-GR" sz="2400" dirty="0" smtClean="0"/>
                  <a:t>)</a:t>
                </a:r>
                <a:r>
                  <a:rPr lang="en-US" sz="2400" dirty="0" smtClean="0"/>
                  <a:t>.</a:t>
                </a:r>
                <a:endParaRPr lang="el-GR" sz="2400" dirty="0" smtClean="0"/>
              </a:p>
              <a:p>
                <a:pPr marL="0" indent="0"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l-GR" sz="2400" b="0" i="0" smtClean="0">
                                  <a:latin typeface="Cambria Math"/>
                                </a:rPr>
                                <m:t>Δ</m:t>
                              </m:r>
                              <m:sSup>
                                <m:sSupPr>
                                  <m:ctrlPr>
                                    <a:rPr lang="el-GR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b="0" i="0" smtClean="0">
                                      <a:latin typeface="Cambria Math"/>
                                    </a:rPr>
                                    <m:t>Χ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𝐺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b="0" i="0" smtClean="0">
                                      <a:latin typeface="Cambria Math"/>
                                    </a:rPr>
                                    <m:t>Λ</m:t>
                                  </m:r>
                                  <m:r>
                                    <a:rPr lang="en-US" sz="2400" b="0" i="0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2400" b="0" i="0" smtClean="0">
                                      <a:latin typeface="Cambria Math"/>
                                    </a:rPr>
                                    <m:t>Δ</m:t>
                                  </m:r>
                                  <m:sSup>
                                    <m:sSupPr>
                                      <m:ctrlPr>
                                        <a:rPr lang="el-GR" sz="2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𝐺</m:t>
                                      </m:r>
                                    </m:sup>
                                  </m:sSup>
                                  <m:func>
                                    <m:func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400" b="0" i="0" smtClean="0">
                                          <a:latin typeface="Cambria Math"/>
                                        </a:rPr>
                                        <m:t>Λ</m:t>
                                      </m:r>
                                    </m:e>
                                  </m:func>
                                </m:e>
                              </m:func>
                            </m:num>
                            <m:den>
                              <m:r>
                                <a:rPr lang="el-GR" sz="2400" b="0" i="1" smtClean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l-GR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b="0" i="0" smtClean="0">
                                      <a:latin typeface="Cambria Math"/>
                                    </a:rPr>
                                    <m:t>ΔΧ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𝐺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b="0" i="0" smtClean="0">
                                      <a:latin typeface="Cambria Math"/>
                                    </a:rPr>
                                    <m:t>Φ</m:t>
                                  </m:r>
                                  <m:r>
                                    <a:rPr lang="el-GR" sz="2400" b="0" i="0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cos</m:t>
                                  </m:r>
                                  <m:r>
                                    <a:rPr lang="en-US" sz="2400" b="0" i="0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2400" b="0" i="0" smtClean="0">
                                      <a:latin typeface="Cambria Math"/>
                                    </a:rPr>
                                    <m:t>Λ</m:t>
                                  </m:r>
                                  <m:r>
                                    <a:rPr lang="el-GR" sz="2400" b="0" i="0" smtClean="0">
                                      <a:latin typeface="Cambria Math"/>
                                    </a:rPr>
                                    <m:t> −</m:t>
                                  </m:r>
                                  <m:sSup>
                                    <m:sSupPr>
                                      <m:ctrlPr>
                                        <a:rPr lang="el-GR" sz="2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400" b="0" i="0" smtClean="0">
                                          <a:latin typeface="Cambria Math"/>
                                        </a:rPr>
                                        <m:t>ΔΥ</m:t>
                                      </m:r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/>
                                        </a:rPr>
                                        <m:t>G</m:t>
                                      </m:r>
                                    </m:sup>
                                  </m:sSup>
                                  <m:func>
                                    <m:func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400" b="0" i="0" smtClean="0">
                                          <a:latin typeface="Cambria Math"/>
                                        </a:rPr>
                                        <m:t>Φ</m:t>
                                      </m:r>
                                      <m:r>
                                        <a:rPr lang="el-GR" sz="2400" b="0" i="0" smtClean="0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/>
                                        </a:rPr>
                                        <m:t>sin</m:t>
                                      </m:r>
                                      <m:r>
                                        <a:rPr lang="en-US" sz="2400" b="0" i="0" smtClean="0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l-GR" sz="2400" b="0" i="0" smtClean="0">
                                          <a:latin typeface="Cambria Math"/>
                                        </a:rPr>
                                        <m:t>Λ</m:t>
                                      </m:r>
                                      <m:r>
                                        <a:rPr lang="el-GR" sz="2400" b="0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l-GR" sz="2400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2400" b="0" i="0" smtClean="0">
                                              <a:latin typeface="Cambria Math"/>
                                            </a:rPr>
                                            <m:t>Δ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𝑍</m:t>
                                          </m:r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𝐺</m:t>
                                          </m:r>
                                        </m:sup>
                                      </m:sSup>
                                      <m:func>
                                        <m:funcPr>
                                          <m:ctrlPr>
                                            <a:rPr lang="en-US" sz="2400" b="0" i="1" smtClean="0">
                                              <a:latin typeface="Cambria Math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 b="0" i="0" smtClean="0">
                                              <a:latin typeface="Cambria Math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2400" b="0" i="0" smtClean="0">
                                              <a:latin typeface="Cambria Math"/>
                                            </a:rPr>
                                            <m:t>Φ</m:t>
                                          </m:r>
                                        </m:e>
                                      </m:func>
                                    </m:e>
                                  </m:func>
                                </m:e>
                              </m:func>
                            </m:den>
                          </m:f>
                        </m:e>
                      </m:func>
                    </m:oMath>
                  </m:oMathPara>
                </a14:m>
                <a:endParaRPr lang="en-US" sz="2400" dirty="0" smtClean="0"/>
              </a:p>
              <a:p>
                <a:pPr marL="0" indent="0">
                  <a:spcBef>
                    <a:spcPts val="1800"/>
                  </a:spcBef>
                  <a:buNone/>
                </a:pPr>
                <a:endParaRPr lang="el-GR" sz="2400" dirty="0" smtClean="0"/>
              </a:p>
              <a:p>
                <a:pPr marL="0" indent="0"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l-GR" sz="2400" b="0" i="1" smtClean="0">
                                  <a:latin typeface="Cambria Math"/>
                                </a:rPr>
                                <m:t>𝜐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400" b="0" i="0" smtClean="0">
                                          <a:latin typeface="Cambria Math"/>
                                        </a:rPr>
                                        <m:t>ΔΧ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𝐺</m:t>
                                      </m:r>
                                    </m:sup>
                                  </m:sSup>
                                  <m:func>
                                    <m:func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400" b="0" i="0" smtClean="0">
                                          <a:latin typeface="Cambria Math"/>
                                        </a:rPr>
                                        <m:t>Φ</m:t>
                                      </m:r>
                                      <m:r>
                                        <a:rPr lang="el-GR" sz="2400" b="0" i="0" smtClean="0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/>
                                        </a:rPr>
                                        <m:t>cos</m:t>
                                      </m:r>
                                      <m:r>
                                        <a:rPr lang="en-US" sz="2400" b="0" i="0" smtClean="0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l-GR" sz="2400" b="0" i="0" smtClean="0">
                                          <a:latin typeface="Cambria Math"/>
                                        </a:rPr>
                                        <m:t>Λ</m:t>
                                      </m:r>
                                      <m:r>
                                        <a:rPr lang="el-GR" sz="2400" b="0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l-GR" sz="2400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2400" b="0" i="0" smtClean="0">
                                              <a:latin typeface="Cambria Math"/>
                                            </a:rPr>
                                            <m:t>ΔΥ</m:t>
                                          </m:r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𝐺</m:t>
                                          </m:r>
                                        </m:sup>
                                      </m:sSup>
                                      <m:func>
                                        <m:funcPr>
                                          <m:ctrlPr>
                                            <a:rPr lang="en-US" sz="2400" b="0" i="1" smtClean="0">
                                              <a:latin typeface="Cambria Math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 b="0" i="0" smtClean="0">
                                              <a:latin typeface="Cambria Math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2400" b="0" i="0" smtClean="0">
                                              <a:latin typeface="Cambria Math"/>
                                            </a:rPr>
                                            <m:t>Φ</m:t>
                                          </m:r>
                                          <m:r>
                                            <a:rPr lang="el-GR" sz="2400" b="0" i="0" smtClean="0">
                                              <a:latin typeface="Cambria Math"/>
                                            </a:rPr>
                                            <m:t> 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 b="0" i="0" smtClean="0">
                                              <a:latin typeface="Cambria Math"/>
                                            </a:rPr>
                                            <m:t>sin</m:t>
                                          </m:r>
                                          <m:r>
                                            <a:rPr lang="en-US" sz="2400" b="0" i="0" smtClean="0">
                                              <a:latin typeface="Cambria Math"/>
                                            </a:rPr>
                                            <m:t> 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2400" b="0" i="0" smtClean="0">
                                              <a:latin typeface="Cambria Math"/>
                                            </a:rPr>
                                            <m:t>Λ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2400" b="0" i="1" smtClean="0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l-GR" sz="2400" b="0" i="0" smtClean="0">
                                                  <a:latin typeface="Cambria Math"/>
                                                </a:rPr>
                                                <m:t>ΔΖ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400" b="0" i="1" smtClean="0">
                                                  <a:latin typeface="Cambria Math"/>
                                                </a:rPr>
                                                <m:t>𝐺</m:t>
                                              </m:r>
                                            </m:sup>
                                          </m:sSup>
                                          <m:func>
                                            <m:funcPr>
                                              <m:ctrlPr>
                                                <a:rPr lang="en-US" sz="2400" b="0" i="1" smtClean="0">
                                                  <a:latin typeface="Cambria Math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400" b="0" i="0" smtClean="0">
                                                  <a:latin typeface="Cambria Math"/>
                                                </a:rPr>
                                                <m:t>sin</m:t>
                                              </m:r>
                                            </m:fName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l-GR" sz="2400" b="0" i="0" smtClean="0">
                                                  <a:latin typeface="Cambria Math"/>
                                                </a:rPr>
                                                <m:t>Φ</m:t>
                                              </m:r>
                                            </m:e>
                                          </m:func>
                                        </m:e>
                                      </m:func>
                                    </m:e>
                                  </m:func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s</m:t>
                                  </m:r>
                                </m:den>
                              </m:f>
                            </m:e>
                          </m:func>
                        </m:e>
                      </m:func>
                    </m:oMath>
                  </m:oMathPara>
                </a14:m>
                <a:endParaRPr lang="en-US" sz="2400" dirty="0" smtClean="0"/>
              </a:p>
              <a:p>
                <a:pPr marL="0" indent="0">
                  <a:spcBef>
                    <a:spcPts val="1800"/>
                  </a:spcBef>
                  <a:buNone/>
                </a:pPr>
                <a:endParaRPr lang="en-US" sz="2400" dirty="0" smtClean="0"/>
              </a:p>
              <a:p>
                <a:pPr marL="0" indent="0"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𝑠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400" b="0" i="0" smtClean="0">
                                  <a:latin typeface="Cambria Math"/>
                                </a:rPr>
                                <m:t>ΔΧ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G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400" b="0" i="0" smtClean="0">
                                  <a:latin typeface="Cambria Math"/>
                                </a:rPr>
                                <m:t>ΔΥ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400" b="0" i="0" smtClean="0">
                                  <a:latin typeface="Cambria Math"/>
                                </a:rPr>
                                <m:t>ΔΖ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</m:e>
                      </m:rad>
                    </m:oMath>
                  </m:oMathPara>
                </a14:m>
                <a:endParaRPr lang="en-US" sz="2400" dirty="0" smtClean="0"/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l-GR" sz="2600" dirty="0"/>
                  <a:t>Μαθηματικό μοντέλο </a:t>
                </a:r>
                <a:r>
                  <a:rPr lang="el-GR" sz="2600" dirty="0" err="1"/>
                  <a:t>συνόρθωσης</a:t>
                </a:r>
                <a:r>
                  <a:rPr lang="el-GR" sz="2600" dirty="0"/>
                  <a:t> γεωδαιτικού δικτύου στις τρεις </a:t>
                </a:r>
                <a:r>
                  <a:rPr lang="el-GR" sz="2600" dirty="0" smtClean="0"/>
                  <a:t>διαστάσεις</a:t>
                </a:r>
                <a:r>
                  <a:rPr lang="en-US" sz="2600" dirty="0" smtClean="0"/>
                  <a:t>.</a:t>
                </a:r>
                <a:endParaRPr lang="el-GR" sz="2600" dirty="0"/>
              </a:p>
              <a:p>
                <a:pPr marL="0" indent="0">
                  <a:spcBef>
                    <a:spcPts val="1800"/>
                  </a:spcBef>
                  <a:buNone/>
                </a:pPr>
                <a:endParaRPr lang="el-GR" sz="2400" dirty="0"/>
              </a:p>
              <a:p>
                <a:pPr>
                  <a:spcBef>
                    <a:spcPts val="1800"/>
                  </a:spcBef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111" t="-726" r="-8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131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600" dirty="0"/>
              <a:t>Συστήματα αναφοράς και γεωδαιτικό </a:t>
            </a:r>
            <a:r>
              <a:rPr lang="en-US" sz="3600" dirty="0"/>
              <a:t>d</a:t>
            </a:r>
            <a:r>
              <a:rPr lang="el-GR" sz="3600" dirty="0" err="1"/>
              <a:t>atum</a:t>
            </a:r>
            <a:r>
              <a:rPr lang="el-GR" sz="3600" dirty="0"/>
              <a:t>  </a:t>
            </a:r>
            <a:r>
              <a:rPr lang="el-GR" sz="2800" b="0" dirty="0"/>
              <a:t>(</a:t>
            </a:r>
            <a:r>
              <a:rPr lang="el-GR" sz="2800" b="0" dirty="0" smtClean="0"/>
              <a:t>14 </a:t>
            </a:r>
            <a:r>
              <a:rPr lang="el-GR" sz="2800" b="0" dirty="0"/>
              <a:t>από 18)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1800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400" dirty="0"/>
              <a:t>Αναγωγές: προβολές των σημείων παρατηρήσεων από τη γήινη επιφάνεια στο ελλειψοειδές </a:t>
            </a:r>
            <a:r>
              <a:rPr lang="el-GR" sz="2400" u="sng" dirty="0"/>
              <a:t>κατά μήκος της </a:t>
            </a:r>
            <a:r>
              <a:rPr lang="el-GR" sz="2400" u="sng" dirty="0" smtClean="0"/>
              <a:t>καθέτου</a:t>
            </a:r>
            <a:r>
              <a:rPr lang="en-US" sz="2400" u="sng" dirty="0" smtClean="0"/>
              <a:t>.</a:t>
            </a:r>
            <a:endParaRPr lang="el-GR" sz="2400" u="sng" dirty="0"/>
          </a:p>
          <a:p>
            <a:pPr marL="0" indent="0">
              <a:buNone/>
            </a:pPr>
            <a:r>
              <a:rPr lang="el-GR" sz="2400" dirty="0"/>
              <a:t>Χρειαζόμαστε ένα σύστημα ως προς την </a:t>
            </a:r>
            <a:r>
              <a:rPr lang="el-GR" sz="2400" dirty="0" smtClean="0"/>
              <a:t>κάθετο</a:t>
            </a:r>
            <a:r>
              <a:rPr lang="en-US" sz="2400" dirty="0" smtClean="0"/>
              <a:t>.</a:t>
            </a:r>
            <a:endParaRPr lang="el-GR" sz="2400" dirty="0"/>
          </a:p>
          <a:p>
            <a:pPr marL="0" indent="0">
              <a:spcBef>
                <a:spcPts val="2400"/>
              </a:spcBef>
              <a:buNone/>
            </a:pPr>
            <a:r>
              <a:rPr lang="el-GR" sz="2400" dirty="0"/>
              <a:t>“</a:t>
            </a:r>
            <a:r>
              <a:rPr lang="el-GR" sz="2400" dirty="0" err="1"/>
              <a:t>Αστρο</a:t>
            </a:r>
            <a:r>
              <a:rPr lang="el-GR" sz="2400" dirty="0"/>
              <a:t>” 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547664" y="2955821"/>
            <a:ext cx="360040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1907704" y="2724988"/>
            <a:ext cx="50166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latin typeface="+mn-lt"/>
              </a:rPr>
              <a:t>“</a:t>
            </a:r>
            <a:r>
              <a:rPr lang="el-GR" sz="2400" dirty="0" err="1">
                <a:latin typeface="+mn-lt"/>
              </a:rPr>
              <a:t>Γεω</a:t>
            </a:r>
            <a:r>
              <a:rPr lang="el-GR" sz="2400" dirty="0">
                <a:latin typeface="+mn-lt"/>
              </a:rPr>
              <a:t>”  δηλαδή σχέση μεταξύ “φύσης” </a:t>
            </a:r>
          </a:p>
        </p:txBody>
      </p:sp>
      <p:sp>
        <p:nvSpPr>
          <p:cNvPr id="7" name="Right Arrow 6"/>
          <p:cNvSpPr/>
          <p:nvPr/>
        </p:nvSpPr>
        <p:spPr>
          <a:xfrm>
            <a:off x="6744378" y="2949368"/>
            <a:ext cx="360040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7244632" y="2713896"/>
            <a:ext cx="1636730" cy="483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2000"/>
              </a:lnSpc>
            </a:pPr>
            <a:r>
              <a:rPr lang="en-US" sz="2400" dirty="0">
                <a:latin typeface="+mn-lt"/>
              </a:rPr>
              <a:t>“</a:t>
            </a:r>
            <a:r>
              <a:rPr lang="en-US" sz="2400" dirty="0" err="1">
                <a:latin typeface="+mn-lt"/>
              </a:rPr>
              <a:t>μοντέλου</a:t>
            </a:r>
            <a:r>
              <a:rPr lang="en-US" sz="2400" dirty="0">
                <a:latin typeface="+mn-lt"/>
              </a:rPr>
              <a:t>”</a:t>
            </a:r>
          </a:p>
        </p:txBody>
      </p:sp>
      <p:sp>
        <p:nvSpPr>
          <p:cNvPr id="9" name="Rectangle 8"/>
          <p:cNvSpPr/>
          <p:nvPr/>
        </p:nvSpPr>
        <p:spPr>
          <a:xfrm>
            <a:off x="476288" y="3573016"/>
            <a:ext cx="8457688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l-GR" sz="2400" dirty="0" smtClean="0">
                <a:latin typeface="+mn-lt"/>
              </a:rPr>
              <a:t>“</a:t>
            </a:r>
            <a:r>
              <a:rPr lang="el-GR" sz="2400" u="sng" dirty="0" err="1">
                <a:latin typeface="+mn-lt"/>
              </a:rPr>
              <a:t>Αστρο</a:t>
            </a:r>
            <a:r>
              <a:rPr lang="el-GR" sz="2400" dirty="0">
                <a:latin typeface="+mn-lt"/>
              </a:rPr>
              <a:t>”: </a:t>
            </a:r>
            <a:r>
              <a:rPr lang="el-GR" sz="2400" b="1" dirty="0" smtClean="0">
                <a:latin typeface="+mn-lt"/>
              </a:rPr>
              <a:t>Φυσικό </a:t>
            </a:r>
            <a:r>
              <a:rPr lang="el-GR" sz="2400" b="1" dirty="0">
                <a:latin typeface="+mn-lt"/>
              </a:rPr>
              <a:t>σύστημα με αναφορά την κατακόρυφο. Σύστημα των μετρήσεών μας</a:t>
            </a:r>
          </a:p>
          <a:p>
            <a:pPr>
              <a:spcBef>
                <a:spcPts val="1800"/>
              </a:spcBef>
            </a:pPr>
            <a:r>
              <a:rPr lang="el-GR" sz="2400" dirty="0" smtClean="0">
                <a:latin typeface="+mn-lt"/>
              </a:rPr>
              <a:t>“</a:t>
            </a:r>
            <a:r>
              <a:rPr lang="el-GR" sz="2400" u="sng" dirty="0" err="1">
                <a:latin typeface="+mn-lt"/>
              </a:rPr>
              <a:t>Γεω</a:t>
            </a:r>
            <a:r>
              <a:rPr lang="el-GR" sz="2400" dirty="0">
                <a:latin typeface="+mn-lt"/>
              </a:rPr>
              <a:t>”: </a:t>
            </a:r>
            <a:r>
              <a:rPr lang="el-GR" sz="2400" b="1" dirty="0" smtClean="0">
                <a:latin typeface="+mn-lt"/>
              </a:rPr>
              <a:t>Σύστημα </a:t>
            </a:r>
            <a:r>
              <a:rPr lang="el-GR" sz="2400" b="1" dirty="0">
                <a:latin typeface="+mn-lt"/>
              </a:rPr>
              <a:t>ελλειψοειδούς μοντέλου με αναφορά την κάθετη στο ελλειψοειδές. Σύστημα του μοντέλου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793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600" dirty="0"/>
              <a:t>Συστήματα αναφοράς και γεωδαιτικό </a:t>
            </a:r>
            <a:r>
              <a:rPr lang="en-US" sz="3600" dirty="0"/>
              <a:t>d</a:t>
            </a:r>
            <a:r>
              <a:rPr lang="el-GR" sz="3600" dirty="0" err="1"/>
              <a:t>atum</a:t>
            </a:r>
            <a:r>
              <a:rPr lang="el-GR" sz="3600" dirty="0"/>
              <a:t>  </a:t>
            </a:r>
            <a:r>
              <a:rPr lang="el-GR" sz="2800" b="0" dirty="0"/>
              <a:t>(</a:t>
            </a:r>
            <a:r>
              <a:rPr lang="el-GR" sz="2800" b="0" dirty="0" smtClean="0"/>
              <a:t>15 </a:t>
            </a:r>
            <a:r>
              <a:rPr lang="el-GR" sz="2800" b="0" dirty="0"/>
              <a:t>από 18)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160240"/>
          </a:xfrm>
        </p:spPr>
        <p:txBody>
          <a:bodyPr>
            <a:normAutofit/>
          </a:bodyPr>
          <a:lstStyle/>
          <a:p>
            <a:pPr marL="0" lvl="0" indent="0" defTabSz="45720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en-US" sz="2400" b="1" dirty="0" err="1">
                <a:solidFill>
                  <a:srgbClr val="000000"/>
                </a:solidFill>
              </a:rPr>
              <a:t>Το</a:t>
            </a:r>
            <a:r>
              <a:rPr lang="en-US" sz="2400" b="1" dirty="0">
                <a:solidFill>
                  <a:srgbClr val="000000"/>
                </a:solidFill>
              </a:rPr>
              <a:t>πικό γεωδαιτικό σύστημα (x</a:t>
            </a:r>
            <a:r>
              <a:rPr lang="en-US" sz="2400" b="1" baseline="33000" dirty="0">
                <a:solidFill>
                  <a:srgbClr val="000000"/>
                </a:solidFill>
              </a:rPr>
              <a:t>g</a:t>
            </a:r>
            <a:r>
              <a:rPr lang="en-US" sz="2400" b="1" dirty="0">
                <a:solidFill>
                  <a:srgbClr val="000000"/>
                </a:solidFill>
              </a:rPr>
              <a:t>, y</a:t>
            </a:r>
            <a:r>
              <a:rPr lang="en-US" sz="2400" b="1" baseline="33000" dirty="0">
                <a:solidFill>
                  <a:srgbClr val="000000"/>
                </a:solidFill>
              </a:rPr>
              <a:t>g</a:t>
            </a:r>
            <a:r>
              <a:rPr lang="en-US" sz="2400" b="1" dirty="0">
                <a:solidFill>
                  <a:srgbClr val="000000"/>
                </a:solidFill>
              </a:rPr>
              <a:t>, z</a:t>
            </a:r>
            <a:r>
              <a:rPr lang="en-US" sz="2400" b="1" baseline="33000" dirty="0">
                <a:solidFill>
                  <a:srgbClr val="000000"/>
                </a:solidFill>
              </a:rPr>
              <a:t>g</a:t>
            </a:r>
            <a:r>
              <a:rPr lang="en-US" sz="2400" b="1" dirty="0">
                <a:solidFill>
                  <a:srgbClr val="000000"/>
                </a:solidFill>
              </a:rPr>
              <a:t>)</a:t>
            </a:r>
          </a:p>
          <a:p>
            <a:pPr marL="0" lvl="0" indent="0" defTabSz="45720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en-US" sz="2400" dirty="0" err="1">
                <a:solidFill>
                  <a:srgbClr val="000000"/>
                </a:solidFill>
              </a:rPr>
              <a:t>Το</a:t>
            </a:r>
            <a:r>
              <a:rPr lang="en-US" sz="2400" dirty="0">
                <a:solidFill>
                  <a:srgbClr val="000000"/>
                </a:solidFill>
              </a:rPr>
              <a:t>ποκεντρικό σύστημα αναφοράς. </a:t>
            </a:r>
            <a:r>
              <a:rPr lang="en-US" sz="2400" dirty="0" err="1">
                <a:solidFill>
                  <a:srgbClr val="000000"/>
                </a:solidFill>
              </a:rPr>
              <a:t>Άξον</a:t>
            </a:r>
            <a:r>
              <a:rPr lang="en-US" sz="2400" dirty="0">
                <a:solidFill>
                  <a:srgbClr val="000000"/>
                </a:solidFill>
              </a:rPr>
              <a:t>ας Ζ ο άξονας της καθέτου στο ελλειψοειδές. </a:t>
            </a:r>
            <a:r>
              <a:rPr lang="en-US" sz="2400" dirty="0" err="1">
                <a:solidFill>
                  <a:srgbClr val="000000"/>
                </a:solidFill>
              </a:rPr>
              <a:t>Δεν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είν</a:t>
            </a:r>
            <a:r>
              <a:rPr lang="en-US" sz="2400" dirty="0">
                <a:solidFill>
                  <a:srgbClr val="000000"/>
                </a:solidFill>
              </a:rPr>
              <a:t>αι υλοποιήσιμο με όργανα μετρήσεων. Απ</a:t>
            </a:r>
            <a:r>
              <a:rPr lang="en-US" sz="2400" dirty="0" err="1">
                <a:solidFill>
                  <a:srgbClr val="000000"/>
                </a:solidFill>
              </a:rPr>
              <a:t>οτελεί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μοντέλο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του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το</a:t>
            </a:r>
            <a:r>
              <a:rPr lang="en-US" sz="2400" dirty="0">
                <a:solidFill>
                  <a:srgbClr val="000000"/>
                </a:solidFill>
              </a:rPr>
              <a:t>πικού αστρονομικού </a:t>
            </a:r>
            <a:r>
              <a:rPr lang="en-US" sz="2400" dirty="0" smtClean="0">
                <a:solidFill>
                  <a:srgbClr val="000000"/>
                </a:solidFill>
              </a:rPr>
              <a:t>συστήματος</a:t>
            </a:r>
            <a:r>
              <a:rPr lang="el-GR" sz="2400" dirty="0" smtClean="0">
                <a:solidFill>
                  <a:srgbClr val="000000"/>
                </a:solidFill>
              </a:rPr>
              <a:t>.</a:t>
            </a:r>
            <a:endParaRPr lang="en-US" sz="2400" dirty="0">
              <a:solidFill>
                <a:srgbClr val="000000"/>
              </a:solidFill>
            </a:endParaRPr>
          </a:p>
          <a:p>
            <a:endParaRPr lang="el-GR" sz="2400" dirty="0"/>
          </a:p>
        </p:txBody>
      </p:sp>
      <p:grpSp>
        <p:nvGrpSpPr>
          <p:cNvPr id="2073" name="Group 2072"/>
          <p:cNvGrpSpPr/>
          <p:nvPr/>
        </p:nvGrpSpPr>
        <p:grpSpPr>
          <a:xfrm>
            <a:off x="323528" y="3353771"/>
            <a:ext cx="3556236" cy="3240877"/>
            <a:chOff x="323528" y="3353771"/>
            <a:chExt cx="3556236" cy="3240877"/>
          </a:xfrm>
        </p:grpSpPr>
        <p:sp>
          <p:nvSpPr>
            <p:cNvPr id="2063" name="Freeform 2062"/>
            <p:cNvSpPr/>
            <p:nvPr/>
          </p:nvSpPr>
          <p:spPr>
            <a:xfrm>
              <a:off x="2023872" y="4523232"/>
              <a:ext cx="963168" cy="707136"/>
            </a:xfrm>
            <a:custGeom>
              <a:avLst/>
              <a:gdLst>
                <a:gd name="connsiteX0" fmla="*/ 0 w 963168"/>
                <a:gd name="connsiteY0" fmla="*/ 182880 h 707136"/>
                <a:gd name="connsiteX1" fmla="*/ 158496 w 963168"/>
                <a:gd name="connsiteY1" fmla="*/ 0 h 707136"/>
                <a:gd name="connsiteX2" fmla="*/ 329184 w 963168"/>
                <a:gd name="connsiteY2" fmla="*/ 36576 h 707136"/>
                <a:gd name="connsiteX3" fmla="*/ 573024 w 963168"/>
                <a:gd name="connsiteY3" fmla="*/ 158496 h 707136"/>
                <a:gd name="connsiteX4" fmla="*/ 768096 w 963168"/>
                <a:gd name="connsiteY4" fmla="*/ 304800 h 707136"/>
                <a:gd name="connsiteX5" fmla="*/ 890016 w 963168"/>
                <a:gd name="connsiteY5" fmla="*/ 487680 h 707136"/>
                <a:gd name="connsiteX6" fmla="*/ 963168 w 963168"/>
                <a:gd name="connsiteY6" fmla="*/ 548640 h 707136"/>
                <a:gd name="connsiteX7" fmla="*/ 658368 w 963168"/>
                <a:gd name="connsiteY7" fmla="*/ 707136 h 707136"/>
                <a:gd name="connsiteX8" fmla="*/ 609600 w 963168"/>
                <a:gd name="connsiteY8" fmla="*/ 573024 h 707136"/>
                <a:gd name="connsiteX9" fmla="*/ 487680 w 963168"/>
                <a:gd name="connsiteY9" fmla="*/ 414528 h 707136"/>
                <a:gd name="connsiteX10" fmla="*/ 341376 w 963168"/>
                <a:gd name="connsiteY10" fmla="*/ 316992 h 707136"/>
                <a:gd name="connsiteX11" fmla="*/ 146304 w 963168"/>
                <a:gd name="connsiteY11" fmla="*/ 231648 h 707136"/>
                <a:gd name="connsiteX12" fmla="*/ 0 w 963168"/>
                <a:gd name="connsiteY12" fmla="*/ 182880 h 707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3168" h="707136">
                  <a:moveTo>
                    <a:pt x="0" y="182880"/>
                  </a:moveTo>
                  <a:lnTo>
                    <a:pt x="158496" y="0"/>
                  </a:lnTo>
                  <a:lnTo>
                    <a:pt x="329184" y="36576"/>
                  </a:lnTo>
                  <a:lnTo>
                    <a:pt x="573024" y="158496"/>
                  </a:lnTo>
                  <a:lnTo>
                    <a:pt x="768096" y="304800"/>
                  </a:lnTo>
                  <a:lnTo>
                    <a:pt x="890016" y="487680"/>
                  </a:lnTo>
                  <a:lnTo>
                    <a:pt x="963168" y="548640"/>
                  </a:lnTo>
                  <a:lnTo>
                    <a:pt x="658368" y="707136"/>
                  </a:lnTo>
                  <a:lnTo>
                    <a:pt x="609600" y="573024"/>
                  </a:lnTo>
                  <a:lnTo>
                    <a:pt x="487680" y="414528"/>
                  </a:lnTo>
                  <a:lnTo>
                    <a:pt x="341376" y="316992"/>
                  </a:lnTo>
                  <a:lnTo>
                    <a:pt x="146304" y="231648"/>
                  </a:lnTo>
                  <a:lnTo>
                    <a:pt x="0" y="18288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062" name="Freeform 2061"/>
            <p:cNvSpPr/>
            <p:nvPr/>
          </p:nvSpPr>
          <p:spPr>
            <a:xfrm>
              <a:off x="2182368" y="4401312"/>
              <a:ext cx="1133856" cy="670560"/>
            </a:xfrm>
            <a:custGeom>
              <a:avLst/>
              <a:gdLst>
                <a:gd name="connsiteX0" fmla="*/ 0 w 1133856"/>
                <a:gd name="connsiteY0" fmla="*/ 121920 h 670560"/>
                <a:gd name="connsiteX1" fmla="*/ 97536 w 1133856"/>
                <a:gd name="connsiteY1" fmla="*/ 0 h 670560"/>
                <a:gd name="connsiteX2" fmla="*/ 316992 w 1133856"/>
                <a:gd name="connsiteY2" fmla="*/ 12192 h 670560"/>
                <a:gd name="connsiteX3" fmla="*/ 316992 w 1133856"/>
                <a:gd name="connsiteY3" fmla="*/ 12192 h 670560"/>
                <a:gd name="connsiteX4" fmla="*/ 743712 w 1133856"/>
                <a:gd name="connsiteY4" fmla="*/ 121920 h 670560"/>
                <a:gd name="connsiteX5" fmla="*/ 1011936 w 1133856"/>
                <a:gd name="connsiteY5" fmla="*/ 256032 h 670560"/>
                <a:gd name="connsiteX6" fmla="*/ 1133856 w 1133856"/>
                <a:gd name="connsiteY6" fmla="*/ 414528 h 670560"/>
                <a:gd name="connsiteX7" fmla="*/ 792480 w 1133856"/>
                <a:gd name="connsiteY7" fmla="*/ 670560 h 670560"/>
                <a:gd name="connsiteX8" fmla="*/ 670560 w 1133856"/>
                <a:gd name="connsiteY8" fmla="*/ 487680 h 670560"/>
                <a:gd name="connsiteX9" fmla="*/ 512064 w 1133856"/>
                <a:gd name="connsiteY9" fmla="*/ 329184 h 670560"/>
                <a:gd name="connsiteX10" fmla="*/ 268224 w 1133856"/>
                <a:gd name="connsiteY10" fmla="*/ 207264 h 670560"/>
                <a:gd name="connsiteX11" fmla="*/ 0 w 1133856"/>
                <a:gd name="connsiteY11" fmla="*/ 121920 h 670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856" h="670560">
                  <a:moveTo>
                    <a:pt x="0" y="121920"/>
                  </a:moveTo>
                  <a:lnTo>
                    <a:pt x="97536" y="0"/>
                  </a:lnTo>
                  <a:lnTo>
                    <a:pt x="316992" y="12192"/>
                  </a:lnTo>
                  <a:lnTo>
                    <a:pt x="316992" y="12192"/>
                  </a:lnTo>
                  <a:lnTo>
                    <a:pt x="743712" y="121920"/>
                  </a:lnTo>
                  <a:lnTo>
                    <a:pt x="1011936" y="256032"/>
                  </a:lnTo>
                  <a:lnTo>
                    <a:pt x="1133856" y="414528"/>
                  </a:lnTo>
                  <a:lnTo>
                    <a:pt x="792480" y="670560"/>
                  </a:lnTo>
                  <a:lnTo>
                    <a:pt x="670560" y="487680"/>
                  </a:lnTo>
                  <a:lnTo>
                    <a:pt x="512064" y="329184"/>
                  </a:lnTo>
                  <a:lnTo>
                    <a:pt x="268224" y="207264"/>
                  </a:lnTo>
                  <a:lnTo>
                    <a:pt x="0" y="12192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85" name="Straight Arrow Connector 84"/>
            <p:cNvCxnSpPr/>
            <p:nvPr/>
          </p:nvCxnSpPr>
          <p:spPr>
            <a:xfrm flipH="1">
              <a:off x="323528" y="5445224"/>
              <a:ext cx="1296144" cy="43204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1619672" y="5445224"/>
              <a:ext cx="1656184" cy="21602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 flipV="1">
              <a:off x="1619672" y="4077072"/>
              <a:ext cx="0" cy="13681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1619672" y="5445224"/>
              <a:ext cx="1224136" cy="10081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>
              <a:off x="2123728" y="3645024"/>
              <a:ext cx="864096" cy="2232248"/>
            </a:xfrm>
            <a:prstGeom prst="line">
              <a:avLst/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H="1">
              <a:off x="2623572" y="4221088"/>
              <a:ext cx="148228" cy="2014872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H="1">
              <a:off x="3179076" y="3645024"/>
              <a:ext cx="48390" cy="10081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 flipV="1">
              <a:off x="2771800" y="4005064"/>
              <a:ext cx="792088" cy="144016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 flipH="1" flipV="1">
              <a:off x="2231740" y="3890576"/>
              <a:ext cx="505804" cy="19992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H="1">
              <a:off x="2771800" y="3748844"/>
              <a:ext cx="456072" cy="4002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>
              <a:off x="2771800" y="3915042"/>
              <a:ext cx="431471" cy="23403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3" name="Straight Connector 2052"/>
            <p:cNvCxnSpPr/>
            <p:nvPr/>
          </p:nvCxnSpPr>
          <p:spPr>
            <a:xfrm>
              <a:off x="3227872" y="3948962"/>
              <a:ext cx="192000" cy="83099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V="1">
              <a:off x="2577936" y="3875347"/>
              <a:ext cx="601140" cy="156716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6" name="Freeform 2055"/>
            <p:cNvSpPr/>
            <p:nvPr/>
          </p:nvSpPr>
          <p:spPr>
            <a:xfrm>
              <a:off x="1447667" y="5510784"/>
              <a:ext cx="283597" cy="73748"/>
            </a:xfrm>
            <a:custGeom>
              <a:avLst/>
              <a:gdLst>
                <a:gd name="connsiteX0" fmla="*/ 3181 w 283597"/>
                <a:gd name="connsiteY0" fmla="*/ 0 h 73748"/>
                <a:gd name="connsiteX1" fmla="*/ 39757 w 283597"/>
                <a:gd name="connsiteY1" fmla="*/ 73152 h 73748"/>
                <a:gd name="connsiteX2" fmla="*/ 283597 w 283597"/>
                <a:gd name="connsiteY2" fmla="*/ 36576 h 73748"/>
                <a:gd name="connsiteX3" fmla="*/ 283597 w 283597"/>
                <a:gd name="connsiteY3" fmla="*/ 36576 h 73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597" h="73748">
                  <a:moveTo>
                    <a:pt x="3181" y="0"/>
                  </a:moveTo>
                  <a:cubicBezTo>
                    <a:pt x="-1899" y="33528"/>
                    <a:pt x="-6979" y="67056"/>
                    <a:pt x="39757" y="73152"/>
                  </a:cubicBezTo>
                  <a:cubicBezTo>
                    <a:pt x="86493" y="79248"/>
                    <a:pt x="283597" y="36576"/>
                    <a:pt x="283597" y="36576"/>
                  </a:cubicBezTo>
                  <a:lnTo>
                    <a:pt x="283597" y="36576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057" name="Freeform 2056"/>
            <p:cNvSpPr/>
            <p:nvPr/>
          </p:nvSpPr>
          <p:spPr>
            <a:xfrm>
              <a:off x="2170176" y="5742432"/>
              <a:ext cx="85696" cy="219456"/>
            </a:xfrm>
            <a:custGeom>
              <a:avLst/>
              <a:gdLst>
                <a:gd name="connsiteX0" fmla="*/ 0 w 85696"/>
                <a:gd name="connsiteY0" fmla="*/ 0 h 219456"/>
                <a:gd name="connsiteX1" fmla="*/ 60960 w 85696"/>
                <a:gd name="connsiteY1" fmla="*/ 60960 h 219456"/>
                <a:gd name="connsiteX2" fmla="*/ 85344 w 85696"/>
                <a:gd name="connsiteY2" fmla="*/ 182880 h 219456"/>
                <a:gd name="connsiteX3" fmla="*/ 73152 w 85696"/>
                <a:gd name="connsiteY3" fmla="*/ 219456 h 21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696" h="219456">
                  <a:moveTo>
                    <a:pt x="0" y="0"/>
                  </a:moveTo>
                  <a:cubicBezTo>
                    <a:pt x="23368" y="15240"/>
                    <a:pt x="46736" y="30480"/>
                    <a:pt x="60960" y="60960"/>
                  </a:cubicBezTo>
                  <a:cubicBezTo>
                    <a:pt x="75184" y="91440"/>
                    <a:pt x="83312" y="156464"/>
                    <a:pt x="85344" y="182880"/>
                  </a:cubicBezTo>
                  <a:cubicBezTo>
                    <a:pt x="87376" y="209296"/>
                    <a:pt x="80264" y="214376"/>
                    <a:pt x="73152" y="21945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058" name="Freeform 2057"/>
            <p:cNvSpPr/>
            <p:nvPr/>
          </p:nvSpPr>
          <p:spPr>
            <a:xfrm>
              <a:off x="2036064" y="4730496"/>
              <a:ext cx="646176" cy="499872"/>
            </a:xfrm>
            <a:custGeom>
              <a:avLst/>
              <a:gdLst>
                <a:gd name="connsiteX0" fmla="*/ 0 w 646176"/>
                <a:gd name="connsiteY0" fmla="*/ 0 h 499872"/>
                <a:gd name="connsiteX1" fmla="*/ 195072 w 646176"/>
                <a:gd name="connsiteY1" fmla="*/ 24384 h 499872"/>
                <a:gd name="connsiteX2" fmla="*/ 426720 w 646176"/>
                <a:gd name="connsiteY2" fmla="*/ 146304 h 499872"/>
                <a:gd name="connsiteX3" fmla="*/ 585216 w 646176"/>
                <a:gd name="connsiteY3" fmla="*/ 329184 h 499872"/>
                <a:gd name="connsiteX4" fmla="*/ 646176 w 646176"/>
                <a:gd name="connsiteY4" fmla="*/ 499872 h 49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6176" h="499872">
                  <a:moveTo>
                    <a:pt x="0" y="0"/>
                  </a:moveTo>
                  <a:cubicBezTo>
                    <a:pt x="61976" y="0"/>
                    <a:pt x="123952" y="0"/>
                    <a:pt x="195072" y="24384"/>
                  </a:cubicBezTo>
                  <a:cubicBezTo>
                    <a:pt x="266192" y="48768"/>
                    <a:pt x="361696" y="95504"/>
                    <a:pt x="426720" y="146304"/>
                  </a:cubicBezTo>
                  <a:cubicBezTo>
                    <a:pt x="491744" y="197104"/>
                    <a:pt x="548640" y="270256"/>
                    <a:pt x="585216" y="329184"/>
                  </a:cubicBezTo>
                  <a:cubicBezTo>
                    <a:pt x="621792" y="388112"/>
                    <a:pt x="633984" y="443992"/>
                    <a:pt x="646176" y="49987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060" name="Freeform 2059"/>
            <p:cNvSpPr/>
            <p:nvPr/>
          </p:nvSpPr>
          <p:spPr>
            <a:xfrm>
              <a:off x="2170176" y="4523232"/>
              <a:ext cx="804672" cy="560832"/>
            </a:xfrm>
            <a:custGeom>
              <a:avLst/>
              <a:gdLst>
                <a:gd name="connsiteX0" fmla="*/ 0 w 804672"/>
                <a:gd name="connsiteY0" fmla="*/ 0 h 560832"/>
                <a:gd name="connsiteX1" fmla="*/ 146304 w 804672"/>
                <a:gd name="connsiteY1" fmla="*/ 36576 h 560832"/>
                <a:gd name="connsiteX2" fmla="*/ 341376 w 804672"/>
                <a:gd name="connsiteY2" fmla="*/ 97536 h 560832"/>
                <a:gd name="connsiteX3" fmla="*/ 499872 w 804672"/>
                <a:gd name="connsiteY3" fmla="*/ 195072 h 560832"/>
                <a:gd name="connsiteX4" fmla="*/ 646176 w 804672"/>
                <a:gd name="connsiteY4" fmla="*/ 329184 h 560832"/>
                <a:gd name="connsiteX5" fmla="*/ 768096 w 804672"/>
                <a:gd name="connsiteY5" fmla="*/ 475488 h 560832"/>
                <a:gd name="connsiteX6" fmla="*/ 804672 w 804672"/>
                <a:gd name="connsiteY6" fmla="*/ 560832 h 56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4672" h="560832">
                  <a:moveTo>
                    <a:pt x="0" y="0"/>
                  </a:moveTo>
                  <a:cubicBezTo>
                    <a:pt x="45720" y="11176"/>
                    <a:pt x="89408" y="20320"/>
                    <a:pt x="146304" y="36576"/>
                  </a:cubicBezTo>
                  <a:cubicBezTo>
                    <a:pt x="203200" y="52832"/>
                    <a:pt x="282448" y="71120"/>
                    <a:pt x="341376" y="97536"/>
                  </a:cubicBezTo>
                  <a:cubicBezTo>
                    <a:pt x="400304" y="123952"/>
                    <a:pt x="449072" y="156464"/>
                    <a:pt x="499872" y="195072"/>
                  </a:cubicBezTo>
                  <a:cubicBezTo>
                    <a:pt x="550672" y="233680"/>
                    <a:pt x="601472" y="282448"/>
                    <a:pt x="646176" y="329184"/>
                  </a:cubicBezTo>
                  <a:cubicBezTo>
                    <a:pt x="690880" y="375920"/>
                    <a:pt x="741680" y="436880"/>
                    <a:pt x="768096" y="475488"/>
                  </a:cubicBezTo>
                  <a:cubicBezTo>
                    <a:pt x="794512" y="514096"/>
                    <a:pt x="799592" y="537464"/>
                    <a:pt x="804672" y="56083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061" name="Freeform 2060"/>
            <p:cNvSpPr/>
            <p:nvPr/>
          </p:nvSpPr>
          <p:spPr>
            <a:xfrm>
              <a:off x="2267712" y="4396620"/>
              <a:ext cx="1060704" cy="419220"/>
            </a:xfrm>
            <a:custGeom>
              <a:avLst/>
              <a:gdLst>
                <a:gd name="connsiteX0" fmla="*/ 0 w 1060704"/>
                <a:gd name="connsiteY0" fmla="*/ 4692 h 419220"/>
                <a:gd name="connsiteX1" fmla="*/ 170688 w 1060704"/>
                <a:gd name="connsiteY1" fmla="*/ 4692 h 419220"/>
                <a:gd name="connsiteX2" fmla="*/ 414528 w 1060704"/>
                <a:gd name="connsiteY2" fmla="*/ 53460 h 419220"/>
                <a:gd name="connsiteX3" fmla="*/ 585216 w 1060704"/>
                <a:gd name="connsiteY3" fmla="*/ 102228 h 419220"/>
                <a:gd name="connsiteX4" fmla="*/ 804672 w 1060704"/>
                <a:gd name="connsiteY4" fmla="*/ 224148 h 419220"/>
                <a:gd name="connsiteX5" fmla="*/ 938784 w 1060704"/>
                <a:gd name="connsiteY5" fmla="*/ 309492 h 419220"/>
                <a:gd name="connsiteX6" fmla="*/ 1060704 w 1060704"/>
                <a:gd name="connsiteY6" fmla="*/ 419220 h 419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0704" h="419220">
                  <a:moveTo>
                    <a:pt x="0" y="4692"/>
                  </a:moveTo>
                  <a:cubicBezTo>
                    <a:pt x="50800" y="628"/>
                    <a:pt x="101600" y="-3436"/>
                    <a:pt x="170688" y="4692"/>
                  </a:cubicBezTo>
                  <a:cubicBezTo>
                    <a:pt x="239776" y="12820"/>
                    <a:pt x="345440" y="37204"/>
                    <a:pt x="414528" y="53460"/>
                  </a:cubicBezTo>
                  <a:cubicBezTo>
                    <a:pt x="483616" y="69716"/>
                    <a:pt x="520192" y="73780"/>
                    <a:pt x="585216" y="102228"/>
                  </a:cubicBezTo>
                  <a:cubicBezTo>
                    <a:pt x="650240" y="130676"/>
                    <a:pt x="745744" y="189604"/>
                    <a:pt x="804672" y="224148"/>
                  </a:cubicBezTo>
                  <a:cubicBezTo>
                    <a:pt x="863600" y="258692"/>
                    <a:pt x="896112" y="276980"/>
                    <a:pt x="938784" y="309492"/>
                  </a:cubicBezTo>
                  <a:cubicBezTo>
                    <a:pt x="981456" y="342004"/>
                    <a:pt x="1021080" y="380612"/>
                    <a:pt x="1060704" y="41922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064" name="Freeform 2063"/>
            <p:cNvSpPr/>
            <p:nvPr/>
          </p:nvSpPr>
          <p:spPr>
            <a:xfrm>
              <a:off x="3145536" y="3694176"/>
              <a:ext cx="182880" cy="36576"/>
            </a:xfrm>
            <a:custGeom>
              <a:avLst/>
              <a:gdLst>
                <a:gd name="connsiteX0" fmla="*/ 0 w 182880"/>
                <a:gd name="connsiteY0" fmla="*/ 12192 h 36576"/>
                <a:gd name="connsiteX1" fmla="*/ 60960 w 182880"/>
                <a:gd name="connsiteY1" fmla="*/ 24384 h 36576"/>
                <a:gd name="connsiteX2" fmla="*/ 158496 w 182880"/>
                <a:gd name="connsiteY2" fmla="*/ 0 h 36576"/>
                <a:gd name="connsiteX3" fmla="*/ 182880 w 182880"/>
                <a:gd name="connsiteY3" fmla="*/ 36576 h 3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" h="36576">
                  <a:moveTo>
                    <a:pt x="0" y="12192"/>
                  </a:moveTo>
                  <a:cubicBezTo>
                    <a:pt x="20320" y="16256"/>
                    <a:pt x="40238" y="24384"/>
                    <a:pt x="60960" y="24384"/>
                  </a:cubicBezTo>
                  <a:cubicBezTo>
                    <a:pt x="90385" y="24384"/>
                    <a:pt x="129634" y="9621"/>
                    <a:pt x="158496" y="0"/>
                  </a:cubicBezTo>
                  <a:lnTo>
                    <a:pt x="182880" y="36576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065" name="TextBox 2064"/>
            <p:cNvSpPr txBox="1"/>
            <p:nvPr/>
          </p:nvSpPr>
          <p:spPr>
            <a:xfrm>
              <a:off x="336536" y="5806964"/>
              <a:ext cx="5760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mbria Math" pitchFamily="18" charset="0"/>
                  <a:ea typeface="Cambria Math" pitchFamily="18" charset="0"/>
                </a:rPr>
                <a:t>X</a:t>
              </a:r>
              <a:endParaRPr lang="el-GR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1331640" y="394896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mbria Math" pitchFamily="18" charset="0"/>
                  <a:ea typeface="Cambria Math" pitchFamily="18" charset="0"/>
                </a:rPr>
                <a:t>Z</a:t>
              </a:r>
              <a:endParaRPr lang="el-GR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425368" y="5561658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Cambria Math" pitchFamily="18" charset="0"/>
                  <a:ea typeface="Cambria Math" pitchFamily="18" charset="0"/>
                </a:rPr>
                <a:t>λ</a:t>
              </a:r>
              <a:endParaRPr lang="el-GR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1322433" y="5092486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Cambria Math" pitchFamily="18" charset="0"/>
                  <a:ea typeface="Cambria Math" pitchFamily="18" charset="0"/>
                </a:rPr>
                <a:t>Ο</a:t>
              </a:r>
              <a:endParaRPr lang="el-GR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2167348" y="561981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 smtClean="0">
                  <a:latin typeface="Cambria Math" pitchFamily="18" charset="0"/>
                  <a:ea typeface="Cambria Math" pitchFamily="18" charset="0"/>
                </a:rPr>
                <a:t>φ</a:t>
              </a:r>
              <a:endParaRPr lang="el-GR" sz="1200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2510032" y="4018562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 smtClean="0">
                  <a:latin typeface="Cambria Math" pitchFamily="18" charset="0"/>
                  <a:ea typeface="Cambria Math" pitchFamily="18" charset="0"/>
                </a:rPr>
                <a:t>Τ</a:t>
              </a:r>
              <a:endParaRPr lang="el-GR" sz="1200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2470056" y="4179794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ambria Math" pitchFamily="18" charset="0"/>
                  <a:ea typeface="Cambria Math" pitchFamily="18" charset="0"/>
                </a:rPr>
                <a:t>h</a:t>
              </a:r>
              <a:endParaRPr lang="el-GR" sz="1200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2394208" y="4384732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 smtClean="0">
                  <a:latin typeface="Cambria Math" pitchFamily="18" charset="0"/>
                  <a:ea typeface="Cambria Math" pitchFamily="18" charset="0"/>
                </a:rPr>
                <a:t>Τ</a:t>
              </a:r>
              <a:endParaRPr lang="el-GR" sz="1200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3131856" y="4449289"/>
              <a:ext cx="384032" cy="281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Cambria Math" pitchFamily="18" charset="0"/>
                  <a:ea typeface="Cambria Math" pitchFamily="18" charset="0"/>
                </a:rPr>
                <a:t>p’</a:t>
              </a:r>
              <a:endParaRPr lang="el-GR" sz="1200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3236976" y="3435465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ambria Math" pitchFamily="18" charset="0"/>
                  <a:ea typeface="Cambria Math" pitchFamily="18" charset="0"/>
                </a:rPr>
                <a:t>P</a:t>
              </a:r>
              <a:endParaRPr lang="el-GR" sz="1200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2941424" y="355567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>
                  <a:latin typeface="Cambria Math" pitchFamily="18" charset="0"/>
                  <a:ea typeface="Cambria Math" pitchFamily="18" charset="0"/>
                </a:rPr>
                <a:t>ζ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8" name="TextBox 157"/>
                <p:cNvSpPr txBox="1"/>
                <p:nvPr/>
              </p:nvSpPr>
              <p:spPr>
                <a:xfrm>
                  <a:off x="2748296" y="3736848"/>
                  <a:ext cx="50405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l-GR" sz="1200" i="1" dirty="0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sSupPr>
                          <m:e>
                            <m:r>
                              <a:rPr lang="el-GR" sz="1200" b="0" i="1" dirty="0" smtClean="0">
                                <a:latin typeface="Cambria Math"/>
                                <a:ea typeface="Cambria Math" pitchFamily="18" charset="0"/>
                              </a:rPr>
                              <m:t>𝜐</m:t>
                            </m:r>
                          </m:e>
                          <m:sup>
                            <m:r>
                              <a:rPr lang="en-US" sz="1200" b="0" i="1" dirty="0" smtClean="0">
                                <a:latin typeface="Cambria Math"/>
                                <a:ea typeface="Cambria Math" pitchFamily="18" charset="0"/>
                              </a:rPr>
                              <m:t>𝑔</m:t>
                            </m:r>
                          </m:sup>
                        </m:sSup>
                      </m:oMath>
                    </m:oMathPara>
                  </a14:m>
                  <a:endParaRPr lang="el-GR" sz="1200" dirty="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158" name="TextBox 1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8296" y="3736848"/>
                  <a:ext cx="504056" cy="276999"/>
                </a:xfrm>
                <a:prstGeom prst="rect">
                  <a:avLst/>
                </a:prstGeom>
                <a:blipFill rotWithShape="1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TextBox 158"/>
                <p:cNvSpPr txBox="1"/>
                <p:nvPr/>
              </p:nvSpPr>
              <p:spPr>
                <a:xfrm>
                  <a:off x="3375708" y="3741563"/>
                  <a:ext cx="50405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l-GR" sz="1200" i="1" dirty="0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sSupPr>
                          <m:e>
                            <m:r>
                              <a:rPr lang="en-US" sz="1200" b="0" i="1" dirty="0" smtClean="0">
                                <a:latin typeface="Cambria Math"/>
                                <a:ea typeface="Cambria Math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200" b="0" i="1" dirty="0" smtClean="0">
                                <a:latin typeface="Cambria Math"/>
                                <a:ea typeface="Cambria Math" pitchFamily="18" charset="0"/>
                              </a:rPr>
                              <m:t>𝑔</m:t>
                            </m:r>
                          </m:sup>
                        </m:sSup>
                      </m:oMath>
                    </m:oMathPara>
                  </a14:m>
                  <a:endParaRPr lang="el-GR" sz="1200" dirty="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159" name="TextBox 1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5708" y="3741563"/>
                  <a:ext cx="504056" cy="276999"/>
                </a:xfrm>
                <a:prstGeom prst="rect">
                  <a:avLst/>
                </a:prstGeom>
                <a:blipFill rotWithShape="1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TextBox 159"/>
                <p:cNvSpPr txBox="1"/>
                <p:nvPr/>
              </p:nvSpPr>
              <p:spPr>
                <a:xfrm>
                  <a:off x="2073880" y="3571902"/>
                  <a:ext cx="50405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l-GR" sz="1200" i="1" dirty="0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sSupPr>
                          <m:e>
                            <m:r>
                              <a:rPr lang="en-US" sz="1200" b="0" i="1" dirty="0" smtClean="0">
                                <a:latin typeface="Cambria Math"/>
                                <a:ea typeface="Cambria Math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200" b="0" i="1" dirty="0" smtClean="0">
                                <a:latin typeface="Cambria Math"/>
                                <a:ea typeface="Cambria Math" pitchFamily="18" charset="0"/>
                              </a:rPr>
                              <m:t>𝑔</m:t>
                            </m:r>
                          </m:sup>
                        </m:sSup>
                      </m:oMath>
                    </m:oMathPara>
                  </a14:m>
                  <a:endParaRPr lang="el-GR" sz="1200" dirty="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160" name="TextBox 1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3880" y="3571902"/>
                  <a:ext cx="504056" cy="276999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1" name="TextBox 160"/>
                <p:cNvSpPr txBox="1"/>
                <p:nvPr/>
              </p:nvSpPr>
              <p:spPr>
                <a:xfrm>
                  <a:off x="2771800" y="3353771"/>
                  <a:ext cx="50405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l-GR" sz="1200" i="1" dirty="0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sSupPr>
                          <m:e>
                            <m:r>
                              <a:rPr lang="en-US" sz="1200" b="0" i="1" dirty="0" smtClean="0">
                                <a:latin typeface="Cambria Math"/>
                                <a:ea typeface="Cambria Math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1200" b="0" i="1" dirty="0" smtClean="0">
                                <a:latin typeface="Cambria Math"/>
                                <a:ea typeface="Cambria Math" pitchFamily="18" charset="0"/>
                              </a:rPr>
                              <m:t>𝑔</m:t>
                            </m:r>
                          </m:sup>
                        </m:sSup>
                      </m:oMath>
                    </m:oMathPara>
                  </a14:m>
                  <a:endParaRPr lang="el-GR" sz="1200" dirty="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161" name="TextBox 1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1800" y="3353771"/>
                  <a:ext cx="504056" cy="276999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2" name="TextBox 161"/>
                <p:cNvSpPr txBox="1"/>
                <p:nvPr/>
              </p:nvSpPr>
              <p:spPr>
                <a:xfrm>
                  <a:off x="2429424" y="3741562"/>
                  <a:ext cx="50405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l-GR" sz="1200" i="1" dirty="0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sSupPr>
                          <m:e>
                            <m:r>
                              <a:rPr lang="en-US" sz="1200" b="0" i="1" dirty="0" smtClean="0">
                                <a:latin typeface="Cambria Math"/>
                                <a:ea typeface="Cambria Math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1200" b="0" i="1" dirty="0" smtClean="0">
                                <a:latin typeface="Cambria Math"/>
                                <a:ea typeface="Cambria Math" pitchFamily="18" charset="0"/>
                              </a:rPr>
                              <m:t>𝑔</m:t>
                            </m:r>
                          </m:sup>
                        </m:sSup>
                      </m:oMath>
                    </m:oMathPara>
                  </a14:m>
                  <a:endParaRPr lang="el-GR" sz="1200" dirty="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162" name="TextBox 1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9424" y="3741562"/>
                  <a:ext cx="504056" cy="276999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3" name="TextBox 162"/>
            <p:cNvSpPr txBox="1"/>
            <p:nvPr/>
          </p:nvSpPr>
          <p:spPr>
            <a:xfrm>
              <a:off x="3205967" y="4124313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ambria Math" pitchFamily="18" charset="0"/>
                  <a:ea typeface="Cambria Math" pitchFamily="18" charset="0"/>
                </a:rPr>
                <a:t>h</a:t>
              </a:r>
              <a:endParaRPr lang="el-GR" sz="1200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3023828" y="3728065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Cambria Math" pitchFamily="18" charset="0"/>
                  <a:ea typeface="Cambria Math" pitchFamily="18" charset="0"/>
                </a:rPr>
                <a:t>s</a:t>
              </a:r>
              <a:endParaRPr lang="el-GR" sz="1200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2066" name="Freeform 2065"/>
            <p:cNvSpPr/>
            <p:nvPr/>
          </p:nvSpPr>
          <p:spPr>
            <a:xfrm>
              <a:off x="2670048" y="4120896"/>
              <a:ext cx="377952" cy="62622"/>
            </a:xfrm>
            <a:custGeom>
              <a:avLst/>
              <a:gdLst>
                <a:gd name="connsiteX0" fmla="*/ 0 w 377952"/>
                <a:gd name="connsiteY0" fmla="*/ 48768 h 62622"/>
                <a:gd name="connsiteX1" fmla="*/ 97536 w 377952"/>
                <a:gd name="connsiteY1" fmla="*/ 0 h 62622"/>
                <a:gd name="connsiteX2" fmla="*/ 134112 w 377952"/>
                <a:gd name="connsiteY2" fmla="*/ 12192 h 62622"/>
                <a:gd name="connsiteX3" fmla="*/ 170688 w 377952"/>
                <a:gd name="connsiteY3" fmla="*/ 36576 h 62622"/>
                <a:gd name="connsiteX4" fmla="*/ 231648 w 377952"/>
                <a:gd name="connsiteY4" fmla="*/ 24384 h 62622"/>
                <a:gd name="connsiteX5" fmla="*/ 268224 w 377952"/>
                <a:gd name="connsiteY5" fmla="*/ 12192 h 62622"/>
                <a:gd name="connsiteX6" fmla="*/ 304800 w 377952"/>
                <a:gd name="connsiteY6" fmla="*/ 24384 h 62622"/>
                <a:gd name="connsiteX7" fmla="*/ 377952 w 377952"/>
                <a:gd name="connsiteY7" fmla="*/ 60960 h 62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7952" h="62622">
                  <a:moveTo>
                    <a:pt x="0" y="48768"/>
                  </a:moveTo>
                  <a:cubicBezTo>
                    <a:pt x="11483" y="41878"/>
                    <a:pt x="71288" y="0"/>
                    <a:pt x="97536" y="0"/>
                  </a:cubicBezTo>
                  <a:cubicBezTo>
                    <a:pt x="110387" y="0"/>
                    <a:pt x="122617" y="6445"/>
                    <a:pt x="134112" y="12192"/>
                  </a:cubicBezTo>
                  <a:cubicBezTo>
                    <a:pt x="147218" y="18745"/>
                    <a:pt x="158496" y="28448"/>
                    <a:pt x="170688" y="36576"/>
                  </a:cubicBezTo>
                  <a:cubicBezTo>
                    <a:pt x="191008" y="32512"/>
                    <a:pt x="211544" y="29410"/>
                    <a:pt x="231648" y="24384"/>
                  </a:cubicBezTo>
                  <a:cubicBezTo>
                    <a:pt x="244116" y="21267"/>
                    <a:pt x="255373" y="12192"/>
                    <a:pt x="268224" y="12192"/>
                  </a:cubicBezTo>
                  <a:cubicBezTo>
                    <a:pt x="281075" y="12192"/>
                    <a:pt x="292608" y="20320"/>
                    <a:pt x="304800" y="24384"/>
                  </a:cubicBezTo>
                  <a:cubicBezTo>
                    <a:pt x="338201" y="74486"/>
                    <a:pt x="314531" y="60960"/>
                    <a:pt x="377952" y="6096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067" name="TextBox 2066"/>
            <p:cNvSpPr txBox="1"/>
            <p:nvPr/>
          </p:nvSpPr>
          <p:spPr>
            <a:xfrm>
              <a:off x="1563744" y="4514636"/>
              <a:ext cx="16886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 smtClean="0">
                  <a:latin typeface="+mn-lt"/>
                </a:rPr>
                <a:t>ελλειψοειδές</a:t>
              </a:r>
              <a:endParaRPr lang="el-GR" sz="1200" dirty="0">
                <a:latin typeface="+mn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8" name="TextBox 2067"/>
                <p:cNvSpPr txBox="1"/>
                <p:nvPr/>
              </p:nvSpPr>
              <p:spPr>
                <a:xfrm>
                  <a:off x="2311364" y="6225316"/>
                  <a:ext cx="62211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/>
                              </a:rPr>
                              <m:t>Τ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2068" name="TextBox 20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1364" y="6225316"/>
                  <a:ext cx="622116" cy="369332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8" name="TextBox 167"/>
            <p:cNvSpPr txBox="1"/>
            <p:nvPr/>
          </p:nvSpPr>
          <p:spPr>
            <a:xfrm>
              <a:off x="3048000" y="5587680"/>
              <a:ext cx="5760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latin typeface="Cambria Math" pitchFamily="18" charset="0"/>
                  <a:ea typeface="Cambria Math" pitchFamily="18" charset="0"/>
                </a:rPr>
                <a:t>Υ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74" name="TextBox 2073"/>
              <p:cNvSpPr txBox="1"/>
              <p:nvPr/>
            </p:nvSpPr>
            <p:spPr>
              <a:xfrm>
                <a:off x="3911340" y="3324843"/>
                <a:ext cx="27488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sz="2400" b="0" i="1" smtClean="0">
                              <a:latin typeface="Cambria Math"/>
                            </a:rPr>
                            <m:t>𝜐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𝑔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=90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°−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𝑧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2074" name="TextBox 20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340" y="3324843"/>
                <a:ext cx="2748892" cy="461665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75" name="TextBox 2074"/>
              <p:cNvSpPr txBox="1"/>
              <p:nvPr/>
            </p:nvSpPr>
            <p:spPr>
              <a:xfrm>
                <a:off x="6732240" y="3009566"/>
                <a:ext cx="1800200" cy="1111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𝑔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𝑔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𝑔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𝑔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2075" name="TextBox 20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3009566"/>
                <a:ext cx="1800200" cy="1111330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76" name="TextBox 2075"/>
              <p:cNvSpPr txBox="1"/>
              <p:nvPr/>
            </p:nvSpPr>
            <p:spPr>
              <a:xfrm>
                <a:off x="3911340" y="4318293"/>
                <a:ext cx="5004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𝑔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𝑠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𝑔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l-GR" sz="2400" b="0" i="1" smtClean="0">
                                  <a:latin typeface="Cambria Math"/>
                                </a:rPr>
                                <m:t>𝜁</m:t>
                              </m:r>
                              <m:r>
                                <a:rPr lang="el-GR" sz="2400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𝑠</m:t>
                              </m:r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𝑔</m:t>
                                      </m:r>
                                    </m:sup>
                                  </m:sSup>
                                  <m:func>
                                    <m:func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p>
                                        <m:sSupPr>
                                          <m:ctrlPr>
                                            <a:rPr lang="en-US" sz="2400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l-GR" sz="2400" b="0" i="1" smtClean="0">
                                              <a:latin typeface="Cambria Math"/>
                                            </a:rPr>
                                            <m:t>𝜐</m:t>
                                          </m:r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𝑔</m:t>
                                          </m:r>
                                        </m:sup>
                                      </m:sSup>
                                    </m:e>
                                  </m:func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2076" name="TextBox 20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340" y="4318293"/>
                <a:ext cx="5004048" cy="461665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TextBox 176"/>
              <p:cNvSpPr txBox="1"/>
              <p:nvPr/>
            </p:nvSpPr>
            <p:spPr>
              <a:xfrm>
                <a:off x="3911340" y="4780652"/>
                <a:ext cx="5004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𝑔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𝑠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𝑔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l-GR" sz="2400" b="0" i="1" smtClean="0">
                                  <a:latin typeface="Cambria Math"/>
                                </a:rPr>
                                <m:t>𝜁</m:t>
                              </m:r>
                              <m:r>
                                <a:rPr lang="el-GR" sz="2400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𝑠</m:t>
                              </m:r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𝑔</m:t>
                                      </m:r>
                                    </m:sup>
                                  </m:sSup>
                                  <m:func>
                                    <m:func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p>
                                        <m:sSupPr>
                                          <m:ctrlPr>
                                            <a:rPr lang="en-US" sz="2400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l-GR" sz="2400" b="0" i="1" smtClean="0">
                                              <a:latin typeface="Cambria Math"/>
                                            </a:rPr>
                                            <m:t>𝜐</m:t>
                                          </m:r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𝑔</m:t>
                                          </m:r>
                                        </m:sup>
                                      </m:sSup>
                                    </m:e>
                                  </m:func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77" name="TextBox 1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340" y="4780652"/>
                <a:ext cx="5004048" cy="461665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930004" y="5284659"/>
                <a:ext cx="5004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𝑔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𝑠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l-GR" sz="2400" b="0" i="1" smtClean="0">
                              <a:latin typeface="Cambria Math"/>
                            </a:rPr>
                            <m:t>𝜁</m:t>
                          </m:r>
                          <m:r>
                            <a:rPr lang="el-GR" sz="24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l-GR" sz="2400" b="0" i="1" smtClean="0">
                                      <a:latin typeface="Cambria Math"/>
                                    </a:rPr>
                                    <m:t>𝜐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𝑔</m:t>
                                  </m:r>
                                </m:sup>
                              </m:sSup>
                            </m:e>
                          </m:func>
                        </m:e>
                      </m:func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004" y="5284659"/>
                <a:ext cx="5004048" cy="461665"/>
              </a:xfrm>
              <a:prstGeom prst="rect">
                <a:avLst/>
              </a:prstGeom>
              <a:blipFill rotWithShape="1">
                <a:blip r:embed="rId12" cstate="print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  <p:sp>
        <p:nvSpPr>
          <p:cNvPr id="55" name="TextBox 54"/>
          <p:cNvSpPr txBox="1"/>
          <p:nvPr/>
        </p:nvSpPr>
        <p:spPr>
          <a:xfrm>
            <a:off x="741910" y="6470693"/>
            <a:ext cx="15258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Βασίλης </a:t>
            </a:r>
            <a:r>
              <a:rPr lang="el-G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Ανδριτσάνος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693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Ανάλυση Παρουσίασης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400" dirty="0"/>
              <a:t>Αποχή του γεωειδούς και απόκλιση της </a:t>
            </a:r>
            <a:r>
              <a:rPr lang="el-GR" sz="2400" dirty="0" err="1" smtClean="0"/>
              <a:t>κατακορύφου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>
              <a:spcBef>
                <a:spcPts val="1800"/>
              </a:spcBef>
            </a:pPr>
            <a:r>
              <a:rPr lang="el-GR" sz="2400" dirty="0" smtClean="0"/>
              <a:t>Εισαγωγή </a:t>
            </a:r>
            <a:r>
              <a:rPr lang="el-GR" sz="2400" dirty="0"/>
              <a:t>στις αναγωγές των </a:t>
            </a:r>
            <a:r>
              <a:rPr lang="el-GR" sz="2400" dirty="0" smtClean="0"/>
              <a:t>παρατηρήσεων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Γεωκεντρικό και γεωδαιτικό σύστημα </a:t>
            </a:r>
            <a:r>
              <a:rPr lang="el-GR" sz="2400" dirty="0" smtClean="0"/>
              <a:t>αναφοράς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Τοπικό αστρονομικό και τοπικό γεωδαιτικό σύστημα </a:t>
            </a:r>
            <a:r>
              <a:rPr lang="el-GR" sz="2400" dirty="0" smtClean="0"/>
              <a:t>αναφοράς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Εξισώσεις μετασχηματισμού μεταξύ διαφορετικών συστημάτων </a:t>
            </a:r>
            <a:r>
              <a:rPr lang="el-GR" sz="2400" dirty="0" smtClean="0"/>
              <a:t>αναφοράς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Παραδείγματα</a:t>
            </a:r>
            <a:r>
              <a:rPr lang="en-US" sz="2400" dirty="0" smtClean="0"/>
              <a:t>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202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600" dirty="0"/>
              <a:t>Συστήματα αναφοράς και γεωδαιτικό </a:t>
            </a:r>
            <a:r>
              <a:rPr lang="en-US" sz="3600" dirty="0"/>
              <a:t>d</a:t>
            </a:r>
            <a:r>
              <a:rPr lang="el-GR" sz="3600" dirty="0" err="1"/>
              <a:t>atum</a:t>
            </a:r>
            <a:r>
              <a:rPr lang="el-GR" sz="3600" dirty="0"/>
              <a:t>  </a:t>
            </a:r>
            <a:r>
              <a:rPr lang="el-GR" sz="2800" b="0" dirty="0"/>
              <a:t>(</a:t>
            </a:r>
            <a:r>
              <a:rPr lang="el-GR" sz="2800" b="0" dirty="0" smtClean="0"/>
              <a:t>16 </a:t>
            </a:r>
            <a:r>
              <a:rPr lang="el-GR" sz="2800" b="0" dirty="0"/>
              <a:t>από 18)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720080"/>
          </a:xfrm>
        </p:spPr>
        <p:txBody>
          <a:bodyPr/>
          <a:lstStyle/>
          <a:p>
            <a:pPr marL="0" lvl="0" indent="0" defTabSz="45720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en-US" sz="2400" b="1" dirty="0" err="1">
                <a:solidFill>
                  <a:srgbClr val="000000"/>
                </a:solidFill>
              </a:rPr>
              <a:t>Το</a:t>
            </a:r>
            <a:r>
              <a:rPr lang="en-US" sz="2400" b="1" dirty="0">
                <a:solidFill>
                  <a:srgbClr val="000000"/>
                </a:solidFill>
              </a:rPr>
              <a:t>πικό γεωδαιτικό σύστημα (x</a:t>
            </a:r>
            <a:r>
              <a:rPr lang="en-US" sz="2400" b="1" baseline="33000" dirty="0">
                <a:solidFill>
                  <a:srgbClr val="000000"/>
                </a:solidFill>
              </a:rPr>
              <a:t>g</a:t>
            </a:r>
            <a:r>
              <a:rPr lang="en-US" sz="2400" b="1" dirty="0">
                <a:solidFill>
                  <a:srgbClr val="000000"/>
                </a:solidFill>
              </a:rPr>
              <a:t>, y</a:t>
            </a:r>
            <a:r>
              <a:rPr lang="en-US" sz="2400" b="1" baseline="33000" dirty="0">
                <a:solidFill>
                  <a:srgbClr val="000000"/>
                </a:solidFill>
              </a:rPr>
              <a:t>g</a:t>
            </a:r>
            <a:r>
              <a:rPr lang="en-US" sz="2400" b="1" dirty="0">
                <a:solidFill>
                  <a:srgbClr val="000000"/>
                </a:solidFill>
              </a:rPr>
              <a:t>, </a:t>
            </a:r>
            <a:r>
              <a:rPr lang="en-US" sz="2400" b="1" dirty="0" smtClean="0">
                <a:solidFill>
                  <a:srgbClr val="000000"/>
                </a:solidFill>
              </a:rPr>
              <a:t>z</a:t>
            </a:r>
            <a:r>
              <a:rPr lang="en-US" sz="2400" b="1" baseline="33000" dirty="0" smtClean="0">
                <a:solidFill>
                  <a:srgbClr val="000000"/>
                </a:solidFill>
              </a:rPr>
              <a:t>g</a:t>
            </a:r>
            <a:r>
              <a:rPr lang="en-US" sz="2400" b="1" dirty="0" smtClean="0">
                <a:solidFill>
                  <a:srgbClr val="000000"/>
                </a:solidFill>
              </a:rPr>
              <a:t>) </a:t>
            </a:r>
            <a:r>
              <a:rPr lang="en-US" sz="2400" dirty="0" smtClean="0">
                <a:solidFill>
                  <a:srgbClr val="000000"/>
                </a:solidFill>
              </a:rPr>
              <a:t>σε </a:t>
            </a:r>
            <a:r>
              <a:rPr lang="en-US" sz="2400" dirty="0">
                <a:solidFill>
                  <a:srgbClr val="000000"/>
                </a:solidFill>
              </a:rPr>
              <a:t>μορφή </a:t>
            </a:r>
            <a:r>
              <a:rPr lang="en-US" sz="2400" dirty="0" smtClean="0">
                <a:solidFill>
                  <a:srgbClr val="000000"/>
                </a:solidFill>
              </a:rPr>
              <a:t>πινάκων.</a:t>
            </a:r>
            <a:endParaRPr lang="en-US" sz="2400" dirty="0">
              <a:solidFill>
                <a:srgbClr val="000000"/>
              </a:solidFill>
            </a:endParaRPr>
          </a:p>
          <a:p>
            <a:endParaRPr lang="el-GR" dirty="0"/>
          </a:p>
        </p:txBody>
      </p:sp>
      <p:grpSp>
        <p:nvGrpSpPr>
          <p:cNvPr id="5" name="Group 4"/>
          <p:cNvGrpSpPr/>
          <p:nvPr/>
        </p:nvGrpSpPr>
        <p:grpSpPr>
          <a:xfrm>
            <a:off x="245754" y="2121124"/>
            <a:ext cx="3556236" cy="3240877"/>
            <a:chOff x="323528" y="3353771"/>
            <a:chExt cx="3556236" cy="3240877"/>
          </a:xfrm>
        </p:grpSpPr>
        <p:sp>
          <p:nvSpPr>
            <p:cNvPr id="6" name="Freeform 5"/>
            <p:cNvSpPr/>
            <p:nvPr/>
          </p:nvSpPr>
          <p:spPr>
            <a:xfrm>
              <a:off x="2023872" y="4523232"/>
              <a:ext cx="963168" cy="707136"/>
            </a:xfrm>
            <a:custGeom>
              <a:avLst/>
              <a:gdLst>
                <a:gd name="connsiteX0" fmla="*/ 0 w 963168"/>
                <a:gd name="connsiteY0" fmla="*/ 182880 h 707136"/>
                <a:gd name="connsiteX1" fmla="*/ 158496 w 963168"/>
                <a:gd name="connsiteY1" fmla="*/ 0 h 707136"/>
                <a:gd name="connsiteX2" fmla="*/ 329184 w 963168"/>
                <a:gd name="connsiteY2" fmla="*/ 36576 h 707136"/>
                <a:gd name="connsiteX3" fmla="*/ 573024 w 963168"/>
                <a:gd name="connsiteY3" fmla="*/ 158496 h 707136"/>
                <a:gd name="connsiteX4" fmla="*/ 768096 w 963168"/>
                <a:gd name="connsiteY4" fmla="*/ 304800 h 707136"/>
                <a:gd name="connsiteX5" fmla="*/ 890016 w 963168"/>
                <a:gd name="connsiteY5" fmla="*/ 487680 h 707136"/>
                <a:gd name="connsiteX6" fmla="*/ 963168 w 963168"/>
                <a:gd name="connsiteY6" fmla="*/ 548640 h 707136"/>
                <a:gd name="connsiteX7" fmla="*/ 658368 w 963168"/>
                <a:gd name="connsiteY7" fmla="*/ 707136 h 707136"/>
                <a:gd name="connsiteX8" fmla="*/ 609600 w 963168"/>
                <a:gd name="connsiteY8" fmla="*/ 573024 h 707136"/>
                <a:gd name="connsiteX9" fmla="*/ 487680 w 963168"/>
                <a:gd name="connsiteY9" fmla="*/ 414528 h 707136"/>
                <a:gd name="connsiteX10" fmla="*/ 341376 w 963168"/>
                <a:gd name="connsiteY10" fmla="*/ 316992 h 707136"/>
                <a:gd name="connsiteX11" fmla="*/ 146304 w 963168"/>
                <a:gd name="connsiteY11" fmla="*/ 231648 h 707136"/>
                <a:gd name="connsiteX12" fmla="*/ 0 w 963168"/>
                <a:gd name="connsiteY12" fmla="*/ 182880 h 707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3168" h="707136">
                  <a:moveTo>
                    <a:pt x="0" y="182880"/>
                  </a:moveTo>
                  <a:lnTo>
                    <a:pt x="158496" y="0"/>
                  </a:lnTo>
                  <a:lnTo>
                    <a:pt x="329184" y="36576"/>
                  </a:lnTo>
                  <a:lnTo>
                    <a:pt x="573024" y="158496"/>
                  </a:lnTo>
                  <a:lnTo>
                    <a:pt x="768096" y="304800"/>
                  </a:lnTo>
                  <a:lnTo>
                    <a:pt x="890016" y="487680"/>
                  </a:lnTo>
                  <a:lnTo>
                    <a:pt x="963168" y="548640"/>
                  </a:lnTo>
                  <a:lnTo>
                    <a:pt x="658368" y="707136"/>
                  </a:lnTo>
                  <a:lnTo>
                    <a:pt x="609600" y="573024"/>
                  </a:lnTo>
                  <a:lnTo>
                    <a:pt x="487680" y="414528"/>
                  </a:lnTo>
                  <a:lnTo>
                    <a:pt x="341376" y="316992"/>
                  </a:lnTo>
                  <a:lnTo>
                    <a:pt x="146304" y="231648"/>
                  </a:lnTo>
                  <a:lnTo>
                    <a:pt x="0" y="18288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" name="Freeform 6"/>
            <p:cNvSpPr/>
            <p:nvPr/>
          </p:nvSpPr>
          <p:spPr>
            <a:xfrm>
              <a:off x="2182368" y="4401312"/>
              <a:ext cx="1133856" cy="670560"/>
            </a:xfrm>
            <a:custGeom>
              <a:avLst/>
              <a:gdLst>
                <a:gd name="connsiteX0" fmla="*/ 0 w 1133856"/>
                <a:gd name="connsiteY0" fmla="*/ 121920 h 670560"/>
                <a:gd name="connsiteX1" fmla="*/ 97536 w 1133856"/>
                <a:gd name="connsiteY1" fmla="*/ 0 h 670560"/>
                <a:gd name="connsiteX2" fmla="*/ 316992 w 1133856"/>
                <a:gd name="connsiteY2" fmla="*/ 12192 h 670560"/>
                <a:gd name="connsiteX3" fmla="*/ 316992 w 1133856"/>
                <a:gd name="connsiteY3" fmla="*/ 12192 h 670560"/>
                <a:gd name="connsiteX4" fmla="*/ 743712 w 1133856"/>
                <a:gd name="connsiteY4" fmla="*/ 121920 h 670560"/>
                <a:gd name="connsiteX5" fmla="*/ 1011936 w 1133856"/>
                <a:gd name="connsiteY5" fmla="*/ 256032 h 670560"/>
                <a:gd name="connsiteX6" fmla="*/ 1133856 w 1133856"/>
                <a:gd name="connsiteY6" fmla="*/ 414528 h 670560"/>
                <a:gd name="connsiteX7" fmla="*/ 792480 w 1133856"/>
                <a:gd name="connsiteY7" fmla="*/ 670560 h 670560"/>
                <a:gd name="connsiteX8" fmla="*/ 670560 w 1133856"/>
                <a:gd name="connsiteY8" fmla="*/ 487680 h 670560"/>
                <a:gd name="connsiteX9" fmla="*/ 512064 w 1133856"/>
                <a:gd name="connsiteY9" fmla="*/ 329184 h 670560"/>
                <a:gd name="connsiteX10" fmla="*/ 268224 w 1133856"/>
                <a:gd name="connsiteY10" fmla="*/ 207264 h 670560"/>
                <a:gd name="connsiteX11" fmla="*/ 0 w 1133856"/>
                <a:gd name="connsiteY11" fmla="*/ 121920 h 670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856" h="670560">
                  <a:moveTo>
                    <a:pt x="0" y="121920"/>
                  </a:moveTo>
                  <a:lnTo>
                    <a:pt x="97536" y="0"/>
                  </a:lnTo>
                  <a:lnTo>
                    <a:pt x="316992" y="12192"/>
                  </a:lnTo>
                  <a:lnTo>
                    <a:pt x="316992" y="12192"/>
                  </a:lnTo>
                  <a:lnTo>
                    <a:pt x="743712" y="121920"/>
                  </a:lnTo>
                  <a:lnTo>
                    <a:pt x="1011936" y="256032"/>
                  </a:lnTo>
                  <a:lnTo>
                    <a:pt x="1133856" y="414528"/>
                  </a:lnTo>
                  <a:lnTo>
                    <a:pt x="792480" y="670560"/>
                  </a:lnTo>
                  <a:lnTo>
                    <a:pt x="670560" y="487680"/>
                  </a:lnTo>
                  <a:lnTo>
                    <a:pt x="512064" y="329184"/>
                  </a:lnTo>
                  <a:lnTo>
                    <a:pt x="268224" y="207264"/>
                  </a:lnTo>
                  <a:lnTo>
                    <a:pt x="0" y="12192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323528" y="5445224"/>
              <a:ext cx="1296144" cy="43204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1619672" y="5445224"/>
              <a:ext cx="1656184" cy="21602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1619672" y="4077072"/>
              <a:ext cx="0" cy="13681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619672" y="5445224"/>
              <a:ext cx="1224136" cy="10081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2123728" y="3645024"/>
              <a:ext cx="864096" cy="2232248"/>
            </a:xfrm>
            <a:prstGeom prst="line">
              <a:avLst/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2623572" y="4221088"/>
              <a:ext cx="148228" cy="2014872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3179076" y="3645024"/>
              <a:ext cx="48390" cy="10081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2771800" y="4005064"/>
              <a:ext cx="792088" cy="144016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2231740" y="3890576"/>
              <a:ext cx="505804" cy="19992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2771800" y="3748844"/>
              <a:ext cx="456072" cy="4002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2771800" y="3915042"/>
              <a:ext cx="431471" cy="23403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227872" y="3948962"/>
              <a:ext cx="192000" cy="83099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2577936" y="3875347"/>
              <a:ext cx="601140" cy="156716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reeform 20"/>
            <p:cNvSpPr/>
            <p:nvPr/>
          </p:nvSpPr>
          <p:spPr>
            <a:xfrm>
              <a:off x="1447667" y="5510784"/>
              <a:ext cx="283597" cy="73748"/>
            </a:xfrm>
            <a:custGeom>
              <a:avLst/>
              <a:gdLst>
                <a:gd name="connsiteX0" fmla="*/ 3181 w 283597"/>
                <a:gd name="connsiteY0" fmla="*/ 0 h 73748"/>
                <a:gd name="connsiteX1" fmla="*/ 39757 w 283597"/>
                <a:gd name="connsiteY1" fmla="*/ 73152 h 73748"/>
                <a:gd name="connsiteX2" fmla="*/ 283597 w 283597"/>
                <a:gd name="connsiteY2" fmla="*/ 36576 h 73748"/>
                <a:gd name="connsiteX3" fmla="*/ 283597 w 283597"/>
                <a:gd name="connsiteY3" fmla="*/ 36576 h 73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597" h="73748">
                  <a:moveTo>
                    <a:pt x="3181" y="0"/>
                  </a:moveTo>
                  <a:cubicBezTo>
                    <a:pt x="-1899" y="33528"/>
                    <a:pt x="-6979" y="67056"/>
                    <a:pt x="39757" y="73152"/>
                  </a:cubicBezTo>
                  <a:cubicBezTo>
                    <a:pt x="86493" y="79248"/>
                    <a:pt x="283597" y="36576"/>
                    <a:pt x="283597" y="36576"/>
                  </a:cubicBezTo>
                  <a:lnTo>
                    <a:pt x="283597" y="36576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170176" y="5742432"/>
              <a:ext cx="85696" cy="219456"/>
            </a:xfrm>
            <a:custGeom>
              <a:avLst/>
              <a:gdLst>
                <a:gd name="connsiteX0" fmla="*/ 0 w 85696"/>
                <a:gd name="connsiteY0" fmla="*/ 0 h 219456"/>
                <a:gd name="connsiteX1" fmla="*/ 60960 w 85696"/>
                <a:gd name="connsiteY1" fmla="*/ 60960 h 219456"/>
                <a:gd name="connsiteX2" fmla="*/ 85344 w 85696"/>
                <a:gd name="connsiteY2" fmla="*/ 182880 h 219456"/>
                <a:gd name="connsiteX3" fmla="*/ 73152 w 85696"/>
                <a:gd name="connsiteY3" fmla="*/ 219456 h 21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696" h="219456">
                  <a:moveTo>
                    <a:pt x="0" y="0"/>
                  </a:moveTo>
                  <a:cubicBezTo>
                    <a:pt x="23368" y="15240"/>
                    <a:pt x="46736" y="30480"/>
                    <a:pt x="60960" y="60960"/>
                  </a:cubicBezTo>
                  <a:cubicBezTo>
                    <a:pt x="75184" y="91440"/>
                    <a:pt x="83312" y="156464"/>
                    <a:pt x="85344" y="182880"/>
                  </a:cubicBezTo>
                  <a:cubicBezTo>
                    <a:pt x="87376" y="209296"/>
                    <a:pt x="80264" y="214376"/>
                    <a:pt x="73152" y="21945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036064" y="4730496"/>
              <a:ext cx="646176" cy="499872"/>
            </a:xfrm>
            <a:custGeom>
              <a:avLst/>
              <a:gdLst>
                <a:gd name="connsiteX0" fmla="*/ 0 w 646176"/>
                <a:gd name="connsiteY0" fmla="*/ 0 h 499872"/>
                <a:gd name="connsiteX1" fmla="*/ 195072 w 646176"/>
                <a:gd name="connsiteY1" fmla="*/ 24384 h 499872"/>
                <a:gd name="connsiteX2" fmla="*/ 426720 w 646176"/>
                <a:gd name="connsiteY2" fmla="*/ 146304 h 499872"/>
                <a:gd name="connsiteX3" fmla="*/ 585216 w 646176"/>
                <a:gd name="connsiteY3" fmla="*/ 329184 h 499872"/>
                <a:gd name="connsiteX4" fmla="*/ 646176 w 646176"/>
                <a:gd name="connsiteY4" fmla="*/ 499872 h 49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6176" h="499872">
                  <a:moveTo>
                    <a:pt x="0" y="0"/>
                  </a:moveTo>
                  <a:cubicBezTo>
                    <a:pt x="61976" y="0"/>
                    <a:pt x="123952" y="0"/>
                    <a:pt x="195072" y="24384"/>
                  </a:cubicBezTo>
                  <a:cubicBezTo>
                    <a:pt x="266192" y="48768"/>
                    <a:pt x="361696" y="95504"/>
                    <a:pt x="426720" y="146304"/>
                  </a:cubicBezTo>
                  <a:cubicBezTo>
                    <a:pt x="491744" y="197104"/>
                    <a:pt x="548640" y="270256"/>
                    <a:pt x="585216" y="329184"/>
                  </a:cubicBezTo>
                  <a:cubicBezTo>
                    <a:pt x="621792" y="388112"/>
                    <a:pt x="633984" y="443992"/>
                    <a:pt x="646176" y="49987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2170176" y="4523232"/>
              <a:ext cx="804672" cy="560832"/>
            </a:xfrm>
            <a:custGeom>
              <a:avLst/>
              <a:gdLst>
                <a:gd name="connsiteX0" fmla="*/ 0 w 804672"/>
                <a:gd name="connsiteY0" fmla="*/ 0 h 560832"/>
                <a:gd name="connsiteX1" fmla="*/ 146304 w 804672"/>
                <a:gd name="connsiteY1" fmla="*/ 36576 h 560832"/>
                <a:gd name="connsiteX2" fmla="*/ 341376 w 804672"/>
                <a:gd name="connsiteY2" fmla="*/ 97536 h 560832"/>
                <a:gd name="connsiteX3" fmla="*/ 499872 w 804672"/>
                <a:gd name="connsiteY3" fmla="*/ 195072 h 560832"/>
                <a:gd name="connsiteX4" fmla="*/ 646176 w 804672"/>
                <a:gd name="connsiteY4" fmla="*/ 329184 h 560832"/>
                <a:gd name="connsiteX5" fmla="*/ 768096 w 804672"/>
                <a:gd name="connsiteY5" fmla="*/ 475488 h 560832"/>
                <a:gd name="connsiteX6" fmla="*/ 804672 w 804672"/>
                <a:gd name="connsiteY6" fmla="*/ 560832 h 56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4672" h="560832">
                  <a:moveTo>
                    <a:pt x="0" y="0"/>
                  </a:moveTo>
                  <a:cubicBezTo>
                    <a:pt x="45720" y="11176"/>
                    <a:pt x="89408" y="20320"/>
                    <a:pt x="146304" y="36576"/>
                  </a:cubicBezTo>
                  <a:cubicBezTo>
                    <a:pt x="203200" y="52832"/>
                    <a:pt x="282448" y="71120"/>
                    <a:pt x="341376" y="97536"/>
                  </a:cubicBezTo>
                  <a:cubicBezTo>
                    <a:pt x="400304" y="123952"/>
                    <a:pt x="449072" y="156464"/>
                    <a:pt x="499872" y="195072"/>
                  </a:cubicBezTo>
                  <a:cubicBezTo>
                    <a:pt x="550672" y="233680"/>
                    <a:pt x="601472" y="282448"/>
                    <a:pt x="646176" y="329184"/>
                  </a:cubicBezTo>
                  <a:cubicBezTo>
                    <a:pt x="690880" y="375920"/>
                    <a:pt x="741680" y="436880"/>
                    <a:pt x="768096" y="475488"/>
                  </a:cubicBezTo>
                  <a:cubicBezTo>
                    <a:pt x="794512" y="514096"/>
                    <a:pt x="799592" y="537464"/>
                    <a:pt x="804672" y="56083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267712" y="4396620"/>
              <a:ext cx="1060704" cy="419220"/>
            </a:xfrm>
            <a:custGeom>
              <a:avLst/>
              <a:gdLst>
                <a:gd name="connsiteX0" fmla="*/ 0 w 1060704"/>
                <a:gd name="connsiteY0" fmla="*/ 4692 h 419220"/>
                <a:gd name="connsiteX1" fmla="*/ 170688 w 1060704"/>
                <a:gd name="connsiteY1" fmla="*/ 4692 h 419220"/>
                <a:gd name="connsiteX2" fmla="*/ 414528 w 1060704"/>
                <a:gd name="connsiteY2" fmla="*/ 53460 h 419220"/>
                <a:gd name="connsiteX3" fmla="*/ 585216 w 1060704"/>
                <a:gd name="connsiteY3" fmla="*/ 102228 h 419220"/>
                <a:gd name="connsiteX4" fmla="*/ 804672 w 1060704"/>
                <a:gd name="connsiteY4" fmla="*/ 224148 h 419220"/>
                <a:gd name="connsiteX5" fmla="*/ 938784 w 1060704"/>
                <a:gd name="connsiteY5" fmla="*/ 309492 h 419220"/>
                <a:gd name="connsiteX6" fmla="*/ 1060704 w 1060704"/>
                <a:gd name="connsiteY6" fmla="*/ 419220 h 419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0704" h="419220">
                  <a:moveTo>
                    <a:pt x="0" y="4692"/>
                  </a:moveTo>
                  <a:cubicBezTo>
                    <a:pt x="50800" y="628"/>
                    <a:pt x="101600" y="-3436"/>
                    <a:pt x="170688" y="4692"/>
                  </a:cubicBezTo>
                  <a:cubicBezTo>
                    <a:pt x="239776" y="12820"/>
                    <a:pt x="345440" y="37204"/>
                    <a:pt x="414528" y="53460"/>
                  </a:cubicBezTo>
                  <a:cubicBezTo>
                    <a:pt x="483616" y="69716"/>
                    <a:pt x="520192" y="73780"/>
                    <a:pt x="585216" y="102228"/>
                  </a:cubicBezTo>
                  <a:cubicBezTo>
                    <a:pt x="650240" y="130676"/>
                    <a:pt x="745744" y="189604"/>
                    <a:pt x="804672" y="224148"/>
                  </a:cubicBezTo>
                  <a:cubicBezTo>
                    <a:pt x="863600" y="258692"/>
                    <a:pt x="896112" y="276980"/>
                    <a:pt x="938784" y="309492"/>
                  </a:cubicBezTo>
                  <a:cubicBezTo>
                    <a:pt x="981456" y="342004"/>
                    <a:pt x="1021080" y="380612"/>
                    <a:pt x="1060704" y="41922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3145536" y="3694176"/>
              <a:ext cx="182880" cy="36576"/>
            </a:xfrm>
            <a:custGeom>
              <a:avLst/>
              <a:gdLst>
                <a:gd name="connsiteX0" fmla="*/ 0 w 182880"/>
                <a:gd name="connsiteY0" fmla="*/ 12192 h 36576"/>
                <a:gd name="connsiteX1" fmla="*/ 60960 w 182880"/>
                <a:gd name="connsiteY1" fmla="*/ 24384 h 36576"/>
                <a:gd name="connsiteX2" fmla="*/ 158496 w 182880"/>
                <a:gd name="connsiteY2" fmla="*/ 0 h 36576"/>
                <a:gd name="connsiteX3" fmla="*/ 182880 w 182880"/>
                <a:gd name="connsiteY3" fmla="*/ 36576 h 3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" h="36576">
                  <a:moveTo>
                    <a:pt x="0" y="12192"/>
                  </a:moveTo>
                  <a:cubicBezTo>
                    <a:pt x="20320" y="16256"/>
                    <a:pt x="40238" y="24384"/>
                    <a:pt x="60960" y="24384"/>
                  </a:cubicBezTo>
                  <a:cubicBezTo>
                    <a:pt x="90385" y="24384"/>
                    <a:pt x="129634" y="9621"/>
                    <a:pt x="158496" y="0"/>
                  </a:cubicBezTo>
                  <a:lnTo>
                    <a:pt x="182880" y="36576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6536" y="5806964"/>
              <a:ext cx="5760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mbria Math" pitchFamily="18" charset="0"/>
                  <a:ea typeface="Cambria Math" pitchFamily="18" charset="0"/>
                </a:rPr>
                <a:t>X</a:t>
              </a:r>
              <a:endParaRPr lang="el-GR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331640" y="394896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mbria Math" pitchFamily="18" charset="0"/>
                  <a:ea typeface="Cambria Math" pitchFamily="18" charset="0"/>
                </a:rPr>
                <a:t>Z</a:t>
              </a:r>
              <a:endParaRPr lang="el-GR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25368" y="5561658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Cambria Math" pitchFamily="18" charset="0"/>
                  <a:ea typeface="Cambria Math" pitchFamily="18" charset="0"/>
                </a:rPr>
                <a:t>λ</a:t>
              </a:r>
              <a:endParaRPr lang="el-GR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22433" y="5092486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Cambria Math" pitchFamily="18" charset="0"/>
                  <a:ea typeface="Cambria Math" pitchFamily="18" charset="0"/>
                </a:rPr>
                <a:t>Ο</a:t>
              </a:r>
              <a:endParaRPr lang="el-GR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167348" y="561981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 smtClean="0">
                  <a:latin typeface="Cambria Math" pitchFamily="18" charset="0"/>
                  <a:ea typeface="Cambria Math" pitchFamily="18" charset="0"/>
                </a:rPr>
                <a:t>φ</a:t>
              </a:r>
              <a:endParaRPr lang="el-GR" sz="1200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510032" y="4018562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 smtClean="0">
                  <a:latin typeface="Cambria Math" pitchFamily="18" charset="0"/>
                  <a:ea typeface="Cambria Math" pitchFamily="18" charset="0"/>
                </a:rPr>
                <a:t>Τ</a:t>
              </a:r>
              <a:endParaRPr lang="el-GR" sz="1200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470056" y="4179794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ambria Math" pitchFamily="18" charset="0"/>
                  <a:ea typeface="Cambria Math" pitchFamily="18" charset="0"/>
                </a:rPr>
                <a:t>h</a:t>
              </a:r>
              <a:endParaRPr lang="el-GR" sz="1200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394208" y="4384732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 smtClean="0">
                  <a:latin typeface="Cambria Math" pitchFamily="18" charset="0"/>
                  <a:ea typeface="Cambria Math" pitchFamily="18" charset="0"/>
                </a:rPr>
                <a:t>Τ</a:t>
              </a:r>
              <a:endParaRPr lang="el-GR" sz="1200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131856" y="4449289"/>
              <a:ext cx="384032" cy="281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Cambria Math" pitchFamily="18" charset="0"/>
                  <a:ea typeface="Cambria Math" pitchFamily="18" charset="0"/>
                </a:rPr>
                <a:t>p’</a:t>
              </a:r>
              <a:endParaRPr lang="el-GR" sz="1200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236976" y="3435465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ambria Math" pitchFamily="18" charset="0"/>
                  <a:ea typeface="Cambria Math" pitchFamily="18" charset="0"/>
                </a:rPr>
                <a:t>P</a:t>
              </a:r>
              <a:endParaRPr lang="el-GR" sz="1200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941424" y="355567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>
                  <a:latin typeface="Cambria Math" pitchFamily="18" charset="0"/>
                  <a:ea typeface="Cambria Math" pitchFamily="18" charset="0"/>
                </a:rPr>
                <a:t>ζ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2748296" y="3736848"/>
                  <a:ext cx="50405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l-GR" sz="1200" i="1" dirty="0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sSupPr>
                          <m:e>
                            <m:r>
                              <a:rPr lang="el-GR" sz="1200" b="0" i="1" dirty="0" smtClean="0">
                                <a:latin typeface="Cambria Math"/>
                                <a:ea typeface="Cambria Math" pitchFamily="18" charset="0"/>
                              </a:rPr>
                              <m:t>𝜐</m:t>
                            </m:r>
                          </m:e>
                          <m:sup>
                            <m:r>
                              <a:rPr lang="en-US" sz="1200" b="0" i="1" dirty="0" smtClean="0">
                                <a:latin typeface="Cambria Math"/>
                                <a:ea typeface="Cambria Math" pitchFamily="18" charset="0"/>
                              </a:rPr>
                              <m:t>𝑔</m:t>
                            </m:r>
                          </m:sup>
                        </m:sSup>
                      </m:oMath>
                    </m:oMathPara>
                  </a14:m>
                  <a:endParaRPr lang="el-GR" sz="1200" dirty="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158" name="TextBox 1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8296" y="3736848"/>
                  <a:ext cx="504056" cy="276999"/>
                </a:xfrm>
                <a:prstGeom prst="rect">
                  <a:avLst/>
                </a:prstGeom>
                <a:blipFill rotWithShape="1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3375708" y="3741563"/>
                  <a:ext cx="50405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l-GR" sz="1200" i="1" dirty="0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sSupPr>
                          <m:e>
                            <m:r>
                              <a:rPr lang="en-US" sz="1200" b="0" i="1" dirty="0" smtClean="0">
                                <a:latin typeface="Cambria Math"/>
                                <a:ea typeface="Cambria Math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200" b="0" i="1" dirty="0" smtClean="0">
                                <a:latin typeface="Cambria Math"/>
                                <a:ea typeface="Cambria Math" pitchFamily="18" charset="0"/>
                              </a:rPr>
                              <m:t>𝑔</m:t>
                            </m:r>
                          </m:sup>
                        </m:sSup>
                      </m:oMath>
                    </m:oMathPara>
                  </a14:m>
                  <a:endParaRPr lang="el-GR" sz="1200" dirty="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159" name="TextBox 1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5708" y="3741563"/>
                  <a:ext cx="504056" cy="276999"/>
                </a:xfrm>
                <a:prstGeom prst="rect">
                  <a:avLst/>
                </a:prstGeom>
                <a:blipFill rotWithShape="1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2073880" y="3571902"/>
                  <a:ext cx="50405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l-GR" sz="1200" i="1" dirty="0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sSupPr>
                          <m:e>
                            <m:r>
                              <a:rPr lang="en-US" sz="1200" b="0" i="1" dirty="0" smtClean="0">
                                <a:latin typeface="Cambria Math"/>
                                <a:ea typeface="Cambria Math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200" b="0" i="1" dirty="0" smtClean="0">
                                <a:latin typeface="Cambria Math"/>
                                <a:ea typeface="Cambria Math" pitchFamily="18" charset="0"/>
                              </a:rPr>
                              <m:t>𝑔</m:t>
                            </m:r>
                          </m:sup>
                        </m:sSup>
                      </m:oMath>
                    </m:oMathPara>
                  </a14:m>
                  <a:endParaRPr lang="el-GR" sz="1200" dirty="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160" name="TextBox 1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3880" y="3571902"/>
                  <a:ext cx="504056" cy="276999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2771800" y="3353771"/>
                  <a:ext cx="50405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l-GR" sz="1200" i="1" dirty="0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sSupPr>
                          <m:e>
                            <m:r>
                              <a:rPr lang="en-US" sz="1200" b="0" i="1" dirty="0" smtClean="0">
                                <a:latin typeface="Cambria Math"/>
                                <a:ea typeface="Cambria Math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1200" b="0" i="1" dirty="0" smtClean="0">
                                <a:latin typeface="Cambria Math"/>
                                <a:ea typeface="Cambria Math" pitchFamily="18" charset="0"/>
                              </a:rPr>
                              <m:t>𝑔</m:t>
                            </m:r>
                          </m:sup>
                        </m:sSup>
                      </m:oMath>
                    </m:oMathPara>
                  </a14:m>
                  <a:endParaRPr lang="el-GR" sz="1200" dirty="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161" name="TextBox 1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1800" y="3353771"/>
                  <a:ext cx="504056" cy="276999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2429424" y="3741562"/>
                  <a:ext cx="50405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l-GR" sz="1200" i="1" dirty="0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sSupPr>
                          <m:e>
                            <m:r>
                              <a:rPr lang="en-US" sz="1200" b="0" i="1" dirty="0" smtClean="0">
                                <a:latin typeface="Cambria Math"/>
                                <a:ea typeface="Cambria Math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1200" b="0" i="1" dirty="0" smtClean="0">
                                <a:latin typeface="Cambria Math"/>
                                <a:ea typeface="Cambria Math" pitchFamily="18" charset="0"/>
                              </a:rPr>
                              <m:t>𝑔</m:t>
                            </m:r>
                          </m:sup>
                        </m:sSup>
                      </m:oMath>
                    </m:oMathPara>
                  </a14:m>
                  <a:endParaRPr lang="el-GR" sz="1200" dirty="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162" name="TextBox 1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9424" y="3741562"/>
                  <a:ext cx="504056" cy="276999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TextBox 42"/>
            <p:cNvSpPr txBox="1"/>
            <p:nvPr/>
          </p:nvSpPr>
          <p:spPr>
            <a:xfrm>
              <a:off x="3205967" y="4124313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ambria Math" pitchFamily="18" charset="0"/>
                  <a:ea typeface="Cambria Math" pitchFamily="18" charset="0"/>
                </a:rPr>
                <a:t>h</a:t>
              </a:r>
              <a:endParaRPr lang="el-GR" sz="1200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023828" y="3728065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Cambria Math" pitchFamily="18" charset="0"/>
                  <a:ea typeface="Cambria Math" pitchFamily="18" charset="0"/>
                </a:rPr>
                <a:t>s</a:t>
              </a:r>
              <a:endParaRPr lang="el-GR" sz="1200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2670048" y="4120896"/>
              <a:ext cx="377952" cy="62622"/>
            </a:xfrm>
            <a:custGeom>
              <a:avLst/>
              <a:gdLst>
                <a:gd name="connsiteX0" fmla="*/ 0 w 377952"/>
                <a:gd name="connsiteY0" fmla="*/ 48768 h 62622"/>
                <a:gd name="connsiteX1" fmla="*/ 97536 w 377952"/>
                <a:gd name="connsiteY1" fmla="*/ 0 h 62622"/>
                <a:gd name="connsiteX2" fmla="*/ 134112 w 377952"/>
                <a:gd name="connsiteY2" fmla="*/ 12192 h 62622"/>
                <a:gd name="connsiteX3" fmla="*/ 170688 w 377952"/>
                <a:gd name="connsiteY3" fmla="*/ 36576 h 62622"/>
                <a:gd name="connsiteX4" fmla="*/ 231648 w 377952"/>
                <a:gd name="connsiteY4" fmla="*/ 24384 h 62622"/>
                <a:gd name="connsiteX5" fmla="*/ 268224 w 377952"/>
                <a:gd name="connsiteY5" fmla="*/ 12192 h 62622"/>
                <a:gd name="connsiteX6" fmla="*/ 304800 w 377952"/>
                <a:gd name="connsiteY6" fmla="*/ 24384 h 62622"/>
                <a:gd name="connsiteX7" fmla="*/ 377952 w 377952"/>
                <a:gd name="connsiteY7" fmla="*/ 60960 h 62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7952" h="62622">
                  <a:moveTo>
                    <a:pt x="0" y="48768"/>
                  </a:moveTo>
                  <a:cubicBezTo>
                    <a:pt x="11483" y="41878"/>
                    <a:pt x="71288" y="0"/>
                    <a:pt x="97536" y="0"/>
                  </a:cubicBezTo>
                  <a:cubicBezTo>
                    <a:pt x="110387" y="0"/>
                    <a:pt x="122617" y="6445"/>
                    <a:pt x="134112" y="12192"/>
                  </a:cubicBezTo>
                  <a:cubicBezTo>
                    <a:pt x="147218" y="18745"/>
                    <a:pt x="158496" y="28448"/>
                    <a:pt x="170688" y="36576"/>
                  </a:cubicBezTo>
                  <a:cubicBezTo>
                    <a:pt x="191008" y="32512"/>
                    <a:pt x="211544" y="29410"/>
                    <a:pt x="231648" y="24384"/>
                  </a:cubicBezTo>
                  <a:cubicBezTo>
                    <a:pt x="244116" y="21267"/>
                    <a:pt x="255373" y="12192"/>
                    <a:pt x="268224" y="12192"/>
                  </a:cubicBezTo>
                  <a:cubicBezTo>
                    <a:pt x="281075" y="12192"/>
                    <a:pt x="292608" y="20320"/>
                    <a:pt x="304800" y="24384"/>
                  </a:cubicBezTo>
                  <a:cubicBezTo>
                    <a:pt x="338201" y="74486"/>
                    <a:pt x="314531" y="60960"/>
                    <a:pt x="377952" y="6096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563744" y="4514636"/>
              <a:ext cx="16886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 smtClean="0">
                  <a:latin typeface="+mn-lt"/>
                </a:rPr>
                <a:t>ελλειψοειδές</a:t>
              </a:r>
              <a:endParaRPr lang="el-GR" sz="1200" dirty="0">
                <a:latin typeface="+mn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2311364" y="6225316"/>
                  <a:ext cx="62211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/>
                              </a:rPr>
                              <m:t>Τ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2068" name="TextBox 20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1364" y="6225316"/>
                  <a:ext cx="622116" cy="369332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TextBox 47"/>
            <p:cNvSpPr txBox="1"/>
            <p:nvPr/>
          </p:nvSpPr>
          <p:spPr>
            <a:xfrm>
              <a:off x="3048000" y="5587680"/>
              <a:ext cx="5760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latin typeface="Cambria Math" pitchFamily="18" charset="0"/>
                  <a:ea typeface="Cambria Math" pitchFamily="18" charset="0"/>
                </a:rPr>
                <a:t>Υ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572000" y="2430001"/>
                <a:ext cx="32403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24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/>
                            </a:rPr>
                            <m:t>𝒈</m:t>
                          </m:r>
                        </m:sup>
                      </m:sSup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𝒔𝒄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/>
                            </a:rPr>
                            <m:t>𝒈</m:t>
                          </m:r>
                        </m:sup>
                      </m:sSup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430001"/>
                <a:ext cx="3240360" cy="461665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546291" y="3224146"/>
                <a:ext cx="5400600" cy="1266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𝑔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 b="0" i="0" smtClean="0">
                                        <a:latin typeface="Cambria Math"/>
                                      </a:rPr>
                                      <m:t>s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/>
                                      </a:rPr>
                                      <m:t>in</m:t>
                                    </m:r>
                                  </m:fName>
                                  <m:e>
                                    <m:sSup>
                                      <m:sSupPr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𝑔</m:t>
                                        </m:r>
                                      </m:sup>
                                    </m:sSup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latin typeface="Cambria Math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r>
                                          <a:rPr lang="el-GR" sz="2400" b="0" i="1" smtClean="0">
                                            <a:latin typeface="Cambria Math"/>
                                          </a:rPr>
                                          <m:t>𝜁</m:t>
                                        </m:r>
                                      </m:e>
                                    </m:func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sSup>
                                      <m:sSupPr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𝑔</m:t>
                                        </m:r>
                                      </m:sup>
                                    </m:sSup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latin typeface="Cambria Math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r>
                                          <a:rPr lang="el-GR" sz="2400" b="0" i="1" smtClean="0">
                                            <a:latin typeface="Cambria Math"/>
                                          </a:rPr>
                                          <m:t>𝜁</m:t>
                                        </m:r>
                                      </m:e>
                                    </m:func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l-GR" sz="2400" b="0" i="1" smtClean="0">
                                        <a:latin typeface="Cambria Math"/>
                                      </a:rPr>
                                      <m:t>𝜁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  <m:r>
                        <a:rPr lang="el-GR" sz="2400" b="0" i="1" smtClean="0">
                          <a:latin typeface="Cambria Math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 b="0" i="0" smtClean="0">
                                        <a:latin typeface="Cambria Math"/>
                                      </a:rPr>
                                      <m:t>s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/>
                                      </a:rPr>
                                      <m:t>in</m:t>
                                    </m:r>
                                  </m:fName>
                                  <m:e>
                                    <m:sSup>
                                      <m:sSupPr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𝑔</m:t>
                                        </m:r>
                                      </m:sup>
                                    </m:sSup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latin typeface="Cambria Math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sSup>
                                          <m:sSupPr>
                                            <m:ctrlPr>
                                              <a:rPr lang="en-US" sz="2400" b="0" i="1" smtClean="0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l-GR" sz="2400" b="0" i="1" smtClean="0">
                                                <a:latin typeface="Cambria Math"/>
                                              </a:rPr>
                                              <m:t>𝜐</m:t>
                                            </m:r>
                                          </m:e>
                                          <m:sup>
                                            <m:r>
                                              <a:rPr lang="en-US" sz="2400" b="0" i="1" smtClean="0">
                                                <a:latin typeface="Cambria Math"/>
                                              </a:rPr>
                                              <m:t>𝑔</m:t>
                                            </m:r>
                                          </m:sup>
                                        </m:sSup>
                                      </m:e>
                                    </m:func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sSup>
                                      <m:sSupPr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𝑔</m:t>
                                        </m:r>
                                      </m:sup>
                                    </m:sSup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latin typeface="Cambria Math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sSup>
                                          <m:sSupPr>
                                            <m:ctrlPr>
                                              <a:rPr lang="en-US" sz="2400" b="0" i="1" smtClean="0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l-GR" sz="2400" b="0" i="1" smtClean="0">
                                                <a:latin typeface="Cambria Math"/>
                                              </a:rPr>
                                              <m:t>𝜐</m:t>
                                            </m:r>
                                          </m:e>
                                          <m:sup>
                                            <m:r>
                                              <a:rPr lang="en-US" sz="2400" b="0" i="1" smtClean="0">
                                                <a:latin typeface="Cambria Math"/>
                                              </a:rPr>
                                              <m:t>𝑔</m:t>
                                            </m:r>
                                          </m:sup>
                                        </m:sSup>
                                      </m:e>
                                    </m:func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sSup>
                                      <m:sSupPr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l-GR" sz="2400" b="0" i="1" smtClean="0">
                                            <a:latin typeface="Cambria Math"/>
                                          </a:rPr>
                                          <m:t>𝜐</m:t>
                                        </m:r>
                                      </m:e>
                                      <m:sup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𝑔</m:t>
                                        </m:r>
                                      </m:sup>
                                    </m:sSup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291" y="3224146"/>
                <a:ext cx="5400600" cy="1266180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/>
          <p:cNvSpPr/>
          <p:nvPr/>
        </p:nvSpPr>
        <p:spPr>
          <a:xfrm>
            <a:off x="3906180" y="4758983"/>
            <a:ext cx="5130316" cy="1333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hangingPunct="0">
              <a:lnSpc>
                <a:spcPct val="112000"/>
              </a:lnSpc>
              <a:buClr>
                <a:srgbClr val="000000"/>
              </a:buClr>
              <a:buSzPct val="100000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A</a:t>
            </a:r>
            <a:r>
              <a:rPr lang="en-US" sz="2400" baseline="33000" dirty="0">
                <a:solidFill>
                  <a:srgbClr val="000000"/>
                </a:solidFill>
                <a:latin typeface="+mn-lt"/>
              </a:rPr>
              <a:t>g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, ζ: </a:t>
            </a:r>
            <a:r>
              <a:rPr lang="en-US" sz="2400" dirty="0" err="1">
                <a:solidFill>
                  <a:srgbClr val="000000"/>
                </a:solidFill>
                <a:latin typeface="+mn-lt"/>
              </a:rPr>
              <a:t>γεωδ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αιτικό αζιμούθιο και ζενίθεια γωνία (ανηγμένες παρατηρήσεις ως προς την κάθετη</a:t>
            </a: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).</a:t>
            </a:r>
            <a:endParaRPr lang="en-US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  <p:sp>
        <p:nvSpPr>
          <p:cNvPr id="52" name="TextBox 51"/>
          <p:cNvSpPr txBox="1"/>
          <p:nvPr/>
        </p:nvSpPr>
        <p:spPr>
          <a:xfrm>
            <a:off x="801655" y="5342786"/>
            <a:ext cx="15258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Βασίλης </a:t>
            </a:r>
            <a:r>
              <a:rPr lang="el-G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Ανδριτσάνος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907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600" dirty="0"/>
              <a:t>Συστήματα αναφοράς και γεωδαιτικό </a:t>
            </a:r>
            <a:r>
              <a:rPr lang="en-US" sz="3600" dirty="0"/>
              <a:t>d</a:t>
            </a:r>
            <a:r>
              <a:rPr lang="el-GR" sz="3600" dirty="0" err="1"/>
              <a:t>atum</a:t>
            </a:r>
            <a:r>
              <a:rPr lang="el-GR" sz="3600" dirty="0"/>
              <a:t>  </a:t>
            </a:r>
            <a:r>
              <a:rPr lang="el-GR" sz="2800" b="0" dirty="0"/>
              <a:t>(</a:t>
            </a:r>
            <a:r>
              <a:rPr lang="el-GR" sz="2800" b="0" dirty="0" smtClean="0"/>
              <a:t>17 </a:t>
            </a:r>
            <a:r>
              <a:rPr lang="el-GR" sz="2800" b="0" dirty="0"/>
              <a:t>από 18)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2000"/>
              </a:lnSpc>
              <a:spcBef>
                <a:spcPts val="1800"/>
              </a:spcBef>
            </a:pPr>
            <a:r>
              <a:rPr lang="el-GR" sz="2400" dirty="0" smtClean="0"/>
              <a:t>Η </a:t>
            </a:r>
            <a:r>
              <a:rPr lang="el-GR" sz="2400" dirty="0"/>
              <a:t>σχέση μεταξύ των τοπικών συστημάτων αναφοράς μας οδηγεί στην εύρεση των </a:t>
            </a:r>
            <a:r>
              <a:rPr lang="el-GR" sz="2400" b="1" dirty="0"/>
              <a:t>αναγωγών</a:t>
            </a:r>
            <a:r>
              <a:rPr lang="el-GR" sz="2400" dirty="0"/>
              <a:t> των παρατηρήσεων </a:t>
            </a:r>
            <a:r>
              <a:rPr lang="el-GR" sz="2400" b="1" dirty="0"/>
              <a:t>από τη γήινη επιφάνεια στο ελλειψοειδές </a:t>
            </a:r>
            <a:r>
              <a:rPr lang="el-GR" sz="2400" b="1" dirty="0" smtClean="0"/>
              <a:t>μοντέλο</a:t>
            </a:r>
            <a:r>
              <a:rPr lang="en-US" sz="2400" b="1" dirty="0" smtClean="0"/>
              <a:t>,</a:t>
            </a:r>
            <a:endParaRPr lang="el-GR" sz="2400" b="1" dirty="0"/>
          </a:p>
          <a:p>
            <a:pPr>
              <a:lnSpc>
                <a:spcPct val="112000"/>
              </a:lnSpc>
              <a:spcBef>
                <a:spcPts val="1800"/>
              </a:spcBef>
            </a:pPr>
            <a:r>
              <a:rPr lang="el-GR" sz="2400" dirty="0" smtClean="0"/>
              <a:t>Ενώ </a:t>
            </a:r>
            <a:r>
              <a:rPr lang="el-GR" sz="2400" dirty="0"/>
              <a:t>τα </a:t>
            </a:r>
            <a:r>
              <a:rPr lang="el-GR" sz="2400" b="1" dirty="0"/>
              <a:t>φυσικά συστήματα </a:t>
            </a:r>
            <a:r>
              <a:rPr lang="el-GR" sz="2400" dirty="0"/>
              <a:t>υλοποιούνται μέσω της </a:t>
            </a:r>
            <a:r>
              <a:rPr lang="el-GR" sz="2400" dirty="0" err="1"/>
              <a:t>κέντρωσης</a:t>
            </a:r>
            <a:r>
              <a:rPr lang="el-GR" sz="2400" dirty="0"/>
              <a:t> και οριζοντίωσης των οργάνων κατά την </a:t>
            </a:r>
            <a:r>
              <a:rPr lang="el-GR" sz="2400" b="1" dirty="0"/>
              <a:t>κατακόρυφη,</a:t>
            </a:r>
            <a:r>
              <a:rPr lang="el-GR" sz="2400" dirty="0"/>
              <a:t> το σύνολο των αναγωγών αναφέρεται στην μεταφορά των παρατηρήσεων στο </a:t>
            </a:r>
            <a:r>
              <a:rPr lang="el-GR" sz="2400" b="1" dirty="0"/>
              <a:t>ελλειψοειδές </a:t>
            </a:r>
            <a:r>
              <a:rPr lang="el-GR" sz="2400" dirty="0"/>
              <a:t>κατά την </a:t>
            </a:r>
            <a:r>
              <a:rPr lang="el-GR" sz="2400" b="1" dirty="0"/>
              <a:t>κάθετη</a:t>
            </a:r>
            <a:r>
              <a:rPr lang="el-GR" sz="2400" dirty="0"/>
              <a:t> σε </a:t>
            </a:r>
            <a:r>
              <a:rPr lang="el-GR" sz="2400" dirty="0" smtClean="0"/>
              <a:t>αυτό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lnSpc>
                <a:spcPct val="112000"/>
              </a:lnSpc>
              <a:spcBef>
                <a:spcPts val="1800"/>
              </a:spcBef>
            </a:pPr>
            <a:r>
              <a:rPr lang="el-GR" sz="2400" dirty="0" smtClean="0"/>
              <a:t>Αυτή </a:t>
            </a:r>
            <a:r>
              <a:rPr lang="el-GR" sz="2400" dirty="0"/>
              <a:t>η </a:t>
            </a:r>
            <a:r>
              <a:rPr lang="el-GR" sz="2400" b="1" dirty="0"/>
              <a:t>διαφορά φύσης-μοντέλου </a:t>
            </a:r>
            <a:r>
              <a:rPr lang="el-GR" sz="2400" dirty="0"/>
              <a:t>εκφράζεται με τη </a:t>
            </a:r>
            <a:r>
              <a:rPr lang="el-GR" sz="2400" b="1" dirty="0"/>
              <a:t>διαφορά</a:t>
            </a:r>
            <a:r>
              <a:rPr lang="el-GR" sz="2400" dirty="0"/>
              <a:t> </a:t>
            </a:r>
            <a:r>
              <a:rPr lang="el-GR" sz="2400" b="1" dirty="0" err="1"/>
              <a:t>κατακορύφου</a:t>
            </a:r>
            <a:r>
              <a:rPr lang="el-GR" sz="2400" b="1" dirty="0"/>
              <a:t> και καθέτου, </a:t>
            </a:r>
            <a:r>
              <a:rPr lang="el-GR" sz="2400" dirty="0"/>
              <a:t>συνεπώς στις σχέσεις των αναγωγών αναμένουμε την εμπλοκή της </a:t>
            </a:r>
            <a:r>
              <a:rPr lang="el-GR" sz="2400" b="1" dirty="0"/>
              <a:t>απόκλισης της </a:t>
            </a:r>
            <a:r>
              <a:rPr lang="el-GR" sz="2400" b="1" dirty="0" err="1" smtClean="0"/>
              <a:t>κατακορύφου</a:t>
            </a:r>
            <a:r>
              <a:rPr lang="en-US" sz="2400" b="1" dirty="0" smtClean="0"/>
              <a:t>.</a:t>
            </a:r>
            <a:endParaRPr lang="el-GR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268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600" dirty="0"/>
              <a:t>Συστήματα αναφοράς και γεωδαιτικό </a:t>
            </a:r>
            <a:r>
              <a:rPr lang="en-US" sz="3600" dirty="0"/>
              <a:t>d</a:t>
            </a:r>
            <a:r>
              <a:rPr lang="el-GR" sz="3600" dirty="0" err="1"/>
              <a:t>atum</a:t>
            </a:r>
            <a:r>
              <a:rPr lang="el-GR" sz="3600" dirty="0"/>
              <a:t>  </a:t>
            </a:r>
            <a:r>
              <a:rPr lang="el-GR" sz="2800" b="0" dirty="0"/>
              <a:t>(</a:t>
            </a:r>
            <a:r>
              <a:rPr lang="el-GR" sz="2800" b="0" dirty="0" smtClean="0"/>
              <a:t>18 </a:t>
            </a:r>
            <a:r>
              <a:rPr lang="el-GR" sz="2800" b="0" dirty="0"/>
              <a:t>από 18)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435280" cy="532859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l-GR" sz="2400" b="1" dirty="0" smtClean="0"/>
                  <a:t>Χρήσιμη εφαρμογή:</a:t>
                </a:r>
                <a:r>
                  <a:rPr lang="el-GR" sz="2400" dirty="0" smtClean="0"/>
                  <a:t> </a:t>
                </a:r>
                <a:r>
                  <a:rPr lang="el-GR" sz="2400" dirty="0"/>
                  <a:t>Σχέσεις των </a:t>
                </a:r>
                <a:r>
                  <a:rPr lang="el-GR" sz="2400" dirty="0" err="1"/>
                  <a:t>ανηγμένων</a:t>
                </a:r>
                <a:r>
                  <a:rPr lang="el-GR" sz="2400" dirty="0"/>
                  <a:t> ποσοτήτων </a:t>
                </a:r>
                <a:r>
                  <a:rPr lang="el-GR" sz="2400" dirty="0" err="1"/>
                  <a:t>Αg</a:t>
                </a:r>
                <a:r>
                  <a:rPr lang="el-GR" sz="2400" dirty="0"/>
                  <a:t>, ζ, s συναρτήσει των γεωδαιτικών συντεταγμένων δύο σημείων (P, T</a:t>
                </a:r>
                <a:r>
                  <a:rPr lang="el-GR" sz="2400" dirty="0" smtClean="0"/>
                  <a:t>).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tan</m:t>
                          </m:r>
                        </m:fName>
                        <m:e>
                          <m:sSup>
                            <m:sSupPr>
                              <m:ctrlPr>
                                <a:rPr lang="en-US" sz="2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2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sup>
                          </m:sSup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l-GR" sz="22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Δ</m:t>
                              </m:r>
                              <m:r>
                                <a:rPr lang="en-US" sz="22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𝑋</m:t>
                              </m:r>
                              <m:func>
                                <m:funcPr>
                                  <m:ctrlPr>
                                    <a:rPr lang="en-US" sz="2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200" b="0" i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λ</m:t>
                                  </m:r>
                                  <m:r>
                                    <a:rPr lang="en-US" sz="22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22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Δ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2200" b="0" i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Χ</m:t>
                                  </m:r>
                                  <m:func>
                                    <m:funcPr>
                                      <m:ctrlPr>
                                        <a:rPr lang="en-US" sz="22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20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200" b="0" i="0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λ</m:t>
                                      </m:r>
                                    </m:e>
                                  </m:func>
                                </m:e>
                              </m:func>
                            </m:num>
                            <m:den>
                              <m:r>
                                <a:rPr lang="el-GR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l-GR" sz="2200" b="0" i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ΔΧ</m:t>
                              </m:r>
                              <m:func>
                                <m:funcPr>
                                  <m:ctrlPr>
                                    <a:rPr lang="en-US" sz="2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200" b="0" i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φ</m:t>
                                  </m:r>
                                  <m:r>
                                    <a:rPr lang="el-GR" sz="22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  <m:r>
                                    <a:rPr lang="en-US" sz="22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2200" b="0" i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λ</m:t>
                                  </m:r>
                                  <m:r>
                                    <a:rPr lang="el-GR" sz="22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 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2200" b="0" i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ΔΥ</m:t>
                                  </m:r>
                                  <m:func>
                                    <m:funcPr>
                                      <m:ctrlPr>
                                        <a:rPr lang="en-US" sz="22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20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200" b="0" i="0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φ</m:t>
                                      </m:r>
                                      <m:r>
                                        <a:rPr lang="el-GR" sz="220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20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sin</m:t>
                                      </m:r>
                                      <m:r>
                                        <a:rPr lang="el-GR" sz="22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l-GR" sz="22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𝜆</m:t>
                                      </m:r>
                                      <m:r>
                                        <a:rPr lang="el-GR" sz="22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l-GR" sz="2200" b="0" i="0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ΔΖ</m:t>
                                      </m:r>
                                      <m:func>
                                        <m:funcPr>
                                          <m:ctrlPr>
                                            <a:rPr lang="en-US" sz="22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20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2200" b="0" i="0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φ</m:t>
                                          </m:r>
                                        </m:e>
                                      </m:func>
                                    </m:e>
                                  </m:func>
                                </m:e>
                              </m:func>
                            </m:den>
                          </m:f>
                        </m:e>
                      </m:func>
                    </m:oMath>
                  </m:oMathPara>
                </a14:m>
                <a:endParaRPr lang="el-GR" sz="2400" dirty="0" smtClean="0"/>
              </a:p>
              <a:p>
                <a:pPr marL="0" indent="0">
                  <a:spcBef>
                    <a:spcPts val="1800"/>
                  </a:spcBef>
                  <a:buNone/>
                </a:pPr>
                <a:endParaRPr lang="el-GR" sz="2400" dirty="0" smtClean="0"/>
              </a:p>
              <a:p>
                <a:pPr marL="0" indent="0"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l-GR" sz="2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𝜁</m:t>
                          </m:r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US" sz="22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l-GR" sz="22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𝜐</m:t>
                                  </m:r>
                                </m:e>
                                <m:sup>
                                  <m:r>
                                    <a:rPr lang="en-US" sz="22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𝑔</m:t>
                                  </m:r>
                                </m:sup>
                              </m:sSup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en-US" sz="2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l-GR" sz="2200" b="0" i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ΔΧ</m:t>
                                  </m:r>
                                  <m:func>
                                    <m:funcPr>
                                      <m:ctrlPr>
                                        <a:rPr lang="en-US" sz="22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20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200" b="0" i="0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φ</m:t>
                                      </m:r>
                                      <m:r>
                                        <a:rPr lang="el-GR" sz="220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20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cos</m:t>
                                      </m:r>
                                      <m:r>
                                        <a:rPr lang="en-US" sz="220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l-GR" sz="22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𝜆</m:t>
                                      </m:r>
                                      <m:r>
                                        <a:rPr lang="el-GR" sz="22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l-GR" sz="2200" b="0" i="0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ΔΥ</m:t>
                                      </m:r>
                                      <m:func>
                                        <m:funcPr>
                                          <m:ctrlPr>
                                            <a:rPr lang="en-US" sz="22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20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2200" b="0" i="0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φ</m:t>
                                          </m:r>
                                          <m:r>
                                            <a:rPr lang="el-GR" sz="220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 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20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sin</m:t>
                                          </m:r>
                                          <m:r>
                                            <a:rPr lang="en-US" sz="220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 </m:t>
                                          </m:r>
                                          <m:r>
                                            <a:rPr lang="el-GR" sz="22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𝜆</m:t>
                                          </m:r>
                                          <m:r>
                                            <a:rPr lang="en-US" sz="22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2200" b="0" i="0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ΔΖ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sz="22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20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  <m:t>sin</m:t>
                                              </m:r>
                                            </m:fName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l-GR" sz="2200" b="0" i="0" smtClean="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  <m:t>φ</m:t>
                                              </m:r>
                                            </m:e>
                                          </m:func>
                                        </m:e>
                                      </m:func>
                                    </m:e>
                                  </m:func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s</m:t>
                                  </m:r>
                                </m:den>
                              </m:f>
                            </m:e>
                          </m:func>
                        </m:e>
                      </m:func>
                    </m:oMath>
                  </m:oMathPara>
                </a14:m>
                <a:endParaRPr lang="el-GR" sz="2400" dirty="0" smtClean="0"/>
              </a:p>
              <a:p>
                <a:pPr marL="0" indent="0">
                  <a:spcBef>
                    <a:spcPts val="1800"/>
                  </a:spcBef>
                  <a:buNone/>
                </a:pPr>
                <a:endParaRPr lang="el-GR" sz="2400" dirty="0"/>
              </a:p>
              <a:p>
                <a:pPr marL="0" lvl="0" indent="0"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solidFill>
                            <a:prstClr val="black"/>
                          </a:solidFill>
                          <a:latin typeface="Cambria Math"/>
                        </a:rPr>
                        <m:t>𝑠</m:t>
                      </m:r>
                      <m:r>
                        <a:rPr lang="en-US" sz="22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2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ΔΧ</m:t>
                              </m:r>
                            </m:e>
                            <m:sup>
                              <m:r>
                                <a:rPr lang="el-GR" sz="22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2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ΔΥ</m:t>
                              </m:r>
                            </m:e>
                            <m:sup>
                              <m:r>
                                <a:rPr lang="el-GR" sz="22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2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ΔΖ</m:t>
                              </m:r>
                            </m:e>
                            <m:sup>
                              <m:r>
                                <a:rPr lang="el-GR" sz="22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l-GR" sz="2200" dirty="0" smtClean="0">
                  <a:solidFill>
                    <a:prstClr val="black"/>
                  </a:solidFill>
                </a:endParaRPr>
              </a:p>
              <a:p>
                <a:pPr marL="0" lvl="0" indent="0">
                  <a:spcBef>
                    <a:spcPts val="1800"/>
                  </a:spcBef>
                  <a:buNone/>
                </a:pPr>
                <a:r>
                  <a:rPr lang="el-GR" sz="2400" dirty="0">
                    <a:solidFill>
                      <a:prstClr val="black"/>
                    </a:solidFill>
                  </a:rPr>
                  <a:t>Μαθηματικό μοντέλο </a:t>
                </a:r>
                <a:r>
                  <a:rPr lang="el-GR" sz="2400" dirty="0" err="1">
                    <a:solidFill>
                      <a:prstClr val="black"/>
                    </a:solidFill>
                  </a:rPr>
                  <a:t>συνόρθωσης</a:t>
                </a:r>
                <a:r>
                  <a:rPr lang="el-GR" sz="2400" dirty="0">
                    <a:solidFill>
                      <a:prstClr val="black"/>
                    </a:solidFill>
                  </a:rPr>
                  <a:t> γεωδαιτικού δικτύου στις τρεις </a:t>
                </a:r>
                <a:r>
                  <a:rPr lang="el-GR" sz="2400" dirty="0" smtClean="0">
                    <a:solidFill>
                      <a:prstClr val="black"/>
                    </a:solidFill>
                  </a:rPr>
                  <a:t>διαστάσεις.</a:t>
                </a:r>
                <a:endParaRPr lang="el-GR" sz="2400" dirty="0">
                  <a:solidFill>
                    <a:prstClr val="black"/>
                  </a:solidFill>
                </a:endParaRPr>
              </a:p>
              <a:p>
                <a:pPr marL="0" lvl="0" indent="0">
                  <a:spcBef>
                    <a:spcPts val="1800"/>
                  </a:spcBef>
                  <a:buNone/>
                </a:pPr>
                <a:endParaRPr lang="en-US" sz="2200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el-GR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435280" cy="5328592"/>
              </a:xfrm>
              <a:blipFill rotWithShape="1">
                <a:blip r:embed="rId2" cstate="print"/>
                <a:stretch>
                  <a:fillRect l="-1084" t="-9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085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Περίληψη - Συμπεράσματα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600"/>
              </a:spcBef>
            </a:pPr>
            <a:r>
              <a:rPr lang="el-GR" sz="2400" dirty="0"/>
              <a:t>Συστήματα αναφοράς </a:t>
            </a:r>
            <a:r>
              <a:rPr lang="el-GR" sz="2400" dirty="0" smtClean="0"/>
              <a:t>συντεταγμένων,</a:t>
            </a:r>
            <a:endParaRPr lang="el-GR" sz="2400" dirty="0"/>
          </a:p>
          <a:p>
            <a:pPr>
              <a:spcBef>
                <a:spcPts val="3600"/>
              </a:spcBef>
            </a:pPr>
            <a:r>
              <a:rPr lang="el-GR" sz="2400" dirty="0" smtClean="0"/>
              <a:t>Αποχή </a:t>
            </a:r>
            <a:r>
              <a:rPr lang="el-GR" sz="2400" dirty="0"/>
              <a:t>γεωειδούς και απόκλιση της </a:t>
            </a:r>
            <a:r>
              <a:rPr lang="el-GR" sz="2400" dirty="0" err="1" smtClean="0"/>
              <a:t>κατακορύφου</a:t>
            </a:r>
            <a:r>
              <a:rPr lang="el-GR" sz="2400" dirty="0" smtClean="0"/>
              <a:t>,</a:t>
            </a:r>
            <a:endParaRPr lang="el-GR" sz="2400" dirty="0"/>
          </a:p>
          <a:p>
            <a:pPr>
              <a:spcBef>
                <a:spcPts val="3600"/>
              </a:spcBef>
            </a:pPr>
            <a:r>
              <a:rPr lang="el-GR" sz="2400" dirty="0" smtClean="0"/>
              <a:t>Γεωκεντρικό </a:t>
            </a:r>
            <a:r>
              <a:rPr lang="el-GR" sz="2400" dirty="0"/>
              <a:t>και γεωδαιτικό σύστημα </a:t>
            </a:r>
            <a:r>
              <a:rPr lang="el-GR" sz="2400" dirty="0" smtClean="0"/>
              <a:t>αναφοράς,</a:t>
            </a:r>
            <a:endParaRPr lang="el-GR" sz="2400" dirty="0"/>
          </a:p>
          <a:p>
            <a:pPr>
              <a:spcBef>
                <a:spcPts val="3600"/>
              </a:spcBef>
            </a:pPr>
            <a:r>
              <a:rPr lang="el-GR" sz="2400" dirty="0" smtClean="0"/>
              <a:t>Τοπικό </a:t>
            </a:r>
            <a:r>
              <a:rPr lang="el-GR" sz="2400" dirty="0"/>
              <a:t>αστρονομικό και τοπικό γεωδαιτικό σύστημα </a:t>
            </a:r>
            <a:r>
              <a:rPr lang="el-GR" sz="2400" dirty="0" smtClean="0"/>
              <a:t>αναφοράς,</a:t>
            </a:r>
            <a:endParaRPr lang="el-GR" sz="2400" dirty="0"/>
          </a:p>
          <a:p>
            <a:pPr>
              <a:spcBef>
                <a:spcPts val="3600"/>
              </a:spcBef>
            </a:pPr>
            <a:r>
              <a:rPr lang="el-GR" sz="2400" dirty="0" smtClean="0"/>
              <a:t>Σχέσεις </a:t>
            </a:r>
            <a:r>
              <a:rPr lang="el-GR" sz="2400" dirty="0"/>
              <a:t>μεταξύ των συστημάτων στη </a:t>
            </a:r>
            <a:r>
              <a:rPr lang="el-GR" sz="2400" dirty="0" smtClean="0"/>
              <a:t>γεωδαισία.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622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1110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837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Βασίλης Δ. </a:t>
            </a:r>
            <a:r>
              <a:rPr lang="el-GR" sz="2000" dirty="0" err="1"/>
              <a:t>Ανδριτσάνος</a:t>
            </a:r>
            <a:endParaRPr lang="el-GR" sz="2000" dirty="0"/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 smtClean="0"/>
              <a:t>2014</a:t>
            </a:r>
            <a:r>
              <a:rPr lang="el-GR" sz="2000" dirty="0"/>
              <a:t>. Βασίλης Δ. </a:t>
            </a:r>
            <a:r>
              <a:rPr lang="el-GR" sz="2000" dirty="0" err="1" smtClean="0"/>
              <a:t>Ανδριτσάνος</a:t>
            </a:r>
            <a:r>
              <a:rPr lang="el-GR" sz="2000" dirty="0" smtClean="0"/>
              <a:t>. «Γεωδαισία. </a:t>
            </a:r>
            <a:r>
              <a:rPr lang="el-GR" sz="2000" dirty="0"/>
              <a:t>Ενότητα 6: Εισαγωγή στην έννοια του Γεωδαιτικού </a:t>
            </a:r>
            <a:r>
              <a:rPr lang="el-GR" sz="2000" dirty="0" smtClean="0"/>
              <a:t>DATUM».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272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567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41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41158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600" dirty="0" smtClean="0"/>
              <a:t>Συστήματα </a:t>
            </a:r>
            <a:r>
              <a:rPr lang="el-GR" sz="3600" dirty="0"/>
              <a:t>α</a:t>
            </a:r>
            <a:r>
              <a:rPr lang="el-GR" sz="3600" dirty="0" smtClean="0"/>
              <a:t>ναφοράς και γεωδαιτικό </a:t>
            </a:r>
            <a:r>
              <a:rPr lang="en-US" sz="3600" dirty="0" smtClean="0"/>
              <a:t>d</a:t>
            </a:r>
            <a:r>
              <a:rPr lang="el-GR" sz="3600" dirty="0" err="1" smtClean="0"/>
              <a:t>atum</a:t>
            </a:r>
            <a:r>
              <a:rPr lang="el-GR" sz="3600" dirty="0" smtClean="0"/>
              <a:t>  </a:t>
            </a:r>
            <a:r>
              <a:rPr lang="el-GR" sz="2800" b="0" dirty="0" smtClean="0"/>
              <a:t>(</a:t>
            </a:r>
            <a:r>
              <a:rPr lang="el-GR" sz="2800" b="0" dirty="0" smtClean="0"/>
              <a:t>1 από 18)</a:t>
            </a:r>
            <a:endParaRPr lang="el-GR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2000"/>
              </a:lnSpc>
              <a:spcBef>
                <a:spcPts val="1800"/>
              </a:spcBef>
            </a:pPr>
            <a:r>
              <a:rPr lang="el-GR" sz="2400" b="1" dirty="0"/>
              <a:t>Κλασική Γεωδαισία: Οριζόντιος </a:t>
            </a:r>
            <a:r>
              <a:rPr lang="el-GR" sz="2400" dirty="0"/>
              <a:t>και </a:t>
            </a:r>
            <a:r>
              <a:rPr lang="el-GR" sz="2400" b="1" dirty="0"/>
              <a:t>κατακόρυφος </a:t>
            </a:r>
            <a:r>
              <a:rPr lang="el-GR" sz="2400" dirty="0"/>
              <a:t>προσδιορισμός </a:t>
            </a:r>
            <a:r>
              <a:rPr lang="el-GR" sz="2400" dirty="0" smtClean="0"/>
              <a:t>χωριστά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lnSpc>
                <a:spcPct val="112000"/>
              </a:lnSpc>
              <a:spcBef>
                <a:spcPts val="1800"/>
              </a:spcBef>
            </a:pPr>
            <a:r>
              <a:rPr lang="el-GR" sz="2400" b="1" dirty="0" smtClean="0"/>
              <a:t>Ελλειψοειδές</a:t>
            </a:r>
            <a:r>
              <a:rPr lang="el-GR" sz="2400" b="1" dirty="0"/>
              <a:t>: </a:t>
            </a:r>
            <a:r>
              <a:rPr lang="el-GR" sz="2400" dirty="0"/>
              <a:t>επιφάνεια αναφοράς για απλή μαθηματική προσέγγιση του σχήματος της Γης: </a:t>
            </a:r>
            <a:r>
              <a:rPr lang="el-GR" sz="2400" b="1" dirty="0" err="1" smtClean="0"/>
              <a:t>οριζοντιογραφία</a:t>
            </a:r>
            <a:r>
              <a:rPr lang="en-US" sz="2400" b="1" dirty="0" smtClean="0"/>
              <a:t>,</a:t>
            </a:r>
            <a:endParaRPr lang="el-GR" sz="2400" b="1" dirty="0"/>
          </a:p>
          <a:p>
            <a:pPr>
              <a:lnSpc>
                <a:spcPct val="112000"/>
              </a:lnSpc>
              <a:spcBef>
                <a:spcPts val="1800"/>
              </a:spcBef>
            </a:pPr>
            <a:r>
              <a:rPr lang="el-GR" sz="2400" b="1" dirty="0" smtClean="0"/>
              <a:t>Γεωειδές</a:t>
            </a:r>
            <a:r>
              <a:rPr lang="el-GR" sz="2400" b="1" dirty="0"/>
              <a:t>:</a:t>
            </a:r>
            <a:r>
              <a:rPr lang="el-GR" sz="2400" dirty="0"/>
              <a:t> δυναμική επιφάνεια αναφοράς, σχετιζόμενη με τις φυσικές ιδιότητες της Γης και το γήινο πεδίο βαρύτητας: </a:t>
            </a:r>
            <a:r>
              <a:rPr lang="el-GR" sz="2400" b="1" dirty="0"/>
              <a:t>υψομετρικός </a:t>
            </a:r>
            <a:r>
              <a:rPr lang="el-GR" sz="2400" b="1" dirty="0" smtClean="0"/>
              <a:t>προσδιορισμός</a:t>
            </a:r>
            <a:r>
              <a:rPr lang="en-US" sz="2400" b="1" dirty="0" smtClean="0"/>
              <a:t>,</a:t>
            </a:r>
            <a:endParaRPr lang="el-GR" sz="2400" b="1" dirty="0"/>
          </a:p>
          <a:p>
            <a:pPr>
              <a:lnSpc>
                <a:spcPct val="112000"/>
              </a:lnSpc>
              <a:spcBef>
                <a:spcPts val="1800"/>
              </a:spcBef>
            </a:pPr>
            <a:r>
              <a:rPr lang="el-GR" sz="2400" u="sng" dirty="0" smtClean="0"/>
              <a:t>Διαφορές </a:t>
            </a:r>
            <a:r>
              <a:rPr lang="el-GR" sz="2400" u="sng" dirty="0"/>
              <a:t>γεωειδούς και ελλειψοειδούς</a:t>
            </a:r>
            <a:r>
              <a:rPr lang="el-GR" sz="2400" dirty="0"/>
              <a:t>: </a:t>
            </a:r>
            <a:r>
              <a:rPr lang="el-GR" sz="2400" b="1" dirty="0"/>
              <a:t>Αποχές (υψόμετρα) του γεωειδούς και αποκλίσεις της </a:t>
            </a:r>
            <a:r>
              <a:rPr lang="el-GR" sz="2400" b="1" dirty="0" err="1" smtClean="0"/>
              <a:t>κατακορύφου</a:t>
            </a:r>
            <a:r>
              <a:rPr lang="en-US" sz="2400" b="1" dirty="0" smtClean="0"/>
              <a:t>.</a:t>
            </a:r>
            <a:endParaRPr lang="el-GR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048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8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600" dirty="0"/>
              <a:t>Συστήματα αναφοράς και γεωδαιτικό </a:t>
            </a:r>
            <a:r>
              <a:rPr lang="en-US" sz="3600" dirty="0"/>
              <a:t>d</a:t>
            </a:r>
            <a:r>
              <a:rPr lang="el-GR" sz="3600" dirty="0" err="1"/>
              <a:t>atum</a:t>
            </a:r>
            <a:r>
              <a:rPr lang="el-GR" sz="3600" dirty="0"/>
              <a:t>  </a:t>
            </a:r>
            <a:r>
              <a:rPr lang="el-GR" sz="2800" b="0" dirty="0" smtClean="0"/>
              <a:t>(2 </a:t>
            </a:r>
            <a:r>
              <a:rPr lang="el-GR" sz="2800" b="0" dirty="0"/>
              <a:t>από 18)</a:t>
            </a:r>
            <a:endParaRPr lang="el-GR" dirty="0"/>
          </a:p>
        </p:txBody>
      </p:sp>
      <p:sp>
        <p:nvSpPr>
          <p:cNvPr id="30" name="TextBox 29"/>
          <p:cNvSpPr txBox="1"/>
          <p:nvPr/>
        </p:nvSpPr>
        <p:spPr>
          <a:xfrm>
            <a:off x="3319422" y="1267063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Model of Earth</a:t>
            </a:r>
            <a:endParaRPr lang="el-GR" sz="2400" b="1" dirty="0">
              <a:latin typeface="+mn-lt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76866" y="1728728"/>
            <a:ext cx="7972106" cy="4991885"/>
            <a:chOff x="914400" y="1079731"/>
            <a:chExt cx="7972106" cy="4991885"/>
          </a:xfrm>
        </p:grpSpPr>
        <p:sp>
          <p:nvSpPr>
            <p:cNvPr id="7" name="Oval 6"/>
            <p:cNvSpPr/>
            <p:nvPr/>
          </p:nvSpPr>
          <p:spPr>
            <a:xfrm>
              <a:off x="1043608" y="1772816"/>
              <a:ext cx="6264696" cy="40324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8" name="Oval 7"/>
            <p:cNvSpPr/>
            <p:nvPr/>
          </p:nvSpPr>
          <p:spPr>
            <a:xfrm>
              <a:off x="1043608" y="1916832"/>
              <a:ext cx="6408712" cy="4032448"/>
            </a:xfrm>
            <a:prstGeom prst="ellips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" name="Freeform 8"/>
            <p:cNvSpPr/>
            <p:nvPr/>
          </p:nvSpPr>
          <p:spPr>
            <a:xfrm>
              <a:off x="914400" y="1465651"/>
              <a:ext cx="6217920" cy="4605965"/>
            </a:xfrm>
            <a:custGeom>
              <a:avLst/>
              <a:gdLst>
                <a:gd name="connsiteX0" fmla="*/ 3401568 w 6217920"/>
                <a:gd name="connsiteY0" fmla="*/ 424109 h 4605965"/>
                <a:gd name="connsiteX1" fmla="*/ 3462528 w 6217920"/>
                <a:gd name="connsiteY1" fmla="*/ 411917 h 4605965"/>
                <a:gd name="connsiteX2" fmla="*/ 3499104 w 6217920"/>
                <a:gd name="connsiteY2" fmla="*/ 399725 h 4605965"/>
                <a:gd name="connsiteX3" fmla="*/ 3572256 w 6217920"/>
                <a:gd name="connsiteY3" fmla="*/ 387533 h 4605965"/>
                <a:gd name="connsiteX4" fmla="*/ 3608832 w 6217920"/>
                <a:gd name="connsiteY4" fmla="*/ 363149 h 4605965"/>
                <a:gd name="connsiteX5" fmla="*/ 3669792 w 6217920"/>
                <a:gd name="connsiteY5" fmla="*/ 314381 h 4605965"/>
                <a:gd name="connsiteX6" fmla="*/ 3694176 w 6217920"/>
                <a:gd name="connsiteY6" fmla="*/ 241229 h 4605965"/>
                <a:gd name="connsiteX7" fmla="*/ 3840480 w 6217920"/>
                <a:gd name="connsiteY7" fmla="*/ 143693 h 4605965"/>
                <a:gd name="connsiteX8" fmla="*/ 3877056 w 6217920"/>
                <a:gd name="connsiteY8" fmla="*/ 119309 h 4605965"/>
                <a:gd name="connsiteX9" fmla="*/ 3925824 w 6217920"/>
                <a:gd name="connsiteY9" fmla="*/ 107117 h 4605965"/>
                <a:gd name="connsiteX10" fmla="*/ 3986784 w 6217920"/>
                <a:gd name="connsiteY10" fmla="*/ 94925 h 4605965"/>
                <a:gd name="connsiteX11" fmla="*/ 4059936 w 6217920"/>
                <a:gd name="connsiteY11" fmla="*/ 70541 h 4605965"/>
                <a:gd name="connsiteX12" fmla="*/ 4096512 w 6217920"/>
                <a:gd name="connsiteY12" fmla="*/ 46157 h 4605965"/>
                <a:gd name="connsiteX13" fmla="*/ 4279392 w 6217920"/>
                <a:gd name="connsiteY13" fmla="*/ 21773 h 4605965"/>
                <a:gd name="connsiteX14" fmla="*/ 4645152 w 6217920"/>
                <a:gd name="connsiteY14" fmla="*/ 21773 h 4605965"/>
                <a:gd name="connsiteX15" fmla="*/ 4693920 w 6217920"/>
                <a:gd name="connsiteY15" fmla="*/ 33965 h 4605965"/>
                <a:gd name="connsiteX16" fmla="*/ 4779264 w 6217920"/>
                <a:gd name="connsiteY16" fmla="*/ 46157 h 4605965"/>
                <a:gd name="connsiteX17" fmla="*/ 4852416 w 6217920"/>
                <a:gd name="connsiteY17" fmla="*/ 70541 h 4605965"/>
                <a:gd name="connsiteX18" fmla="*/ 4962144 w 6217920"/>
                <a:gd name="connsiteY18" fmla="*/ 168077 h 4605965"/>
                <a:gd name="connsiteX19" fmla="*/ 5010912 w 6217920"/>
                <a:gd name="connsiteY19" fmla="*/ 241229 h 4605965"/>
                <a:gd name="connsiteX20" fmla="*/ 5059680 w 6217920"/>
                <a:gd name="connsiteY20" fmla="*/ 387533 h 4605965"/>
                <a:gd name="connsiteX21" fmla="*/ 5071872 w 6217920"/>
                <a:gd name="connsiteY21" fmla="*/ 424109 h 4605965"/>
                <a:gd name="connsiteX22" fmla="*/ 5096256 w 6217920"/>
                <a:gd name="connsiteY22" fmla="*/ 460685 h 4605965"/>
                <a:gd name="connsiteX23" fmla="*/ 5120640 w 6217920"/>
                <a:gd name="connsiteY23" fmla="*/ 558221 h 4605965"/>
                <a:gd name="connsiteX24" fmla="*/ 5132832 w 6217920"/>
                <a:gd name="connsiteY24" fmla="*/ 594797 h 4605965"/>
                <a:gd name="connsiteX25" fmla="*/ 5181600 w 6217920"/>
                <a:gd name="connsiteY25" fmla="*/ 667949 h 4605965"/>
                <a:gd name="connsiteX26" fmla="*/ 5218176 w 6217920"/>
                <a:gd name="connsiteY26" fmla="*/ 741101 h 4605965"/>
                <a:gd name="connsiteX27" fmla="*/ 5266944 w 6217920"/>
                <a:gd name="connsiteY27" fmla="*/ 765485 h 4605965"/>
                <a:gd name="connsiteX28" fmla="*/ 5388864 w 6217920"/>
                <a:gd name="connsiteY28" fmla="*/ 789869 h 4605965"/>
                <a:gd name="connsiteX29" fmla="*/ 5510784 w 6217920"/>
                <a:gd name="connsiteY29" fmla="*/ 802061 h 4605965"/>
                <a:gd name="connsiteX30" fmla="*/ 5620512 w 6217920"/>
                <a:gd name="connsiteY30" fmla="*/ 826445 h 4605965"/>
                <a:gd name="connsiteX31" fmla="*/ 5669280 w 6217920"/>
                <a:gd name="connsiteY31" fmla="*/ 850829 h 4605965"/>
                <a:gd name="connsiteX32" fmla="*/ 5766816 w 6217920"/>
                <a:gd name="connsiteY32" fmla="*/ 875213 h 4605965"/>
                <a:gd name="connsiteX33" fmla="*/ 5803392 w 6217920"/>
                <a:gd name="connsiteY33" fmla="*/ 899597 h 4605965"/>
                <a:gd name="connsiteX34" fmla="*/ 5925312 w 6217920"/>
                <a:gd name="connsiteY34" fmla="*/ 936173 h 4605965"/>
                <a:gd name="connsiteX35" fmla="*/ 5961888 w 6217920"/>
                <a:gd name="connsiteY35" fmla="*/ 960557 h 4605965"/>
                <a:gd name="connsiteX36" fmla="*/ 5998464 w 6217920"/>
                <a:gd name="connsiteY36" fmla="*/ 972749 h 4605965"/>
                <a:gd name="connsiteX37" fmla="*/ 6071616 w 6217920"/>
                <a:gd name="connsiteY37" fmla="*/ 1021517 h 4605965"/>
                <a:gd name="connsiteX38" fmla="*/ 6096000 w 6217920"/>
                <a:gd name="connsiteY38" fmla="*/ 1058093 h 4605965"/>
                <a:gd name="connsiteX39" fmla="*/ 6132576 w 6217920"/>
                <a:gd name="connsiteY39" fmla="*/ 1094669 h 4605965"/>
                <a:gd name="connsiteX40" fmla="*/ 6156960 w 6217920"/>
                <a:gd name="connsiteY40" fmla="*/ 1167821 h 4605965"/>
                <a:gd name="connsiteX41" fmla="*/ 6181344 w 6217920"/>
                <a:gd name="connsiteY41" fmla="*/ 1204397 h 4605965"/>
                <a:gd name="connsiteX42" fmla="*/ 6205728 w 6217920"/>
                <a:gd name="connsiteY42" fmla="*/ 1301933 h 4605965"/>
                <a:gd name="connsiteX43" fmla="*/ 6217920 w 6217920"/>
                <a:gd name="connsiteY43" fmla="*/ 1338509 h 4605965"/>
                <a:gd name="connsiteX44" fmla="*/ 6205728 w 6217920"/>
                <a:gd name="connsiteY44" fmla="*/ 1436045 h 4605965"/>
                <a:gd name="connsiteX45" fmla="*/ 6193536 w 6217920"/>
                <a:gd name="connsiteY45" fmla="*/ 1472621 h 4605965"/>
                <a:gd name="connsiteX46" fmla="*/ 6169152 w 6217920"/>
                <a:gd name="connsiteY46" fmla="*/ 1570157 h 4605965"/>
                <a:gd name="connsiteX47" fmla="*/ 6156960 w 6217920"/>
                <a:gd name="connsiteY47" fmla="*/ 1667693 h 4605965"/>
                <a:gd name="connsiteX48" fmla="*/ 6132576 w 6217920"/>
                <a:gd name="connsiteY48" fmla="*/ 2033453 h 4605965"/>
                <a:gd name="connsiteX49" fmla="*/ 6120384 w 6217920"/>
                <a:gd name="connsiteY49" fmla="*/ 2082221 h 4605965"/>
                <a:gd name="connsiteX50" fmla="*/ 6096000 w 6217920"/>
                <a:gd name="connsiteY50" fmla="*/ 2216333 h 4605965"/>
                <a:gd name="connsiteX51" fmla="*/ 6083808 w 6217920"/>
                <a:gd name="connsiteY51" fmla="*/ 2326061 h 4605965"/>
                <a:gd name="connsiteX52" fmla="*/ 6071616 w 6217920"/>
                <a:gd name="connsiteY52" fmla="*/ 2399213 h 4605965"/>
                <a:gd name="connsiteX53" fmla="*/ 6083808 w 6217920"/>
                <a:gd name="connsiteY53" fmla="*/ 2679629 h 4605965"/>
                <a:gd name="connsiteX54" fmla="*/ 6120384 w 6217920"/>
                <a:gd name="connsiteY54" fmla="*/ 2764973 h 4605965"/>
                <a:gd name="connsiteX55" fmla="*/ 6144768 w 6217920"/>
                <a:gd name="connsiteY55" fmla="*/ 2862509 h 4605965"/>
                <a:gd name="connsiteX56" fmla="*/ 6156960 w 6217920"/>
                <a:gd name="connsiteY56" fmla="*/ 2899085 h 4605965"/>
                <a:gd name="connsiteX57" fmla="*/ 6144768 w 6217920"/>
                <a:gd name="connsiteY57" fmla="*/ 2996621 h 4605965"/>
                <a:gd name="connsiteX58" fmla="*/ 6132576 w 6217920"/>
                <a:gd name="connsiteY58" fmla="*/ 3106349 h 4605965"/>
                <a:gd name="connsiteX59" fmla="*/ 6096000 w 6217920"/>
                <a:gd name="connsiteY59" fmla="*/ 3216077 h 4605965"/>
                <a:gd name="connsiteX60" fmla="*/ 6083808 w 6217920"/>
                <a:gd name="connsiteY60" fmla="*/ 3252653 h 4605965"/>
                <a:gd name="connsiteX61" fmla="*/ 6035040 w 6217920"/>
                <a:gd name="connsiteY61" fmla="*/ 3325805 h 4605965"/>
                <a:gd name="connsiteX62" fmla="*/ 6010656 w 6217920"/>
                <a:gd name="connsiteY62" fmla="*/ 3362381 h 4605965"/>
                <a:gd name="connsiteX63" fmla="*/ 5986272 w 6217920"/>
                <a:gd name="connsiteY63" fmla="*/ 3398957 h 4605965"/>
                <a:gd name="connsiteX64" fmla="*/ 5949696 w 6217920"/>
                <a:gd name="connsiteY64" fmla="*/ 3423341 h 4605965"/>
                <a:gd name="connsiteX65" fmla="*/ 5913120 w 6217920"/>
                <a:gd name="connsiteY65" fmla="*/ 3496493 h 4605965"/>
                <a:gd name="connsiteX66" fmla="*/ 5888736 w 6217920"/>
                <a:gd name="connsiteY66" fmla="*/ 3533069 h 4605965"/>
                <a:gd name="connsiteX67" fmla="*/ 5876544 w 6217920"/>
                <a:gd name="connsiteY67" fmla="*/ 3569645 h 4605965"/>
                <a:gd name="connsiteX68" fmla="*/ 5839968 w 6217920"/>
                <a:gd name="connsiteY68" fmla="*/ 3594029 h 4605965"/>
                <a:gd name="connsiteX69" fmla="*/ 5827776 w 6217920"/>
                <a:gd name="connsiteY69" fmla="*/ 3630605 h 4605965"/>
                <a:gd name="connsiteX70" fmla="*/ 5779008 w 6217920"/>
                <a:gd name="connsiteY70" fmla="*/ 3703757 h 4605965"/>
                <a:gd name="connsiteX71" fmla="*/ 5766816 w 6217920"/>
                <a:gd name="connsiteY71" fmla="*/ 3825677 h 4605965"/>
                <a:gd name="connsiteX72" fmla="*/ 5608320 w 6217920"/>
                <a:gd name="connsiteY72" fmla="*/ 3837869 h 4605965"/>
                <a:gd name="connsiteX73" fmla="*/ 5571744 w 6217920"/>
                <a:gd name="connsiteY73" fmla="*/ 3850061 h 4605965"/>
                <a:gd name="connsiteX74" fmla="*/ 5522976 w 6217920"/>
                <a:gd name="connsiteY74" fmla="*/ 3862253 h 4605965"/>
                <a:gd name="connsiteX75" fmla="*/ 5486400 w 6217920"/>
                <a:gd name="connsiteY75" fmla="*/ 3886637 h 4605965"/>
                <a:gd name="connsiteX76" fmla="*/ 5449824 w 6217920"/>
                <a:gd name="connsiteY76" fmla="*/ 4020749 h 4605965"/>
                <a:gd name="connsiteX77" fmla="*/ 5437632 w 6217920"/>
                <a:gd name="connsiteY77" fmla="*/ 4057325 h 4605965"/>
                <a:gd name="connsiteX78" fmla="*/ 5327904 w 6217920"/>
                <a:gd name="connsiteY78" fmla="*/ 4106093 h 4605965"/>
                <a:gd name="connsiteX79" fmla="*/ 5291328 w 6217920"/>
                <a:gd name="connsiteY79" fmla="*/ 4130477 h 4605965"/>
                <a:gd name="connsiteX80" fmla="*/ 5218176 w 6217920"/>
                <a:gd name="connsiteY80" fmla="*/ 4154861 h 4605965"/>
                <a:gd name="connsiteX81" fmla="*/ 5181600 w 6217920"/>
                <a:gd name="connsiteY81" fmla="*/ 4179245 h 4605965"/>
                <a:gd name="connsiteX82" fmla="*/ 5108448 w 6217920"/>
                <a:gd name="connsiteY82" fmla="*/ 4203629 h 4605965"/>
                <a:gd name="connsiteX83" fmla="*/ 5071872 w 6217920"/>
                <a:gd name="connsiteY83" fmla="*/ 4228013 h 4605965"/>
                <a:gd name="connsiteX84" fmla="*/ 4998720 w 6217920"/>
                <a:gd name="connsiteY84" fmla="*/ 4252397 h 4605965"/>
                <a:gd name="connsiteX85" fmla="*/ 4962144 w 6217920"/>
                <a:gd name="connsiteY85" fmla="*/ 4264589 h 4605965"/>
                <a:gd name="connsiteX86" fmla="*/ 4925568 w 6217920"/>
                <a:gd name="connsiteY86" fmla="*/ 4276781 h 4605965"/>
                <a:gd name="connsiteX87" fmla="*/ 4888992 w 6217920"/>
                <a:gd name="connsiteY87" fmla="*/ 4288973 h 4605965"/>
                <a:gd name="connsiteX88" fmla="*/ 4718304 w 6217920"/>
                <a:gd name="connsiteY88" fmla="*/ 4337741 h 4605965"/>
                <a:gd name="connsiteX89" fmla="*/ 4645152 w 6217920"/>
                <a:gd name="connsiteY89" fmla="*/ 4374317 h 4605965"/>
                <a:gd name="connsiteX90" fmla="*/ 4572000 w 6217920"/>
                <a:gd name="connsiteY90" fmla="*/ 4423085 h 4605965"/>
                <a:gd name="connsiteX91" fmla="*/ 4486656 w 6217920"/>
                <a:gd name="connsiteY91" fmla="*/ 4447469 h 4605965"/>
                <a:gd name="connsiteX92" fmla="*/ 4401312 w 6217920"/>
                <a:gd name="connsiteY92" fmla="*/ 4459661 h 4605965"/>
                <a:gd name="connsiteX93" fmla="*/ 4352544 w 6217920"/>
                <a:gd name="connsiteY93" fmla="*/ 4471853 h 4605965"/>
                <a:gd name="connsiteX94" fmla="*/ 4133088 w 6217920"/>
                <a:gd name="connsiteY94" fmla="*/ 4496237 h 4605965"/>
                <a:gd name="connsiteX95" fmla="*/ 4047744 w 6217920"/>
                <a:gd name="connsiteY95" fmla="*/ 4520621 h 4605965"/>
                <a:gd name="connsiteX96" fmla="*/ 3962400 w 6217920"/>
                <a:gd name="connsiteY96" fmla="*/ 4545005 h 4605965"/>
                <a:gd name="connsiteX97" fmla="*/ 3852672 w 6217920"/>
                <a:gd name="connsiteY97" fmla="*/ 4593773 h 4605965"/>
                <a:gd name="connsiteX98" fmla="*/ 3645408 w 6217920"/>
                <a:gd name="connsiteY98" fmla="*/ 4605965 h 4605965"/>
                <a:gd name="connsiteX99" fmla="*/ 3340608 w 6217920"/>
                <a:gd name="connsiteY99" fmla="*/ 4593773 h 4605965"/>
                <a:gd name="connsiteX100" fmla="*/ 3060192 w 6217920"/>
                <a:gd name="connsiteY100" fmla="*/ 4557197 h 4605965"/>
                <a:gd name="connsiteX101" fmla="*/ 2987040 w 6217920"/>
                <a:gd name="connsiteY101" fmla="*/ 4545005 h 4605965"/>
                <a:gd name="connsiteX102" fmla="*/ 2938272 w 6217920"/>
                <a:gd name="connsiteY102" fmla="*/ 4532813 h 4605965"/>
                <a:gd name="connsiteX103" fmla="*/ 2804160 w 6217920"/>
                <a:gd name="connsiteY103" fmla="*/ 4508429 h 4605965"/>
                <a:gd name="connsiteX104" fmla="*/ 2731008 w 6217920"/>
                <a:gd name="connsiteY104" fmla="*/ 4484045 h 4605965"/>
                <a:gd name="connsiteX105" fmla="*/ 2657856 w 6217920"/>
                <a:gd name="connsiteY105" fmla="*/ 4435277 h 4605965"/>
                <a:gd name="connsiteX106" fmla="*/ 2621280 w 6217920"/>
                <a:gd name="connsiteY106" fmla="*/ 4410893 h 4605965"/>
                <a:gd name="connsiteX107" fmla="*/ 2523744 w 6217920"/>
                <a:gd name="connsiteY107" fmla="*/ 4362125 h 4605965"/>
                <a:gd name="connsiteX108" fmla="*/ 2426208 w 6217920"/>
                <a:gd name="connsiteY108" fmla="*/ 4288973 h 4605965"/>
                <a:gd name="connsiteX109" fmla="*/ 2389632 w 6217920"/>
                <a:gd name="connsiteY109" fmla="*/ 4252397 h 4605965"/>
                <a:gd name="connsiteX110" fmla="*/ 2353056 w 6217920"/>
                <a:gd name="connsiteY110" fmla="*/ 4240205 h 4605965"/>
                <a:gd name="connsiteX111" fmla="*/ 2279904 w 6217920"/>
                <a:gd name="connsiteY111" fmla="*/ 4179245 h 4605965"/>
                <a:gd name="connsiteX112" fmla="*/ 2206752 w 6217920"/>
                <a:gd name="connsiteY112" fmla="*/ 4130477 h 4605965"/>
                <a:gd name="connsiteX113" fmla="*/ 2170176 w 6217920"/>
                <a:gd name="connsiteY113" fmla="*/ 4093901 h 4605965"/>
                <a:gd name="connsiteX114" fmla="*/ 2097024 w 6217920"/>
                <a:gd name="connsiteY114" fmla="*/ 4045133 h 4605965"/>
                <a:gd name="connsiteX115" fmla="*/ 2023872 w 6217920"/>
                <a:gd name="connsiteY115" fmla="*/ 3996365 h 4605965"/>
                <a:gd name="connsiteX116" fmla="*/ 1987296 w 6217920"/>
                <a:gd name="connsiteY116" fmla="*/ 3971981 h 4605965"/>
                <a:gd name="connsiteX117" fmla="*/ 1950720 w 6217920"/>
                <a:gd name="connsiteY117" fmla="*/ 3947597 h 4605965"/>
                <a:gd name="connsiteX118" fmla="*/ 1877568 w 6217920"/>
                <a:gd name="connsiteY118" fmla="*/ 3923213 h 4605965"/>
                <a:gd name="connsiteX119" fmla="*/ 1804416 w 6217920"/>
                <a:gd name="connsiteY119" fmla="*/ 3886637 h 4605965"/>
                <a:gd name="connsiteX120" fmla="*/ 1609344 w 6217920"/>
                <a:gd name="connsiteY120" fmla="*/ 3862253 h 4605965"/>
                <a:gd name="connsiteX121" fmla="*/ 1524000 w 6217920"/>
                <a:gd name="connsiteY121" fmla="*/ 3813485 h 4605965"/>
                <a:gd name="connsiteX122" fmla="*/ 1487424 w 6217920"/>
                <a:gd name="connsiteY122" fmla="*/ 3789101 h 4605965"/>
                <a:gd name="connsiteX123" fmla="*/ 1438656 w 6217920"/>
                <a:gd name="connsiteY123" fmla="*/ 3764717 h 4605965"/>
                <a:gd name="connsiteX124" fmla="*/ 1402080 w 6217920"/>
                <a:gd name="connsiteY124" fmla="*/ 3740333 h 4605965"/>
                <a:gd name="connsiteX125" fmla="*/ 1353312 w 6217920"/>
                <a:gd name="connsiteY125" fmla="*/ 3703757 h 4605965"/>
                <a:gd name="connsiteX126" fmla="*/ 1280160 w 6217920"/>
                <a:gd name="connsiteY126" fmla="*/ 3679373 h 4605965"/>
                <a:gd name="connsiteX127" fmla="*/ 1207008 w 6217920"/>
                <a:gd name="connsiteY127" fmla="*/ 3642797 h 4605965"/>
                <a:gd name="connsiteX128" fmla="*/ 1170432 w 6217920"/>
                <a:gd name="connsiteY128" fmla="*/ 3618413 h 4605965"/>
                <a:gd name="connsiteX129" fmla="*/ 1097280 w 6217920"/>
                <a:gd name="connsiteY129" fmla="*/ 3594029 h 4605965"/>
                <a:gd name="connsiteX130" fmla="*/ 1024128 w 6217920"/>
                <a:gd name="connsiteY130" fmla="*/ 3569645 h 4605965"/>
                <a:gd name="connsiteX131" fmla="*/ 987552 w 6217920"/>
                <a:gd name="connsiteY131" fmla="*/ 3557453 h 4605965"/>
                <a:gd name="connsiteX132" fmla="*/ 950976 w 6217920"/>
                <a:gd name="connsiteY132" fmla="*/ 3545261 h 4605965"/>
                <a:gd name="connsiteX133" fmla="*/ 841248 w 6217920"/>
                <a:gd name="connsiteY133" fmla="*/ 3496493 h 4605965"/>
                <a:gd name="connsiteX134" fmla="*/ 792480 w 6217920"/>
                <a:gd name="connsiteY134" fmla="*/ 3472109 h 4605965"/>
                <a:gd name="connsiteX135" fmla="*/ 707136 w 6217920"/>
                <a:gd name="connsiteY135" fmla="*/ 3447725 h 4605965"/>
                <a:gd name="connsiteX136" fmla="*/ 633984 w 6217920"/>
                <a:gd name="connsiteY136" fmla="*/ 3423341 h 4605965"/>
                <a:gd name="connsiteX137" fmla="*/ 512064 w 6217920"/>
                <a:gd name="connsiteY137" fmla="*/ 3398957 h 4605965"/>
                <a:gd name="connsiteX138" fmla="*/ 475488 w 6217920"/>
                <a:gd name="connsiteY138" fmla="*/ 3386765 h 4605965"/>
                <a:gd name="connsiteX139" fmla="*/ 438912 w 6217920"/>
                <a:gd name="connsiteY139" fmla="*/ 3362381 h 4605965"/>
                <a:gd name="connsiteX140" fmla="*/ 329184 w 6217920"/>
                <a:gd name="connsiteY140" fmla="*/ 3325805 h 4605965"/>
                <a:gd name="connsiteX141" fmla="*/ 292608 w 6217920"/>
                <a:gd name="connsiteY141" fmla="*/ 3313613 h 4605965"/>
                <a:gd name="connsiteX142" fmla="*/ 243840 w 6217920"/>
                <a:gd name="connsiteY142" fmla="*/ 3289229 h 4605965"/>
                <a:gd name="connsiteX143" fmla="*/ 170688 w 6217920"/>
                <a:gd name="connsiteY143" fmla="*/ 3252653 h 4605965"/>
                <a:gd name="connsiteX144" fmla="*/ 109728 w 6217920"/>
                <a:gd name="connsiteY144" fmla="*/ 3179501 h 4605965"/>
                <a:gd name="connsiteX145" fmla="*/ 73152 w 6217920"/>
                <a:gd name="connsiteY145" fmla="*/ 3057581 h 4605965"/>
                <a:gd name="connsiteX146" fmla="*/ 60960 w 6217920"/>
                <a:gd name="connsiteY146" fmla="*/ 3021005 h 4605965"/>
                <a:gd name="connsiteX147" fmla="*/ 48768 w 6217920"/>
                <a:gd name="connsiteY147" fmla="*/ 2911277 h 4605965"/>
                <a:gd name="connsiteX148" fmla="*/ 36576 w 6217920"/>
                <a:gd name="connsiteY148" fmla="*/ 2874701 h 4605965"/>
                <a:gd name="connsiteX149" fmla="*/ 48768 w 6217920"/>
                <a:gd name="connsiteY149" fmla="*/ 2777165 h 4605965"/>
                <a:gd name="connsiteX150" fmla="*/ 24384 w 6217920"/>
                <a:gd name="connsiteY150" fmla="*/ 2606477 h 4605965"/>
                <a:gd name="connsiteX151" fmla="*/ 0 w 6217920"/>
                <a:gd name="connsiteY151" fmla="*/ 2533325 h 4605965"/>
                <a:gd name="connsiteX152" fmla="*/ 12192 w 6217920"/>
                <a:gd name="connsiteY152" fmla="*/ 2374829 h 4605965"/>
                <a:gd name="connsiteX153" fmla="*/ 24384 w 6217920"/>
                <a:gd name="connsiteY153" fmla="*/ 2338253 h 4605965"/>
                <a:gd name="connsiteX154" fmla="*/ 36576 w 6217920"/>
                <a:gd name="connsiteY154" fmla="*/ 2191949 h 4605965"/>
                <a:gd name="connsiteX155" fmla="*/ 48768 w 6217920"/>
                <a:gd name="connsiteY155" fmla="*/ 2118797 h 4605965"/>
                <a:gd name="connsiteX156" fmla="*/ 109728 w 6217920"/>
                <a:gd name="connsiteY156" fmla="*/ 1862765 h 4605965"/>
                <a:gd name="connsiteX157" fmla="*/ 146304 w 6217920"/>
                <a:gd name="connsiteY157" fmla="*/ 1826189 h 4605965"/>
                <a:gd name="connsiteX158" fmla="*/ 268224 w 6217920"/>
                <a:gd name="connsiteY158" fmla="*/ 1753037 h 4605965"/>
                <a:gd name="connsiteX159" fmla="*/ 341376 w 6217920"/>
                <a:gd name="connsiteY159" fmla="*/ 1643309 h 4605965"/>
                <a:gd name="connsiteX160" fmla="*/ 365760 w 6217920"/>
                <a:gd name="connsiteY160" fmla="*/ 1606733 h 4605965"/>
                <a:gd name="connsiteX161" fmla="*/ 390144 w 6217920"/>
                <a:gd name="connsiteY161" fmla="*/ 1570157 h 4605965"/>
                <a:gd name="connsiteX162" fmla="*/ 451104 w 6217920"/>
                <a:gd name="connsiteY162" fmla="*/ 1484813 h 4605965"/>
                <a:gd name="connsiteX163" fmla="*/ 475488 w 6217920"/>
                <a:gd name="connsiteY163" fmla="*/ 1411661 h 4605965"/>
                <a:gd name="connsiteX164" fmla="*/ 499872 w 6217920"/>
                <a:gd name="connsiteY164" fmla="*/ 1375085 h 4605965"/>
                <a:gd name="connsiteX165" fmla="*/ 512064 w 6217920"/>
                <a:gd name="connsiteY165" fmla="*/ 1338509 h 4605965"/>
                <a:gd name="connsiteX166" fmla="*/ 585216 w 6217920"/>
                <a:gd name="connsiteY166" fmla="*/ 1289741 h 4605965"/>
                <a:gd name="connsiteX167" fmla="*/ 694944 w 6217920"/>
                <a:gd name="connsiteY167" fmla="*/ 1192205 h 4605965"/>
                <a:gd name="connsiteX168" fmla="*/ 719328 w 6217920"/>
                <a:gd name="connsiteY168" fmla="*/ 1155629 h 4605965"/>
                <a:gd name="connsiteX169" fmla="*/ 768096 w 6217920"/>
                <a:gd name="connsiteY169" fmla="*/ 1082477 h 4605965"/>
                <a:gd name="connsiteX170" fmla="*/ 865632 w 6217920"/>
                <a:gd name="connsiteY170" fmla="*/ 1058093 h 4605965"/>
                <a:gd name="connsiteX171" fmla="*/ 1024128 w 6217920"/>
                <a:gd name="connsiteY171" fmla="*/ 1045901 h 4605965"/>
                <a:gd name="connsiteX172" fmla="*/ 1109472 w 6217920"/>
                <a:gd name="connsiteY172" fmla="*/ 1033709 h 4605965"/>
                <a:gd name="connsiteX173" fmla="*/ 1231392 w 6217920"/>
                <a:gd name="connsiteY173" fmla="*/ 1045901 h 4605965"/>
                <a:gd name="connsiteX174" fmla="*/ 1267968 w 6217920"/>
                <a:gd name="connsiteY174" fmla="*/ 1058093 h 4605965"/>
                <a:gd name="connsiteX175" fmla="*/ 1353312 w 6217920"/>
                <a:gd name="connsiteY175" fmla="*/ 1033709 h 4605965"/>
                <a:gd name="connsiteX176" fmla="*/ 1389888 w 6217920"/>
                <a:gd name="connsiteY176" fmla="*/ 1009325 h 4605965"/>
                <a:gd name="connsiteX177" fmla="*/ 1450848 w 6217920"/>
                <a:gd name="connsiteY177" fmla="*/ 948365 h 4605965"/>
                <a:gd name="connsiteX178" fmla="*/ 1499616 w 6217920"/>
                <a:gd name="connsiteY178" fmla="*/ 875213 h 4605965"/>
                <a:gd name="connsiteX179" fmla="*/ 1524000 w 6217920"/>
                <a:gd name="connsiteY179" fmla="*/ 838637 h 4605965"/>
                <a:gd name="connsiteX180" fmla="*/ 1597152 w 6217920"/>
                <a:gd name="connsiteY180" fmla="*/ 814253 h 4605965"/>
                <a:gd name="connsiteX181" fmla="*/ 1694688 w 6217920"/>
                <a:gd name="connsiteY181" fmla="*/ 826445 h 4605965"/>
                <a:gd name="connsiteX182" fmla="*/ 1767840 w 6217920"/>
                <a:gd name="connsiteY182" fmla="*/ 850829 h 4605965"/>
                <a:gd name="connsiteX183" fmla="*/ 1999488 w 6217920"/>
                <a:gd name="connsiteY183" fmla="*/ 838637 h 4605965"/>
                <a:gd name="connsiteX184" fmla="*/ 2048256 w 6217920"/>
                <a:gd name="connsiteY184" fmla="*/ 826445 h 4605965"/>
                <a:gd name="connsiteX185" fmla="*/ 2157984 w 6217920"/>
                <a:gd name="connsiteY185" fmla="*/ 789869 h 4605965"/>
                <a:gd name="connsiteX186" fmla="*/ 2194560 w 6217920"/>
                <a:gd name="connsiteY186" fmla="*/ 777677 h 4605965"/>
                <a:gd name="connsiteX187" fmla="*/ 2231136 w 6217920"/>
                <a:gd name="connsiteY187" fmla="*/ 765485 h 4605965"/>
                <a:gd name="connsiteX188" fmla="*/ 2353056 w 6217920"/>
                <a:gd name="connsiteY188" fmla="*/ 704525 h 4605965"/>
                <a:gd name="connsiteX189" fmla="*/ 2462784 w 6217920"/>
                <a:gd name="connsiteY189" fmla="*/ 655757 h 4605965"/>
                <a:gd name="connsiteX190" fmla="*/ 2535936 w 6217920"/>
                <a:gd name="connsiteY190" fmla="*/ 631373 h 4605965"/>
                <a:gd name="connsiteX191" fmla="*/ 2572512 w 6217920"/>
                <a:gd name="connsiteY191" fmla="*/ 619181 h 4605965"/>
                <a:gd name="connsiteX192" fmla="*/ 2743200 w 6217920"/>
                <a:gd name="connsiteY192" fmla="*/ 594797 h 4605965"/>
                <a:gd name="connsiteX193" fmla="*/ 2779776 w 6217920"/>
                <a:gd name="connsiteY193" fmla="*/ 582605 h 4605965"/>
                <a:gd name="connsiteX194" fmla="*/ 2913888 w 6217920"/>
                <a:gd name="connsiteY194" fmla="*/ 558221 h 4605965"/>
                <a:gd name="connsiteX195" fmla="*/ 2974848 w 6217920"/>
                <a:gd name="connsiteY195" fmla="*/ 546029 h 4605965"/>
                <a:gd name="connsiteX196" fmla="*/ 3011424 w 6217920"/>
                <a:gd name="connsiteY196" fmla="*/ 533837 h 4605965"/>
                <a:gd name="connsiteX197" fmla="*/ 3084576 w 6217920"/>
                <a:gd name="connsiteY197" fmla="*/ 521645 h 4605965"/>
                <a:gd name="connsiteX198" fmla="*/ 3145536 w 6217920"/>
                <a:gd name="connsiteY198" fmla="*/ 509453 h 4605965"/>
                <a:gd name="connsiteX199" fmla="*/ 3316224 w 6217920"/>
                <a:gd name="connsiteY199" fmla="*/ 485069 h 4605965"/>
                <a:gd name="connsiteX200" fmla="*/ 3401568 w 6217920"/>
                <a:gd name="connsiteY200" fmla="*/ 460685 h 4605965"/>
                <a:gd name="connsiteX201" fmla="*/ 3401568 w 6217920"/>
                <a:gd name="connsiteY201" fmla="*/ 424109 h 4605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</a:cxnLst>
              <a:rect l="l" t="t" r="r" b="b"/>
              <a:pathLst>
                <a:path w="6217920" h="4605965">
                  <a:moveTo>
                    <a:pt x="3401568" y="424109"/>
                  </a:moveTo>
                  <a:cubicBezTo>
                    <a:pt x="3411728" y="415981"/>
                    <a:pt x="3442424" y="416943"/>
                    <a:pt x="3462528" y="411917"/>
                  </a:cubicBezTo>
                  <a:cubicBezTo>
                    <a:pt x="3474996" y="408800"/>
                    <a:pt x="3486559" y="402513"/>
                    <a:pt x="3499104" y="399725"/>
                  </a:cubicBezTo>
                  <a:cubicBezTo>
                    <a:pt x="3523236" y="394362"/>
                    <a:pt x="3547872" y="391597"/>
                    <a:pt x="3572256" y="387533"/>
                  </a:cubicBezTo>
                  <a:cubicBezTo>
                    <a:pt x="3584448" y="379405"/>
                    <a:pt x="3595726" y="369702"/>
                    <a:pt x="3608832" y="363149"/>
                  </a:cubicBezTo>
                  <a:cubicBezTo>
                    <a:pt x="3652271" y="341429"/>
                    <a:pt x="3646304" y="367230"/>
                    <a:pt x="3669792" y="314381"/>
                  </a:cubicBezTo>
                  <a:cubicBezTo>
                    <a:pt x="3680231" y="290893"/>
                    <a:pt x="3672790" y="255486"/>
                    <a:pt x="3694176" y="241229"/>
                  </a:cubicBezTo>
                  <a:lnTo>
                    <a:pt x="3840480" y="143693"/>
                  </a:lnTo>
                  <a:cubicBezTo>
                    <a:pt x="3852672" y="135565"/>
                    <a:pt x="3862841" y="122863"/>
                    <a:pt x="3877056" y="119309"/>
                  </a:cubicBezTo>
                  <a:cubicBezTo>
                    <a:pt x="3893312" y="115245"/>
                    <a:pt x="3909467" y="110752"/>
                    <a:pt x="3925824" y="107117"/>
                  </a:cubicBezTo>
                  <a:cubicBezTo>
                    <a:pt x="3946053" y="102622"/>
                    <a:pt x="3966792" y="100377"/>
                    <a:pt x="3986784" y="94925"/>
                  </a:cubicBezTo>
                  <a:cubicBezTo>
                    <a:pt x="4011581" y="88162"/>
                    <a:pt x="4038550" y="84798"/>
                    <a:pt x="4059936" y="70541"/>
                  </a:cubicBezTo>
                  <a:cubicBezTo>
                    <a:pt x="4072128" y="62413"/>
                    <a:pt x="4082611" y="50791"/>
                    <a:pt x="4096512" y="46157"/>
                  </a:cubicBezTo>
                  <a:cubicBezTo>
                    <a:pt x="4123875" y="37036"/>
                    <a:pt x="4267301" y="23116"/>
                    <a:pt x="4279392" y="21773"/>
                  </a:cubicBezTo>
                  <a:cubicBezTo>
                    <a:pt x="4426035" y="-14888"/>
                    <a:pt x="4341142" y="1506"/>
                    <a:pt x="4645152" y="21773"/>
                  </a:cubicBezTo>
                  <a:cubicBezTo>
                    <a:pt x="4661871" y="22888"/>
                    <a:pt x="4677434" y="30968"/>
                    <a:pt x="4693920" y="33965"/>
                  </a:cubicBezTo>
                  <a:cubicBezTo>
                    <a:pt x="4722193" y="39106"/>
                    <a:pt x="4750816" y="42093"/>
                    <a:pt x="4779264" y="46157"/>
                  </a:cubicBezTo>
                  <a:cubicBezTo>
                    <a:pt x="4803648" y="54285"/>
                    <a:pt x="4831030" y="56284"/>
                    <a:pt x="4852416" y="70541"/>
                  </a:cubicBezTo>
                  <a:cubicBezTo>
                    <a:pt x="4896393" y="99859"/>
                    <a:pt x="4928739" y="117969"/>
                    <a:pt x="4962144" y="168077"/>
                  </a:cubicBezTo>
                  <a:cubicBezTo>
                    <a:pt x="4978400" y="192461"/>
                    <a:pt x="5001645" y="213427"/>
                    <a:pt x="5010912" y="241229"/>
                  </a:cubicBezTo>
                  <a:lnTo>
                    <a:pt x="5059680" y="387533"/>
                  </a:lnTo>
                  <a:cubicBezTo>
                    <a:pt x="5063744" y="399725"/>
                    <a:pt x="5064743" y="413416"/>
                    <a:pt x="5071872" y="424109"/>
                  </a:cubicBezTo>
                  <a:lnTo>
                    <a:pt x="5096256" y="460685"/>
                  </a:lnTo>
                  <a:cubicBezTo>
                    <a:pt x="5104384" y="493197"/>
                    <a:pt x="5110042" y="526428"/>
                    <a:pt x="5120640" y="558221"/>
                  </a:cubicBezTo>
                  <a:cubicBezTo>
                    <a:pt x="5124704" y="570413"/>
                    <a:pt x="5126591" y="583563"/>
                    <a:pt x="5132832" y="594797"/>
                  </a:cubicBezTo>
                  <a:cubicBezTo>
                    <a:pt x="5147064" y="620415"/>
                    <a:pt x="5172333" y="640147"/>
                    <a:pt x="5181600" y="667949"/>
                  </a:cubicBezTo>
                  <a:cubicBezTo>
                    <a:pt x="5189922" y="692914"/>
                    <a:pt x="5196359" y="722921"/>
                    <a:pt x="5218176" y="741101"/>
                  </a:cubicBezTo>
                  <a:cubicBezTo>
                    <a:pt x="5232138" y="752736"/>
                    <a:pt x="5250239" y="758326"/>
                    <a:pt x="5266944" y="765485"/>
                  </a:cubicBezTo>
                  <a:cubicBezTo>
                    <a:pt x="5307672" y="782940"/>
                    <a:pt x="5342473" y="784411"/>
                    <a:pt x="5388864" y="789869"/>
                  </a:cubicBezTo>
                  <a:cubicBezTo>
                    <a:pt x="5429427" y="794641"/>
                    <a:pt x="5470257" y="796995"/>
                    <a:pt x="5510784" y="802061"/>
                  </a:cubicBezTo>
                  <a:cubicBezTo>
                    <a:pt x="5548608" y="806789"/>
                    <a:pt x="5585441" y="811414"/>
                    <a:pt x="5620512" y="826445"/>
                  </a:cubicBezTo>
                  <a:cubicBezTo>
                    <a:pt x="5637217" y="833604"/>
                    <a:pt x="5652038" y="845082"/>
                    <a:pt x="5669280" y="850829"/>
                  </a:cubicBezTo>
                  <a:cubicBezTo>
                    <a:pt x="5701073" y="861427"/>
                    <a:pt x="5766816" y="875213"/>
                    <a:pt x="5766816" y="875213"/>
                  </a:cubicBezTo>
                  <a:cubicBezTo>
                    <a:pt x="5779008" y="883341"/>
                    <a:pt x="5790002" y="893646"/>
                    <a:pt x="5803392" y="899597"/>
                  </a:cubicBezTo>
                  <a:cubicBezTo>
                    <a:pt x="5841556" y="916559"/>
                    <a:pt x="5884781" y="926040"/>
                    <a:pt x="5925312" y="936173"/>
                  </a:cubicBezTo>
                  <a:cubicBezTo>
                    <a:pt x="5937504" y="944301"/>
                    <a:pt x="5948782" y="954004"/>
                    <a:pt x="5961888" y="960557"/>
                  </a:cubicBezTo>
                  <a:cubicBezTo>
                    <a:pt x="5973383" y="966304"/>
                    <a:pt x="5987230" y="966508"/>
                    <a:pt x="5998464" y="972749"/>
                  </a:cubicBezTo>
                  <a:cubicBezTo>
                    <a:pt x="6024082" y="986981"/>
                    <a:pt x="6071616" y="1021517"/>
                    <a:pt x="6071616" y="1021517"/>
                  </a:cubicBezTo>
                  <a:cubicBezTo>
                    <a:pt x="6079744" y="1033709"/>
                    <a:pt x="6086619" y="1046836"/>
                    <a:pt x="6096000" y="1058093"/>
                  </a:cubicBezTo>
                  <a:cubicBezTo>
                    <a:pt x="6107038" y="1071339"/>
                    <a:pt x="6124203" y="1079597"/>
                    <a:pt x="6132576" y="1094669"/>
                  </a:cubicBezTo>
                  <a:cubicBezTo>
                    <a:pt x="6145058" y="1117137"/>
                    <a:pt x="6142703" y="1146435"/>
                    <a:pt x="6156960" y="1167821"/>
                  </a:cubicBezTo>
                  <a:cubicBezTo>
                    <a:pt x="6165088" y="1180013"/>
                    <a:pt x="6174791" y="1191291"/>
                    <a:pt x="6181344" y="1204397"/>
                  </a:cubicBezTo>
                  <a:cubicBezTo>
                    <a:pt x="6195279" y="1232266"/>
                    <a:pt x="6198772" y="1274110"/>
                    <a:pt x="6205728" y="1301933"/>
                  </a:cubicBezTo>
                  <a:cubicBezTo>
                    <a:pt x="6208845" y="1314401"/>
                    <a:pt x="6213856" y="1326317"/>
                    <a:pt x="6217920" y="1338509"/>
                  </a:cubicBezTo>
                  <a:cubicBezTo>
                    <a:pt x="6213856" y="1371021"/>
                    <a:pt x="6211589" y="1403808"/>
                    <a:pt x="6205728" y="1436045"/>
                  </a:cubicBezTo>
                  <a:cubicBezTo>
                    <a:pt x="6203429" y="1448689"/>
                    <a:pt x="6196917" y="1460222"/>
                    <a:pt x="6193536" y="1472621"/>
                  </a:cubicBezTo>
                  <a:cubicBezTo>
                    <a:pt x="6184718" y="1504953"/>
                    <a:pt x="6173309" y="1536903"/>
                    <a:pt x="6169152" y="1570157"/>
                  </a:cubicBezTo>
                  <a:lnTo>
                    <a:pt x="6156960" y="1667693"/>
                  </a:lnTo>
                  <a:cubicBezTo>
                    <a:pt x="6152998" y="1739005"/>
                    <a:pt x="6143542" y="1945727"/>
                    <a:pt x="6132576" y="2033453"/>
                  </a:cubicBezTo>
                  <a:cubicBezTo>
                    <a:pt x="6130498" y="2050080"/>
                    <a:pt x="6123381" y="2065735"/>
                    <a:pt x="6120384" y="2082221"/>
                  </a:cubicBezTo>
                  <a:cubicBezTo>
                    <a:pt x="6091261" y="2242400"/>
                    <a:pt x="6123653" y="2105723"/>
                    <a:pt x="6096000" y="2216333"/>
                  </a:cubicBezTo>
                  <a:cubicBezTo>
                    <a:pt x="6091936" y="2252909"/>
                    <a:pt x="6088672" y="2289583"/>
                    <a:pt x="6083808" y="2326061"/>
                  </a:cubicBezTo>
                  <a:cubicBezTo>
                    <a:pt x="6080541" y="2350564"/>
                    <a:pt x="6071616" y="2374493"/>
                    <a:pt x="6071616" y="2399213"/>
                  </a:cubicBezTo>
                  <a:cubicBezTo>
                    <a:pt x="6071616" y="2492773"/>
                    <a:pt x="6076632" y="2586344"/>
                    <a:pt x="6083808" y="2679629"/>
                  </a:cubicBezTo>
                  <a:cubicBezTo>
                    <a:pt x="6085939" y="2707327"/>
                    <a:pt x="6112610" y="2741650"/>
                    <a:pt x="6120384" y="2764973"/>
                  </a:cubicBezTo>
                  <a:cubicBezTo>
                    <a:pt x="6130982" y="2796766"/>
                    <a:pt x="6134170" y="2830716"/>
                    <a:pt x="6144768" y="2862509"/>
                  </a:cubicBezTo>
                  <a:lnTo>
                    <a:pt x="6156960" y="2899085"/>
                  </a:lnTo>
                  <a:cubicBezTo>
                    <a:pt x="6152896" y="2931597"/>
                    <a:pt x="6148596" y="2964080"/>
                    <a:pt x="6144768" y="2996621"/>
                  </a:cubicBezTo>
                  <a:cubicBezTo>
                    <a:pt x="6140468" y="3033170"/>
                    <a:pt x="6139793" y="3070263"/>
                    <a:pt x="6132576" y="3106349"/>
                  </a:cubicBezTo>
                  <a:lnTo>
                    <a:pt x="6096000" y="3216077"/>
                  </a:lnTo>
                  <a:cubicBezTo>
                    <a:pt x="6091936" y="3228269"/>
                    <a:pt x="6090937" y="3241960"/>
                    <a:pt x="6083808" y="3252653"/>
                  </a:cubicBezTo>
                  <a:lnTo>
                    <a:pt x="6035040" y="3325805"/>
                  </a:lnTo>
                  <a:lnTo>
                    <a:pt x="6010656" y="3362381"/>
                  </a:lnTo>
                  <a:cubicBezTo>
                    <a:pt x="6002528" y="3374573"/>
                    <a:pt x="5998464" y="3390829"/>
                    <a:pt x="5986272" y="3398957"/>
                  </a:cubicBezTo>
                  <a:lnTo>
                    <a:pt x="5949696" y="3423341"/>
                  </a:lnTo>
                  <a:cubicBezTo>
                    <a:pt x="5879815" y="3528163"/>
                    <a:pt x="5963597" y="3395539"/>
                    <a:pt x="5913120" y="3496493"/>
                  </a:cubicBezTo>
                  <a:cubicBezTo>
                    <a:pt x="5906567" y="3509599"/>
                    <a:pt x="5895289" y="3519963"/>
                    <a:pt x="5888736" y="3533069"/>
                  </a:cubicBezTo>
                  <a:cubicBezTo>
                    <a:pt x="5882989" y="3544564"/>
                    <a:pt x="5884572" y="3559610"/>
                    <a:pt x="5876544" y="3569645"/>
                  </a:cubicBezTo>
                  <a:cubicBezTo>
                    <a:pt x="5867390" y="3581087"/>
                    <a:pt x="5852160" y="3585901"/>
                    <a:pt x="5839968" y="3594029"/>
                  </a:cubicBezTo>
                  <a:cubicBezTo>
                    <a:pt x="5835904" y="3606221"/>
                    <a:pt x="5834905" y="3619912"/>
                    <a:pt x="5827776" y="3630605"/>
                  </a:cubicBezTo>
                  <a:cubicBezTo>
                    <a:pt x="5766891" y="3721932"/>
                    <a:pt x="5807998" y="3616788"/>
                    <a:pt x="5779008" y="3703757"/>
                  </a:cubicBezTo>
                  <a:cubicBezTo>
                    <a:pt x="5774944" y="3744397"/>
                    <a:pt x="5798931" y="3800444"/>
                    <a:pt x="5766816" y="3825677"/>
                  </a:cubicBezTo>
                  <a:cubicBezTo>
                    <a:pt x="5725151" y="3858414"/>
                    <a:pt x="5660899" y="3831297"/>
                    <a:pt x="5608320" y="3837869"/>
                  </a:cubicBezTo>
                  <a:cubicBezTo>
                    <a:pt x="5595568" y="3839463"/>
                    <a:pt x="5584101" y="3846530"/>
                    <a:pt x="5571744" y="3850061"/>
                  </a:cubicBezTo>
                  <a:cubicBezTo>
                    <a:pt x="5555632" y="3854664"/>
                    <a:pt x="5539232" y="3858189"/>
                    <a:pt x="5522976" y="3862253"/>
                  </a:cubicBezTo>
                  <a:cubicBezTo>
                    <a:pt x="5510784" y="3870381"/>
                    <a:pt x="5494166" y="3874211"/>
                    <a:pt x="5486400" y="3886637"/>
                  </a:cubicBezTo>
                  <a:cubicBezTo>
                    <a:pt x="5464603" y="3921511"/>
                    <a:pt x="5459687" y="3981295"/>
                    <a:pt x="5449824" y="4020749"/>
                  </a:cubicBezTo>
                  <a:cubicBezTo>
                    <a:pt x="5446707" y="4033217"/>
                    <a:pt x="5445859" y="4047452"/>
                    <a:pt x="5437632" y="4057325"/>
                  </a:cubicBezTo>
                  <a:cubicBezTo>
                    <a:pt x="5401692" y="4100453"/>
                    <a:pt x="5378801" y="4095914"/>
                    <a:pt x="5327904" y="4106093"/>
                  </a:cubicBezTo>
                  <a:cubicBezTo>
                    <a:pt x="5315712" y="4114221"/>
                    <a:pt x="5304718" y="4124526"/>
                    <a:pt x="5291328" y="4130477"/>
                  </a:cubicBezTo>
                  <a:cubicBezTo>
                    <a:pt x="5267840" y="4140916"/>
                    <a:pt x="5239562" y="4140604"/>
                    <a:pt x="5218176" y="4154861"/>
                  </a:cubicBezTo>
                  <a:cubicBezTo>
                    <a:pt x="5205984" y="4162989"/>
                    <a:pt x="5194990" y="4173294"/>
                    <a:pt x="5181600" y="4179245"/>
                  </a:cubicBezTo>
                  <a:cubicBezTo>
                    <a:pt x="5158112" y="4189684"/>
                    <a:pt x="5129834" y="4189372"/>
                    <a:pt x="5108448" y="4203629"/>
                  </a:cubicBezTo>
                  <a:cubicBezTo>
                    <a:pt x="5096256" y="4211757"/>
                    <a:pt x="5085262" y="4222062"/>
                    <a:pt x="5071872" y="4228013"/>
                  </a:cubicBezTo>
                  <a:cubicBezTo>
                    <a:pt x="5048384" y="4238452"/>
                    <a:pt x="5023104" y="4244269"/>
                    <a:pt x="4998720" y="4252397"/>
                  </a:cubicBezTo>
                  <a:lnTo>
                    <a:pt x="4962144" y="4264589"/>
                  </a:lnTo>
                  <a:lnTo>
                    <a:pt x="4925568" y="4276781"/>
                  </a:lnTo>
                  <a:cubicBezTo>
                    <a:pt x="4913376" y="4280845"/>
                    <a:pt x="4901460" y="4285856"/>
                    <a:pt x="4888992" y="4288973"/>
                  </a:cubicBezTo>
                  <a:cubicBezTo>
                    <a:pt x="4875986" y="4292225"/>
                    <a:pt x="4739293" y="4323748"/>
                    <a:pt x="4718304" y="4337741"/>
                  </a:cubicBezTo>
                  <a:cubicBezTo>
                    <a:pt x="4555930" y="4445991"/>
                    <a:pt x="4796583" y="4290189"/>
                    <a:pt x="4645152" y="4374317"/>
                  </a:cubicBezTo>
                  <a:cubicBezTo>
                    <a:pt x="4619534" y="4388549"/>
                    <a:pt x="4599802" y="4413818"/>
                    <a:pt x="4572000" y="4423085"/>
                  </a:cubicBezTo>
                  <a:cubicBezTo>
                    <a:pt x="4540662" y="4433531"/>
                    <a:pt x="4520336" y="4441345"/>
                    <a:pt x="4486656" y="4447469"/>
                  </a:cubicBezTo>
                  <a:cubicBezTo>
                    <a:pt x="4458383" y="4452610"/>
                    <a:pt x="4429585" y="4454520"/>
                    <a:pt x="4401312" y="4459661"/>
                  </a:cubicBezTo>
                  <a:cubicBezTo>
                    <a:pt x="4384826" y="4462658"/>
                    <a:pt x="4369153" y="4469638"/>
                    <a:pt x="4352544" y="4471853"/>
                  </a:cubicBezTo>
                  <a:cubicBezTo>
                    <a:pt x="4210328" y="4490815"/>
                    <a:pt x="4249736" y="4475028"/>
                    <a:pt x="4133088" y="4496237"/>
                  </a:cubicBezTo>
                  <a:cubicBezTo>
                    <a:pt x="4080681" y="4505766"/>
                    <a:pt x="4093445" y="4507564"/>
                    <a:pt x="4047744" y="4520621"/>
                  </a:cubicBezTo>
                  <a:cubicBezTo>
                    <a:pt x="4029514" y="4525829"/>
                    <a:pt x="3981888" y="4535261"/>
                    <a:pt x="3962400" y="4545005"/>
                  </a:cubicBezTo>
                  <a:cubicBezTo>
                    <a:pt x="3913421" y="4569495"/>
                    <a:pt x="3923968" y="4589579"/>
                    <a:pt x="3852672" y="4593773"/>
                  </a:cubicBezTo>
                  <a:lnTo>
                    <a:pt x="3645408" y="4605965"/>
                  </a:lnTo>
                  <a:cubicBezTo>
                    <a:pt x="3543808" y="4601901"/>
                    <a:pt x="3442043" y="4600850"/>
                    <a:pt x="3340608" y="4593773"/>
                  </a:cubicBezTo>
                  <a:cubicBezTo>
                    <a:pt x="3112400" y="4577852"/>
                    <a:pt x="3189990" y="4580797"/>
                    <a:pt x="3060192" y="4557197"/>
                  </a:cubicBezTo>
                  <a:cubicBezTo>
                    <a:pt x="3035870" y="4552775"/>
                    <a:pt x="3011280" y="4549853"/>
                    <a:pt x="2987040" y="4545005"/>
                  </a:cubicBezTo>
                  <a:cubicBezTo>
                    <a:pt x="2970609" y="4541719"/>
                    <a:pt x="2954703" y="4536099"/>
                    <a:pt x="2938272" y="4532813"/>
                  </a:cubicBezTo>
                  <a:cubicBezTo>
                    <a:pt x="2903421" y="4525843"/>
                    <a:pt x="2840119" y="4518236"/>
                    <a:pt x="2804160" y="4508429"/>
                  </a:cubicBezTo>
                  <a:cubicBezTo>
                    <a:pt x="2779363" y="4501666"/>
                    <a:pt x="2752394" y="4498302"/>
                    <a:pt x="2731008" y="4484045"/>
                  </a:cubicBezTo>
                  <a:lnTo>
                    <a:pt x="2657856" y="4435277"/>
                  </a:lnTo>
                  <a:cubicBezTo>
                    <a:pt x="2645664" y="4427149"/>
                    <a:pt x="2634386" y="4417446"/>
                    <a:pt x="2621280" y="4410893"/>
                  </a:cubicBezTo>
                  <a:cubicBezTo>
                    <a:pt x="2588768" y="4394637"/>
                    <a:pt x="2552824" y="4383935"/>
                    <a:pt x="2523744" y="4362125"/>
                  </a:cubicBezTo>
                  <a:cubicBezTo>
                    <a:pt x="2491232" y="4337741"/>
                    <a:pt x="2454945" y="4317710"/>
                    <a:pt x="2426208" y="4288973"/>
                  </a:cubicBezTo>
                  <a:cubicBezTo>
                    <a:pt x="2414016" y="4276781"/>
                    <a:pt x="2403978" y="4261961"/>
                    <a:pt x="2389632" y="4252397"/>
                  </a:cubicBezTo>
                  <a:cubicBezTo>
                    <a:pt x="2378939" y="4245268"/>
                    <a:pt x="2365248" y="4244269"/>
                    <a:pt x="2353056" y="4240205"/>
                  </a:cubicBezTo>
                  <a:cubicBezTo>
                    <a:pt x="2246199" y="4133348"/>
                    <a:pt x="2381749" y="4264115"/>
                    <a:pt x="2279904" y="4179245"/>
                  </a:cubicBezTo>
                  <a:cubicBezTo>
                    <a:pt x="2219019" y="4128508"/>
                    <a:pt x="2271030" y="4151903"/>
                    <a:pt x="2206752" y="4130477"/>
                  </a:cubicBezTo>
                  <a:cubicBezTo>
                    <a:pt x="2194560" y="4118285"/>
                    <a:pt x="2183786" y="4104487"/>
                    <a:pt x="2170176" y="4093901"/>
                  </a:cubicBezTo>
                  <a:cubicBezTo>
                    <a:pt x="2147043" y="4075909"/>
                    <a:pt x="2121408" y="4061389"/>
                    <a:pt x="2097024" y="4045133"/>
                  </a:cubicBezTo>
                  <a:lnTo>
                    <a:pt x="2023872" y="3996365"/>
                  </a:lnTo>
                  <a:lnTo>
                    <a:pt x="1987296" y="3971981"/>
                  </a:lnTo>
                  <a:cubicBezTo>
                    <a:pt x="1975104" y="3963853"/>
                    <a:pt x="1964621" y="3952231"/>
                    <a:pt x="1950720" y="3947597"/>
                  </a:cubicBezTo>
                  <a:cubicBezTo>
                    <a:pt x="1926336" y="3939469"/>
                    <a:pt x="1898954" y="3937470"/>
                    <a:pt x="1877568" y="3923213"/>
                  </a:cubicBezTo>
                  <a:cubicBezTo>
                    <a:pt x="1846743" y="3902663"/>
                    <a:pt x="1840471" y="3893848"/>
                    <a:pt x="1804416" y="3886637"/>
                  </a:cubicBezTo>
                  <a:cubicBezTo>
                    <a:pt x="1760925" y="3877939"/>
                    <a:pt x="1647381" y="3866479"/>
                    <a:pt x="1609344" y="3862253"/>
                  </a:cubicBezTo>
                  <a:cubicBezTo>
                    <a:pt x="1520232" y="3802845"/>
                    <a:pt x="1632280" y="3875359"/>
                    <a:pt x="1524000" y="3813485"/>
                  </a:cubicBezTo>
                  <a:cubicBezTo>
                    <a:pt x="1511278" y="3806215"/>
                    <a:pt x="1500146" y="3796371"/>
                    <a:pt x="1487424" y="3789101"/>
                  </a:cubicBezTo>
                  <a:cubicBezTo>
                    <a:pt x="1471644" y="3780084"/>
                    <a:pt x="1454436" y="3773734"/>
                    <a:pt x="1438656" y="3764717"/>
                  </a:cubicBezTo>
                  <a:cubicBezTo>
                    <a:pt x="1425934" y="3757447"/>
                    <a:pt x="1414004" y="3748850"/>
                    <a:pt x="1402080" y="3740333"/>
                  </a:cubicBezTo>
                  <a:cubicBezTo>
                    <a:pt x="1385545" y="3728522"/>
                    <a:pt x="1371487" y="3712844"/>
                    <a:pt x="1353312" y="3703757"/>
                  </a:cubicBezTo>
                  <a:cubicBezTo>
                    <a:pt x="1330323" y="3692262"/>
                    <a:pt x="1301546" y="3693630"/>
                    <a:pt x="1280160" y="3679373"/>
                  </a:cubicBezTo>
                  <a:cubicBezTo>
                    <a:pt x="1175338" y="3609492"/>
                    <a:pt x="1307962" y="3693274"/>
                    <a:pt x="1207008" y="3642797"/>
                  </a:cubicBezTo>
                  <a:cubicBezTo>
                    <a:pt x="1193902" y="3636244"/>
                    <a:pt x="1183822" y="3624364"/>
                    <a:pt x="1170432" y="3618413"/>
                  </a:cubicBezTo>
                  <a:cubicBezTo>
                    <a:pt x="1146944" y="3607974"/>
                    <a:pt x="1121664" y="3602157"/>
                    <a:pt x="1097280" y="3594029"/>
                  </a:cubicBezTo>
                  <a:lnTo>
                    <a:pt x="1024128" y="3569645"/>
                  </a:lnTo>
                  <a:lnTo>
                    <a:pt x="987552" y="3557453"/>
                  </a:lnTo>
                  <a:cubicBezTo>
                    <a:pt x="975360" y="3553389"/>
                    <a:pt x="961669" y="3552390"/>
                    <a:pt x="950976" y="3545261"/>
                  </a:cubicBezTo>
                  <a:cubicBezTo>
                    <a:pt x="843386" y="3473534"/>
                    <a:pt x="1015354" y="3583546"/>
                    <a:pt x="841248" y="3496493"/>
                  </a:cubicBezTo>
                  <a:cubicBezTo>
                    <a:pt x="824992" y="3488365"/>
                    <a:pt x="809185" y="3479268"/>
                    <a:pt x="792480" y="3472109"/>
                  </a:cubicBezTo>
                  <a:cubicBezTo>
                    <a:pt x="760612" y="3458451"/>
                    <a:pt x="741507" y="3458036"/>
                    <a:pt x="707136" y="3447725"/>
                  </a:cubicBezTo>
                  <a:cubicBezTo>
                    <a:pt x="682517" y="3440339"/>
                    <a:pt x="659188" y="3428382"/>
                    <a:pt x="633984" y="3423341"/>
                  </a:cubicBezTo>
                  <a:cubicBezTo>
                    <a:pt x="593344" y="3415213"/>
                    <a:pt x="551382" y="3412063"/>
                    <a:pt x="512064" y="3398957"/>
                  </a:cubicBezTo>
                  <a:cubicBezTo>
                    <a:pt x="499872" y="3394893"/>
                    <a:pt x="486983" y="3392512"/>
                    <a:pt x="475488" y="3386765"/>
                  </a:cubicBezTo>
                  <a:cubicBezTo>
                    <a:pt x="462382" y="3380212"/>
                    <a:pt x="452302" y="3368332"/>
                    <a:pt x="438912" y="3362381"/>
                  </a:cubicBezTo>
                  <a:lnTo>
                    <a:pt x="329184" y="3325805"/>
                  </a:lnTo>
                  <a:cubicBezTo>
                    <a:pt x="316992" y="3321741"/>
                    <a:pt x="304103" y="3319360"/>
                    <a:pt x="292608" y="3313613"/>
                  </a:cubicBezTo>
                  <a:cubicBezTo>
                    <a:pt x="276352" y="3305485"/>
                    <a:pt x="260545" y="3296388"/>
                    <a:pt x="243840" y="3289229"/>
                  </a:cubicBezTo>
                  <a:cubicBezTo>
                    <a:pt x="198557" y="3269822"/>
                    <a:pt x="212035" y="3287109"/>
                    <a:pt x="170688" y="3252653"/>
                  </a:cubicBezTo>
                  <a:cubicBezTo>
                    <a:pt x="135485" y="3223317"/>
                    <a:pt x="133704" y="3215465"/>
                    <a:pt x="109728" y="3179501"/>
                  </a:cubicBezTo>
                  <a:cubicBezTo>
                    <a:pt x="91302" y="3105797"/>
                    <a:pt x="102835" y="3146629"/>
                    <a:pt x="73152" y="3057581"/>
                  </a:cubicBezTo>
                  <a:lnTo>
                    <a:pt x="60960" y="3021005"/>
                  </a:lnTo>
                  <a:cubicBezTo>
                    <a:pt x="56896" y="2984429"/>
                    <a:pt x="54818" y="2947577"/>
                    <a:pt x="48768" y="2911277"/>
                  </a:cubicBezTo>
                  <a:cubicBezTo>
                    <a:pt x="46655" y="2898600"/>
                    <a:pt x="36576" y="2887552"/>
                    <a:pt x="36576" y="2874701"/>
                  </a:cubicBezTo>
                  <a:cubicBezTo>
                    <a:pt x="36576" y="2841936"/>
                    <a:pt x="44704" y="2809677"/>
                    <a:pt x="48768" y="2777165"/>
                  </a:cubicBezTo>
                  <a:cubicBezTo>
                    <a:pt x="40295" y="2692434"/>
                    <a:pt x="44272" y="2672770"/>
                    <a:pt x="24384" y="2606477"/>
                  </a:cubicBezTo>
                  <a:cubicBezTo>
                    <a:pt x="16998" y="2581858"/>
                    <a:pt x="0" y="2533325"/>
                    <a:pt x="0" y="2533325"/>
                  </a:cubicBezTo>
                  <a:cubicBezTo>
                    <a:pt x="4064" y="2480493"/>
                    <a:pt x="5620" y="2427408"/>
                    <a:pt x="12192" y="2374829"/>
                  </a:cubicBezTo>
                  <a:cubicBezTo>
                    <a:pt x="13786" y="2362077"/>
                    <a:pt x="22685" y="2350992"/>
                    <a:pt x="24384" y="2338253"/>
                  </a:cubicBezTo>
                  <a:cubicBezTo>
                    <a:pt x="30852" y="2289745"/>
                    <a:pt x="31172" y="2240587"/>
                    <a:pt x="36576" y="2191949"/>
                  </a:cubicBezTo>
                  <a:cubicBezTo>
                    <a:pt x="39306" y="2167380"/>
                    <a:pt x="45934" y="2143354"/>
                    <a:pt x="48768" y="2118797"/>
                  </a:cubicBezTo>
                  <a:cubicBezTo>
                    <a:pt x="78537" y="1860801"/>
                    <a:pt x="-4988" y="1901004"/>
                    <a:pt x="109728" y="1862765"/>
                  </a:cubicBezTo>
                  <a:cubicBezTo>
                    <a:pt x="121920" y="1850573"/>
                    <a:pt x="132694" y="1836775"/>
                    <a:pt x="146304" y="1826189"/>
                  </a:cubicBezTo>
                  <a:cubicBezTo>
                    <a:pt x="199269" y="1784994"/>
                    <a:pt x="215142" y="1779578"/>
                    <a:pt x="268224" y="1753037"/>
                  </a:cubicBezTo>
                  <a:lnTo>
                    <a:pt x="341376" y="1643309"/>
                  </a:lnTo>
                  <a:lnTo>
                    <a:pt x="365760" y="1606733"/>
                  </a:lnTo>
                  <a:cubicBezTo>
                    <a:pt x="373888" y="1594541"/>
                    <a:pt x="381352" y="1581879"/>
                    <a:pt x="390144" y="1570157"/>
                  </a:cubicBezTo>
                  <a:cubicBezTo>
                    <a:pt x="395057" y="1563607"/>
                    <a:pt x="444621" y="1499399"/>
                    <a:pt x="451104" y="1484813"/>
                  </a:cubicBezTo>
                  <a:cubicBezTo>
                    <a:pt x="461543" y="1461325"/>
                    <a:pt x="461231" y="1433047"/>
                    <a:pt x="475488" y="1411661"/>
                  </a:cubicBezTo>
                  <a:cubicBezTo>
                    <a:pt x="483616" y="1399469"/>
                    <a:pt x="493319" y="1388191"/>
                    <a:pt x="499872" y="1375085"/>
                  </a:cubicBezTo>
                  <a:cubicBezTo>
                    <a:pt x="505619" y="1363590"/>
                    <a:pt x="504935" y="1349202"/>
                    <a:pt x="512064" y="1338509"/>
                  </a:cubicBezTo>
                  <a:cubicBezTo>
                    <a:pt x="546732" y="1286507"/>
                    <a:pt x="540478" y="1312110"/>
                    <a:pt x="585216" y="1289741"/>
                  </a:cubicBezTo>
                  <a:cubicBezTo>
                    <a:pt x="621863" y="1271417"/>
                    <a:pt x="678788" y="1216439"/>
                    <a:pt x="694944" y="1192205"/>
                  </a:cubicBezTo>
                  <a:cubicBezTo>
                    <a:pt x="703072" y="1180013"/>
                    <a:pt x="712775" y="1168735"/>
                    <a:pt x="719328" y="1155629"/>
                  </a:cubicBezTo>
                  <a:cubicBezTo>
                    <a:pt x="741697" y="1110891"/>
                    <a:pt x="716094" y="1117145"/>
                    <a:pt x="768096" y="1082477"/>
                  </a:cubicBezTo>
                  <a:cubicBezTo>
                    <a:pt x="783291" y="1072347"/>
                    <a:pt x="858246" y="1058914"/>
                    <a:pt x="865632" y="1058093"/>
                  </a:cubicBezTo>
                  <a:cubicBezTo>
                    <a:pt x="918296" y="1052241"/>
                    <a:pt x="971403" y="1051174"/>
                    <a:pt x="1024128" y="1045901"/>
                  </a:cubicBezTo>
                  <a:cubicBezTo>
                    <a:pt x="1052722" y="1043042"/>
                    <a:pt x="1081024" y="1037773"/>
                    <a:pt x="1109472" y="1033709"/>
                  </a:cubicBezTo>
                  <a:cubicBezTo>
                    <a:pt x="1150112" y="1037773"/>
                    <a:pt x="1191024" y="1039691"/>
                    <a:pt x="1231392" y="1045901"/>
                  </a:cubicBezTo>
                  <a:cubicBezTo>
                    <a:pt x="1244094" y="1047855"/>
                    <a:pt x="1255180" y="1059372"/>
                    <a:pt x="1267968" y="1058093"/>
                  </a:cubicBezTo>
                  <a:cubicBezTo>
                    <a:pt x="1297408" y="1055149"/>
                    <a:pt x="1324864" y="1041837"/>
                    <a:pt x="1353312" y="1033709"/>
                  </a:cubicBezTo>
                  <a:cubicBezTo>
                    <a:pt x="1365504" y="1025581"/>
                    <a:pt x="1379527" y="1019686"/>
                    <a:pt x="1389888" y="1009325"/>
                  </a:cubicBezTo>
                  <a:cubicBezTo>
                    <a:pt x="1471168" y="928045"/>
                    <a:pt x="1353312" y="1013389"/>
                    <a:pt x="1450848" y="948365"/>
                  </a:cubicBezTo>
                  <a:lnTo>
                    <a:pt x="1499616" y="875213"/>
                  </a:lnTo>
                  <a:cubicBezTo>
                    <a:pt x="1507744" y="863021"/>
                    <a:pt x="1510099" y="843271"/>
                    <a:pt x="1524000" y="838637"/>
                  </a:cubicBezTo>
                  <a:lnTo>
                    <a:pt x="1597152" y="814253"/>
                  </a:lnTo>
                  <a:cubicBezTo>
                    <a:pt x="1629664" y="818317"/>
                    <a:pt x="1662650" y="819580"/>
                    <a:pt x="1694688" y="826445"/>
                  </a:cubicBezTo>
                  <a:cubicBezTo>
                    <a:pt x="1719820" y="831831"/>
                    <a:pt x="1767840" y="850829"/>
                    <a:pt x="1767840" y="850829"/>
                  </a:cubicBezTo>
                  <a:cubicBezTo>
                    <a:pt x="1845056" y="846765"/>
                    <a:pt x="1922456" y="845335"/>
                    <a:pt x="1999488" y="838637"/>
                  </a:cubicBezTo>
                  <a:cubicBezTo>
                    <a:pt x="2016181" y="837185"/>
                    <a:pt x="2032206" y="831260"/>
                    <a:pt x="2048256" y="826445"/>
                  </a:cubicBezTo>
                  <a:lnTo>
                    <a:pt x="2157984" y="789869"/>
                  </a:lnTo>
                  <a:lnTo>
                    <a:pt x="2194560" y="777677"/>
                  </a:lnTo>
                  <a:cubicBezTo>
                    <a:pt x="2206752" y="773613"/>
                    <a:pt x="2220443" y="772614"/>
                    <a:pt x="2231136" y="765485"/>
                  </a:cubicBezTo>
                  <a:cubicBezTo>
                    <a:pt x="2318230" y="707422"/>
                    <a:pt x="2275857" y="723825"/>
                    <a:pt x="2353056" y="704525"/>
                  </a:cubicBezTo>
                  <a:cubicBezTo>
                    <a:pt x="2411018" y="665884"/>
                    <a:pt x="2375731" y="684775"/>
                    <a:pt x="2462784" y="655757"/>
                  </a:cubicBezTo>
                  <a:lnTo>
                    <a:pt x="2535936" y="631373"/>
                  </a:lnTo>
                  <a:cubicBezTo>
                    <a:pt x="2548128" y="627309"/>
                    <a:pt x="2559835" y="621294"/>
                    <a:pt x="2572512" y="619181"/>
                  </a:cubicBezTo>
                  <a:cubicBezTo>
                    <a:pt x="2677983" y="601602"/>
                    <a:pt x="2621135" y="610055"/>
                    <a:pt x="2743200" y="594797"/>
                  </a:cubicBezTo>
                  <a:cubicBezTo>
                    <a:pt x="2755392" y="590733"/>
                    <a:pt x="2767308" y="585722"/>
                    <a:pt x="2779776" y="582605"/>
                  </a:cubicBezTo>
                  <a:cubicBezTo>
                    <a:pt x="2819931" y="572566"/>
                    <a:pt x="2874032" y="565468"/>
                    <a:pt x="2913888" y="558221"/>
                  </a:cubicBezTo>
                  <a:cubicBezTo>
                    <a:pt x="2934276" y="554514"/>
                    <a:pt x="2954744" y="551055"/>
                    <a:pt x="2974848" y="546029"/>
                  </a:cubicBezTo>
                  <a:cubicBezTo>
                    <a:pt x="2987316" y="542912"/>
                    <a:pt x="2998879" y="536625"/>
                    <a:pt x="3011424" y="533837"/>
                  </a:cubicBezTo>
                  <a:cubicBezTo>
                    <a:pt x="3035556" y="528474"/>
                    <a:pt x="3060254" y="526067"/>
                    <a:pt x="3084576" y="521645"/>
                  </a:cubicBezTo>
                  <a:cubicBezTo>
                    <a:pt x="3104964" y="517938"/>
                    <a:pt x="3125067" y="512685"/>
                    <a:pt x="3145536" y="509453"/>
                  </a:cubicBezTo>
                  <a:cubicBezTo>
                    <a:pt x="3202306" y="500489"/>
                    <a:pt x="3316224" y="485069"/>
                    <a:pt x="3316224" y="485069"/>
                  </a:cubicBezTo>
                  <a:cubicBezTo>
                    <a:pt x="3403921" y="455837"/>
                    <a:pt x="3294405" y="491303"/>
                    <a:pt x="3401568" y="460685"/>
                  </a:cubicBezTo>
                  <a:cubicBezTo>
                    <a:pt x="3413925" y="457154"/>
                    <a:pt x="3391408" y="432237"/>
                    <a:pt x="3401568" y="424109"/>
                  </a:cubicBezTo>
                  <a:close/>
                </a:path>
              </a:pathLst>
            </a:custGeom>
            <a:noFill/>
            <a:ln>
              <a:solidFill>
                <a:srgbClr val="2A54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11" name="Straight Arrow Connector 10"/>
            <p:cNvCxnSpPr>
              <a:endCxn id="9" idx="19"/>
            </p:cNvCxnSpPr>
            <p:nvPr/>
          </p:nvCxnSpPr>
          <p:spPr>
            <a:xfrm flipH="1">
              <a:off x="5925312" y="1465651"/>
              <a:ext cx="518896" cy="24122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444208" y="1079731"/>
              <a:ext cx="23762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Surface of the earth</a:t>
              </a:r>
              <a:endParaRPr lang="el-GR" sz="2000" dirty="0">
                <a:latin typeface="+mn-lt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>
              <a:off x="5833220" y="1906192"/>
              <a:ext cx="93268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767736" y="1632241"/>
              <a:ext cx="8646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Land</a:t>
              </a:r>
              <a:endParaRPr lang="el-GR" sz="2000" dirty="0">
                <a:latin typeface="+mn-lt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>
              <a:off x="7061524" y="3573016"/>
              <a:ext cx="93268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7994212" y="3363563"/>
              <a:ext cx="8646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Sea </a:t>
              </a:r>
              <a:endParaRPr lang="el-GR" sz="2000" dirty="0">
                <a:latin typeface="+mn-lt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>
              <a:off x="7308304" y="3918192"/>
              <a:ext cx="57606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7884368" y="3718137"/>
              <a:ext cx="8646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Geoid</a:t>
              </a:r>
              <a:endParaRPr lang="el-GR" sz="2000" dirty="0">
                <a:latin typeface="+mn-lt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>
              <a:off x="7164288" y="4725144"/>
              <a:ext cx="57606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7725056" y="4524720"/>
              <a:ext cx="11614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Ellipsoid </a:t>
              </a:r>
              <a:endParaRPr lang="el-GR" sz="2000" dirty="0">
                <a:latin typeface="+mn-lt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906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600" dirty="0"/>
              <a:t>Συστήματα αναφοράς και γεωδαιτικό </a:t>
            </a:r>
            <a:r>
              <a:rPr lang="en-US" sz="3600" dirty="0"/>
              <a:t>d</a:t>
            </a:r>
            <a:r>
              <a:rPr lang="el-GR" sz="3600" dirty="0" err="1"/>
              <a:t>atum</a:t>
            </a:r>
            <a:r>
              <a:rPr lang="el-GR" sz="3600" dirty="0"/>
              <a:t>  </a:t>
            </a:r>
            <a:r>
              <a:rPr lang="el-GR" sz="2800" b="0" dirty="0" smtClean="0"/>
              <a:t>(3 </a:t>
            </a:r>
            <a:r>
              <a:rPr lang="el-GR" sz="2800" b="0" dirty="0"/>
              <a:t>από 18)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16024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l-GR" sz="2400" b="1" dirty="0"/>
              <a:t>Αποχή ή υψόμετρο του γεωειδούς Ν</a:t>
            </a:r>
            <a:r>
              <a:rPr lang="el-GR" sz="2400" dirty="0"/>
              <a:t>: </a:t>
            </a:r>
            <a:r>
              <a:rPr lang="el-GR" sz="2400" dirty="0" smtClean="0"/>
              <a:t>Η </a:t>
            </a:r>
            <a:r>
              <a:rPr lang="el-GR" sz="2400" dirty="0"/>
              <a:t>απόσταση γεωειδούς και ελλειψοειδούς κατά μήκος της </a:t>
            </a:r>
            <a:r>
              <a:rPr lang="el-GR" sz="2400" dirty="0" smtClean="0"/>
              <a:t>καθέτου</a:t>
            </a:r>
            <a:r>
              <a:rPr lang="en-US" sz="2400" dirty="0"/>
              <a:t>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b="1" dirty="0" smtClean="0"/>
              <a:t>Απόκλιση </a:t>
            </a:r>
            <a:r>
              <a:rPr lang="el-GR" sz="2400" b="1" dirty="0"/>
              <a:t>της </a:t>
            </a:r>
            <a:r>
              <a:rPr lang="el-GR" sz="2400" b="1" dirty="0" err="1"/>
              <a:t>κατακορύφου</a:t>
            </a:r>
            <a:r>
              <a:rPr lang="el-GR" sz="2400" b="1" dirty="0"/>
              <a:t> θ ή ε: </a:t>
            </a:r>
            <a:r>
              <a:rPr lang="el-GR" sz="2400" dirty="0" smtClean="0"/>
              <a:t>Η </a:t>
            </a:r>
            <a:r>
              <a:rPr lang="el-GR" sz="2400" dirty="0"/>
              <a:t>στερεή γωνία μεταξύ της καθέτου (στο ελλειψοειδές) και της </a:t>
            </a:r>
            <a:r>
              <a:rPr lang="el-GR" sz="2400" dirty="0" err="1"/>
              <a:t>κατακορύφου</a:t>
            </a:r>
            <a:r>
              <a:rPr lang="el-GR" sz="2400" dirty="0"/>
              <a:t> (κάθετη στο γεωειδές</a:t>
            </a:r>
            <a:r>
              <a:rPr lang="el-GR" sz="2400" dirty="0" smtClean="0"/>
              <a:t>)</a:t>
            </a:r>
            <a:r>
              <a:rPr lang="en-US" sz="2400" dirty="0" smtClean="0"/>
              <a:t>.</a:t>
            </a:r>
            <a:endParaRPr lang="el-GR" sz="2400" dirty="0"/>
          </a:p>
          <a:p>
            <a:endParaRPr lang="el-GR" sz="2400" dirty="0"/>
          </a:p>
        </p:txBody>
      </p:sp>
      <p:grpSp>
        <p:nvGrpSpPr>
          <p:cNvPr id="60" name="Group 59"/>
          <p:cNvGrpSpPr/>
          <p:nvPr/>
        </p:nvGrpSpPr>
        <p:grpSpPr>
          <a:xfrm>
            <a:off x="325552" y="3535368"/>
            <a:ext cx="6005728" cy="3011007"/>
            <a:chOff x="402336" y="3316641"/>
            <a:chExt cx="6005728" cy="3011007"/>
          </a:xfrm>
        </p:grpSpPr>
        <p:sp>
          <p:nvSpPr>
            <p:cNvPr id="6" name="Freeform 5"/>
            <p:cNvSpPr/>
            <p:nvPr/>
          </p:nvSpPr>
          <p:spPr>
            <a:xfrm>
              <a:off x="914400" y="4267156"/>
              <a:ext cx="2414016" cy="329228"/>
            </a:xfrm>
            <a:custGeom>
              <a:avLst/>
              <a:gdLst>
                <a:gd name="connsiteX0" fmla="*/ 0 w 2414016"/>
                <a:gd name="connsiteY0" fmla="*/ 134156 h 329228"/>
                <a:gd name="connsiteX1" fmla="*/ 914400 w 2414016"/>
                <a:gd name="connsiteY1" fmla="*/ 44 h 329228"/>
                <a:gd name="connsiteX2" fmla="*/ 2097024 w 2414016"/>
                <a:gd name="connsiteY2" fmla="*/ 146348 h 329228"/>
                <a:gd name="connsiteX3" fmla="*/ 2414016 w 2414016"/>
                <a:gd name="connsiteY3" fmla="*/ 329228 h 329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14016" h="329228">
                  <a:moveTo>
                    <a:pt x="0" y="134156"/>
                  </a:moveTo>
                  <a:cubicBezTo>
                    <a:pt x="282448" y="66084"/>
                    <a:pt x="564896" y="-1988"/>
                    <a:pt x="914400" y="44"/>
                  </a:cubicBezTo>
                  <a:cubicBezTo>
                    <a:pt x="1263904" y="2076"/>
                    <a:pt x="1847088" y="91484"/>
                    <a:pt x="2097024" y="146348"/>
                  </a:cubicBezTo>
                  <a:cubicBezTo>
                    <a:pt x="2346960" y="201212"/>
                    <a:pt x="2380488" y="265220"/>
                    <a:pt x="2414016" y="32922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" name="Freeform 6"/>
            <p:cNvSpPr/>
            <p:nvPr/>
          </p:nvSpPr>
          <p:spPr>
            <a:xfrm>
              <a:off x="402336" y="4273449"/>
              <a:ext cx="3840480" cy="713079"/>
            </a:xfrm>
            <a:custGeom>
              <a:avLst/>
              <a:gdLst>
                <a:gd name="connsiteX0" fmla="*/ 0 w 3840480"/>
                <a:gd name="connsiteY0" fmla="*/ 566775 h 713079"/>
                <a:gd name="connsiteX1" fmla="*/ 280416 w 3840480"/>
                <a:gd name="connsiteY1" fmla="*/ 322935 h 713079"/>
                <a:gd name="connsiteX2" fmla="*/ 646176 w 3840480"/>
                <a:gd name="connsiteY2" fmla="*/ 249783 h 713079"/>
                <a:gd name="connsiteX3" fmla="*/ 865632 w 3840480"/>
                <a:gd name="connsiteY3" fmla="*/ 286359 h 713079"/>
                <a:gd name="connsiteX4" fmla="*/ 1133856 w 3840480"/>
                <a:gd name="connsiteY4" fmla="*/ 261975 h 713079"/>
                <a:gd name="connsiteX5" fmla="*/ 1414272 w 3840480"/>
                <a:gd name="connsiteY5" fmla="*/ 91287 h 713079"/>
                <a:gd name="connsiteX6" fmla="*/ 1560576 w 3840480"/>
                <a:gd name="connsiteY6" fmla="*/ 30327 h 713079"/>
                <a:gd name="connsiteX7" fmla="*/ 1889760 w 3840480"/>
                <a:gd name="connsiteY7" fmla="*/ 5943 h 713079"/>
                <a:gd name="connsiteX8" fmla="*/ 2292096 w 3840480"/>
                <a:gd name="connsiteY8" fmla="*/ 140055 h 713079"/>
                <a:gd name="connsiteX9" fmla="*/ 2596896 w 3840480"/>
                <a:gd name="connsiteY9" fmla="*/ 359511 h 713079"/>
                <a:gd name="connsiteX10" fmla="*/ 2791968 w 3840480"/>
                <a:gd name="connsiteY10" fmla="*/ 444855 h 713079"/>
                <a:gd name="connsiteX11" fmla="*/ 2987040 w 3840480"/>
                <a:gd name="connsiteY11" fmla="*/ 469239 h 713079"/>
                <a:gd name="connsiteX12" fmla="*/ 3267456 w 3840480"/>
                <a:gd name="connsiteY12" fmla="*/ 469239 h 713079"/>
                <a:gd name="connsiteX13" fmla="*/ 3511296 w 3840480"/>
                <a:gd name="connsiteY13" fmla="*/ 505815 h 713079"/>
                <a:gd name="connsiteX14" fmla="*/ 3840480 w 3840480"/>
                <a:gd name="connsiteY14" fmla="*/ 713079 h 713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40480" h="713079">
                  <a:moveTo>
                    <a:pt x="0" y="566775"/>
                  </a:moveTo>
                  <a:cubicBezTo>
                    <a:pt x="86360" y="471271"/>
                    <a:pt x="172720" y="375767"/>
                    <a:pt x="280416" y="322935"/>
                  </a:cubicBezTo>
                  <a:cubicBezTo>
                    <a:pt x="388112" y="270103"/>
                    <a:pt x="548640" y="255879"/>
                    <a:pt x="646176" y="249783"/>
                  </a:cubicBezTo>
                  <a:cubicBezTo>
                    <a:pt x="743712" y="243687"/>
                    <a:pt x="784352" y="284327"/>
                    <a:pt x="865632" y="286359"/>
                  </a:cubicBezTo>
                  <a:cubicBezTo>
                    <a:pt x="946912" y="288391"/>
                    <a:pt x="1042416" y="294487"/>
                    <a:pt x="1133856" y="261975"/>
                  </a:cubicBezTo>
                  <a:cubicBezTo>
                    <a:pt x="1225296" y="229463"/>
                    <a:pt x="1343152" y="129895"/>
                    <a:pt x="1414272" y="91287"/>
                  </a:cubicBezTo>
                  <a:cubicBezTo>
                    <a:pt x="1485392" y="52679"/>
                    <a:pt x="1481328" y="44551"/>
                    <a:pt x="1560576" y="30327"/>
                  </a:cubicBezTo>
                  <a:cubicBezTo>
                    <a:pt x="1639824" y="16103"/>
                    <a:pt x="1767840" y="-12345"/>
                    <a:pt x="1889760" y="5943"/>
                  </a:cubicBezTo>
                  <a:cubicBezTo>
                    <a:pt x="2011680" y="24231"/>
                    <a:pt x="2174240" y="81127"/>
                    <a:pt x="2292096" y="140055"/>
                  </a:cubicBezTo>
                  <a:cubicBezTo>
                    <a:pt x="2409952" y="198983"/>
                    <a:pt x="2513584" y="308711"/>
                    <a:pt x="2596896" y="359511"/>
                  </a:cubicBezTo>
                  <a:cubicBezTo>
                    <a:pt x="2680208" y="410311"/>
                    <a:pt x="2726944" y="426567"/>
                    <a:pt x="2791968" y="444855"/>
                  </a:cubicBezTo>
                  <a:cubicBezTo>
                    <a:pt x="2856992" y="463143"/>
                    <a:pt x="2907792" y="465175"/>
                    <a:pt x="2987040" y="469239"/>
                  </a:cubicBezTo>
                  <a:cubicBezTo>
                    <a:pt x="3066288" y="473303"/>
                    <a:pt x="3180080" y="463143"/>
                    <a:pt x="3267456" y="469239"/>
                  </a:cubicBezTo>
                  <a:cubicBezTo>
                    <a:pt x="3354832" y="475335"/>
                    <a:pt x="3415792" y="465175"/>
                    <a:pt x="3511296" y="505815"/>
                  </a:cubicBezTo>
                  <a:cubicBezTo>
                    <a:pt x="3606800" y="546455"/>
                    <a:pt x="3723640" y="629767"/>
                    <a:pt x="3840480" y="71307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8" name="Freeform 7"/>
            <p:cNvSpPr/>
            <p:nvPr/>
          </p:nvSpPr>
          <p:spPr>
            <a:xfrm>
              <a:off x="451104" y="5603788"/>
              <a:ext cx="3828288" cy="723860"/>
            </a:xfrm>
            <a:custGeom>
              <a:avLst/>
              <a:gdLst>
                <a:gd name="connsiteX0" fmla="*/ 0 w 3828288"/>
                <a:gd name="connsiteY0" fmla="*/ 211796 h 723860"/>
                <a:gd name="connsiteX1" fmla="*/ 329184 w 3828288"/>
                <a:gd name="connsiteY1" fmla="*/ 102068 h 723860"/>
                <a:gd name="connsiteX2" fmla="*/ 950976 w 3828288"/>
                <a:gd name="connsiteY2" fmla="*/ 28916 h 723860"/>
                <a:gd name="connsiteX3" fmla="*/ 1682496 w 3828288"/>
                <a:gd name="connsiteY3" fmla="*/ 4532 h 723860"/>
                <a:gd name="connsiteX4" fmla="*/ 2365248 w 3828288"/>
                <a:gd name="connsiteY4" fmla="*/ 114260 h 723860"/>
                <a:gd name="connsiteX5" fmla="*/ 2840736 w 3828288"/>
                <a:gd name="connsiteY5" fmla="*/ 272756 h 723860"/>
                <a:gd name="connsiteX6" fmla="*/ 3194304 w 3828288"/>
                <a:gd name="connsiteY6" fmla="*/ 406868 h 723860"/>
                <a:gd name="connsiteX7" fmla="*/ 3633216 w 3828288"/>
                <a:gd name="connsiteY7" fmla="*/ 601940 h 723860"/>
                <a:gd name="connsiteX8" fmla="*/ 3828288 w 3828288"/>
                <a:gd name="connsiteY8" fmla="*/ 723860 h 723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28288" h="723860">
                  <a:moveTo>
                    <a:pt x="0" y="211796"/>
                  </a:moveTo>
                  <a:cubicBezTo>
                    <a:pt x="85344" y="172172"/>
                    <a:pt x="170688" y="132548"/>
                    <a:pt x="329184" y="102068"/>
                  </a:cubicBezTo>
                  <a:cubicBezTo>
                    <a:pt x="487680" y="71588"/>
                    <a:pt x="725424" y="45172"/>
                    <a:pt x="950976" y="28916"/>
                  </a:cubicBezTo>
                  <a:cubicBezTo>
                    <a:pt x="1176528" y="12660"/>
                    <a:pt x="1446784" y="-9692"/>
                    <a:pt x="1682496" y="4532"/>
                  </a:cubicBezTo>
                  <a:cubicBezTo>
                    <a:pt x="1918208" y="18756"/>
                    <a:pt x="2172208" y="69556"/>
                    <a:pt x="2365248" y="114260"/>
                  </a:cubicBezTo>
                  <a:cubicBezTo>
                    <a:pt x="2558288" y="158964"/>
                    <a:pt x="2702560" y="223988"/>
                    <a:pt x="2840736" y="272756"/>
                  </a:cubicBezTo>
                  <a:cubicBezTo>
                    <a:pt x="2978912" y="321524"/>
                    <a:pt x="3062224" y="352004"/>
                    <a:pt x="3194304" y="406868"/>
                  </a:cubicBezTo>
                  <a:cubicBezTo>
                    <a:pt x="3326384" y="461732"/>
                    <a:pt x="3527552" y="549108"/>
                    <a:pt x="3633216" y="601940"/>
                  </a:cubicBezTo>
                  <a:cubicBezTo>
                    <a:pt x="3738880" y="654772"/>
                    <a:pt x="3783584" y="689316"/>
                    <a:pt x="3828288" y="72386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23" name="Straight Connector 22"/>
            <p:cNvCxnSpPr/>
            <p:nvPr/>
          </p:nvCxnSpPr>
          <p:spPr>
            <a:xfrm flipH="1">
              <a:off x="1979712" y="3861048"/>
              <a:ext cx="385536" cy="17427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258784" y="3744306"/>
              <a:ext cx="0" cy="121703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1835696" y="5445224"/>
              <a:ext cx="144016" cy="1585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121408" y="4108592"/>
              <a:ext cx="144016" cy="1585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514964" y="3888498"/>
              <a:ext cx="24174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err="1" smtClean="0">
                  <a:latin typeface="+mn-lt"/>
                </a:rPr>
                <a:t>Ισοδυναμική</a:t>
              </a:r>
              <a:r>
                <a:rPr lang="el-GR" sz="2000" dirty="0" smtClean="0">
                  <a:latin typeface="+mn-lt"/>
                </a:rPr>
                <a:t> επιφάνεια</a:t>
              </a:r>
              <a:endParaRPr lang="el-GR" sz="2000" dirty="0">
                <a:latin typeface="+mn-lt"/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H="1">
              <a:off x="3131840" y="4229008"/>
              <a:ext cx="484608" cy="20276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3990648" y="4532363"/>
              <a:ext cx="24174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latin typeface="+mn-lt"/>
                </a:rPr>
                <a:t>Γήινη επιφάνεια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588240" y="5765663"/>
              <a:ext cx="24174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latin typeface="+mn-lt"/>
                </a:rPr>
                <a:t>ελλειψοειδές</a:t>
              </a:r>
              <a:endParaRPr lang="el-GR" sz="2000" dirty="0">
                <a:latin typeface="+mn-lt"/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flipH="1" flipV="1">
              <a:off x="2265780" y="4833818"/>
              <a:ext cx="311176" cy="15271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2498428" y="4893381"/>
              <a:ext cx="17443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latin typeface="+mn-lt"/>
                </a:rPr>
                <a:t>κατακόρυφος</a:t>
              </a:r>
              <a:endParaRPr lang="el-GR" sz="2000" dirty="0">
                <a:latin typeface="+mn-lt"/>
              </a:endParaRPr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 flipV="1">
              <a:off x="1835696" y="4985108"/>
              <a:ext cx="264888" cy="31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883396" y="4785053"/>
              <a:ext cx="10243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latin typeface="+mn-lt"/>
                </a:rPr>
                <a:t>Κάθετη 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498428" y="3544251"/>
              <a:ext cx="2887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latin typeface="+mn-lt"/>
                </a:rPr>
                <a:t>Απόκλιση κατακόρυφου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31568" y="4028953"/>
              <a:ext cx="6639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latin typeface="+mn-lt"/>
                </a:rPr>
                <a:t>Wp</a:t>
              </a:r>
              <a:endParaRPr lang="el-GR" sz="2000" dirty="0">
                <a:latin typeface="+mn-lt"/>
              </a:endParaRP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flipH="1">
              <a:off x="2322576" y="3568126"/>
              <a:ext cx="195956" cy="21692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2463537" y="3316641"/>
              <a:ext cx="3319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>
                  <a:latin typeface="+mn-lt"/>
                </a:rPr>
                <a:t>θ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266542" y="3987819"/>
              <a:ext cx="3319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P</a:t>
              </a:r>
              <a:endParaRPr lang="el-GR" sz="2000" dirty="0">
                <a:latin typeface="+mn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191184" y="3986070"/>
                <a:ext cx="26035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𝑁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h</m:t>
                      </m:r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</a:rPr>
                        <m:t>𝐻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184" y="3986070"/>
                <a:ext cx="2603568" cy="461665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156176" y="4681384"/>
                <a:ext cx="26035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0" i="1" smtClean="0">
                          <a:latin typeface="Cambria Math"/>
                        </a:rPr>
                        <m:t>𝜉</m:t>
                      </m:r>
                      <m:r>
                        <a:rPr lang="el-GR" sz="24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400" b="0" i="0" smtClean="0">
                          <a:latin typeface="Cambria Math"/>
                        </a:rPr>
                        <m:t>Φ</m:t>
                      </m:r>
                      <m:r>
                        <a:rPr lang="el-GR" sz="2400" b="0" i="0" smtClean="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2400" b="0" i="0" smtClean="0">
                          <a:latin typeface="Cambria Math"/>
                        </a:rPr>
                        <m:t>φ</m:t>
                      </m:r>
                      <m:r>
                        <a:rPr lang="el-GR" sz="2400" b="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400" b="0" i="0" smtClean="0">
                          <a:latin typeface="Cambria Math"/>
                        </a:rPr>
                        <m:t>Δφ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4681384"/>
                <a:ext cx="2603568" cy="46166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299124" y="5312163"/>
                <a:ext cx="38122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0" i="1" smtClean="0">
                          <a:latin typeface="Cambria Math"/>
                        </a:rPr>
                        <m:t>𝜂</m:t>
                      </m:r>
                      <m:r>
                        <a:rPr lang="el-GR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</a:rPr>
                            <m:t>Λ</m:t>
                          </m:r>
                          <m:r>
                            <a:rPr lang="el-GR" sz="2400" b="0" i="0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</a:rPr>
                            <m:t>λ</m:t>
                          </m:r>
                        </m:e>
                      </m:d>
                      <m:r>
                        <a:rPr lang="el-GR" sz="24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cos</m:t>
                      </m:r>
                      <m:r>
                        <m:rPr>
                          <m:sty m:val="p"/>
                        </m:rPr>
                        <a:rPr lang="el-GR" sz="2400" b="0" i="0" smtClean="0">
                          <a:latin typeface="Cambria Math"/>
                        </a:rPr>
                        <m:t>φ</m:t>
                      </m:r>
                      <m:r>
                        <a:rPr lang="el-GR" sz="2400" b="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400" b="0" i="0" smtClean="0">
                          <a:latin typeface="Cambria Math"/>
                        </a:rPr>
                        <m:t>Δλcosφ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124" y="5312163"/>
                <a:ext cx="3812276" cy="46166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r="-160" b="-118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1128455" y="6479239"/>
            <a:ext cx="15258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Βασίλης </a:t>
            </a:r>
            <a:r>
              <a:rPr lang="el-G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Ανδριτσάνος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97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600" dirty="0"/>
              <a:t>Συστήματα αναφοράς και γεωδαιτικό </a:t>
            </a:r>
            <a:r>
              <a:rPr lang="en-US" sz="3600" dirty="0"/>
              <a:t>d</a:t>
            </a:r>
            <a:r>
              <a:rPr lang="el-GR" sz="3600" dirty="0" err="1"/>
              <a:t>atum</a:t>
            </a:r>
            <a:r>
              <a:rPr lang="el-GR" sz="3600" dirty="0"/>
              <a:t>  </a:t>
            </a:r>
            <a:r>
              <a:rPr lang="el-GR" sz="2800" b="0" dirty="0" smtClean="0"/>
              <a:t>(4 </a:t>
            </a:r>
            <a:r>
              <a:rPr lang="el-GR" sz="2800" b="0" dirty="0"/>
              <a:t>από 18)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8" y="1412776"/>
            <a:ext cx="1522512" cy="5760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h=H+N</a:t>
            </a:r>
            <a:endParaRPr lang="el-GR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555776" y="2132856"/>
            <a:ext cx="6461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+mn-lt"/>
              </a:rPr>
              <a:t>Topo</a:t>
            </a:r>
            <a:r>
              <a:rPr lang="en-US" sz="2000" dirty="0" smtClean="0">
                <a:latin typeface="+mn-lt"/>
              </a:rPr>
              <a:t> surface (earth surface or GPS antenna)</a:t>
            </a:r>
            <a:endParaRPr lang="el-GR" sz="2000" dirty="0">
              <a:latin typeface="+mn-lt"/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146304" y="2132856"/>
            <a:ext cx="8871271" cy="3208454"/>
            <a:chOff x="146304" y="2132856"/>
            <a:chExt cx="8871271" cy="3208454"/>
          </a:xfrm>
        </p:grpSpPr>
        <p:sp>
          <p:nvSpPr>
            <p:cNvPr id="6" name="Freeform 5"/>
            <p:cNvSpPr/>
            <p:nvPr/>
          </p:nvSpPr>
          <p:spPr>
            <a:xfrm>
              <a:off x="146304" y="4023360"/>
              <a:ext cx="8668512" cy="902208"/>
            </a:xfrm>
            <a:custGeom>
              <a:avLst/>
              <a:gdLst>
                <a:gd name="connsiteX0" fmla="*/ 0 w 8668512"/>
                <a:gd name="connsiteY0" fmla="*/ 902208 h 902208"/>
                <a:gd name="connsiteX1" fmla="*/ 134112 w 8668512"/>
                <a:gd name="connsiteY1" fmla="*/ 768096 h 902208"/>
                <a:gd name="connsiteX2" fmla="*/ 475488 w 8668512"/>
                <a:gd name="connsiteY2" fmla="*/ 560832 h 902208"/>
                <a:gd name="connsiteX3" fmla="*/ 1109472 w 8668512"/>
                <a:gd name="connsiteY3" fmla="*/ 365760 h 902208"/>
                <a:gd name="connsiteX4" fmla="*/ 1633728 w 8668512"/>
                <a:gd name="connsiteY4" fmla="*/ 243840 h 902208"/>
                <a:gd name="connsiteX5" fmla="*/ 2401824 w 8668512"/>
                <a:gd name="connsiteY5" fmla="*/ 121920 h 902208"/>
                <a:gd name="connsiteX6" fmla="*/ 3035808 w 8668512"/>
                <a:gd name="connsiteY6" fmla="*/ 60960 h 902208"/>
                <a:gd name="connsiteX7" fmla="*/ 3681984 w 8668512"/>
                <a:gd name="connsiteY7" fmla="*/ 24384 h 902208"/>
                <a:gd name="connsiteX8" fmla="*/ 4181856 w 8668512"/>
                <a:gd name="connsiteY8" fmla="*/ 0 h 902208"/>
                <a:gd name="connsiteX9" fmla="*/ 4791456 w 8668512"/>
                <a:gd name="connsiteY9" fmla="*/ 12192 h 902208"/>
                <a:gd name="connsiteX10" fmla="*/ 5462016 w 8668512"/>
                <a:gd name="connsiteY10" fmla="*/ 36576 h 902208"/>
                <a:gd name="connsiteX11" fmla="*/ 6144768 w 8668512"/>
                <a:gd name="connsiteY11" fmla="*/ 60960 h 902208"/>
                <a:gd name="connsiteX12" fmla="*/ 6839712 w 8668512"/>
                <a:gd name="connsiteY12" fmla="*/ 170688 h 902208"/>
                <a:gd name="connsiteX13" fmla="*/ 7388352 w 8668512"/>
                <a:gd name="connsiteY13" fmla="*/ 256032 h 902208"/>
                <a:gd name="connsiteX14" fmla="*/ 7766304 w 8668512"/>
                <a:gd name="connsiteY14" fmla="*/ 341376 h 902208"/>
                <a:gd name="connsiteX15" fmla="*/ 8351520 w 8668512"/>
                <a:gd name="connsiteY15" fmla="*/ 524256 h 902208"/>
                <a:gd name="connsiteX16" fmla="*/ 8668512 w 8668512"/>
                <a:gd name="connsiteY16" fmla="*/ 682752 h 90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668512" h="902208">
                  <a:moveTo>
                    <a:pt x="0" y="902208"/>
                  </a:moveTo>
                  <a:cubicBezTo>
                    <a:pt x="27432" y="863600"/>
                    <a:pt x="54864" y="824992"/>
                    <a:pt x="134112" y="768096"/>
                  </a:cubicBezTo>
                  <a:cubicBezTo>
                    <a:pt x="213360" y="711200"/>
                    <a:pt x="312928" y="627888"/>
                    <a:pt x="475488" y="560832"/>
                  </a:cubicBezTo>
                  <a:cubicBezTo>
                    <a:pt x="638048" y="493776"/>
                    <a:pt x="916432" y="418592"/>
                    <a:pt x="1109472" y="365760"/>
                  </a:cubicBezTo>
                  <a:cubicBezTo>
                    <a:pt x="1302512" y="312928"/>
                    <a:pt x="1418336" y="284480"/>
                    <a:pt x="1633728" y="243840"/>
                  </a:cubicBezTo>
                  <a:cubicBezTo>
                    <a:pt x="1849120" y="203200"/>
                    <a:pt x="2168144" y="152400"/>
                    <a:pt x="2401824" y="121920"/>
                  </a:cubicBezTo>
                  <a:cubicBezTo>
                    <a:pt x="2635504" y="91440"/>
                    <a:pt x="2822448" y="77216"/>
                    <a:pt x="3035808" y="60960"/>
                  </a:cubicBezTo>
                  <a:cubicBezTo>
                    <a:pt x="3249168" y="44704"/>
                    <a:pt x="3681984" y="24384"/>
                    <a:pt x="3681984" y="24384"/>
                  </a:cubicBezTo>
                  <a:lnTo>
                    <a:pt x="4181856" y="0"/>
                  </a:lnTo>
                  <a:lnTo>
                    <a:pt x="4791456" y="12192"/>
                  </a:lnTo>
                  <a:lnTo>
                    <a:pt x="5462016" y="36576"/>
                  </a:lnTo>
                  <a:cubicBezTo>
                    <a:pt x="5687568" y="44704"/>
                    <a:pt x="5915152" y="38608"/>
                    <a:pt x="6144768" y="60960"/>
                  </a:cubicBezTo>
                  <a:cubicBezTo>
                    <a:pt x="6374384" y="83312"/>
                    <a:pt x="6839712" y="170688"/>
                    <a:pt x="6839712" y="170688"/>
                  </a:cubicBezTo>
                  <a:cubicBezTo>
                    <a:pt x="7046976" y="203200"/>
                    <a:pt x="7233920" y="227584"/>
                    <a:pt x="7388352" y="256032"/>
                  </a:cubicBezTo>
                  <a:cubicBezTo>
                    <a:pt x="7542784" y="284480"/>
                    <a:pt x="7605776" y="296672"/>
                    <a:pt x="7766304" y="341376"/>
                  </a:cubicBezTo>
                  <a:cubicBezTo>
                    <a:pt x="7926832" y="386080"/>
                    <a:pt x="8201152" y="467360"/>
                    <a:pt x="8351520" y="524256"/>
                  </a:cubicBezTo>
                  <a:cubicBezTo>
                    <a:pt x="8501888" y="581152"/>
                    <a:pt x="8585200" y="631952"/>
                    <a:pt x="8668512" y="682752"/>
                  </a:cubicBezTo>
                </a:path>
              </a:pathLst>
            </a:cu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" name="Freeform 6"/>
            <p:cNvSpPr/>
            <p:nvPr/>
          </p:nvSpPr>
          <p:spPr>
            <a:xfrm>
              <a:off x="341376" y="4026521"/>
              <a:ext cx="8423384" cy="498027"/>
            </a:xfrm>
            <a:custGeom>
              <a:avLst/>
              <a:gdLst>
                <a:gd name="connsiteX0" fmla="*/ 0 w 8423384"/>
                <a:gd name="connsiteY0" fmla="*/ 496711 h 498027"/>
                <a:gd name="connsiteX1" fmla="*/ 377952 w 8423384"/>
                <a:gd name="connsiteY1" fmla="*/ 362599 h 498027"/>
                <a:gd name="connsiteX2" fmla="*/ 646176 w 8423384"/>
                <a:gd name="connsiteY2" fmla="*/ 313831 h 498027"/>
                <a:gd name="connsiteX3" fmla="*/ 1072896 w 8423384"/>
                <a:gd name="connsiteY3" fmla="*/ 277255 h 498027"/>
                <a:gd name="connsiteX4" fmla="*/ 1402080 w 8423384"/>
                <a:gd name="connsiteY4" fmla="*/ 289447 h 498027"/>
                <a:gd name="connsiteX5" fmla="*/ 1743456 w 8423384"/>
                <a:gd name="connsiteY5" fmla="*/ 338215 h 498027"/>
                <a:gd name="connsiteX6" fmla="*/ 1962912 w 8423384"/>
                <a:gd name="connsiteY6" fmla="*/ 374791 h 498027"/>
                <a:gd name="connsiteX7" fmla="*/ 2157984 w 8423384"/>
                <a:gd name="connsiteY7" fmla="*/ 386983 h 498027"/>
                <a:gd name="connsiteX8" fmla="*/ 2474976 w 8423384"/>
                <a:gd name="connsiteY8" fmla="*/ 399175 h 498027"/>
                <a:gd name="connsiteX9" fmla="*/ 2779776 w 8423384"/>
                <a:gd name="connsiteY9" fmla="*/ 411367 h 498027"/>
                <a:gd name="connsiteX10" fmla="*/ 3121152 w 8423384"/>
                <a:gd name="connsiteY10" fmla="*/ 472327 h 498027"/>
                <a:gd name="connsiteX11" fmla="*/ 3596640 w 8423384"/>
                <a:gd name="connsiteY11" fmla="*/ 496711 h 498027"/>
                <a:gd name="connsiteX12" fmla="*/ 4096512 w 8423384"/>
                <a:gd name="connsiteY12" fmla="*/ 435751 h 498027"/>
                <a:gd name="connsiteX13" fmla="*/ 4437888 w 8423384"/>
                <a:gd name="connsiteY13" fmla="*/ 386983 h 498027"/>
                <a:gd name="connsiteX14" fmla="*/ 4754880 w 8423384"/>
                <a:gd name="connsiteY14" fmla="*/ 313831 h 498027"/>
                <a:gd name="connsiteX15" fmla="*/ 5145024 w 8423384"/>
                <a:gd name="connsiteY15" fmla="*/ 228487 h 498027"/>
                <a:gd name="connsiteX16" fmla="*/ 5449824 w 8423384"/>
                <a:gd name="connsiteY16" fmla="*/ 155335 h 498027"/>
                <a:gd name="connsiteX17" fmla="*/ 5669280 w 8423384"/>
                <a:gd name="connsiteY17" fmla="*/ 94375 h 498027"/>
                <a:gd name="connsiteX18" fmla="*/ 5876544 w 8423384"/>
                <a:gd name="connsiteY18" fmla="*/ 45607 h 498027"/>
                <a:gd name="connsiteX19" fmla="*/ 6132576 w 8423384"/>
                <a:gd name="connsiteY19" fmla="*/ 33415 h 498027"/>
                <a:gd name="connsiteX20" fmla="*/ 6437376 w 8423384"/>
                <a:gd name="connsiteY20" fmla="*/ 9031 h 498027"/>
                <a:gd name="connsiteX21" fmla="*/ 6876288 w 8423384"/>
                <a:gd name="connsiteY21" fmla="*/ 9031 h 498027"/>
                <a:gd name="connsiteX22" fmla="*/ 7303008 w 8423384"/>
                <a:gd name="connsiteY22" fmla="*/ 9031 h 498027"/>
                <a:gd name="connsiteX23" fmla="*/ 7802880 w 8423384"/>
                <a:gd name="connsiteY23" fmla="*/ 130951 h 498027"/>
                <a:gd name="connsiteX24" fmla="*/ 8119872 w 8423384"/>
                <a:gd name="connsiteY24" fmla="*/ 216295 h 498027"/>
                <a:gd name="connsiteX25" fmla="*/ 8388096 w 8423384"/>
                <a:gd name="connsiteY25" fmla="*/ 289447 h 498027"/>
                <a:gd name="connsiteX26" fmla="*/ 8412480 w 8423384"/>
                <a:gd name="connsiteY26" fmla="*/ 313831 h 49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423384" h="498027">
                  <a:moveTo>
                    <a:pt x="0" y="496711"/>
                  </a:moveTo>
                  <a:cubicBezTo>
                    <a:pt x="135128" y="444895"/>
                    <a:pt x="270256" y="393079"/>
                    <a:pt x="377952" y="362599"/>
                  </a:cubicBezTo>
                  <a:cubicBezTo>
                    <a:pt x="485648" y="332119"/>
                    <a:pt x="530352" y="328055"/>
                    <a:pt x="646176" y="313831"/>
                  </a:cubicBezTo>
                  <a:cubicBezTo>
                    <a:pt x="762000" y="299607"/>
                    <a:pt x="946912" y="281319"/>
                    <a:pt x="1072896" y="277255"/>
                  </a:cubicBezTo>
                  <a:cubicBezTo>
                    <a:pt x="1198880" y="273191"/>
                    <a:pt x="1290320" y="279287"/>
                    <a:pt x="1402080" y="289447"/>
                  </a:cubicBezTo>
                  <a:cubicBezTo>
                    <a:pt x="1513840" y="299607"/>
                    <a:pt x="1649984" y="323991"/>
                    <a:pt x="1743456" y="338215"/>
                  </a:cubicBezTo>
                  <a:cubicBezTo>
                    <a:pt x="1836928" y="352439"/>
                    <a:pt x="1893824" y="366663"/>
                    <a:pt x="1962912" y="374791"/>
                  </a:cubicBezTo>
                  <a:cubicBezTo>
                    <a:pt x="2032000" y="382919"/>
                    <a:pt x="2157984" y="386983"/>
                    <a:pt x="2157984" y="386983"/>
                  </a:cubicBezTo>
                  <a:lnTo>
                    <a:pt x="2474976" y="399175"/>
                  </a:lnTo>
                  <a:cubicBezTo>
                    <a:pt x="2578608" y="403239"/>
                    <a:pt x="2672080" y="399175"/>
                    <a:pt x="2779776" y="411367"/>
                  </a:cubicBezTo>
                  <a:cubicBezTo>
                    <a:pt x="2887472" y="423559"/>
                    <a:pt x="2985008" y="458103"/>
                    <a:pt x="3121152" y="472327"/>
                  </a:cubicBezTo>
                  <a:cubicBezTo>
                    <a:pt x="3257296" y="486551"/>
                    <a:pt x="3434080" y="502807"/>
                    <a:pt x="3596640" y="496711"/>
                  </a:cubicBezTo>
                  <a:cubicBezTo>
                    <a:pt x="3759200" y="490615"/>
                    <a:pt x="3956304" y="454039"/>
                    <a:pt x="4096512" y="435751"/>
                  </a:cubicBezTo>
                  <a:cubicBezTo>
                    <a:pt x="4236720" y="417463"/>
                    <a:pt x="4328160" y="407303"/>
                    <a:pt x="4437888" y="386983"/>
                  </a:cubicBezTo>
                  <a:cubicBezTo>
                    <a:pt x="4547616" y="366663"/>
                    <a:pt x="4754880" y="313831"/>
                    <a:pt x="4754880" y="313831"/>
                  </a:cubicBezTo>
                  <a:lnTo>
                    <a:pt x="5145024" y="228487"/>
                  </a:lnTo>
                  <a:cubicBezTo>
                    <a:pt x="5260848" y="202071"/>
                    <a:pt x="5362448" y="177687"/>
                    <a:pt x="5449824" y="155335"/>
                  </a:cubicBezTo>
                  <a:cubicBezTo>
                    <a:pt x="5537200" y="132983"/>
                    <a:pt x="5598160" y="112663"/>
                    <a:pt x="5669280" y="94375"/>
                  </a:cubicBezTo>
                  <a:cubicBezTo>
                    <a:pt x="5740400" y="76087"/>
                    <a:pt x="5799328" y="55767"/>
                    <a:pt x="5876544" y="45607"/>
                  </a:cubicBezTo>
                  <a:cubicBezTo>
                    <a:pt x="5953760" y="35447"/>
                    <a:pt x="6039104" y="39511"/>
                    <a:pt x="6132576" y="33415"/>
                  </a:cubicBezTo>
                  <a:cubicBezTo>
                    <a:pt x="6226048" y="27319"/>
                    <a:pt x="6313424" y="13095"/>
                    <a:pt x="6437376" y="9031"/>
                  </a:cubicBezTo>
                  <a:cubicBezTo>
                    <a:pt x="6561328" y="4967"/>
                    <a:pt x="6876288" y="9031"/>
                    <a:pt x="6876288" y="9031"/>
                  </a:cubicBezTo>
                  <a:cubicBezTo>
                    <a:pt x="7020560" y="9031"/>
                    <a:pt x="7148576" y="-11289"/>
                    <a:pt x="7303008" y="9031"/>
                  </a:cubicBezTo>
                  <a:cubicBezTo>
                    <a:pt x="7457440" y="29351"/>
                    <a:pt x="7666736" y="96407"/>
                    <a:pt x="7802880" y="130951"/>
                  </a:cubicBezTo>
                  <a:cubicBezTo>
                    <a:pt x="7939024" y="165495"/>
                    <a:pt x="8119872" y="216295"/>
                    <a:pt x="8119872" y="216295"/>
                  </a:cubicBezTo>
                  <a:cubicBezTo>
                    <a:pt x="8217408" y="242711"/>
                    <a:pt x="8339328" y="273191"/>
                    <a:pt x="8388096" y="289447"/>
                  </a:cubicBezTo>
                  <a:cubicBezTo>
                    <a:pt x="8436864" y="305703"/>
                    <a:pt x="8424672" y="309767"/>
                    <a:pt x="8412480" y="31383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8" name="Freeform 7"/>
            <p:cNvSpPr/>
            <p:nvPr/>
          </p:nvSpPr>
          <p:spPr>
            <a:xfrm>
              <a:off x="365760" y="2816352"/>
              <a:ext cx="8651815" cy="1170757"/>
            </a:xfrm>
            <a:custGeom>
              <a:avLst/>
              <a:gdLst>
                <a:gd name="connsiteX0" fmla="*/ 0 w 8651815"/>
                <a:gd name="connsiteY0" fmla="*/ 1170432 h 1170757"/>
                <a:gd name="connsiteX1" fmla="*/ 304800 w 8651815"/>
                <a:gd name="connsiteY1" fmla="*/ 1133856 h 1170757"/>
                <a:gd name="connsiteX2" fmla="*/ 670560 w 8651815"/>
                <a:gd name="connsiteY2" fmla="*/ 938784 h 1170757"/>
                <a:gd name="connsiteX3" fmla="*/ 926592 w 8651815"/>
                <a:gd name="connsiteY3" fmla="*/ 670560 h 1170757"/>
                <a:gd name="connsiteX4" fmla="*/ 1024128 w 8651815"/>
                <a:gd name="connsiteY4" fmla="*/ 512064 h 1170757"/>
                <a:gd name="connsiteX5" fmla="*/ 1109472 w 8651815"/>
                <a:gd name="connsiteY5" fmla="*/ 292608 h 1170757"/>
                <a:gd name="connsiteX6" fmla="*/ 1194816 w 8651815"/>
                <a:gd name="connsiteY6" fmla="*/ 109728 h 1170757"/>
                <a:gd name="connsiteX7" fmla="*/ 1316736 w 8651815"/>
                <a:gd name="connsiteY7" fmla="*/ 0 h 1170757"/>
                <a:gd name="connsiteX8" fmla="*/ 1475232 w 8651815"/>
                <a:gd name="connsiteY8" fmla="*/ 12192 h 1170757"/>
                <a:gd name="connsiteX9" fmla="*/ 1560576 w 8651815"/>
                <a:gd name="connsiteY9" fmla="*/ 146304 h 1170757"/>
                <a:gd name="connsiteX10" fmla="*/ 1621536 w 8651815"/>
                <a:gd name="connsiteY10" fmla="*/ 256032 h 1170757"/>
                <a:gd name="connsiteX11" fmla="*/ 1658112 w 8651815"/>
                <a:gd name="connsiteY11" fmla="*/ 280416 h 1170757"/>
                <a:gd name="connsiteX12" fmla="*/ 1706880 w 8651815"/>
                <a:gd name="connsiteY12" fmla="*/ 280416 h 1170757"/>
                <a:gd name="connsiteX13" fmla="*/ 1792224 w 8651815"/>
                <a:gd name="connsiteY13" fmla="*/ 390144 h 1170757"/>
                <a:gd name="connsiteX14" fmla="*/ 1840992 w 8651815"/>
                <a:gd name="connsiteY14" fmla="*/ 414528 h 1170757"/>
                <a:gd name="connsiteX15" fmla="*/ 1975104 w 8651815"/>
                <a:gd name="connsiteY15" fmla="*/ 414528 h 1170757"/>
                <a:gd name="connsiteX16" fmla="*/ 2218944 w 8651815"/>
                <a:gd name="connsiteY16" fmla="*/ 487680 h 1170757"/>
                <a:gd name="connsiteX17" fmla="*/ 2426208 w 8651815"/>
                <a:gd name="connsiteY17" fmla="*/ 597408 h 1170757"/>
                <a:gd name="connsiteX18" fmla="*/ 2621280 w 8651815"/>
                <a:gd name="connsiteY18" fmla="*/ 707136 h 1170757"/>
                <a:gd name="connsiteX19" fmla="*/ 2913888 w 8651815"/>
                <a:gd name="connsiteY19" fmla="*/ 780288 h 1170757"/>
                <a:gd name="connsiteX20" fmla="*/ 3255264 w 8651815"/>
                <a:gd name="connsiteY20" fmla="*/ 792480 h 1170757"/>
                <a:gd name="connsiteX21" fmla="*/ 3572256 w 8651815"/>
                <a:gd name="connsiteY21" fmla="*/ 707136 h 1170757"/>
                <a:gd name="connsiteX22" fmla="*/ 3950208 w 8651815"/>
                <a:gd name="connsiteY22" fmla="*/ 609600 h 1170757"/>
                <a:gd name="connsiteX23" fmla="*/ 4267200 w 8651815"/>
                <a:gd name="connsiteY23" fmla="*/ 487680 h 1170757"/>
                <a:gd name="connsiteX24" fmla="*/ 4425696 w 8651815"/>
                <a:gd name="connsiteY24" fmla="*/ 475488 h 1170757"/>
                <a:gd name="connsiteX25" fmla="*/ 4547616 w 8651815"/>
                <a:gd name="connsiteY25" fmla="*/ 390144 h 1170757"/>
                <a:gd name="connsiteX26" fmla="*/ 4657344 w 8651815"/>
                <a:gd name="connsiteY26" fmla="*/ 231648 h 1170757"/>
                <a:gd name="connsiteX27" fmla="*/ 4767072 w 8651815"/>
                <a:gd name="connsiteY27" fmla="*/ 134112 h 1170757"/>
                <a:gd name="connsiteX28" fmla="*/ 4974336 w 8651815"/>
                <a:gd name="connsiteY28" fmla="*/ 109728 h 1170757"/>
                <a:gd name="connsiteX29" fmla="*/ 5218176 w 8651815"/>
                <a:gd name="connsiteY29" fmla="*/ 451104 h 1170757"/>
                <a:gd name="connsiteX30" fmla="*/ 5535168 w 8651815"/>
                <a:gd name="connsiteY30" fmla="*/ 524256 h 1170757"/>
                <a:gd name="connsiteX31" fmla="*/ 5937504 w 8651815"/>
                <a:gd name="connsiteY31" fmla="*/ 560832 h 1170757"/>
                <a:gd name="connsiteX32" fmla="*/ 6144768 w 8651815"/>
                <a:gd name="connsiteY32" fmla="*/ 536448 h 1170757"/>
                <a:gd name="connsiteX33" fmla="*/ 6315456 w 8651815"/>
                <a:gd name="connsiteY33" fmla="*/ 463296 h 1170757"/>
                <a:gd name="connsiteX34" fmla="*/ 6656832 w 8651815"/>
                <a:gd name="connsiteY34" fmla="*/ 414528 h 1170757"/>
                <a:gd name="connsiteX35" fmla="*/ 7290816 w 8651815"/>
                <a:gd name="connsiteY35" fmla="*/ 609600 h 1170757"/>
                <a:gd name="connsiteX36" fmla="*/ 7729728 w 8651815"/>
                <a:gd name="connsiteY36" fmla="*/ 694944 h 1170757"/>
                <a:gd name="connsiteX37" fmla="*/ 8144256 w 8651815"/>
                <a:gd name="connsiteY37" fmla="*/ 731520 h 1170757"/>
                <a:gd name="connsiteX38" fmla="*/ 8583168 w 8651815"/>
                <a:gd name="connsiteY38" fmla="*/ 780288 h 1170757"/>
                <a:gd name="connsiteX39" fmla="*/ 8644128 w 8651815"/>
                <a:gd name="connsiteY39" fmla="*/ 780288 h 117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651815" h="1170757">
                  <a:moveTo>
                    <a:pt x="0" y="1170432"/>
                  </a:moveTo>
                  <a:cubicBezTo>
                    <a:pt x="96520" y="1171448"/>
                    <a:pt x="193040" y="1172464"/>
                    <a:pt x="304800" y="1133856"/>
                  </a:cubicBezTo>
                  <a:cubicBezTo>
                    <a:pt x="416560" y="1095248"/>
                    <a:pt x="566928" y="1016000"/>
                    <a:pt x="670560" y="938784"/>
                  </a:cubicBezTo>
                  <a:cubicBezTo>
                    <a:pt x="774192" y="861568"/>
                    <a:pt x="867664" y="741680"/>
                    <a:pt x="926592" y="670560"/>
                  </a:cubicBezTo>
                  <a:cubicBezTo>
                    <a:pt x="985520" y="599440"/>
                    <a:pt x="993648" y="575056"/>
                    <a:pt x="1024128" y="512064"/>
                  </a:cubicBezTo>
                  <a:cubicBezTo>
                    <a:pt x="1054608" y="449072"/>
                    <a:pt x="1081024" y="359664"/>
                    <a:pt x="1109472" y="292608"/>
                  </a:cubicBezTo>
                  <a:cubicBezTo>
                    <a:pt x="1137920" y="225552"/>
                    <a:pt x="1160272" y="158496"/>
                    <a:pt x="1194816" y="109728"/>
                  </a:cubicBezTo>
                  <a:cubicBezTo>
                    <a:pt x="1229360" y="60960"/>
                    <a:pt x="1270000" y="16256"/>
                    <a:pt x="1316736" y="0"/>
                  </a:cubicBezTo>
                  <a:cubicBezTo>
                    <a:pt x="1363472" y="-16256"/>
                    <a:pt x="1434592" y="-12192"/>
                    <a:pt x="1475232" y="12192"/>
                  </a:cubicBezTo>
                  <a:cubicBezTo>
                    <a:pt x="1515872" y="36576"/>
                    <a:pt x="1536192" y="105664"/>
                    <a:pt x="1560576" y="146304"/>
                  </a:cubicBezTo>
                  <a:cubicBezTo>
                    <a:pt x="1584960" y="186944"/>
                    <a:pt x="1605280" y="233680"/>
                    <a:pt x="1621536" y="256032"/>
                  </a:cubicBezTo>
                  <a:cubicBezTo>
                    <a:pt x="1637792" y="278384"/>
                    <a:pt x="1643888" y="276352"/>
                    <a:pt x="1658112" y="280416"/>
                  </a:cubicBezTo>
                  <a:cubicBezTo>
                    <a:pt x="1672336" y="284480"/>
                    <a:pt x="1684528" y="262128"/>
                    <a:pt x="1706880" y="280416"/>
                  </a:cubicBezTo>
                  <a:cubicBezTo>
                    <a:pt x="1729232" y="298704"/>
                    <a:pt x="1769872" y="367792"/>
                    <a:pt x="1792224" y="390144"/>
                  </a:cubicBezTo>
                  <a:cubicBezTo>
                    <a:pt x="1814576" y="412496"/>
                    <a:pt x="1810512" y="410464"/>
                    <a:pt x="1840992" y="414528"/>
                  </a:cubicBezTo>
                  <a:cubicBezTo>
                    <a:pt x="1871472" y="418592"/>
                    <a:pt x="1912112" y="402336"/>
                    <a:pt x="1975104" y="414528"/>
                  </a:cubicBezTo>
                  <a:cubicBezTo>
                    <a:pt x="2038096" y="426720"/>
                    <a:pt x="2143760" y="457200"/>
                    <a:pt x="2218944" y="487680"/>
                  </a:cubicBezTo>
                  <a:cubicBezTo>
                    <a:pt x="2294128" y="518160"/>
                    <a:pt x="2359152" y="560832"/>
                    <a:pt x="2426208" y="597408"/>
                  </a:cubicBezTo>
                  <a:cubicBezTo>
                    <a:pt x="2493264" y="633984"/>
                    <a:pt x="2540000" y="676656"/>
                    <a:pt x="2621280" y="707136"/>
                  </a:cubicBezTo>
                  <a:cubicBezTo>
                    <a:pt x="2702560" y="737616"/>
                    <a:pt x="2808224" y="766064"/>
                    <a:pt x="2913888" y="780288"/>
                  </a:cubicBezTo>
                  <a:cubicBezTo>
                    <a:pt x="3019552" y="794512"/>
                    <a:pt x="3145536" y="804672"/>
                    <a:pt x="3255264" y="792480"/>
                  </a:cubicBezTo>
                  <a:cubicBezTo>
                    <a:pt x="3364992" y="780288"/>
                    <a:pt x="3572256" y="707136"/>
                    <a:pt x="3572256" y="707136"/>
                  </a:cubicBezTo>
                  <a:cubicBezTo>
                    <a:pt x="3688080" y="676656"/>
                    <a:pt x="3834384" y="646176"/>
                    <a:pt x="3950208" y="609600"/>
                  </a:cubicBezTo>
                  <a:cubicBezTo>
                    <a:pt x="4066032" y="573024"/>
                    <a:pt x="4187952" y="510032"/>
                    <a:pt x="4267200" y="487680"/>
                  </a:cubicBezTo>
                  <a:cubicBezTo>
                    <a:pt x="4346448" y="465328"/>
                    <a:pt x="4378960" y="491744"/>
                    <a:pt x="4425696" y="475488"/>
                  </a:cubicBezTo>
                  <a:cubicBezTo>
                    <a:pt x="4472432" y="459232"/>
                    <a:pt x="4509008" y="430784"/>
                    <a:pt x="4547616" y="390144"/>
                  </a:cubicBezTo>
                  <a:cubicBezTo>
                    <a:pt x="4586224" y="349504"/>
                    <a:pt x="4620768" y="274320"/>
                    <a:pt x="4657344" y="231648"/>
                  </a:cubicBezTo>
                  <a:cubicBezTo>
                    <a:pt x="4693920" y="188976"/>
                    <a:pt x="4714240" y="154432"/>
                    <a:pt x="4767072" y="134112"/>
                  </a:cubicBezTo>
                  <a:cubicBezTo>
                    <a:pt x="4819904" y="113792"/>
                    <a:pt x="4899152" y="56896"/>
                    <a:pt x="4974336" y="109728"/>
                  </a:cubicBezTo>
                  <a:cubicBezTo>
                    <a:pt x="5049520" y="162560"/>
                    <a:pt x="5124704" y="382016"/>
                    <a:pt x="5218176" y="451104"/>
                  </a:cubicBezTo>
                  <a:cubicBezTo>
                    <a:pt x="5311648" y="520192"/>
                    <a:pt x="5415280" y="505968"/>
                    <a:pt x="5535168" y="524256"/>
                  </a:cubicBezTo>
                  <a:cubicBezTo>
                    <a:pt x="5655056" y="542544"/>
                    <a:pt x="5835904" y="558800"/>
                    <a:pt x="5937504" y="560832"/>
                  </a:cubicBezTo>
                  <a:cubicBezTo>
                    <a:pt x="6039104" y="562864"/>
                    <a:pt x="6081776" y="552704"/>
                    <a:pt x="6144768" y="536448"/>
                  </a:cubicBezTo>
                  <a:cubicBezTo>
                    <a:pt x="6207760" y="520192"/>
                    <a:pt x="6230112" y="483616"/>
                    <a:pt x="6315456" y="463296"/>
                  </a:cubicBezTo>
                  <a:cubicBezTo>
                    <a:pt x="6400800" y="442976"/>
                    <a:pt x="6494272" y="390144"/>
                    <a:pt x="6656832" y="414528"/>
                  </a:cubicBezTo>
                  <a:cubicBezTo>
                    <a:pt x="6819392" y="438912"/>
                    <a:pt x="7112000" y="562864"/>
                    <a:pt x="7290816" y="609600"/>
                  </a:cubicBezTo>
                  <a:cubicBezTo>
                    <a:pt x="7469632" y="656336"/>
                    <a:pt x="7587488" y="674624"/>
                    <a:pt x="7729728" y="694944"/>
                  </a:cubicBezTo>
                  <a:cubicBezTo>
                    <a:pt x="7871968" y="715264"/>
                    <a:pt x="8002016" y="717296"/>
                    <a:pt x="8144256" y="731520"/>
                  </a:cubicBezTo>
                  <a:cubicBezTo>
                    <a:pt x="8286496" y="745744"/>
                    <a:pt x="8499856" y="772160"/>
                    <a:pt x="8583168" y="780288"/>
                  </a:cubicBezTo>
                  <a:cubicBezTo>
                    <a:pt x="8666480" y="788416"/>
                    <a:pt x="8655304" y="784352"/>
                    <a:pt x="8644128" y="780288"/>
                  </a:cubicBezTo>
                </a:path>
              </a:pathLst>
            </a:custGeom>
            <a:noFill/>
            <a:ln>
              <a:solidFill>
                <a:srgbClr val="2A54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3275856" y="2636912"/>
              <a:ext cx="432048" cy="86409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555777" y="2132856"/>
              <a:ext cx="49685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latin typeface="+mn-lt"/>
                </a:rPr>
                <a:t>Topo</a:t>
              </a:r>
              <a:r>
                <a:rPr lang="en-US" sz="2000" dirty="0" smtClean="0">
                  <a:latin typeface="+mn-lt"/>
                </a:rPr>
                <a:t> surface (earth surface or GPS antenna)</a:t>
              </a:r>
              <a:endParaRPr lang="el-GR" sz="2000" dirty="0">
                <a:latin typeface="+mn-lt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2227548" y="4414244"/>
              <a:ext cx="656456" cy="51132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300366" y="4941200"/>
              <a:ext cx="16467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Geoid (MSL)</a:t>
              </a:r>
              <a:endParaRPr lang="el-GR" sz="2000" dirty="0">
                <a:latin typeface="+mn-lt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6228184" y="4275534"/>
              <a:ext cx="944488" cy="3943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364088" y="4741145"/>
              <a:ext cx="12648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latin typeface="+mn-lt"/>
                </a:rPr>
                <a:t>Elipsoid</a:t>
              </a:r>
              <a:endParaRPr lang="el-GR" sz="2000" dirty="0">
                <a:latin typeface="+mn-lt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2771800" y="3401730"/>
              <a:ext cx="0" cy="7214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4860032" y="3265705"/>
              <a:ext cx="0" cy="114853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4283968" y="4058937"/>
              <a:ext cx="0" cy="46561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4197782" y="3501008"/>
              <a:ext cx="4800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H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500161" y="4032295"/>
              <a:ext cx="4800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N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252936" y="3629024"/>
              <a:ext cx="4800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h</a:t>
              </a:r>
              <a:endParaRPr lang="el-GR" sz="2000" dirty="0">
                <a:latin typeface="+mn-lt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921169" y="5346614"/>
            <a:ext cx="3236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h= </a:t>
            </a:r>
            <a:r>
              <a:rPr lang="en-US" sz="2400" dirty="0" err="1" smtClean="0">
                <a:latin typeface="+mn-lt"/>
              </a:rPr>
              <a:t>elipsoid</a:t>
            </a:r>
            <a:r>
              <a:rPr lang="en-US" sz="2400" dirty="0" smtClean="0">
                <a:latin typeface="+mn-lt"/>
              </a:rPr>
              <a:t> height</a:t>
            </a:r>
          </a:p>
          <a:p>
            <a:r>
              <a:rPr lang="en-US" sz="2400" dirty="0" smtClean="0">
                <a:latin typeface="+mn-lt"/>
              </a:rPr>
              <a:t>H= </a:t>
            </a:r>
            <a:r>
              <a:rPr lang="en-US" sz="2400" dirty="0" err="1" smtClean="0">
                <a:latin typeface="+mn-lt"/>
              </a:rPr>
              <a:t>orthometric</a:t>
            </a:r>
            <a:r>
              <a:rPr lang="en-US" sz="2400" dirty="0" smtClean="0">
                <a:latin typeface="+mn-lt"/>
              </a:rPr>
              <a:t> height</a:t>
            </a:r>
          </a:p>
          <a:p>
            <a:r>
              <a:rPr lang="en-US" sz="2400" dirty="0" smtClean="0">
                <a:latin typeface="+mn-lt"/>
              </a:rPr>
              <a:t>N= geoid height</a:t>
            </a:r>
            <a:endParaRPr lang="el-GR" sz="2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sp>
        <p:nvSpPr>
          <p:cNvPr id="23" name="TextBox 22"/>
          <p:cNvSpPr txBox="1"/>
          <p:nvPr/>
        </p:nvSpPr>
        <p:spPr>
          <a:xfrm>
            <a:off x="7289014" y="5141255"/>
            <a:ext cx="15258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Βασίλης </a:t>
            </a:r>
            <a:r>
              <a:rPr lang="el-G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Ανδριτσάνος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689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Απ</a:t>
            </a:r>
            <a:r>
              <a:rPr lang="el-GR" dirty="0"/>
              <a:t>ό</a:t>
            </a:r>
            <a:r>
              <a:rPr lang="el-GR" dirty="0" smtClean="0"/>
              <a:t>κλιση Της </a:t>
            </a:r>
            <a:r>
              <a:rPr lang="el-GR" dirty="0" err="1" smtClean="0"/>
              <a:t>Κατακορύφου</a:t>
            </a:r>
            <a:r>
              <a:rPr lang="el-GR" dirty="0" smtClean="0"/>
              <a:t> </a:t>
            </a:r>
            <a:br>
              <a:rPr lang="el-GR" dirty="0" smtClean="0"/>
            </a:br>
            <a:r>
              <a:rPr lang="el-GR" sz="2800" b="0" dirty="0" smtClean="0"/>
              <a:t>(1 από 2)</a:t>
            </a:r>
            <a:endParaRPr lang="el-GR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872208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400" dirty="0"/>
              <a:t>ξ: </a:t>
            </a:r>
            <a:r>
              <a:rPr lang="el-GR" sz="2400" dirty="0" smtClean="0"/>
              <a:t>Συνιστώσα </a:t>
            </a:r>
            <a:r>
              <a:rPr lang="el-GR" sz="2400" dirty="0"/>
              <a:t>της απόκλισης της </a:t>
            </a:r>
            <a:r>
              <a:rPr lang="el-GR" sz="2400" dirty="0" err="1"/>
              <a:t>κατακορύφου</a:t>
            </a:r>
            <a:r>
              <a:rPr lang="el-GR" sz="2400" dirty="0"/>
              <a:t> </a:t>
            </a:r>
            <a:r>
              <a:rPr lang="el-GR" sz="2400" b="1" dirty="0"/>
              <a:t>κατά </a:t>
            </a:r>
            <a:r>
              <a:rPr lang="el-GR" sz="2400" b="1" dirty="0" smtClean="0"/>
              <a:t>μεσημβρινό</a:t>
            </a:r>
            <a:r>
              <a:rPr lang="en-US" sz="2400" b="1" dirty="0" smtClean="0"/>
              <a:t>,</a:t>
            </a:r>
            <a:endParaRPr lang="el-GR" sz="2400" b="1" dirty="0"/>
          </a:p>
          <a:p>
            <a:pPr>
              <a:spcBef>
                <a:spcPts val="1800"/>
              </a:spcBef>
            </a:pPr>
            <a:r>
              <a:rPr lang="el-GR" sz="2400" dirty="0"/>
              <a:t> η: Σ</a:t>
            </a:r>
            <a:r>
              <a:rPr lang="el-GR" sz="2400" dirty="0" smtClean="0"/>
              <a:t>υνιστώσα </a:t>
            </a:r>
            <a:r>
              <a:rPr lang="el-GR" sz="2400" dirty="0"/>
              <a:t>της απόκλισης της </a:t>
            </a:r>
            <a:r>
              <a:rPr lang="el-GR" sz="2400" dirty="0" err="1"/>
              <a:t>κατακορύφου</a:t>
            </a:r>
            <a:r>
              <a:rPr lang="el-GR" sz="2400" dirty="0"/>
              <a:t> </a:t>
            </a:r>
            <a:r>
              <a:rPr lang="el-GR" sz="2400" b="1" dirty="0"/>
              <a:t>κατά πρώτη κάθετη </a:t>
            </a:r>
            <a:r>
              <a:rPr lang="el-GR" sz="2400" b="1" dirty="0" smtClean="0"/>
              <a:t>τομή</a:t>
            </a:r>
            <a:r>
              <a:rPr lang="en-US" sz="2400" b="1" dirty="0" smtClean="0"/>
              <a:t>.</a:t>
            </a:r>
            <a:endParaRPr lang="el-GR" sz="2400" b="1" dirty="0"/>
          </a:p>
          <a:p>
            <a:pPr>
              <a:spcBef>
                <a:spcPts val="1800"/>
              </a:spcBef>
            </a:pPr>
            <a:endParaRPr lang="el-GR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3" y="3225911"/>
            <a:ext cx="5347921" cy="2917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84168" y="2995079"/>
                <a:ext cx="26035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𝑁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h</m:t>
                      </m:r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</a:rPr>
                        <m:t>𝐻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2995079"/>
                <a:ext cx="2603568" cy="461665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49160" y="3690393"/>
                <a:ext cx="26035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0" i="1" smtClean="0">
                          <a:latin typeface="Cambria Math"/>
                        </a:rPr>
                        <m:t>𝜉</m:t>
                      </m:r>
                      <m:r>
                        <a:rPr lang="el-GR" sz="24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400" b="0" i="0" smtClean="0">
                          <a:latin typeface="Cambria Math"/>
                        </a:rPr>
                        <m:t>Φ</m:t>
                      </m:r>
                      <m:r>
                        <a:rPr lang="el-GR" sz="2400" b="0" i="0" smtClean="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2400" b="0" i="0" smtClean="0">
                          <a:latin typeface="Cambria Math"/>
                        </a:rPr>
                        <m:t>φ</m:t>
                      </m:r>
                      <m:r>
                        <a:rPr lang="el-GR" sz="2400" b="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400" b="0" i="0" smtClean="0">
                          <a:latin typeface="Cambria Math"/>
                        </a:rPr>
                        <m:t>Δφ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160" y="3690393"/>
                <a:ext cx="2603568" cy="461665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192108" y="4321172"/>
                <a:ext cx="38122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0" i="1" smtClean="0">
                          <a:latin typeface="Cambria Math"/>
                        </a:rPr>
                        <m:t>𝜂</m:t>
                      </m:r>
                      <m:r>
                        <a:rPr lang="el-GR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</a:rPr>
                            <m:t>Λ</m:t>
                          </m:r>
                          <m:r>
                            <a:rPr lang="el-GR" sz="2400" b="0" i="0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</a:rPr>
                            <m:t>λ</m:t>
                          </m:r>
                        </m:e>
                      </m:d>
                      <m:r>
                        <a:rPr lang="el-GR" sz="24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cos</m:t>
                      </m:r>
                      <m:r>
                        <m:rPr>
                          <m:sty m:val="p"/>
                        </m:rPr>
                        <a:rPr lang="el-GR" sz="2400" b="0" i="0" smtClean="0">
                          <a:latin typeface="Cambria Math"/>
                        </a:rPr>
                        <m:t>φ</m:t>
                      </m:r>
                      <m:r>
                        <a:rPr lang="el-GR" sz="2400" b="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400" b="0" i="0" smtClean="0">
                          <a:latin typeface="Cambria Math"/>
                        </a:rPr>
                        <m:t>Δλcosφ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108" y="4321172"/>
                <a:ext cx="3812276" cy="461665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l="-160" r="-160" b="-118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280720" y="4869160"/>
                <a:ext cx="38122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l-GR" sz="2400" b="0" i="1" smtClean="0">
                          <a:latin typeface="Cambria Math"/>
                        </a:rPr>
                        <m:t>=</m:t>
                      </m:r>
                      <m:r>
                        <a:rPr lang="el-GR" sz="2400" b="0" i="1" smtClean="0">
                          <a:latin typeface="Cambria Math"/>
                        </a:rPr>
                        <m:t>𝜉</m:t>
                      </m:r>
                      <m:r>
                        <a:rPr lang="el-GR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𝑐𝑜𝑠</m:t>
                      </m:r>
                      <m:r>
                        <a:rPr lang="el-GR" sz="2400" b="0" i="1" smtClean="0">
                          <a:latin typeface="Cambria Math"/>
                        </a:rPr>
                        <m:t>𝛼</m:t>
                      </m:r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l-GR" sz="2400" b="0" i="1" smtClean="0">
                          <a:latin typeface="Cambria Math"/>
                        </a:rPr>
                        <m:t>𝜂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𝑠𝑖𝑛</m:t>
                      </m:r>
                      <m:r>
                        <a:rPr lang="el-GR" sz="2400" b="0" i="1" smtClean="0"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720" y="4869160"/>
                <a:ext cx="3812276" cy="461665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sp>
        <p:nvSpPr>
          <p:cNvPr id="12" name="Ορθογώνιο 11"/>
          <p:cNvSpPr/>
          <p:nvPr/>
        </p:nvSpPr>
        <p:spPr>
          <a:xfrm>
            <a:off x="251520" y="6381328"/>
            <a:ext cx="5310336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Α. Φωτίου: "Γεωμετρική Γεωδαισία - Θεωρία και Πράξη", Εκδόσεις Ζήτη, 2007</a:t>
            </a:r>
          </a:p>
        </p:txBody>
      </p:sp>
    </p:spTree>
    <p:extLst>
      <p:ext uri="{BB962C8B-B14F-4D97-AF65-F5344CB8AC3E}">
        <p14:creationId xmlns:p14="http://schemas.microsoft.com/office/powerpoint/2010/main" val="388326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Απόκλιση Της </a:t>
            </a:r>
            <a:r>
              <a:rPr lang="el-GR" dirty="0" err="1"/>
              <a:t>Κατακορύφου</a:t>
            </a:r>
            <a:r>
              <a:rPr lang="el-GR" dirty="0"/>
              <a:t>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2800" b="0" dirty="0" smtClean="0"/>
              <a:t>(2 από 2)</a:t>
            </a:r>
            <a:endParaRPr lang="el-GR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296144"/>
          </a:xfrm>
        </p:spPr>
        <p:txBody>
          <a:bodyPr>
            <a:normAutofit/>
          </a:bodyPr>
          <a:lstStyle/>
          <a:p>
            <a:r>
              <a:rPr lang="el-GR" sz="2400" dirty="0"/>
              <a:t>Η απόκλιση της </a:t>
            </a:r>
            <a:r>
              <a:rPr lang="el-GR" sz="2400" dirty="0" err="1"/>
              <a:t>κατακορύφου</a:t>
            </a:r>
            <a:r>
              <a:rPr lang="el-GR" sz="2400" dirty="0"/>
              <a:t> εκφράζει την κλίση του γεωειδούς ως προς το </a:t>
            </a:r>
            <a:r>
              <a:rPr lang="el-GR" sz="2400" dirty="0" smtClean="0"/>
              <a:t>ελλειψοειδές</a:t>
            </a:r>
            <a:r>
              <a:rPr lang="en-US" sz="2400" dirty="0" smtClean="0"/>
              <a:t>.</a:t>
            </a:r>
            <a:endParaRPr lang="el-GR" sz="2400" dirty="0"/>
          </a:p>
          <a:p>
            <a:endParaRPr lang="el-GR" sz="2400" dirty="0"/>
          </a:p>
        </p:txBody>
      </p:sp>
      <p:grpSp>
        <p:nvGrpSpPr>
          <p:cNvPr id="49" name="Group 48"/>
          <p:cNvGrpSpPr/>
          <p:nvPr/>
        </p:nvGrpSpPr>
        <p:grpSpPr>
          <a:xfrm>
            <a:off x="177551" y="3024702"/>
            <a:ext cx="4984993" cy="2735576"/>
            <a:chOff x="451104" y="3140968"/>
            <a:chExt cx="4984993" cy="2735576"/>
          </a:xfrm>
        </p:grpSpPr>
        <p:sp>
          <p:nvSpPr>
            <p:cNvPr id="5" name="Freeform 4"/>
            <p:cNvSpPr/>
            <p:nvPr/>
          </p:nvSpPr>
          <p:spPr>
            <a:xfrm>
              <a:off x="451104" y="4093194"/>
              <a:ext cx="3901440" cy="722646"/>
            </a:xfrm>
            <a:custGeom>
              <a:avLst/>
              <a:gdLst>
                <a:gd name="connsiteX0" fmla="*/ 0 w 3901440"/>
                <a:gd name="connsiteY0" fmla="*/ 722646 h 722646"/>
                <a:gd name="connsiteX1" fmla="*/ 743712 w 3901440"/>
                <a:gd name="connsiteY1" fmla="*/ 369078 h 722646"/>
                <a:gd name="connsiteX2" fmla="*/ 1548384 w 3901440"/>
                <a:gd name="connsiteY2" fmla="*/ 125238 h 722646"/>
                <a:gd name="connsiteX3" fmla="*/ 2121408 w 3901440"/>
                <a:gd name="connsiteY3" fmla="*/ 15510 h 722646"/>
                <a:gd name="connsiteX4" fmla="*/ 2816352 w 3901440"/>
                <a:gd name="connsiteY4" fmla="*/ 3318 h 722646"/>
                <a:gd name="connsiteX5" fmla="*/ 3694176 w 3901440"/>
                <a:gd name="connsiteY5" fmla="*/ 39894 h 722646"/>
                <a:gd name="connsiteX6" fmla="*/ 3901440 w 3901440"/>
                <a:gd name="connsiteY6" fmla="*/ 100854 h 722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01440" h="722646">
                  <a:moveTo>
                    <a:pt x="0" y="722646"/>
                  </a:moveTo>
                  <a:cubicBezTo>
                    <a:pt x="242824" y="595646"/>
                    <a:pt x="485648" y="468646"/>
                    <a:pt x="743712" y="369078"/>
                  </a:cubicBezTo>
                  <a:cubicBezTo>
                    <a:pt x="1001776" y="269510"/>
                    <a:pt x="1318768" y="184166"/>
                    <a:pt x="1548384" y="125238"/>
                  </a:cubicBezTo>
                  <a:cubicBezTo>
                    <a:pt x="1778000" y="66310"/>
                    <a:pt x="1910080" y="35830"/>
                    <a:pt x="2121408" y="15510"/>
                  </a:cubicBezTo>
                  <a:cubicBezTo>
                    <a:pt x="2332736" y="-4810"/>
                    <a:pt x="2554224" y="-746"/>
                    <a:pt x="2816352" y="3318"/>
                  </a:cubicBezTo>
                  <a:cubicBezTo>
                    <a:pt x="3078480" y="7382"/>
                    <a:pt x="3513328" y="23638"/>
                    <a:pt x="3694176" y="39894"/>
                  </a:cubicBezTo>
                  <a:cubicBezTo>
                    <a:pt x="3875024" y="56150"/>
                    <a:pt x="3888232" y="78502"/>
                    <a:pt x="3901440" y="10085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" name="Freeform 5"/>
            <p:cNvSpPr/>
            <p:nvPr/>
          </p:nvSpPr>
          <p:spPr>
            <a:xfrm>
              <a:off x="682752" y="5191247"/>
              <a:ext cx="3974592" cy="685297"/>
            </a:xfrm>
            <a:custGeom>
              <a:avLst/>
              <a:gdLst>
                <a:gd name="connsiteX0" fmla="*/ 0 w 3974592"/>
                <a:gd name="connsiteY0" fmla="*/ 124465 h 685297"/>
                <a:gd name="connsiteX1" fmla="*/ 707136 w 3974592"/>
                <a:gd name="connsiteY1" fmla="*/ 26929 h 685297"/>
                <a:gd name="connsiteX2" fmla="*/ 1402080 w 3974592"/>
                <a:gd name="connsiteY2" fmla="*/ 2545 h 685297"/>
                <a:gd name="connsiteX3" fmla="*/ 2109216 w 3974592"/>
                <a:gd name="connsiteY3" fmla="*/ 75697 h 685297"/>
                <a:gd name="connsiteX4" fmla="*/ 2804160 w 3974592"/>
                <a:gd name="connsiteY4" fmla="*/ 209809 h 685297"/>
                <a:gd name="connsiteX5" fmla="*/ 3340608 w 3974592"/>
                <a:gd name="connsiteY5" fmla="*/ 392689 h 685297"/>
                <a:gd name="connsiteX6" fmla="*/ 3974592 w 3974592"/>
                <a:gd name="connsiteY6" fmla="*/ 685297 h 685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74592" h="685297">
                  <a:moveTo>
                    <a:pt x="0" y="124465"/>
                  </a:moveTo>
                  <a:cubicBezTo>
                    <a:pt x="236728" y="85857"/>
                    <a:pt x="473456" y="47249"/>
                    <a:pt x="707136" y="26929"/>
                  </a:cubicBezTo>
                  <a:cubicBezTo>
                    <a:pt x="940816" y="6609"/>
                    <a:pt x="1168400" y="-5583"/>
                    <a:pt x="1402080" y="2545"/>
                  </a:cubicBezTo>
                  <a:cubicBezTo>
                    <a:pt x="1635760" y="10673"/>
                    <a:pt x="1875536" y="41153"/>
                    <a:pt x="2109216" y="75697"/>
                  </a:cubicBezTo>
                  <a:cubicBezTo>
                    <a:pt x="2342896" y="110241"/>
                    <a:pt x="2598928" y="156977"/>
                    <a:pt x="2804160" y="209809"/>
                  </a:cubicBezTo>
                  <a:cubicBezTo>
                    <a:pt x="3009392" y="262641"/>
                    <a:pt x="3145536" y="313441"/>
                    <a:pt x="3340608" y="392689"/>
                  </a:cubicBezTo>
                  <a:cubicBezTo>
                    <a:pt x="3535680" y="471937"/>
                    <a:pt x="3755136" y="578617"/>
                    <a:pt x="3974592" y="685297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8" name="Straight Connector 7"/>
            <p:cNvCxnSpPr/>
            <p:nvPr/>
          </p:nvCxnSpPr>
          <p:spPr>
            <a:xfrm flipH="1">
              <a:off x="1547664" y="3212976"/>
              <a:ext cx="72008" cy="197827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187624" y="3140968"/>
              <a:ext cx="424411" cy="11497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2497475" y="4093194"/>
              <a:ext cx="52890" cy="120801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612035" y="4302319"/>
              <a:ext cx="911885" cy="4553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1435833" y="4202111"/>
              <a:ext cx="147835" cy="1457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545273" y="5060159"/>
              <a:ext cx="147835" cy="1457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402530" y="4208773"/>
              <a:ext cx="147835" cy="1457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1450848" y="3840480"/>
              <a:ext cx="146304" cy="24384"/>
            </a:xfrm>
            <a:custGeom>
              <a:avLst/>
              <a:gdLst>
                <a:gd name="connsiteX0" fmla="*/ 0 w 146304"/>
                <a:gd name="connsiteY0" fmla="*/ 24384 h 24384"/>
                <a:gd name="connsiteX1" fmla="*/ 146304 w 146304"/>
                <a:gd name="connsiteY1" fmla="*/ 0 h 24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6304" h="24384">
                  <a:moveTo>
                    <a:pt x="0" y="24384"/>
                  </a:moveTo>
                  <a:lnTo>
                    <a:pt x="146304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2036064" y="4206240"/>
              <a:ext cx="0" cy="109728"/>
            </a:xfrm>
            <a:custGeom>
              <a:avLst/>
              <a:gdLst>
                <a:gd name="connsiteX0" fmla="*/ 0 w 0"/>
                <a:gd name="connsiteY0" fmla="*/ 0 h 109728"/>
                <a:gd name="connsiteX1" fmla="*/ 0 w 0"/>
                <a:gd name="connsiteY1" fmla="*/ 109728 h 10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09728">
                  <a:moveTo>
                    <a:pt x="0" y="0"/>
                  </a:moveTo>
                  <a:lnTo>
                    <a:pt x="0" y="109728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524452" y="3715829"/>
              <a:ext cx="13355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latin typeface="+mn-lt"/>
                </a:rPr>
                <a:t>γεωειδές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731309" y="5133785"/>
              <a:ext cx="17047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latin typeface="+mn-lt"/>
                </a:rPr>
                <a:t>ελλειψοειδές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807839" y="4233989"/>
              <a:ext cx="4831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latin typeface="+mn-lt"/>
                </a:rPr>
                <a:t>dS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770192" y="4828032"/>
              <a:ext cx="4831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latin typeface="+mn-lt"/>
                </a:rPr>
                <a:t>dS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550364" y="4074651"/>
              <a:ext cx="7974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-</a:t>
              </a:r>
              <a:r>
                <a:rPr lang="en-US" sz="2000" dirty="0" err="1" smtClean="0">
                  <a:latin typeface="+mn-lt"/>
                </a:rPr>
                <a:t>dN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355559" y="3452562"/>
              <a:ext cx="241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latin typeface="+mn-lt"/>
                </a:rPr>
                <a:t>ε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849188" y="3748535"/>
              <a:ext cx="241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latin typeface="+mn-lt"/>
                </a:rPr>
                <a:t>ε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2011680" y="4059936"/>
              <a:ext cx="87050" cy="170688"/>
            </a:xfrm>
            <a:custGeom>
              <a:avLst/>
              <a:gdLst>
                <a:gd name="connsiteX0" fmla="*/ 48768 w 87050"/>
                <a:gd name="connsiteY0" fmla="*/ 170688 h 170688"/>
                <a:gd name="connsiteX1" fmla="*/ 85344 w 87050"/>
                <a:gd name="connsiteY1" fmla="*/ 109728 h 170688"/>
                <a:gd name="connsiteX2" fmla="*/ 0 w 87050"/>
                <a:gd name="connsiteY2" fmla="*/ 0 h 17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050" h="170688">
                  <a:moveTo>
                    <a:pt x="48768" y="170688"/>
                  </a:moveTo>
                  <a:cubicBezTo>
                    <a:pt x="71120" y="154432"/>
                    <a:pt x="93472" y="138176"/>
                    <a:pt x="85344" y="109728"/>
                  </a:cubicBezTo>
                  <a:cubicBezTo>
                    <a:pt x="77216" y="81280"/>
                    <a:pt x="38608" y="40640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988068"/>
            <a:ext cx="1525588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2" y="4112591"/>
            <a:ext cx="330517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487" y="5329560"/>
            <a:ext cx="4086225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sp>
        <p:nvSpPr>
          <p:cNvPr id="28" name="TextBox 27"/>
          <p:cNvSpPr txBox="1"/>
          <p:nvPr/>
        </p:nvSpPr>
        <p:spPr>
          <a:xfrm>
            <a:off x="1177295" y="5616510"/>
            <a:ext cx="15258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Βασίλης </a:t>
            </a:r>
            <a:r>
              <a:rPr lang="el-G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Ανδριτσάνος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974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600" dirty="0"/>
              <a:t>Συστήματα αναφοράς και γεωδαιτικό </a:t>
            </a:r>
            <a:r>
              <a:rPr lang="en-US" sz="3600" dirty="0"/>
              <a:t>d</a:t>
            </a:r>
            <a:r>
              <a:rPr lang="el-GR" sz="3600" dirty="0" err="1"/>
              <a:t>atum</a:t>
            </a:r>
            <a:r>
              <a:rPr lang="el-GR" sz="3600" dirty="0"/>
              <a:t>  </a:t>
            </a:r>
            <a:r>
              <a:rPr lang="el-GR" sz="2800" b="0" dirty="0" smtClean="0"/>
              <a:t>(5 </a:t>
            </a:r>
            <a:r>
              <a:rPr lang="el-GR" sz="2800" b="0" dirty="0"/>
              <a:t>από 18)</a:t>
            </a:r>
            <a:endParaRPr lang="el-GR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720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Μεταφορά γεωδαιτικών παρατηρήσεων από το πεδίο στο χάρτη</a:t>
            </a:r>
          </a:p>
          <a:p>
            <a:endParaRPr lang="el-GR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2511425" cy="17859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080" y="3702769"/>
            <a:ext cx="2530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Us land survey officer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HenryLi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99911" y="3924782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αναγωγές</a:t>
            </a:r>
            <a:endParaRPr lang="el-GR" sz="2000" dirty="0">
              <a:latin typeface="+mn-lt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834953" y="3894914"/>
            <a:ext cx="1014271" cy="116032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3275856" y="5055241"/>
            <a:ext cx="2088232" cy="1236619"/>
            <a:chOff x="914400" y="1465651"/>
            <a:chExt cx="6537920" cy="4605965"/>
          </a:xfrm>
        </p:grpSpPr>
        <p:sp>
          <p:nvSpPr>
            <p:cNvPr id="10" name="Oval 9"/>
            <p:cNvSpPr/>
            <p:nvPr/>
          </p:nvSpPr>
          <p:spPr>
            <a:xfrm>
              <a:off x="1043608" y="1772816"/>
              <a:ext cx="6264696" cy="40324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" name="Oval 10"/>
            <p:cNvSpPr/>
            <p:nvPr/>
          </p:nvSpPr>
          <p:spPr>
            <a:xfrm>
              <a:off x="1043608" y="1916832"/>
              <a:ext cx="6408712" cy="4032448"/>
            </a:xfrm>
            <a:prstGeom prst="ellips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914400" y="1465651"/>
              <a:ext cx="6217920" cy="4605965"/>
            </a:xfrm>
            <a:custGeom>
              <a:avLst/>
              <a:gdLst>
                <a:gd name="connsiteX0" fmla="*/ 3401568 w 6217920"/>
                <a:gd name="connsiteY0" fmla="*/ 424109 h 4605965"/>
                <a:gd name="connsiteX1" fmla="*/ 3462528 w 6217920"/>
                <a:gd name="connsiteY1" fmla="*/ 411917 h 4605965"/>
                <a:gd name="connsiteX2" fmla="*/ 3499104 w 6217920"/>
                <a:gd name="connsiteY2" fmla="*/ 399725 h 4605965"/>
                <a:gd name="connsiteX3" fmla="*/ 3572256 w 6217920"/>
                <a:gd name="connsiteY3" fmla="*/ 387533 h 4605965"/>
                <a:gd name="connsiteX4" fmla="*/ 3608832 w 6217920"/>
                <a:gd name="connsiteY4" fmla="*/ 363149 h 4605965"/>
                <a:gd name="connsiteX5" fmla="*/ 3669792 w 6217920"/>
                <a:gd name="connsiteY5" fmla="*/ 314381 h 4605965"/>
                <a:gd name="connsiteX6" fmla="*/ 3694176 w 6217920"/>
                <a:gd name="connsiteY6" fmla="*/ 241229 h 4605965"/>
                <a:gd name="connsiteX7" fmla="*/ 3840480 w 6217920"/>
                <a:gd name="connsiteY7" fmla="*/ 143693 h 4605965"/>
                <a:gd name="connsiteX8" fmla="*/ 3877056 w 6217920"/>
                <a:gd name="connsiteY8" fmla="*/ 119309 h 4605965"/>
                <a:gd name="connsiteX9" fmla="*/ 3925824 w 6217920"/>
                <a:gd name="connsiteY9" fmla="*/ 107117 h 4605965"/>
                <a:gd name="connsiteX10" fmla="*/ 3986784 w 6217920"/>
                <a:gd name="connsiteY10" fmla="*/ 94925 h 4605965"/>
                <a:gd name="connsiteX11" fmla="*/ 4059936 w 6217920"/>
                <a:gd name="connsiteY11" fmla="*/ 70541 h 4605965"/>
                <a:gd name="connsiteX12" fmla="*/ 4096512 w 6217920"/>
                <a:gd name="connsiteY12" fmla="*/ 46157 h 4605965"/>
                <a:gd name="connsiteX13" fmla="*/ 4279392 w 6217920"/>
                <a:gd name="connsiteY13" fmla="*/ 21773 h 4605965"/>
                <a:gd name="connsiteX14" fmla="*/ 4645152 w 6217920"/>
                <a:gd name="connsiteY14" fmla="*/ 21773 h 4605965"/>
                <a:gd name="connsiteX15" fmla="*/ 4693920 w 6217920"/>
                <a:gd name="connsiteY15" fmla="*/ 33965 h 4605965"/>
                <a:gd name="connsiteX16" fmla="*/ 4779264 w 6217920"/>
                <a:gd name="connsiteY16" fmla="*/ 46157 h 4605965"/>
                <a:gd name="connsiteX17" fmla="*/ 4852416 w 6217920"/>
                <a:gd name="connsiteY17" fmla="*/ 70541 h 4605965"/>
                <a:gd name="connsiteX18" fmla="*/ 4962144 w 6217920"/>
                <a:gd name="connsiteY18" fmla="*/ 168077 h 4605965"/>
                <a:gd name="connsiteX19" fmla="*/ 5010912 w 6217920"/>
                <a:gd name="connsiteY19" fmla="*/ 241229 h 4605965"/>
                <a:gd name="connsiteX20" fmla="*/ 5059680 w 6217920"/>
                <a:gd name="connsiteY20" fmla="*/ 387533 h 4605965"/>
                <a:gd name="connsiteX21" fmla="*/ 5071872 w 6217920"/>
                <a:gd name="connsiteY21" fmla="*/ 424109 h 4605965"/>
                <a:gd name="connsiteX22" fmla="*/ 5096256 w 6217920"/>
                <a:gd name="connsiteY22" fmla="*/ 460685 h 4605965"/>
                <a:gd name="connsiteX23" fmla="*/ 5120640 w 6217920"/>
                <a:gd name="connsiteY23" fmla="*/ 558221 h 4605965"/>
                <a:gd name="connsiteX24" fmla="*/ 5132832 w 6217920"/>
                <a:gd name="connsiteY24" fmla="*/ 594797 h 4605965"/>
                <a:gd name="connsiteX25" fmla="*/ 5181600 w 6217920"/>
                <a:gd name="connsiteY25" fmla="*/ 667949 h 4605965"/>
                <a:gd name="connsiteX26" fmla="*/ 5218176 w 6217920"/>
                <a:gd name="connsiteY26" fmla="*/ 741101 h 4605965"/>
                <a:gd name="connsiteX27" fmla="*/ 5266944 w 6217920"/>
                <a:gd name="connsiteY27" fmla="*/ 765485 h 4605965"/>
                <a:gd name="connsiteX28" fmla="*/ 5388864 w 6217920"/>
                <a:gd name="connsiteY28" fmla="*/ 789869 h 4605965"/>
                <a:gd name="connsiteX29" fmla="*/ 5510784 w 6217920"/>
                <a:gd name="connsiteY29" fmla="*/ 802061 h 4605965"/>
                <a:gd name="connsiteX30" fmla="*/ 5620512 w 6217920"/>
                <a:gd name="connsiteY30" fmla="*/ 826445 h 4605965"/>
                <a:gd name="connsiteX31" fmla="*/ 5669280 w 6217920"/>
                <a:gd name="connsiteY31" fmla="*/ 850829 h 4605965"/>
                <a:gd name="connsiteX32" fmla="*/ 5766816 w 6217920"/>
                <a:gd name="connsiteY32" fmla="*/ 875213 h 4605965"/>
                <a:gd name="connsiteX33" fmla="*/ 5803392 w 6217920"/>
                <a:gd name="connsiteY33" fmla="*/ 899597 h 4605965"/>
                <a:gd name="connsiteX34" fmla="*/ 5925312 w 6217920"/>
                <a:gd name="connsiteY34" fmla="*/ 936173 h 4605965"/>
                <a:gd name="connsiteX35" fmla="*/ 5961888 w 6217920"/>
                <a:gd name="connsiteY35" fmla="*/ 960557 h 4605965"/>
                <a:gd name="connsiteX36" fmla="*/ 5998464 w 6217920"/>
                <a:gd name="connsiteY36" fmla="*/ 972749 h 4605965"/>
                <a:gd name="connsiteX37" fmla="*/ 6071616 w 6217920"/>
                <a:gd name="connsiteY37" fmla="*/ 1021517 h 4605965"/>
                <a:gd name="connsiteX38" fmla="*/ 6096000 w 6217920"/>
                <a:gd name="connsiteY38" fmla="*/ 1058093 h 4605965"/>
                <a:gd name="connsiteX39" fmla="*/ 6132576 w 6217920"/>
                <a:gd name="connsiteY39" fmla="*/ 1094669 h 4605965"/>
                <a:gd name="connsiteX40" fmla="*/ 6156960 w 6217920"/>
                <a:gd name="connsiteY40" fmla="*/ 1167821 h 4605965"/>
                <a:gd name="connsiteX41" fmla="*/ 6181344 w 6217920"/>
                <a:gd name="connsiteY41" fmla="*/ 1204397 h 4605965"/>
                <a:gd name="connsiteX42" fmla="*/ 6205728 w 6217920"/>
                <a:gd name="connsiteY42" fmla="*/ 1301933 h 4605965"/>
                <a:gd name="connsiteX43" fmla="*/ 6217920 w 6217920"/>
                <a:gd name="connsiteY43" fmla="*/ 1338509 h 4605965"/>
                <a:gd name="connsiteX44" fmla="*/ 6205728 w 6217920"/>
                <a:gd name="connsiteY44" fmla="*/ 1436045 h 4605965"/>
                <a:gd name="connsiteX45" fmla="*/ 6193536 w 6217920"/>
                <a:gd name="connsiteY45" fmla="*/ 1472621 h 4605965"/>
                <a:gd name="connsiteX46" fmla="*/ 6169152 w 6217920"/>
                <a:gd name="connsiteY46" fmla="*/ 1570157 h 4605965"/>
                <a:gd name="connsiteX47" fmla="*/ 6156960 w 6217920"/>
                <a:gd name="connsiteY47" fmla="*/ 1667693 h 4605965"/>
                <a:gd name="connsiteX48" fmla="*/ 6132576 w 6217920"/>
                <a:gd name="connsiteY48" fmla="*/ 2033453 h 4605965"/>
                <a:gd name="connsiteX49" fmla="*/ 6120384 w 6217920"/>
                <a:gd name="connsiteY49" fmla="*/ 2082221 h 4605965"/>
                <a:gd name="connsiteX50" fmla="*/ 6096000 w 6217920"/>
                <a:gd name="connsiteY50" fmla="*/ 2216333 h 4605965"/>
                <a:gd name="connsiteX51" fmla="*/ 6083808 w 6217920"/>
                <a:gd name="connsiteY51" fmla="*/ 2326061 h 4605965"/>
                <a:gd name="connsiteX52" fmla="*/ 6071616 w 6217920"/>
                <a:gd name="connsiteY52" fmla="*/ 2399213 h 4605965"/>
                <a:gd name="connsiteX53" fmla="*/ 6083808 w 6217920"/>
                <a:gd name="connsiteY53" fmla="*/ 2679629 h 4605965"/>
                <a:gd name="connsiteX54" fmla="*/ 6120384 w 6217920"/>
                <a:gd name="connsiteY54" fmla="*/ 2764973 h 4605965"/>
                <a:gd name="connsiteX55" fmla="*/ 6144768 w 6217920"/>
                <a:gd name="connsiteY55" fmla="*/ 2862509 h 4605965"/>
                <a:gd name="connsiteX56" fmla="*/ 6156960 w 6217920"/>
                <a:gd name="connsiteY56" fmla="*/ 2899085 h 4605965"/>
                <a:gd name="connsiteX57" fmla="*/ 6144768 w 6217920"/>
                <a:gd name="connsiteY57" fmla="*/ 2996621 h 4605965"/>
                <a:gd name="connsiteX58" fmla="*/ 6132576 w 6217920"/>
                <a:gd name="connsiteY58" fmla="*/ 3106349 h 4605965"/>
                <a:gd name="connsiteX59" fmla="*/ 6096000 w 6217920"/>
                <a:gd name="connsiteY59" fmla="*/ 3216077 h 4605965"/>
                <a:gd name="connsiteX60" fmla="*/ 6083808 w 6217920"/>
                <a:gd name="connsiteY60" fmla="*/ 3252653 h 4605965"/>
                <a:gd name="connsiteX61" fmla="*/ 6035040 w 6217920"/>
                <a:gd name="connsiteY61" fmla="*/ 3325805 h 4605965"/>
                <a:gd name="connsiteX62" fmla="*/ 6010656 w 6217920"/>
                <a:gd name="connsiteY62" fmla="*/ 3362381 h 4605965"/>
                <a:gd name="connsiteX63" fmla="*/ 5986272 w 6217920"/>
                <a:gd name="connsiteY63" fmla="*/ 3398957 h 4605965"/>
                <a:gd name="connsiteX64" fmla="*/ 5949696 w 6217920"/>
                <a:gd name="connsiteY64" fmla="*/ 3423341 h 4605965"/>
                <a:gd name="connsiteX65" fmla="*/ 5913120 w 6217920"/>
                <a:gd name="connsiteY65" fmla="*/ 3496493 h 4605965"/>
                <a:gd name="connsiteX66" fmla="*/ 5888736 w 6217920"/>
                <a:gd name="connsiteY66" fmla="*/ 3533069 h 4605965"/>
                <a:gd name="connsiteX67" fmla="*/ 5876544 w 6217920"/>
                <a:gd name="connsiteY67" fmla="*/ 3569645 h 4605965"/>
                <a:gd name="connsiteX68" fmla="*/ 5839968 w 6217920"/>
                <a:gd name="connsiteY68" fmla="*/ 3594029 h 4605965"/>
                <a:gd name="connsiteX69" fmla="*/ 5827776 w 6217920"/>
                <a:gd name="connsiteY69" fmla="*/ 3630605 h 4605965"/>
                <a:gd name="connsiteX70" fmla="*/ 5779008 w 6217920"/>
                <a:gd name="connsiteY70" fmla="*/ 3703757 h 4605965"/>
                <a:gd name="connsiteX71" fmla="*/ 5766816 w 6217920"/>
                <a:gd name="connsiteY71" fmla="*/ 3825677 h 4605965"/>
                <a:gd name="connsiteX72" fmla="*/ 5608320 w 6217920"/>
                <a:gd name="connsiteY72" fmla="*/ 3837869 h 4605965"/>
                <a:gd name="connsiteX73" fmla="*/ 5571744 w 6217920"/>
                <a:gd name="connsiteY73" fmla="*/ 3850061 h 4605965"/>
                <a:gd name="connsiteX74" fmla="*/ 5522976 w 6217920"/>
                <a:gd name="connsiteY74" fmla="*/ 3862253 h 4605965"/>
                <a:gd name="connsiteX75" fmla="*/ 5486400 w 6217920"/>
                <a:gd name="connsiteY75" fmla="*/ 3886637 h 4605965"/>
                <a:gd name="connsiteX76" fmla="*/ 5449824 w 6217920"/>
                <a:gd name="connsiteY76" fmla="*/ 4020749 h 4605965"/>
                <a:gd name="connsiteX77" fmla="*/ 5437632 w 6217920"/>
                <a:gd name="connsiteY77" fmla="*/ 4057325 h 4605965"/>
                <a:gd name="connsiteX78" fmla="*/ 5327904 w 6217920"/>
                <a:gd name="connsiteY78" fmla="*/ 4106093 h 4605965"/>
                <a:gd name="connsiteX79" fmla="*/ 5291328 w 6217920"/>
                <a:gd name="connsiteY79" fmla="*/ 4130477 h 4605965"/>
                <a:gd name="connsiteX80" fmla="*/ 5218176 w 6217920"/>
                <a:gd name="connsiteY80" fmla="*/ 4154861 h 4605965"/>
                <a:gd name="connsiteX81" fmla="*/ 5181600 w 6217920"/>
                <a:gd name="connsiteY81" fmla="*/ 4179245 h 4605965"/>
                <a:gd name="connsiteX82" fmla="*/ 5108448 w 6217920"/>
                <a:gd name="connsiteY82" fmla="*/ 4203629 h 4605965"/>
                <a:gd name="connsiteX83" fmla="*/ 5071872 w 6217920"/>
                <a:gd name="connsiteY83" fmla="*/ 4228013 h 4605965"/>
                <a:gd name="connsiteX84" fmla="*/ 4998720 w 6217920"/>
                <a:gd name="connsiteY84" fmla="*/ 4252397 h 4605965"/>
                <a:gd name="connsiteX85" fmla="*/ 4962144 w 6217920"/>
                <a:gd name="connsiteY85" fmla="*/ 4264589 h 4605965"/>
                <a:gd name="connsiteX86" fmla="*/ 4925568 w 6217920"/>
                <a:gd name="connsiteY86" fmla="*/ 4276781 h 4605965"/>
                <a:gd name="connsiteX87" fmla="*/ 4888992 w 6217920"/>
                <a:gd name="connsiteY87" fmla="*/ 4288973 h 4605965"/>
                <a:gd name="connsiteX88" fmla="*/ 4718304 w 6217920"/>
                <a:gd name="connsiteY88" fmla="*/ 4337741 h 4605965"/>
                <a:gd name="connsiteX89" fmla="*/ 4645152 w 6217920"/>
                <a:gd name="connsiteY89" fmla="*/ 4374317 h 4605965"/>
                <a:gd name="connsiteX90" fmla="*/ 4572000 w 6217920"/>
                <a:gd name="connsiteY90" fmla="*/ 4423085 h 4605965"/>
                <a:gd name="connsiteX91" fmla="*/ 4486656 w 6217920"/>
                <a:gd name="connsiteY91" fmla="*/ 4447469 h 4605965"/>
                <a:gd name="connsiteX92" fmla="*/ 4401312 w 6217920"/>
                <a:gd name="connsiteY92" fmla="*/ 4459661 h 4605965"/>
                <a:gd name="connsiteX93" fmla="*/ 4352544 w 6217920"/>
                <a:gd name="connsiteY93" fmla="*/ 4471853 h 4605965"/>
                <a:gd name="connsiteX94" fmla="*/ 4133088 w 6217920"/>
                <a:gd name="connsiteY94" fmla="*/ 4496237 h 4605965"/>
                <a:gd name="connsiteX95" fmla="*/ 4047744 w 6217920"/>
                <a:gd name="connsiteY95" fmla="*/ 4520621 h 4605965"/>
                <a:gd name="connsiteX96" fmla="*/ 3962400 w 6217920"/>
                <a:gd name="connsiteY96" fmla="*/ 4545005 h 4605965"/>
                <a:gd name="connsiteX97" fmla="*/ 3852672 w 6217920"/>
                <a:gd name="connsiteY97" fmla="*/ 4593773 h 4605965"/>
                <a:gd name="connsiteX98" fmla="*/ 3645408 w 6217920"/>
                <a:gd name="connsiteY98" fmla="*/ 4605965 h 4605965"/>
                <a:gd name="connsiteX99" fmla="*/ 3340608 w 6217920"/>
                <a:gd name="connsiteY99" fmla="*/ 4593773 h 4605965"/>
                <a:gd name="connsiteX100" fmla="*/ 3060192 w 6217920"/>
                <a:gd name="connsiteY100" fmla="*/ 4557197 h 4605965"/>
                <a:gd name="connsiteX101" fmla="*/ 2987040 w 6217920"/>
                <a:gd name="connsiteY101" fmla="*/ 4545005 h 4605965"/>
                <a:gd name="connsiteX102" fmla="*/ 2938272 w 6217920"/>
                <a:gd name="connsiteY102" fmla="*/ 4532813 h 4605965"/>
                <a:gd name="connsiteX103" fmla="*/ 2804160 w 6217920"/>
                <a:gd name="connsiteY103" fmla="*/ 4508429 h 4605965"/>
                <a:gd name="connsiteX104" fmla="*/ 2731008 w 6217920"/>
                <a:gd name="connsiteY104" fmla="*/ 4484045 h 4605965"/>
                <a:gd name="connsiteX105" fmla="*/ 2657856 w 6217920"/>
                <a:gd name="connsiteY105" fmla="*/ 4435277 h 4605965"/>
                <a:gd name="connsiteX106" fmla="*/ 2621280 w 6217920"/>
                <a:gd name="connsiteY106" fmla="*/ 4410893 h 4605965"/>
                <a:gd name="connsiteX107" fmla="*/ 2523744 w 6217920"/>
                <a:gd name="connsiteY107" fmla="*/ 4362125 h 4605965"/>
                <a:gd name="connsiteX108" fmla="*/ 2426208 w 6217920"/>
                <a:gd name="connsiteY108" fmla="*/ 4288973 h 4605965"/>
                <a:gd name="connsiteX109" fmla="*/ 2389632 w 6217920"/>
                <a:gd name="connsiteY109" fmla="*/ 4252397 h 4605965"/>
                <a:gd name="connsiteX110" fmla="*/ 2353056 w 6217920"/>
                <a:gd name="connsiteY110" fmla="*/ 4240205 h 4605965"/>
                <a:gd name="connsiteX111" fmla="*/ 2279904 w 6217920"/>
                <a:gd name="connsiteY111" fmla="*/ 4179245 h 4605965"/>
                <a:gd name="connsiteX112" fmla="*/ 2206752 w 6217920"/>
                <a:gd name="connsiteY112" fmla="*/ 4130477 h 4605965"/>
                <a:gd name="connsiteX113" fmla="*/ 2170176 w 6217920"/>
                <a:gd name="connsiteY113" fmla="*/ 4093901 h 4605965"/>
                <a:gd name="connsiteX114" fmla="*/ 2097024 w 6217920"/>
                <a:gd name="connsiteY114" fmla="*/ 4045133 h 4605965"/>
                <a:gd name="connsiteX115" fmla="*/ 2023872 w 6217920"/>
                <a:gd name="connsiteY115" fmla="*/ 3996365 h 4605965"/>
                <a:gd name="connsiteX116" fmla="*/ 1987296 w 6217920"/>
                <a:gd name="connsiteY116" fmla="*/ 3971981 h 4605965"/>
                <a:gd name="connsiteX117" fmla="*/ 1950720 w 6217920"/>
                <a:gd name="connsiteY117" fmla="*/ 3947597 h 4605965"/>
                <a:gd name="connsiteX118" fmla="*/ 1877568 w 6217920"/>
                <a:gd name="connsiteY118" fmla="*/ 3923213 h 4605965"/>
                <a:gd name="connsiteX119" fmla="*/ 1804416 w 6217920"/>
                <a:gd name="connsiteY119" fmla="*/ 3886637 h 4605965"/>
                <a:gd name="connsiteX120" fmla="*/ 1609344 w 6217920"/>
                <a:gd name="connsiteY120" fmla="*/ 3862253 h 4605965"/>
                <a:gd name="connsiteX121" fmla="*/ 1524000 w 6217920"/>
                <a:gd name="connsiteY121" fmla="*/ 3813485 h 4605965"/>
                <a:gd name="connsiteX122" fmla="*/ 1487424 w 6217920"/>
                <a:gd name="connsiteY122" fmla="*/ 3789101 h 4605965"/>
                <a:gd name="connsiteX123" fmla="*/ 1438656 w 6217920"/>
                <a:gd name="connsiteY123" fmla="*/ 3764717 h 4605965"/>
                <a:gd name="connsiteX124" fmla="*/ 1402080 w 6217920"/>
                <a:gd name="connsiteY124" fmla="*/ 3740333 h 4605965"/>
                <a:gd name="connsiteX125" fmla="*/ 1353312 w 6217920"/>
                <a:gd name="connsiteY125" fmla="*/ 3703757 h 4605965"/>
                <a:gd name="connsiteX126" fmla="*/ 1280160 w 6217920"/>
                <a:gd name="connsiteY126" fmla="*/ 3679373 h 4605965"/>
                <a:gd name="connsiteX127" fmla="*/ 1207008 w 6217920"/>
                <a:gd name="connsiteY127" fmla="*/ 3642797 h 4605965"/>
                <a:gd name="connsiteX128" fmla="*/ 1170432 w 6217920"/>
                <a:gd name="connsiteY128" fmla="*/ 3618413 h 4605965"/>
                <a:gd name="connsiteX129" fmla="*/ 1097280 w 6217920"/>
                <a:gd name="connsiteY129" fmla="*/ 3594029 h 4605965"/>
                <a:gd name="connsiteX130" fmla="*/ 1024128 w 6217920"/>
                <a:gd name="connsiteY130" fmla="*/ 3569645 h 4605965"/>
                <a:gd name="connsiteX131" fmla="*/ 987552 w 6217920"/>
                <a:gd name="connsiteY131" fmla="*/ 3557453 h 4605965"/>
                <a:gd name="connsiteX132" fmla="*/ 950976 w 6217920"/>
                <a:gd name="connsiteY132" fmla="*/ 3545261 h 4605965"/>
                <a:gd name="connsiteX133" fmla="*/ 841248 w 6217920"/>
                <a:gd name="connsiteY133" fmla="*/ 3496493 h 4605965"/>
                <a:gd name="connsiteX134" fmla="*/ 792480 w 6217920"/>
                <a:gd name="connsiteY134" fmla="*/ 3472109 h 4605965"/>
                <a:gd name="connsiteX135" fmla="*/ 707136 w 6217920"/>
                <a:gd name="connsiteY135" fmla="*/ 3447725 h 4605965"/>
                <a:gd name="connsiteX136" fmla="*/ 633984 w 6217920"/>
                <a:gd name="connsiteY136" fmla="*/ 3423341 h 4605965"/>
                <a:gd name="connsiteX137" fmla="*/ 512064 w 6217920"/>
                <a:gd name="connsiteY137" fmla="*/ 3398957 h 4605965"/>
                <a:gd name="connsiteX138" fmla="*/ 475488 w 6217920"/>
                <a:gd name="connsiteY138" fmla="*/ 3386765 h 4605965"/>
                <a:gd name="connsiteX139" fmla="*/ 438912 w 6217920"/>
                <a:gd name="connsiteY139" fmla="*/ 3362381 h 4605965"/>
                <a:gd name="connsiteX140" fmla="*/ 329184 w 6217920"/>
                <a:gd name="connsiteY140" fmla="*/ 3325805 h 4605965"/>
                <a:gd name="connsiteX141" fmla="*/ 292608 w 6217920"/>
                <a:gd name="connsiteY141" fmla="*/ 3313613 h 4605965"/>
                <a:gd name="connsiteX142" fmla="*/ 243840 w 6217920"/>
                <a:gd name="connsiteY142" fmla="*/ 3289229 h 4605965"/>
                <a:gd name="connsiteX143" fmla="*/ 170688 w 6217920"/>
                <a:gd name="connsiteY143" fmla="*/ 3252653 h 4605965"/>
                <a:gd name="connsiteX144" fmla="*/ 109728 w 6217920"/>
                <a:gd name="connsiteY144" fmla="*/ 3179501 h 4605965"/>
                <a:gd name="connsiteX145" fmla="*/ 73152 w 6217920"/>
                <a:gd name="connsiteY145" fmla="*/ 3057581 h 4605965"/>
                <a:gd name="connsiteX146" fmla="*/ 60960 w 6217920"/>
                <a:gd name="connsiteY146" fmla="*/ 3021005 h 4605965"/>
                <a:gd name="connsiteX147" fmla="*/ 48768 w 6217920"/>
                <a:gd name="connsiteY147" fmla="*/ 2911277 h 4605965"/>
                <a:gd name="connsiteX148" fmla="*/ 36576 w 6217920"/>
                <a:gd name="connsiteY148" fmla="*/ 2874701 h 4605965"/>
                <a:gd name="connsiteX149" fmla="*/ 48768 w 6217920"/>
                <a:gd name="connsiteY149" fmla="*/ 2777165 h 4605965"/>
                <a:gd name="connsiteX150" fmla="*/ 24384 w 6217920"/>
                <a:gd name="connsiteY150" fmla="*/ 2606477 h 4605965"/>
                <a:gd name="connsiteX151" fmla="*/ 0 w 6217920"/>
                <a:gd name="connsiteY151" fmla="*/ 2533325 h 4605965"/>
                <a:gd name="connsiteX152" fmla="*/ 12192 w 6217920"/>
                <a:gd name="connsiteY152" fmla="*/ 2374829 h 4605965"/>
                <a:gd name="connsiteX153" fmla="*/ 24384 w 6217920"/>
                <a:gd name="connsiteY153" fmla="*/ 2338253 h 4605965"/>
                <a:gd name="connsiteX154" fmla="*/ 36576 w 6217920"/>
                <a:gd name="connsiteY154" fmla="*/ 2191949 h 4605965"/>
                <a:gd name="connsiteX155" fmla="*/ 48768 w 6217920"/>
                <a:gd name="connsiteY155" fmla="*/ 2118797 h 4605965"/>
                <a:gd name="connsiteX156" fmla="*/ 109728 w 6217920"/>
                <a:gd name="connsiteY156" fmla="*/ 1862765 h 4605965"/>
                <a:gd name="connsiteX157" fmla="*/ 146304 w 6217920"/>
                <a:gd name="connsiteY157" fmla="*/ 1826189 h 4605965"/>
                <a:gd name="connsiteX158" fmla="*/ 268224 w 6217920"/>
                <a:gd name="connsiteY158" fmla="*/ 1753037 h 4605965"/>
                <a:gd name="connsiteX159" fmla="*/ 341376 w 6217920"/>
                <a:gd name="connsiteY159" fmla="*/ 1643309 h 4605965"/>
                <a:gd name="connsiteX160" fmla="*/ 365760 w 6217920"/>
                <a:gd name="connsiteY160" fmla="*/ 1606733 h 4605965"/>
                <a:gd name="connsiteX161" fmla="*/ 390144 w 6217920"/>
                <a:gd name="connsiteY161" fmla="*/ 1570157 h 4605965"/>
                <a:gd name="connsiteX162" fmla="*/ 451104 w 6217920"/>
                <a:gd name="connsiteY162" fmla="*/ 1484813 h 4605965"/>
                <a:gd name="connsiteX163" fmla="*/ 475488 w 6217920"/>
                <a:gd name="connsiteY163" fmla="*/ 1411661 h 4605965"/>
                <a:gd name="connsiteX164" fmla="*/ 499872 w 6217920"/>
                <a:gd name="connsiteY164" fmla="*/ 1375085 h 4605965"/>
                <a:gd name="connsiteX165" fmla="*/ 512064 w 6217920"/>
                <a:gd name="connsiteY165" fmla="*/ 1338509 h 4605965"/>
                <a:gd name="connsiteX166" fmla="*/ 585216 w 6217920"/>
                <a:gd name="connsiteY166" fmla="*/ 1289741 h 4605965"/>
                <a:gd name="connsiteX167" fmla="*/ 694944 w 6217920"/>
                <a:gd name="connsiteY167" fmla="*/ 1192205 h 4605965"/>
                <a:gd name="connsiteX168" fmla="*/ 719328 w 6217920"/>
                <a:gd name="connsiteY168" fmla="*/ 1155629 h 4605965"/>
                <a:gd name="connsiteX169" fmla="*/ 768096 w 6217920"/>
                <a:gd name="connsiteY169" fmla="*/ 1082477 h 4605965"/>
                <a:gd name="connsiteX170" fmla="*/ 865632 w 6217920"/>
                <a:gd name="connsiteY170" fmla="*/ 1058093 h 4605965"/>
                <a:gd name="connsiteX171" fmla="*/ 1024128 w 6217920"/>
                <a:gd name="connsiteY171" fmla="*/ 1045901 h 4605965"/>
                <a:gd name="connsiteX172" fmla="*/ 1109472 w 6217920"/>
                <a:gd name="connsiteY172" fmla="*/ 1033709 h 4605965"/>
                <a:gd name="connsiteX173" fmla="*/ 1231392 w 6217920"/>
                <a:gd name="connsiteY173" fmla="*/ 1045901 h 4605965"/>
                <a:gd name="connsiteX174" fmla="*/ 1267968 w 6217920"/>
                <a:gd name="connsiteY174" fmla="*/ 1058093 h 4605965"/>
                <a:gd name="connsiteX175" fmla="*/ 1353312 w 6217920"/>
                <a:gd name="connsiteY175" fmla="*/ 1033709 h 4605965"/>
                <a:gd name="connsiteX176" fmla="*/ 1389888 w 6217920"/>
                <a:gd name="connsiteY176" fmla="*/ 1009325 h 4605965"/>
                <a:gd name="connsiteX177" fmla="*/ 1450848 w 6217920"/>
                <a:gd name="connsiteY177" fmla="*/ 948365 h 4605965"/>
                <a:gd name="connsiteX178" fmla="*/ 1499616 w 6217920"/>
                <a:gd name="connsiteY178" fmla="*/ 875213 h 4605965"/>
                <a:gd name="connsiteX179" fmla="*/ 1524000 w 6217920"/>
                <a:gd name="connsiteY179" fmla="*/ 838637 h 4605965"/>
                <a:gd name="connsiteX180" fmla="*/ 1597152 w 6217920"/>
                <a:gd name="connsiteY180" fmla="*/ 814253 h 4605965"/>
                <a:gd name="connsiteX181" fmla="*/ 1694688 w 6217920"/>
                <a:gd name="connsiteY181" fmla="*/ 826445 h 4605965"/>
                <a:gd name="connsiteX182" fmla="*/ 1767840 w 6217920"/>
                <a:gd name="connsiteY182" fmla="*/ 850829 h 4605965"/>
                <a:gd name="connsiteX183" fmla="*/ 1999488 w 6217920"/>
                <a:gd name="connsiteY183" fmla="*/ 838637 h 4605965"/>
                <a:gd name="connsiteX184" fmla="*/ 2048256 w 6217920"/>
                <a:gd name="connsiteY184" fmla="*/ 826445 h 4605965"/>
                <a:gd name="connsiteX185" fmla="*/ 2157984 w 6217920"/>
                <a:gd name="connsiteY185" fmla="*/ 789869 h 4605965"/>
                <a:gd name="connsiteX186" fmla="*/ 2194560 w 6217920"/>
                <a:gd name="connsiteY186" fmla="*/ 777677 h 4605965"/>
                <a:gd name="connsiteX187" fmla="*/ 2231136 w 6217920"/>
                <a:gd name="connsiteY187" fmla="*/ 765485 h 4605965"/>
                <a:gd name="connsiteX188" fmla="*/ 2353056 w 6217920"/>
                <a:gd name="connsiteY188" fmla="*/ 704525 h 4605965"/>
                <a:gd name="connsiteX189" fmla="*/ 2462784 w 6217920"/>
                <a:gd name="connsiteY189" fmla="*/ 655757 h 4605965"/>
                <a:gd name="connsiteX190" fmla="*/ 2535936 w 6217920"/>
                <a:gd name="connsiteY190" fmla="*/ 631373 h 4605965"/>
                <a:gd name="connsiteX191" fmla="*/ 2572512 w 6217920"/>
                <a:gd name="connsiteY191" fmla="*/ 619181 h 4605965"/>
                <a:gd name="connsiteX192" fmla="*/ 2743200 w 6217920"/>
                <a:gd name="connsiteY192" fmla="*/ 594797 h 4605965"/>
                <a:gd name="connsiteX193" fmla="*/ 2779776 w 6217920"/>
                <a:gd name="connsiteY193" fmla="*/ 582605 h 4605965"/>
                <a:gd name="connsiteX194" fmla="*/ 2913888 w 6217920"/>
                <a:gd name="connsiteY194" fmla="*/ 558221 h 4605965"/>
                <a:gd name="connsiteX195" fmla="*/ 2974848 w 6217920"/>
                <a:gd name="connsiteY195" fmla="*/ 546029 h 4605965"/>
                <a:gd name="connsiteX196" fmla="*/ 3011424 w 6217920"/>
                <a:gd name="connsiteY196" fmla="*/ 533837 h 4605965"/>
                <a:gd name="connsiteX197" fmla="*/ 3084576 w 6217920"/>
                <a:gd name="connsiteY197" fmla="*/ 521645 h 4605965"/>
                <a:gd name="connsiteX198" fmla="*/ 3145536 w 6217920"/>
                <a:gd name="connsiteY198" fmla="*/ 509453 h 4605965"/>
                <a:gd name="connsiteX199" fmla="*/ 3316224 w 6217920"/>
                <a:gd name="connsiteY199" fmla="*/ 485069 h 4605965"/>
                <a:gd name="connsiteX200" fmla="*/ 3401568 w 6217920"/>
                <a:gd name="connsiteY200" fmla="*/ 460685 h 4605965"/>
                <a:gd name="connsiteX201" fmla="*/ 3401568 w 6217920"/>
                <a:gd name="connsiteY201" fmla="*/ 424109 h 4605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</a:cxnLst>
              <a:rect l="l" t="t" r="r" b="b"/>
              <a:pathLst>
                <a:path w="6217920" h="4605965">
                  <a:moveTo>
                    <a:pt x="3401568" y="424109"/>
                  </a:moveTo>
                  <a:cubicBezTo>
                    <a:pt x="3411728" y="415981"/>
                    <a:pt x="3442424" y="416943"/>
                    <a:pt x="3462528" y="411917"/>
                  </a:cubicBezTo>
                  <a:cubicBezTo>
                    <a:pt x="3474996" y="408800"/>
                    <a:pt x="3486559" y="402513"/>
                    <a:pt x="3499104" y="399725"/>
                  </a:cubicBezTo>
                  <a:cubicBezTo>
                    <a:pt x="3523236" y="394362"/>
                    <a:pt x="3547872" y="391597"/>
                    <a:pt x="3572256" y="387533"/>
                  </a:cubicBezTo>
                  <a:cubicBezTo>
                    <a:pt x="3584448" y="379405"/>
                    <a:pt x="3595726" y="369702"/>
                    <a:pt x="3608832" y="363149"/>
                  </a:cubicBezTo>
                  <a:cubicBezTo>
                    <a:pt x="3652271" y="341429"/>
                    <a:pt x="3646304" y="367230"/>
                    <a:pt x="3669792" y="314381"/>
                  </a:cubicBezTo>
                  <a:cubicBezTo>
                    <a:pt x="3680231" y="290893"/>
                    <a:pt x="3672790" y="255486"/>
                    <a:pt x="3694176" y="241229"/>
                  </a:cubicBezTo>
                  <a:lnTo>
                    <a:pt x="3840480" y="143693"/>
                  </a:lnTo>
                  <a:cubicBezTo>
                    <a:pt x="3852672" y="135565"/>
                    <a:pt x="3862841" y="122863"/>
                    <a:pt x="3877056" y="119309"/>
                  </a:cubicBezTo>
                  <a:cubicBezTo>
                    <a:pt x="3893312" y="115245"/>
                    <a:pt x="3909467" y="110752"/>
                    <a:pt x="3925824" y="107117"/>
                  </a:cubicBezTo>
                  <a:cubicBezTo>
                    <a:pt x="3946053" y="102622"/>
                    <a:pt x="3966792" y="100377"/>
                    <a:pt x="3986784" y="94925"/>
                  </a:cubicBezTo>
                  <a:cubicBezTo>
                    <a:pt x="4011581" y="88162"/>
                    <a:pt x="4038550" y="84798"/>
                    <a:pt x="4059936" y="70541"/>
                  </a:cubicBezTo>
                  <a:cubicBezTo>
                    <a:pt x="4072128" y="62413"/>
                    <a:pt x="4082611" y="50791"/>
                    <a:pt x="4096512" y="46157"/>
                  </a:cubicBezTo>
                  <a:cubicBezTo>
                    <a:pt x="4123875" y="37036"/>
                    <a:pt x="4267301" y="23116"/>
                    <a:pt x="4279392" y="21773"/>
                  </a:cubicBezTo>
                  <a:cubicBezTo>
                    <a:pt x="4426035" y="-14888"/>
                    <a:pt x="4341142" y="1506"/>
                    <a:pt x="4645152" y="21773"/>
                  </a:cubicBezTo>
                  <a:cubicBezTo>
                    <a:pt x="4661871" y="22888"/>
                    <a:pt x="4677434" y="30968"/>
                    <a:pt x="4693920" y="33965"/>
                  </a:cubicBezTo>
                  <a:cubicBezTo>
                    <a:pt x="4722193" y="39106"/>
                    <a:pt x="4750816" y="42093"/>
                    <a:pt x="4779264" y="46157"/>
                  </a:cubicBezTo>
                  <a:cubicBezTo>
                    <a:pt x="4803648" y="54285"/>
                    <a:pt x="4831030" y="56284"/>
                    <a:pt x="4852416" y="70541"/>
                  </a:cubicBezTo>
                  <a:cubicBezTo>
                    <a:pt x="4896393" y="99859"/>
                    <a:pt x="4928739" y="117969"/>
                    <a:pt x="4962144" y="168077"/>
                  </a:cubicBezTo>
                  <a:cubicBezTo>
                    <a:pt x="4978400" y="192461"/>
                    <a:pt x="5001645" y="213427"/>
                    <a:pt x="5010912" y="241229"/>
                  </a:cubicBezTo>
                  <a:lnTo>
                    <a:pt x="5059680" y="387533"/>
                  </a:lnTo>
                  <a:cubicBezTo>
                    <a:pt x="5063744" y="399725"/>
                    <a:pt x="5064743" y="413416"/>
                    <a:pt x="5071872" y="424109"/>
                  </a:cubicBezTo>
                  <a:lnTo>
                    <a:pt x="5096256" y="460685"/>
                  </a:lnTo>
                  <a:cubicBezTo>
                    <a:pt x="5104384" y="493197"/>
                    <a:pt x="5110042" y="526428"/>
                    <a:pt x="5120640" y="558221"/>
                  </a:cubicBezTo>
                  <a:cubicBezTo>
                    <a:pt x="5124704" y="570413"/>
                    <a:pt x="5126591" y="583563"/>
                    <a:pt x="5132832" y="594797"/>
                  </a:cubicBezTo>
                  <a:cubicBezTo>
                    <a:pt x="5147064" y="620415"/>
                    <a:pt x="5172333" y="640147"/>
                    <a:pt x="5181600" y="667949"/>
                  </a:cubicBezTo>
                  <a:cubicBezTo>
                    <a:pt x="5189922" y="692914"/>
                    <a:pt x="5196359" y="722921"/>
                    <a:pt x="5218176" y="741101"/>
                  </a:cubicBezTo>
                  <a:cubicBezTo>
                    <a:pt x="5232138" y="752736"/>
                    <a:pt x="5250239" y="758326"/>
                    <a:pt x="5266944" y="765485"/>
                  </a:cubicBezTo>
                  <a:cubicBezTo>
                    <a:pt x="5307672" y="782940"/>
                    <a:pt x="5342473" y="784411"/>
                    <a:pt x="5388864" y="789869"/>
                  </a:cubicBezTo>
                  <a:cubicBezTo>
                    <a:pt x="5429427" y="794641"/>
                    <a:pt x="5470257" y="796995"/>
                    <a:pt x="5510784" y="802061"/>
                  </a:cubicBezTo>
                  <a:cubicBezTo>
                    <a:pt x="5548608" y="806789"/>
                    <a:pt x="5585441" y="811414"/>
                    <a:pt x="5620512" y="826445"/>
                  </a:cubicBezTo>
                  <a:cubicBezTo>
                    <a:pt x="5637217" y="833604"/>
                    <a:pt x="5652038" y="845082"/>
                    <a:pt x="5669280" y="850829"/>
                  </a:cubicBezTo>
                  <a:cubicBezTo>
                    <a:pt x="5701073" y="861427"/>
                    <a:pt x="5766816" y="875213"/>
                    <a:pt x="5766816" y="875213"/>
                  </a:cubicBezTo>
                  <a:cubicBezTo>
                    <a:pt x="5779008" y="883341"/>
                    <a:pt x="5790002" y="893646"/>
                    <a:pt x="5803392" y="899597"/>
                  </a:cubicBezTo>
                  <a:cubicBezTo>
                    <a:pt x="5841556" y="916559"/>
                    <a:pt x="5884781" y="926040"/>
                    <a:pt x="5925312" y="936173"/>
                  </a:cubicBezTo>
                  <a:cubicBezTo>
                    <a:pt x="5937504" y="944301"/>
                    <a:pt x="5948782" y="954004"/>
                    <a:pt x="5961888" y="960557"/>
                  </a:cubicBezTo>
                  <a:cubicBezTo>
                    <a:pt x="5973383" y="966304"/>
                    <a:pt x="5987230" y="966508"/>
                    <a:pt x="5998464" y="972749"/>
                  </a:cubicBezTo>
                  <a:cubicBezTo>
                    <a:pt x="6024082" y="986981"/>
                    <a:pt x="6071616" y="1021517"/>
                    <a:pt x="6071616" y="1021517"/>
                  </a:cubicBezTo>
                  <a:cubicBezTo>
                    <a:pt x="6079744" y="1033709"/>
                    <a:pt x="6086619" y="1046836"/>
                    <a:pt x="6096000" y="1058093"/>
                  </a:cubicBezTo>
                  <a:cubicBezTo>
                    <a:pt x="6107038" y="1071339"/>
                    <a:pt x="6124203" y="1079597"/>
                    <a:pt x="6132576" y="1094669"/>
                  </a:cubicBezTo>
                  <a:cubicBezTo>
                    <a:pt x="6145058" y="1117137"/>
                    <a:pt x="6142703" y="1146435"/>
                    <a:pt x="6156960" y="1167821"/>
                  </a:cubicBezTo>
                  <a:cubicBezTo>
                    <a:pt x="6165088" y="1180013"/>
                    <a:pt x="6174791" y="1191291"/>
                    <a:pt x="6181344" y="1204397"/>
                  </a:cubicBezTo>
                  <a:cubicBezTo>
                    <a:pt x="6195279" y="1232266"/>
                    <a:pt x="6198772" y="1274110"/>
                    <a:pt x="6205728" y="1301933"/>
                  </a:cubicBezTo>
                  <a:cubicBezTo>
                    <a:pt x="6208845" y="1314401"/>
                    <a:pt x="6213856" y="1326317"/>
                    <a:pt x="6217920" y="1338509"/>
                  </a:cubicBezTo>
                  <a:cubicBezTo>
                    <a:pt x="6213856" y="1371021"/>
                    <a:pt x="6211589" y="1403808"/>
                    <a:pt x="6205728" y="1436045"/>
                  </a:cubicBezTo>
                  <a:cubicBezTo>
                    <a:pt x="6203429" y="1448689"/>
                    <a:pt x="6196917" y="1460222"/>
                    <a:pt x="6193536" y="1472621"/>
                  </a:cubicBezTo>
                  <a:cubicBezTo>
                    <a:pt x="6184718" y="1504953"/>
                    <a:pt x="6173309" y="1536903"/>
                    <a:pt x="6169152" y="1570157"/>
                  </a:cubicBezTo>
                  <a:lnTo>
                    <a:pt x="6156960" y="1667693"/>
                  </a:lnTo>
                  <a:cubicBezTo>
                    <a:pt x="6152998" y="1739005"/>
                    <a:pt x="6143542" y="1945727"/>
                    <a:pt x="6132576" y="2033453"/>
                  </a:cubicBezTo>
                  <a:cubicBezTo>
                    <a:pt x="6130498" y="2050080"/>
                    <a:pt x="6123381" y="2065735"/>
                    <a:pt x="6120384" y="2082221"/>
                  </a:cubicBezTo>
                  <a:cubicBezTo>
                    <a:pt x="6091261" y="2242400"/>
                    <a:pt x="6123653" y="2105723"/>
                    <a:pt x="6096000" y="2216333"/>
                  </a:cubicBezTo>
                  <a:cubicBezTo>
                    <a:pt x="6091936" y="2252909"/>
                    <a:pt x="6088672" y="2289583"/>
                    <a:pt x="6083808" y="2326061"/>
                  </a:cubicBezTo>
                  <a:cubicBezTo>
                    <a:pt x="6080541" y="2350564"/>
                    <a:pt x="6071616" y="2374493"/>
                    <a:pt x="6071616" y="2399213"/>
                  </a:cubicBezTo>
                  <a:cubicBezTo>
                    <a:pt x="6071616" y="2492773"/>
                    <a:pt x="6076632" y="2586344"/>
                    <a:pt x="6083808" y="2679629"/>
                  </a:cubicBezTo>
                  <a:cubicBezTo>
                    <a:pt x="6085939" y="2707327"/>
                    <a:pt x="6112610" y="2741650"/>
                    <a:pt x="6120384" y="2764973"/>
                  </a:cubicBezTo>
                  <a:cubicBezTo>
                    <a:pt x="6130982" y="2796766"/>
                    <a:pt x="6134170" y="2830716"/>
                    <a:pt x="6144768" y="2862509"/>
                  </a:cubicBezTo>
                  <a:lnTo>
                    <a:pt x="6156960" y="2899085"/>
                  </a:lnTo>
                  <a:cubicBezTo>
                    <a:pt x="6152896" y="2931597"/>
                    <a:pt x="6148596" y="2964080"/>
                    <a:pt x="6144768" y="2996621"/>
                  </a:cubicBezTo>
                  <a:cubicBezTo>
                    <a:pt x="6140468" y="3033170"/>
                    <a:pt x="6139793" y="3070263"/>
                    <a:pt x="6132576" y="3106349"/>
                  </a:cubicBezTo>
                  <a:lnTo>
                    <a:pt x="6096000" y="3216077"/>
                  </a:lnTo>
                  <a:cubicBezTo>
                    <a:pt x="6091936" y="3228269"/>
                    <a:pt x="6090937" y="3241960"/>
                    <a:pt x="6083808" y="3252653"/>
                  </a:cubicBezTo>
                  <a:lnTo>
                    <a:pt x="6035040" y="3325805"/>
                  </a:lnTo>
                  <a:lnTo>
                    <a:pt x="6010656" y="3362381"/>
                  </a:lnTo>
                  <a:cubicBezTo>
                    <a:pt x="6002528" y="3374573"/>
                    <a:pt x="5998464" y="3390829"/>
                    <a:pt x="5986272" y="3398957"/>
                  </a:cubicBezTo>
                  <a:lnTo>
                    <a:pt x="5949696" y="3423341"/>
                  </a:lnTo>
                  <a:cubicBezTo>
                    <a:pt x="5879815" y="3528163"/>
                    <a:pt x="5963597" y="3395539"/>
                    <a:pt x="5913120" y="3496493"/>
                  </a:cubicBezTo>
                  <a:cubicBezTo>
                    <a:pt x="5906567" y="3509599"/>
                    <a:pt x="5895289" y="3519963"/>
                    <a:pt x="5888736" y="3533069"/>
                  </a:cubicBezTo>
                  <a:cubicBezTo>
                    <a:pt x="5882989" y="3544564"/>
                    <a:pt x="5884572" y="3559610"/>
                    <a:pt x="5876544" y="3569645"/>
                  </a:cubicBezTo>
                  <a:cubicBezTo>
                    <a:pt x="5867390" y="3581087"/>
                    <a:pt x="5852160" y="3585901"/>
                    <a:pt x="5839968" y="3594029"/>
                  </a:cubicBezTo>
                  <a:cubicBezTo>
                    <a:pt x="5835904" y="3606221"/>
                    <a:pt x="5834905" y="3619912"/>
                    <a:pt x="5827776" y="3630605"/>
                  </a:cubicBezTo>
                  <a:cubicBezTo>
                    <a:pt x="5766891" y="3721932"/>
                    <a:pt x="5807998" y="3616788"/>
                    <a:pt x="5779008" y="3703757"/>
                  </a:cubicBezTo>
                  <a:cubicBezTo>
                    <a:pt x="5774944" y="3744397"/>
                    <a:pt x="5798931" y="3800444"/>
                    <a:pt x="5766816" y="3825677"/>
                  </a:cubicBezTo>
                  <a:cubicBezTo>
                    <a:pt x="5725151" y="3858414"/>
                    <a:pt x="5660899" y="3831297"/>
                    <a:pt x="5608320" y="3837869"/>
                  </a:cubicBezTo>
                  <a:cubicBezTo>
                    <a:pt x="5595568" y="3839463"/>
                    <a:pt x="5584101" y="3846530"/>
                    <a:pt x="5571744" y="3850061"/>
                  </a:cubicBezTo>
                  <a:cubicBezTo>
                    <a:pt x="5555632" y="3854664"/>
                    <a:pt x="5539232" y="3858189"/>
                    <a:pt x="5522976" y="3862253"/>
                  </a:cubicBezTo>
                  <a:cubicBezTo>
                    <a:pt x="5510784" y="3870381"/>
                    <a:pt x="5494166" y="3874211"/>
                    <a:pt x="5486400" y="3886637"/>
                  </a:cubicBezTo>
                  <a:cubicBezTo>
                    <a:pt x="5464603" y="3921511"/>
                    <a:pt x="5459687" y="3981295"/>
                    <a:pt x="5449824" y="4020749"/>
                  </a:cubicBezTo>
                  <a:cubicBezTo>
                    <a:pt x="5446707" y="4033217"/>
                    <a:pt x="5445859" y="4047452"/>
                    <a:pt x="5437632" y="4057325"/>
                  </a:cubicBezTo>
                  <a:cubicBezTo>
                    <a:pt x="5401692" y="4100453"/>
                    <a:pt x="5378801" y="4095914"/>
                    <a:pt x="5327904" y="4106093"/>
                  </a:cubicBezTo>
                  <a:cubicBezTo>
                    <a:pt x="5315712" y="4114221"/>
                    <a:pt x="5304718" y="4124526"/>
                    <a:pt x="5291328" y="4130477"/>
                  </a:cubicBezTo>
                  <a:cubicBezTo>
                    <a:pt x="5267840" y="4140916"/>
                    <a:pt x="5239562" y="4140604"/>
                    <a:pt x="5218176" y="4154861"/>
                  </a:cubicBezTo>
                  <a:cubicBezTo>
                    <a:pt x="5205984" y="4162989"/>
                    <a:pt x="5194990" y="4173294"/>
                    <a:pt x="5181600" y="4179245"/>
                  </a:cubicBezTo>
                  <a:cubicBezTo>
                    <a:pt x="5158112" y="4189684"/>
                    <a:pt x="5129834" y="4189372"/>
                    <a:pt x="5108448" y="4203629"/>
                  </a:cubicBezTo>
                  <a:cubicBezTo>
                    <a:pt x="5096256" y="4211757"/>
                    <a:pt x="5085262" y="4222062"/>
                    <a:pt x="5071872" y="4228013"/>
                  </a:cubicBezTo>
                  <a:cubicBezTo>
                    <a:pt x="5048384" y="4238452"/>
                    <a:pt x="5023104" y="4244269"/>
                    <a:pt x="4998720" y="4252397"/>
                  </a:cubicBezTo>
                  <a:lnTo>
                    <a:pt x="4962144" y="4264589"/>
                  </a:lnTo>
                  <a:lnTo>
                    <a:pt x="4925568" y="4276781"/>
                  </a:lnTo>
                  <a:cubicBezTo>
                    <a:pt x="4913376" y="4280845"/>
                    <a:pt x="4901460" y="4285856"/>
                    <a:pt x="4888992" y="4288973"/>
                  </a:cubicBezTo>
                  <a:cubicBezTo>
                    <a:pt x="4875986" y="4292225"/>
                    <a:pt x="4739293" y="4323748"/>
                    <a:pt x="4718304" y="4337741"/>
                  </a:cubicBezTo>
                  <a:cubicBezTo>
                    <a:pt x="4555930" y="4445991"/>
                    <a:pt x="4796583" y="4290189"/>
                    <a:pt x="4645152" y="4374317"/>
                  </a:cubicBezTo>
                  <a:cubicBezTo>
                    <a:pt x="4619534" y="4388549"/>
                    <a:pt x="4599802" y="4413818"/>
                    <a:pt x="4572000" y="4423085"/>
                  </a:cubicBezTo>
                  <a:cubicBezTo>
                    <a:pt x="4540662" y="4433531"/>
                    <a:pt x="4520336" y="4441345"/>
                    <a:pt x="4486656" y="4447469"/>
                  </a:cubicBezTo>
                  <a:cubicBezTo>
                    <a:pt x="4458383" y="4452610"/>
                    <a:pt x="4429585" y="4454520"/>
                    <a:pt x="4401312" y="4459661"/>
                  </a:cubicBezTo>
                  <a:cubicBezTo>
                    <a:pt x="4384826" y="4462658"/>
                    <a:pt x="4369153" y="4469638"/>
                    <a:pt x="4352544" y="4471853"/>
                  </a:cubicBezTo>
                  <a:cubicBezTo>
                    <a:pt x="4210328" y="4490815"/>
                    <a:pt x="4249736" y="4475028"/>
                    <a:pt x="4133088" y="4496237"/>
                  </a:cubicBezTo>
                  <a:cubicBezTo>
                    <a:pt x="4080681" y="4505766"/>
                    <a:pt x="4093445" y="4507564"/>
                    <a:pt x="4047744" y="4520621"/>
                  </a:cubicBezTo>
                  <a:cubicBezTo>
                    <a:pt x="4029514" y="4525829"/>
                    <a:pt x="3981888" y="4535261"/>
                    <a:pt x="3962400" y="4545005"/>
                  </a:cubicBezTo>
                  <a:cubicBezTo>
                    <a:pt x="3913421" y="4569495"/>
                    <a:pt x="3923968" y="4589579"/>
                    <a:pt x="3852672" y="4593773"/>
                  </a:cubicBezTo>
                  <a:lnTo>
                    <a:pt x="3645408" y="4605965"/>
                  </a:lnTo>
                  <a:cubicBezTo>
                    <a:pt x="3543808" y="4601901"/>
                    <a:pt x="3442043" y="4600850"/>
                    <a:pt x="3340608" y="4593773"/>
                  </a:cubicBezTo>
                  <a:cubicBezTo>
                    <a:pt x="3112400" y="4577852"/>
                    <a:pt x="3189990" y="4580797"/>
                    <a:pt x="3060192" y="4557197"/>
                  </a:cubicBezTo>
                  <a:cubicBezTo>
                    <a:pt x="3035870" y="4552775"/>
                    <a:pt x="3011280" y="4549853"/>
                    <a:pt x="2987040" y="4545005"/>
                  </a:cubicBezTo>
                  <a:cubicBezTo>
                    <a:pt x="2970609" y="4541719"/>
                    <a:pt x="2954703" y="4536099"/>
                    <a:pt x="2938272" y="4532813"/>
                  </a:cubicBezTo>
                  <a:cubicBezTo>
                    <a:pt x="2903421" y="4525843"/>
                    <a:pt x="2840119" y="4518236"/>
                    <a:pt x="2804160" y="4508429"/>
                  </a:cubicBezTo>
                  <a:cubicBezTo>
                    <a:pt x="2779363" y="4501666"/>
                    <a:pt x="2752394" y="4498302"/>
                    <a:pt x="2731008" y="4484045"/>
                  </a:cubicBezTo>
                  <a:lnTo>
                    <a:pt x="2657856" y="4435277"/>
                  </a:lnTo>
                  <a:cubicBezTo>
                    <a:pt x="2645664" y="4427149"/>
                    <a:pt x="2634386" y="4417446"/>
                    <a:pt x="2621280" y="4410893"/>
                  </a:cubicBezTo>
                  <a:cubicBezTo>
                    <a:pt x="2588768" y="4394637"/>
                    <a:pt x="2552824" y="4383935"/>
                    <a:pt x="2523744" y="4362125"/>
                  </a:cubicBezTo>
                  <a:cubicBezTo>
                    <a:pt x="2491232" y="4337741"/>
                    <a:pt x="2454945" y="4317710"/>
                    <a:pt x="2426208" y="4288973"/>
                  </a:cubicBezTo>
                  <a:cubicBezTo>
                    <a:pt x="2414016" y="4276781"/>
                    <a:pt x="2403978" y="4261961"/>
                    <a:pt x="2389632" y="4252397"/>
                  </a:cubicBezTo>
                  <a:cubicBezTo>
                    <a:pt x="2378939" y="4245268"/>
                    <a:pt x="2365248" y="4244269"/>
                    <a:pt x="2353056" y="4240205"/>
                  </a:cubicBezTo>
                  <a:cubicBezTo>
                    <a:pt x="2246199" y="4133348"/>
                    <a:pt x="2381749" y="4264115"/>
                    <a:pt x="2279904" y="4179245"/>
                  </a:cubicBezTo>
                  <a:cubicBezTo>
                    <a:pt x="2219019" y="4128508"/>
                    <a:pt x="2271030" y="4151903"/>
                    <a:pt x="2206752" y="4130477"/>
                  </a:cubicBezTo>
                  <a:cubicBezTo>
                    <a:pt x="2194560" y="4118285"/>
                    <a:pt x="2183786" y="4104487"/>
                    <a:pt x="2170176" y="4093901"/>
                  </a:cubicBezTo>
                  <a:cubicBezTo>
                    <a:pt x="2147043" y="4075909"/>
                    <a:pt x="2121408" y="4061389"/>
                    <a:pt x="2097024" y="4045133"/>
                  </a:cubicBezTo>
                  <a:lnTo>
                    <a:pt x="2023872" y="3996365"/>
                  </a:lnTo>
                  <a:lnTo>
                    <a:pt x="1987296" y="3971981"/>
                  </a:lnTo>
                  <a:cubicBezTo>
                    <a:pt x="1975104" y="3963853"/>
                    <a:pt x="1964621" y="3952231"/>
                    <a:pt x="1950720" y="3947597"/>
                  </a:cubicBezTo>
                  <a:cubicBezTo>
                    <a:pt x="1926336" y="3939469"/>
                    <a:pt x="1898954" y="3937470"/>
                    <a:pt x="1877568" y="3923213"/>
                  </a:cubicBezTo>
                  <a:cubicBezTo>
                    <a:pt x="1846743" y="3902663"/>
                    <a:pt x="1840471" y="3893848"/>
                    <a:pt x="1804416" y="3886637"/>
                  </a:cubicBezTo>
                  <a:cubicBezTo>
                    <a:pt x="1760925" y="3877939"/>
                    <a:pt x="1647381" y="3866479"/>
                    <a:pt x="1609344" y="3862253"/>
                  </a:cubicBezTo>
                  <a:cubicBezTo>
                    <a:pt x="1520232" y="3802845"/>
                    <a:pt x="1632280" y="3875359"/>
                    <a:pt x="1524000" y="3813485"/>
                  </a:cubicBezTo>
                  <a:cubicBezTo>
                    <a:pt x="1511278" y="3806215"/>
                    <a:pt x="1500146" y="3796371"/>
                    <a:pt x="1487424" y="3789101"/>
                  </a:cubicBezTo>
                  <a:cubicBezTo>
                    <a:pt x="1471644" y="3780084"/>
                    <a:pt x="1454436" y="3773734"/>
                    <a:pt x="1438656" y="3764717"/>
                  </a:cubicBezTo>
                  <a:cubicBezTo>
                    <a:pt x="1425934" y="3757447"/>
                    <a:pt x="1414004" y="3748850"/>
                    <a:pt x="1402080" y="3740333"/>
                  </a:cubicBezTo>
                  <a:cubicBezTo>
                    <a:pt x="1385545" y="3728522"/>
                    <a:pt x="1371487" y="3712844"/>
                    <a:pt x="1353312" y="3703757"/>
                  </a:cubicBezTo>
                  <a:cubicBezTo>
                    <a:pt x="1330323" y="3692262"/>
                    <a:pt x="1301546" y="3693630"/>
                    <a:pt x="1280160" y="3679373"/>
                  </a:cubicBezTo>
                  <a:cubicBezTo>
                    <a:pt x="1175338" y="3609492"/>
                    <a:pt x="1307962" y="3693274"/>
                    <a:pt x="1207008" y="3642797"/>
                  </a:cubicBezTo>
                  <a:cubicBezTo>
                    <a:pt x="1193902" y="3636244"/>
                    <a:pt x="1183822" y="3624364"/>
                    <a:pt x="1170432" y="3618413"/>
                  </a:cubicBezTo>
                  <a:cubicBezTo>
                    <a:pt x="1146944" y="3607974"/>
                    <a:pt x="1121664" y="3602157"/>
                    <a:pt x="1097280" y="3594029"/>
                  </a:cubicBezTo>
                  <a:lnTo>
                    <a:pt x="1024128" y="3569645"/>
                  </a:lnTo>
                  <a:lnTo>
                    <a:pt x="987552" y="3557453"/>
                  </a:lnTo>
                  <a:cubicBezTo>
                    <a:pt x="975360" y="3553389"/>
                    <a:pt x="961669" y="3552390"/>
                    <a:pt x="950976" y="3545261"/>
                  </a:cubicBezTo>
                  <a:cubicBezTo>
                    <a:pt x="843386" y="3473534"/>
                    <a:pt x="1015354" y="3583546"/>
                    <a:pt x="841248" y="3496493"/>
                  </a:cubicBezTo>
                  <a:cubicBezTo>
                    <a:pt x="824992" y="3488365"/>
                    <a:pt x="809185" y="3479268"/>
                    <a:pt x="792480" y="3472109"/>
                  </a:cubicBezTo>
                  <a:cubicBezTo>
                    <a:pt x="760612" y="3458451"/>
                    <a:pt x="741507" y="3458036"/>
                    <a:pt x="707136" y="3447725"/>
                  </a:cubicBezTo>
                  <a:cubicBezTo>
                    <a:pt x="682517" y="3440339"/>
                    <a:pt x="659188" y="3428382"/>
                    <a:pt x="633984" y="3423341"/>
                  </a:cubicBezTo>
                  <a:cubicBezTo>
                    <a:pt x="593344" y="3415213"/>
                    <a:pt x="551382" y="3412063"/>
                    <a:pt x="512064" y="3398957"/>
                  </a:cubicBezTo>
                  <a:cubicBezTo>
                    <a:pt x="499872" y="3394893"/>
                    <a:pt x="486983" y="3392512"/>
                    <a:pt x="475488" y="3386765"/>
                  </a:cubicBezTo>
                  <a:cubicBezTo>
                    <a:pt x="462382" y="3380212"/>
                    <a:pt x="452302" y="3368332"/>
                    <a:pt x="438912" y="3362381"/>
                  </a:cubicBezTo>
                  <a:lnTo>
                    <a:pt x="329184" y="3325805"/>
                  </a:lnTo>
                  <a:cubicBezTo>
                    <a:pt x="316992" y="3321741"/>
                    <a:pt x="304103" y="3319360"/>
                    <a:pt x="292608" y="3313613"/>
                  </a:cubicBezTo>
                  <a:cubicBezTo>
                    <a:pt x="276352" y="3305485"/>
                    <a:pt x="260545" y="3296388"/>
                    <a:pt x="243840" y="3289229"/>
                  </a:cubicBezTo>
                  <a:cubicBezTo>
                    <a:pt x="198557" y="3269822"/>
                    <a:pt x="212035" y="3287109"/>
                    <a:pt x="170688" y="3252653"/>
                  </a:cubicBezTo>
                  <a:cubicBezTo>
                    <a:pt x="135485" y="3223317"/>
                    <a:pt x="133704" y="3215465"/>
                    <a:pt x="109728" y="3179501"/>
                  </a:cubicBezTo>
                  <a:cubicBezTo>
                    <a:pt x="91302" y="3105797"/>
                    <a:pt x="102835" y="3146629"/>
                    <a:pt x="73152" y="3057581"/>
                  </a:cubicBezTo>
                  <a:lnTo>
                    <a:pt x="60960" y="3021005"/>
                  </a:lnTo>
                  <a:cubicBezTo>
                    <a:pt x="56896" y="2984429"/>
                    <a:pt x="54818" y="2947577"/>
                    <a:pt x="48768" y="2911277"/>
                  </a:cubicBezTo>
                  <a:cubicBezTo>
                    <a:pt x="46655" y="2898600"/>
                    <a:pt x="36576" y="2887552"/>
                    <a:pt x="36576" y="2874701"/>
                  </a:cubicBezTo>
                  <a:cubicBezTo>
                    <a:pt x="36576" y="2841936"/>
                    <a:pt x="44704" y="2809677"/>
                    <a:pt x="48768" y="2777165"/>
                  </a:cubicBezTo>
                  <a:cubicBezTo>
                    <a:pt x="40295" y="2692434"/>
                    <a:pt x="44272" y="2672770"/>
                    <a:pt x="24384" y="2606477"/>
                  </a:cubicBezTo>
                  <a:cubicBezTo>
                    <a:pt x="16998" y="2581858"/>
                    <a:pt x="0" y="2533325"/>
                    <a:pt x="0" y="2533325"/>
                  </a:cubicBezTo>
                  <a:cubicBezTo>
                    <a:pt x="4064" y="2480493"/>
                    <a:pt x="5620" y="2427408"/>
                    <a:pt x="12192" y="2374829"/>
                  </a:cubicBezTo>
                  <a:cubicBezTo>
                    <a:pt x="13786" y="2362077"/>
                    <a:pt x="22685" y="2350992"/>
                    <a:pt x="24384" y="2338253"/>
                  </a:cubicBezTo>
                  <a:cubicBezTo>
                    <a:pt x="30852" y="2289745"/>
                    <a:pt x="31172" y="2240587"/>
                    <a:pt x="36576" y="2191949"/>
                  </a:cubicBezTo>
                  <a:cubicBezTo>
                    <a:pt x="39306" y="2167380"/>
                    <a:pt x="45934" y="2143354"/>
                    <a:pt x="48768" y="2118797"/>
                  </a:cubicBezTo>
                  <a:cubicBezTo>
                    <a:pt x="78537" y="1860801"/>
                    <a:pt x="-4988" y="1901004"/>
                    <a:pt x="109728" y="1862765"/>
                  </a:cubicBezTo>
                  <a:cubicBezTo>
                    <a:pt x="121920" y="1850573"/>
                    <a:pt x="132694" y="1836775"/>
                    <a:pt x="146304" y="1826189"/>
                  </a:cubicBezTo>
                  <a:cubicBezTo>
                    <a:pt x="199269" y="1784994"/>
                    <a:pt x="215142" y="1779578"/>
                    <a:pt x="268224" y="1753037"/>
                  </a:cubicBezTo>
                  <a:lnTo>
                    <a:pt x="341376" y="1643309"/>
                  </a:lnTo>
                  <a:lnTo>
                    <a:pt x="365760" y="1606733"/>
                  </a:lnTo>
                  <a:cubicBezTo>
                    <a:pt x="373888" y="1594541"/>
                    <a:pt x="381352" y="1581879"/>
                    <a:pt x="390144" y="1570157"/>
                  </a:cubicBezTo>
                  <a:cubicBezTo>
                    <a:pt x="395057" y="1563607"/>
                    <a:pt x="444621" y="1499399"/>
                    <a:pt x="451104" y="1484813"/>
                  </a:cubicBezTo>
                  <a:cubicBezTo>
                    <a:pt x="461543" y="1461325"/>
                    <a:pt x="461231" y="1433047"/>
                    <a:pt x="475488" y="1411661"/>
                  </a:cubicBezTo>
                  <a:cubicBezTo>
                    <a:pt x="483616" y="1399469"/>
                    <a:pt x="493319" y="1388191"/>
                    <a:pt x="499872" y="1375085"/>
                  </a:cubicBezTo>
                  <a:cubicBezTo>
                    <a:pt x="505619" y="1363590"/>
                    <a:pt x="504935" y="1349202"/>
                    <a:pt x="512064" y="1338509"/>
                  </a:cubicBezTo>
                  <a:cubicBezTo>
                    <a:pt x="546732" y="1286507"/>
                    <a:pt x="540478" y="1312110"/>
                    <a:pt x="585216" y="1289741"/>
                  </a:cubicBezTo>
                  <a:cubicBezTo>
                    <a:pt x="621863" y="1271417"/>
                    <a:pt x="678788" y="1216439"/>
                    <a:pt x="694944" y="1192205"/>
                  </a:cubicBezTo>
                  <a:cubicBezTo>
                    <a:pt x="703072" y="1180013"/>
                    <a:pt x="712775" y="1168735"/>
                    <a:pt x="719328" y="1155629"/>
                  </a:cubicBezTo>
                  <a:cubicBezTo>
                    <a:pt x="741697" y="1110891"/>
                    <a:pt x="716094" y="1117145"/>
                    <a:pt x="768096" y="1082477"/>
                  </a:cubicBezTo>
                  <a:cubicBezTo>
                    <a:pt x="783291" y="1072347"/>
                    <a:pt x="858246" y="1058914"/>
                    <a:pt x="865632" y="1058093"/>
                  </a:cubicBezTo>
                  <a:cubicBezTo>
                    <a:pt x="918296" y="1052241"/>
                    <a:pt x="971403" y="1051174"/>
                    <a:pt x="1024128" y="1045901"/>
                  </a:cubicBezTo>
                  <a:cubicBezTo>
                    <a:pt x="1052722" y="1043042"/>
                    <a:pt x="1081024" y="1037773"/>
                    <a:pt x="1109472" y="1033709"/>
                  </a:cubicBezTo>
                  <a:cubicBezTo>
                    <a:pt x="1150112" y="1037773"/>
                    <a:pt x="1191024" y="1039691"/>
                    <a:pt x="1231392" y="1045901"/>
                  </a:cubicBezTo>
                  <a:cubicBezTo>
                    <a:pt x="1244094" y="1047855"/>
                    <a:pt x="1255180" y="1059372"/>
                    <a:pt x="1267968" y="1058093"/>
                  </a:cubicBezTo>
                  <a:cubicBezTo>
                    <a:pt x="1297408" y="1055149"/>
                    <a:pt x="1324864" y="1041837"/>
                    <a:pt x="1353312" y="1033709"/>
                  </a:cubicBezTo>
                  <a:cubicBezTo>
                    <a:pt x="1365504" y="1025581"/>
                    <a:pt x="1379527" y="1019686"/>
                    <a:pt x="1389888" y="1009325"/>
                  </a:cubicBezTo>
                  <a:cubicBezTo>
                    <a:pt x="1471168" y="928045"/>
                    <a:pt x="1353312" y="1013389"/>
                    <a:pt x="1450848" y="948365"/>
                  </a:cubicBezTo>
                  <a:lnTo>
                    <a:pt x="1499616" y="875213"/>
                  </a:lnTo>
                  <a:cubicBezTo>
                    <a:pt x="1507744" y="863021"/>
                    <a:pt x="1510099" y="843271"/>
                    <a:pt x="1524000" y="838637"/>
                  </a:cubicBezTo>
                  <a:lnTo>
                    <a:pt x="1597152" y="814253"/>
                  </a:lnTo>
                  <a:cubicBezTo>
                    <a:pt x="1629664" y="818317"/>
                    <a:pt x="1662650" y="819580"/>
                    <a:pt x="1694688" y="826445"/>
                  </a:cubicBezTo>
                  <a:cubicBezTo>
                    <a:pt x="1719820" y="831831"/>
                    <a:pt x="1767840" y="850829"/>
                    <a:pt x="1767840" y="850829"/>
                  </a:cubicBezTo>
                  <a:cubicBezTo>
                    <a:pt x="1845056" y="846765"/>
                    <a:pt x="1922456" y="845335"/>
                    <a:pt x="1999488" y="838637"/>
                  </a:cubicBezTo>
                  <a:cubicBezTo>
                    <a:pt x="2016181" y="837185"/>
                    <a:pt x="2032206" y="831260"/>
                    <a:pt x="2048256" y="826445"/>
                  </a:cubicBezTo>
                  <a:lnTo>
                    <a:pt x="2157984" y="789869"/>
                  </a:lnTo>
                  <a:lnTo>
                    <a:pt x="2194560" y="777677"/>
                  </a:lnTo>
                  <a:cubicBezTo>
                    <a:pt x="2206752" y="773613"/>
                    <a:pt x="2220443" y="772614"/>
                    <a:pt x="2231136" y="765485"/>
                  </a:cubicBezTo>
                  <a:cubicBezTo>
                    <a:pt x="2318230" y="707422"/>
                    <a:pt x="2275857" y="723825"/>
                    <a:pt x="2353056" y="704525"/>
                  </a:cubicBezTo>
                  <a:cubicBezTo>
                    <a:pt x="2411018" y="665884"/>
                    <a:pt x="2375731" y="684775"/>
                    <a:pt x="2462784" y="655757"/>
                  </a:cubicBezTo>
                  <a:lnTo>
                    <a:pt x="2535936" y="631373"/>
                  </a:lnTo>
                  <a:cubicBezTo>
                    <a:pt x="2548128" y="627309"/>
                    <a:pt x="2559835" y="621294"/>
                    <a:pt x="2572512" y="619181"/>
                  </a:cubicBezTo>
                  <a:cubicBezTo>
                    <a:pt x="2677983" y="601602"/>
                    <a:pt x="2621135" y="610055"/>
                    <a:pt x="2743200" y="594797"/>
                  </a:cubicBezTo>
                  <a:cubicBezTo>
                    <a:pt x="2755392" y="590733"/>
                    <a:pt x="2767308" y="585722"/>
                    <a:pt x="2779776" y="582605"/>
                  </a:cubicBezTo>
                  <a:cubicBezTo>
                    <a:pt x="2819931" y="572566"/>
                    <a:pt x="2874032" y="565468"/>
                    <a:pt x="2913888" y="558221"/>
                  </a:cubicBezTo>
                  <a:cubicBezTo>
                    <a:pt x="2934276" y="554514"/>
                    <a:pt x="2954744" y="551055"/>
                    <a:pt x="2974848" y="546029"/>
                  </a:cubicBezTo>
                  <a:cubicBezTo>
                    <a:pt x="2987316" y="542912"/>
                    <a:pt x="2998879" y="536625"/>
                    <a:pt x="3011424" y="533837"/>
                  </a:cubicBezTo>
                  <a:cubicBezTo>
                    <a:pt x="3035556" y="528474"/>
                    <a:pt x="3060254" y="526067"/>
                    <a:pt x="3084576" y="521645"/>
                  </a:cubicBezTo>
                  <a:cubicBezTo>
                    <a:pt x="3104964" y="517938"/>
                    <a:pt x="3125067" y="512685"/>
                    <a:pt x="3145536" y="509453"/>
                  </a:cubicBezTo>
                  <a:cubicBezTo>
                    <a:pt x="3202306" y="500489"/>
                    <a:pt x="3316224" y="485069"/>
                    <a:pt x="3316224" y="485069"/>
                  </a:cubicBezTo>
                  <a:cubicBezTo>
                    <a:pt x="3403921" y="455837"/>
                    <a:pt x="3294405" y="491303"/>
                    <a:pt x="3401568" y="460685"/>
                  </a:cubicBezTo>
                  <a:cubicBezTo>
                    <a:pt x="3413925" y="457154"/>
                    <a:pt x="3391408" y="432237"/>
                    <a:pt x="3401568" y="424109"/>
                  </a:cubicBezTo>
                  <a:close/>
                </a:path>
              </a:pathLst>
            </a:custGeom>
            <a:noFill/>
            <a:ln>
              <a:solidFill>
                <a:srgbClr val="2A54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cxnSp>
        <p:nvCxnSpPr>
          <p:cNvPr id="7" name="Straight Arrow Connector 6"/>
          <p:cNvCxnSpPr/>
          <p:nvPr/>
        </p:nvCxnSpPr>
        <p:spPr>
          <a:xfrm flipV="1">
            <a:off x="4860032" y="3933601"/>
            <a:ext cx="1172884" cy="100756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577803" y="3733546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αναγωγές</a:t>
            </a:r>
            <a:endParaRPr lang="el-GR" sz="2000" dirty="0">
              <a:latin typeface="+mn-lt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49809"/>
            <a:ext cx="2414265" cy="18769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058264" y="3826741"/>
            <a:ext cx="25308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Topographic-Relief-perspective-sample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Magnus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Manske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484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PRESENTER" val="68de0ce98764bf3892d0ef96388ba732b85e2"/>
</p:tagLst>
</file>

<file path=ppt/theme/theme1.xml><?xml version="1.0" encoding="utf-8"?>
<a:theme xmlns:a="http://schemas.openxmlformats.org/drawingml/2006/main" name="OC_template_updated">
  <a:themeElements>
    <a:clrScheme name="Προσαρμοσμένο 5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435</TotalTime>
  <Words>2868</Words>
  <Application>Microsoft Office PowerPoint</Application>
  <PresentationFormat>On-screen Show (4:3)</PresentationFormat>
  <Paragraphs>397</Paragraphs>
  <Slides>30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OC_template_updated</vt:lpstr>
      <vt:lpstr>Γεωδαισία</vt:lpstr>
      <vt:lpstr>Ανάλυση Παρουσίασης</vt:lpstr>
      <vt:lpstr>Συστήματα αναφοράς και γεωδαιτικό datum  (1 από 18)</vt:lpstr>
      <vt:lpstr>Συστήματα αναφοράς και γεωδαιτικό datum  (2 από 18)</vt:lpstr>
      <vt:lpstr>Συστήματα αναφοράς και γεωδαιτικό datum  (3 από 18)</vt:lpstr>
      <vt:lpstr>Συστήματα αναφοράς και γεωδαιτικό datum  (4 από 18)</vt:lpstr>
      <vt:lpstr>Απόκλιση Της Κατακορύφου  (1 από 2)</vt:lpstr>
      <vt:lpstr>Απόκλιση Της Κατακορύφου  (2 από 2)</vt:lpstr>
      <vt:lpstr>Συστήματα αναφοράς και γεωδαιτικό datum  (5 από 18)</vt:lpstr>
      <vt:lpstr>Συστήματα αναφοράς και γεωδαιτικό datum  (6 από 18)</vt:lpstr>
      <vt:lpstr>Συστήματα αναφοράς και γεωδαιτικό datum  (7 από 18)</vt:lpstr>
      <vt:lpstr>Συστήματα αναφοράς και γεωδαιτικό datum  (8 από 18)</vt:lpstr>
      <vt:lpstr>Συστήματα αναφοράς και γεωδαιτικό datum  (9 από 18)</vt:lpstr>
      <vt:lpstr>Συστήματα αναφοράς και γεωδαιτικό datum  (10 από 18)</vt:lpstr>
      <vt:lpstr>Συστήματα αναφοράς και γεωδαιτικό datum  (11 από 18)</vt:lpstr>
      <vt:lpstr>Συστήματα αναφοράς και γεωδαιτικό datum (12 από 18)</vt:lpstr>
      <vt:lpstr>Συστήματα αναφοράς και γεωδαιτικό datum  (13 από 18)</vt:lpstr>
      <vt:lpstr>Συστήματα αναφοράς και γεωδαιτικό datum  (14 από 18)</vt:lpstr>
      <vt:lpstr>Συστήματα αναφοράς και γεωδαιτικό datum  (15 από 18)</vt:lpstr>
      <vt:lpstr>Συστήματα αναφοράς και γεωδαιτικό datum  (16 από 18)</vt:lpstr>
      <vt:lpstr>Συστήματα αναφοράς και γεωδαιτικό datum  (17 από 18)</vt:lpstr>
      <vt:lpstr>Συστήματα αναφοράς και γεωδαιτικό datum  (18 από 18)</vt:lpstr>
      <vt:lpstr>Περίληψη - Συμπεράσματα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142</cp:revision>
  <dcterms:created xsi:type="dcterms:W3CDTF">2013-06-25T10:47:27Z</dcterms:created>
  <dcterms:modified xsi:type="dcterms:W3CDTF">2015-04-08T10:15:17Z</dcterms:modified>
</cp:coreProperties>
</file>