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96" r:id="rId1"/>
    <p:sldMasterId id="2147483684" r:id="rId2"/>
    <p:sldMasterId id="2147483708" r:id="rId3"/>
  </p:sldMasterIdLst>
  <p:notesMasterIdLst>
    <p:notesMasterId r:id="rId22"/>
  </p:notesMasterIdLst>
  <p:handoutMasterIdLst>
    <p:handoutMasterId r:id="rId23"/>
  </p:handoutMasterIdLst>
  <p:sldIdLst>
    <p:sldId id="256" r:id="rId4"/>
    <p:sldId id="270" r:id="rId5"/>
    <p:sldId id="271" r:id="rId6"/>
    <p:sldId id="272" r:id="rId7"/>
    <p:sldId id="273" r:id="rId8"/>
    <p:sldId id="278" r:id="rId9"/>
    <p:sldId id="274" r:id="rId10"/>
    <p:sldId id="279" r:id="rId11"/>
    <p:sldId id="275" r:id="rId12"/>
    <p:sldId id="276" r:id="rId13"/>
    <p:sldId id="280" r:id="rId14"/>
    <p:sldId id="257" r:id="rId15"/>
    <p:sldId id="262" r:id="rId16"/>
    <p:sldId id="264" r:id="rId17"/>
    <p:sldId id="267" r:id="rId18"/>
    <p:sldId id="268" r:id="rId19"/>
    <p:sldId id="266" r:id="rId20"/>
    <p:sldId id="261" r:id="rId21"/>
  </p:sldIdLst>
  <p:sldSz cx="9144000" cy="6858000" type="screen4x3"/>
  <p:notesSz cx="7104063" cy="10234613"/>
  <p:custDataLst>
    <p:tags r:id="rId2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F21"/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D7873-3DE9-443F-826F-D7186D56AB83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8928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D7873-3DE9-443F-826F-D7186D56AB83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1163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D7873-3DE9-443F-826F-D7186D56AB83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9656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D7873-3DE9-443F-826F-D7186D56AB83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9656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D7873-3DE9-443F-826F-D7186D56AB83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8785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99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55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F847-EEAA-44CE-BFC9-E9E1A83AF3AD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wave-green-background-backgrounds-wallpapers-wave-green-background-slide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2"/>
            <a:ext cx="9144000" cy="68613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Content Placeholder 9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71056"/>
          </a:xfrm>
          <a:gradFill flip="none" rotWithShape="1">
            <a:gsLst>
              <a:gs pos="0">
                <a:srgbClr val="E2E2E2">
                  <a:alpha val="0"/>
                </a:srgbClr>
              </a:gs>
              <a:gs pos="8000">
                <a:srgbClr val="F5F5F5">
                  <a:alpha val="63000"/>
                </a:srgbClr>
              </a:gs>
              <a:gs pos="22000">
                <a:schemeClr val="bg1"/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marL="442913" indent="-342900">
              <a:lnSpc>
                <a:spcPct val="114000"/>
              </a:lnSpc>
              <a:spcBef>
                <a:spcPts val="1200"/>
              </a:spcBef>
              <a:buClr>
                <a:srgbClr val="404F21"/>
              </a:buClr>
              <a:defRPr sz="2200"/>
            </a:lvl1pPr>
            <a:lvl2pPr marL="803275" indent="-442913">
              <a:buClr>
                <a:srgbClr val="404F21"/>
              </a:buClr>
              <a:buFont typeface="Courier New" panose="02070309020205020404" pitchFamily="49" charset="0"/>
              <a:buChar char="o"/>
              <a:defRPr sz="2200"/>
            </a:lvl2pPr>
          </a:lstStyle>
          <a:p>
            <a:pPr lvl="0"/>
            <a:r>
              <a:rPr lang="el-GR" sz="2400" smtClean="0"/>
              <a:t>Στυλ υποδείγματος κειμένου</a:t>
            </a:r>
          </a:p>
          <a:p>
            <a:pPr lvl="1"/>
            <a:r>
              <a:rPr lang="el-GR" sz="2400" smtClean="0"/>
              <a:t>Δεύτερου επιπέδου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301006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404F2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0464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78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57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50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41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3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08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62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62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66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699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3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12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23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90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03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2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95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68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10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aboratorium.eprus.pl/urzadzenia-do-badania-skory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Ειδική Κοσμητολογία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6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Προσδιορισμός της υδάτωσης της κερατίνης με χρήση ταινιών συλλογής κερατινοκυττάρων</a:t>
            </a:r>
            <a:endParaRPr lang="el-GR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Δρ. Αθανασία Βαρβαρέσου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Αναπληρώτρια Καθηγήτρια Κοσμητολογίας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Πίνακας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18" y="1556792"/>
            <a:ext cx="871296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Θερμοκρασία =…., Σχετική υγρασία = ….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7" name="Πίνακα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963833"/>
              </p:ext>
            </p:extLst>
          </p:nvPr>
        </p:nvGraphicFramePr>
        <p:xfrm>
          <a:off x="251517" y="2028910"/>
          <a:ext cx="8712971" cy="439248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48516"/>
                <a:gridCol w="605665"/>
                <a:gridCol w="1026783"/>
                <a:gridCol w="1128999"/>
                <a:gridCol w="763742"/>
                <a:gridCol w="1254415"/>
                <a:gridCol w="397288"/>
                <a:gridCol w="397288"/>
                <a:gridCol w="397288"/>
                <a:gridCol w="397288"/>
                <a:gridCol w="397288"/>
                <a:gridCol w="998411"/>
              </a:tblGrid>
              <a:tr h="7235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chemeClr val="tx1"/>
                          </a:solidFill>
                          <a:effectLst/>
                        </a:rPr>
                        <a:t>Εθελοντής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chemeClr val="tx1"/>
                          </a:solidFill>
                          <a:effectLst/>
                        </a:rPr>
                        <a:t>Φύλο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chemeClr val="tx1"/>
                          </a:solidFill>
                          <a:effectLst/>
                        </a:rPr>
                        <a:t>Περιοχή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CORNFINE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CORNC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OARSE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CORNIDX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G0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G1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G2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el-GR" sz="12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el-GR" sz="12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Desq.index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17247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1 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….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Αριστερό μάγουλο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862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Μέτωπο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724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Αριστερό αντιβράχιο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86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2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….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……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86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…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……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86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…..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…….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97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Cornfine</a:t>
            </a:r>
            <a:r>
              <a:rPr lang="el-GR" dirty="0" smtClean="0"/>
              <a:t> </a:t>
            </a:r>
            <a:r>
              <a:rPr lang="el-GR" dirty="0"/>
              <a:t>= Ε</a:t>
            </a:r>
            <a:r>
              <a:rPr lang="el-GR" dirty="0" smtClean="0"/>
              <a:t>μβαδόν </a:t>
            </a:r>
            <a:r>
              <a:rPr lang="el-GR" dirty="0"/>
              <a:t>του τμήματος της ταινίας (</a:t>
            </a:r>
            <a:r>
              <a:rPr lang="en-US" dirty="0"/>
              <a:t>mm</a:t>
            </a:r>
            <a:r>
              <a:rPr lang="el-GR" baseline="30000" dirty="0"/>
              <a:t>2</a:t>
            </a:r>
            <a:r>
              <a:rPr lang="el-GR" dirty="0"/>
              <a:t>) που είναι καλυμμένο με κερατινοκύτταρα</a:t>
            </a:r>
          </a:p>
          <a:p>
            <a:r>
              <a:rPr lang="en-US" dirty="0"/>
              <a:t>Corncoarse</a:t>
            </a:r>
            <a:r>
              <a:rPr lang="el-GR" dirty="0"/>
              <a:t> = </a:t>
            </a:r>
            <a:r>
              <a:rPr lang="el-GR" dirty="0" smtClean="0"/>
              <a:t>Αναλογία </a:t>
            </a:r>
            <a:r>
              <a:rPr lang="el-GR" dirty="0"/>
              <a:t>του εμβαδού της περιοχής που καλύπτεται από κερατινοκύτταρα σε σύγκριση με το εμβαδόν της ακάλυπτης περιοχής.</a:t>
            </a:r>
          </a:p>
          <a:p>
            <a:r>
              <a:rPr lang="en-US" dirty="0"/>
              <a:t>Cornidx</a:t>
            </a:r>
            <a:r>
              <a:rPr lang="el-GR" dirty="0"/>
              <a:t> = Δείκτης απόπτωσης</a:t>
            </a:r>
          </a:p>
          <a:p>
            <a:r>
              <a:rPr lang="en-US" dirty="0"/>
              <a:t>G</a:t>
            </a:r>
            <a:r>
              <a:rPr lang="el-GR" dirty="0"/>
              <a:t>0-</a:t>
            </a:r>
            <a:r>
              <a:rPr lang="en-US" dirty="0"/>
              <a:t>G</a:t>
            </a:r>
            <a:r>
              <a:rPr lang="el-GR" dirty="0"/>
              <a:t>4 = Αναλογία των κερατινοκυττάρων ανά κατηγορία πάχους κερατινοκυττάρων  (</a:t>
            </a:r>
            <a:r>
              <a:rPr lang="en-US" dirty="0"/>
              <a:t>G</a:t>
            </a:r>
            <a:r>
              <a:rPr lang="el-GR" dirty="0"/>
              <a:t>0: πολύ λεπτές φολίδες…..</a:t>
            </a:r>
            <a:r>
              <a:rPr lang="en-US" dirty="0"/>
              <a:t>G</a:t>
            </a:r>
            <a:r>
              <a:rPr lang="el-GR" dirty="0"/>
              <a:t>4: οι παχύτερες φολίδες).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Πίνακας </a:t>
            </a:r>
            <a:r>
              <a:rPr lang="el-GR" sz="3200" b="0" dirty="0" smtClean="0"/>
              <a:t>2/2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8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Αθανασία Βαρβαρέσου 2014. </a:t>
            </a:r>
            <a:r>
              <a:rPr lang="el-GR" sz="2000"/>
              <a:t>Αθανασία </a:t>
            </a:r>
            <a:r>
              <a:rPr lang="el-GR" sz="2000" smtClean="0"/>
              <a:t>Βαρβαρέσου. </a:t>
            </a:r>
            <a:r>
              <a:rPr lang="el-GR" sz="2000" dirty="0" smtClean="0"/>
              <a:t>«Ειδική Κοσμητολογία </a:t>
            </a:r>
            <a:r>
              <a:rPr lang="en-US" sz="2000" dirty="0"/>
              <a:t>(</a:t>
            </a:r>
            <a:r>
              <a:rPr lang="el-GR" sz="2000" dirty="0" smtClean="0"/>
              <a:t>Ε</a:t>
            </a:r>
            <a:r>
              <a:rPr lang="en-US" sz="2000" dirty="0" smtClean="0"/>
              <a:t>)</a:t>
            </a:r>
            <a:r>
              <a:rPr lang="el-GR" sz="2000" dirty="0" smtClean="0"/>
              <a:t>. Ενότητα 6</a:t>
            </a:r>
            <a:r>
              <a:rPr lang="en-US" sz="2000" dirty="0" smtClean="0"/>
              <a:t>:</a:t>
            </a:r>
            <a:r>
              <a:rPr lang="el-GR" sz="2000" dirty="0"/>
              <a:t> Προσδιορισμός της υδάτωσης της κερατίνης με χρήση ταινιών συλλογής κερατινοκυττάρων».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338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2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 κερατινοκύτταρα αποπίπτουν από την επιφάνεια της επιδερμίδας είτε μεμονωμένα είτε ως συσσωματώματα (νιφάδες κερατινοκυττάρων). Η υδάτωση της κερατίνης καθορίζει σε μεγάλο βαθμό το ρυθμό απόπτωσης καθώς και το μέγεθος των συσσωματωμάτων.</a:t>
            </a:r>
          </a:p>
          <a:p>
            <a:r>
              <a:rPr lang="el-GR" dirty="0" smtClean="0"/>
              <a:t>Στη μέθοδο αυτή αφαιρούνται με ειδική κολλητική ταινία συσσωματώματα κερατινοκυττάρων (νιφάδες απολέπισης). </a:t>
            </a:r>
          </a:p>
          <a:p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Χρήση ταινιών συλλογής κερατινοκυττάρων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7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Ταινία συλλογής κερατινοκυττάρων</a:t>
            </a:r>
            <a:endParaRPr lang="el-GR" dirty="0"/>
          </a:p>
        </p:txBody>
      </p:sp>
      <p:pic>
        <p:nvPicPr>
          <p:cNvPr id="1026" name="Picture 2" descr="http://eprus.pl/wp-content/uploads/2012/05/Sebufix%C2%AE-F-16_Corneofix%C2%AE-F-2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1700808"/>
            <a:ext cx="4680520" cy="46805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2286000" y="639225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laboratorium.eprus.pl</a:t>
            </a:r>
            <a:endParaRPr lang="el-GR" sz="1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6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</a:t>
            </a:r>
            <a:r>
              <a:rPr lang="el-GR" dirty="0"/>
              <a:t>χώρος πρέπει να είναι κλιματιζόμενος για να εξασφαλισθούν σταθερές περιβαλλοντικές συνθήκες.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θερμοκρασία και η σχετική υγρασία πρέπει να είναι 20</a:t>
            </a:r>
            <a:r>
              <a:rPr lang="en-US" baseline="30000" dirty="0"/>
              <a:t>o</a:t>
            </a:r>
            <a:r>
              <a:rPr lang="en-US" dirty="0"/>
              <a:t>C</a:t>
            </a:r>
            <a:r>
              <a:rPr lang="el-GR" dirty="0"/>
              <a:t> και </a:t>
            </a:r>
            <a:r>
              <a:rPr lang="el-GR" dirty="0" smtClean="0"/>
              <a:t>40-60%, </a:t>
            </a:r>
            <a:r>
              <a:rPr lang="el-GR" dirty="0"/>
              <a:t>αντίστοιχα. </a:t>
            </a:r>
          </a:p>
          <a:p>
            <a:r>
              <a:rPr lang="el-GR" dirty="0"/>
              <a:t>Η μέτρηση δεν πρέπει να γίνεται κάτω από άμεσο ηλεκτρικό ή ηλιακό φως, διότι μπορεί να αυξηθεί η θερμοκρασία της εξεταζόμενης περιοχής και η μέτρηση να είναι ανακριβής. </a:t>
            </a:r>
          </a:p>
          <a:p>
            <a:r>
              <a:rPr lang="el-GR" dirty="0"/>
              <a:t>Όταν απαιτείται να πραγματοποιηθεί σειρά μετρήσεων σε βάθος χρόνου για την αξιολόγηση προϊόντος θα πρέπει οι μετρήσεις να γίνονται την ίδια ώρα της ημέρας και υπό τις ίδιες συνθήκες φωτισμού.</a:t>
            </a:r>
          </a:p>
          <a:p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Προετοιμασία του χώρου μέτρησης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5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Αφήνεται </a:t>
            </a:r>
            <a:r>
              <a:rPr lang="el-GR" dirty="0"/>
              <a:t>να παραμείνει ο εθελοντής σε ηρεμία στο κλιματιζόμενο δωμάτιο για 10-20 λεπτά, ώστε να αποκατασταθεί η κυκλοφορία του αίματος. </a:t>
            </a:r>
          </a:p>
          <a:p>
            <a:r>
              <a:rPr lang="el-GR" dirty="0"/>
              <a:t>Η περιοχή που θα μετρηθεί δεν πρέπει να καλύπτεται από ρούχα. </a:t>
            </a:r>
          </a:p>
          <a:p>
            <a:r>
              <a:rPr lang="el-GR" dirty="0"/>
              <a:t>Η μέτρηση γίνεται σε περιοχή που δεν έχει τρίχες. Σε περίπτωση που απαιτείται μέτρηση σε περιοχή με τριχοφυΐα, τότε πρέπει να ξυριστεί 1 έως 2 ημέρες πριν τη μέτρηση. 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Προετοιμασία του εθελοντή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2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</a:t>
            </a:r>
            <a:r>
              <a:rPr lang="el-GR" dirty="0"/>
              <a:t>περιοχή που θα μετρηθεί θα πρέπει να είναι ελεύθερη καλλυντικού προϊόντος 2 ώρες πριν και να μην έχει προϊόντα μακιγιάζ. 20 λεπτά πριν τη μέτρηση καθαρίζεται η περιοχή με λίγο νερό, ταμπονάρεται ελαφρά και αφήνεται να στεγνώσει. </a:t>
            </a:r>
          </a:p>
          <a:p>
            <a:r>
              <a:rPr lang="el-GR" dirty="0"/>
              <a:t>Αν χρειάζεται επανάληψη της μέτρησης στο ίδιο σημείο θα πρέπει να μεσολαβήσουν 10 δευτερόλεπτα μεταξύ των διαδοχικών μετρήσεων για να μην αυξηθεί η θερμοκρασία του δέρματος και είναι ανακριβείς οι μετρήσεις. </a:t>
            </a:r>
            <a:endParaRPr lang="en-US" dirty="0" smtClean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Προετοιμασία του εθελοντή </a:t>
            </a:r>
            <a:r>
              <a:rPr lang="el-GR" sz="3200" b="0" dirty="0"/>
              <a:t>2</a:t>
            </a:r>
            <a:r>
              <a:rPr lang="el-GR" sz="3200" b="0" dirty="0" smtClean="0"/>
              <a:t>/2</a:t>
            </a:r>
            <a:endParaRPr lang="el-GR" sz="32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0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Τοποθετείται η ταινία στην προσδιοριζόμενη περιοχή και αποκολλάται μαζί με τα </a:t>
            </a:r>
            <a:r>
              <a:rPr lang="el-GR" dirty="0" smtClean="0"/>
              <a:t>κερατινοκύτταρα.</a:t>
            </a:r>
            <a:endParaRPr lang="el-GR" dirty="0"/>
          </a:p>
          <a:p>
            <a:r>
              <a:rPr lang="el-GR" dirty="0"/>
              <a:t>Τοποθετείται κατόπιν η ταινία </a:t>
            </a:r>
            <a:r>
              <a:rPr lang="el-GR" dirty="0" smtClean="0"/>
              <a:t>με τα κερατινοκύτταρα σε </a:t>
            </a:r>
            <a:r>
              <a:rPr lang="el-GR" dirty="0"/>
              <a:t>συσκευή που φέρει κάμερα </a:t>
            </a:r>
            <a:r>
              <a:rPr lang="en-US" dirty="0"/>
              <a:t>UVA</a:t>
            </a:r>
            <a:r>
              <a:rPr lang="el-GR" dirty="0"/>
              <a:t> (</a:t>
            </a:r>
            <a:r>
              <a:rPr lang="en-US" dirty="0"/>
              <a:t>Visioscan</a:t>
            </a:r>
            <a:r>
              <a:rPr lang="el-GR" dirty="0"/>
              <a:t>) και τα συσσωματώματα απεικονίζονται στην οθόνη του υπολογιστή ως </a:t>
            </a:r>
            <a:r>
              <a:rPr lang="el-GR" dirty="0" smtClean="0"/>
              <a:t>κηλίδες.</a:t>
            </a:r>
            <a:endParaRPr lang="el-GR" dirty="0"/>
          </a:p>
          <a:p>
            <a:r>
              <a:rPr lang="el-GR" dirty="0"/>
              <a:t>Με τη βοήθεια του λογισμικού προσδιορίζεται το πάχος του συσσωματώματος, ο δείκτης απόπτωσης (</a:t>
            </a:r>
            <a:r>
              <a:rPr lang="en-US" dirty="0"/>
              <a:t>desquamation index</a:t>
            </a:r>
            <a:r>
              <a:rPr lang="el-GR" dirty="0"/>
              <a:t>) και έμμεσα η </a:t>
            </a:r>
            <a:r>
              <a:rPr lang="el-GR" dirty="0" smtClean="0"/>
              <a:t>υδάτωση </a:t>
            </a:r>
            <a:r>
              <a:rPr lang="el-GR" dirty="0"/>
              <a:t>της κερατίνης στιβάδας.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Εκτέλεση της άσκησης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18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Στο </a:t>
            </a:r>
            <a:r>
              <a:rPr lang="el-GR" dirty="0"/>
              <a:t>ξηρό, αφυδατωμένο δέρμα παρατηρούνται πολλά,  παχιά συσσωματώματα και μεγάλος δείκτης απόπτωσης. Επίσης το μέγεθος των κερατινοκυττάρων μπορεί να χρησιμεύσει για τον προσδιορισμό της αναπαραγωγικής-αναγεννητικής ικανότητας του δέρματος. Όσο μεγαλύτερος είναι ο ρυθμός αναπαραγωγής, τόσο μικρότερο είναι το μέγεθος των </a:t>
            </a:r>
            <a:r>
              <a:rPr lang="el-GR" dirty="0" smtClean="0"/>
              <a:t>κερατινοκυττάρων.</a:t>
            </a: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Εκτέλεση της άσκησης </a:t>
            </a:r>
            <a:r>
              <a:rPr lang="el-GR" sz="3200" b="0" dirty="0"/>
              <a:t>2</a:t>
            </a:r>
            <a:r>
              <a:rPr lang="el-GR" sz="3200" b="0" dirty="0" smtClean="0"/>
              <a:t>/2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000125" y="2060848"/>
            <a:ext cx="714375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Απεικόνιση-αποτελέσματα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6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1_temlate1">
  <a:themeElements>
    <a:clrScheme name="Προσαρμοσμένο 2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late1">
  <a:themeElements>
    <a:clrScheme name="Προσαρμοσμένο 1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temlate1</Template>
  <TotalTime>20</TotalTime>
  <Words>1152</Words>
  <Application>Microsoft Office PowerPoint</Application>
  <PresentationFormat>Προβολή στην οθόνη (4:3)</PresentationFormat>
  <Paragraphs>191</Paragraphs>
  <Slides>18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18</vt:i4>
      </vt:variant>
    </vt:vector>
  </HeadingPairs>
  <TitlesOfParts>
    <vt:vector size="21" baseType="lpstr">
      <vt:lpstr>1_temlate1</vt:lpstr>
      <vt:lpstr>temlate1</vt:lpstr>
      <vt:lpstr>OC_template_updated</vt:lpstr>
      <vt:lpstr>Ειδική Κοσμητολογία (Ε)</vt:lpstr>
      <vt:lpstr>Χρήση ταινιών συλλογής κερατινοκυττάρων</vt:lpstr>
      <vt:lpstr>Ταινία συλλογής κερατινοκυττάρων</vt:lpstr>
      <vt:lpstr>Προετοιμασία του χώρου μέτρησης</vt:lpstr>
      <vt:lpstr>Προετοιμασία του εθελοντή 1/2</vt:lpstr>
      <vt:lpstr>Προετοιμασία του εθελοντή 2/2</vt:lpstr>
      <vt:lpstr>Εκτέλεση της άσκησης 1/2</vt:lpstr>
      <vt:lpstr>Εκτέλεση της άσκησης 2/2</vt:lpstr>
      <vt:lpstr>Απεικόνιση-αποτελέσματα</vt:lpstr>
      <vt:lpstr>Πίνακας 1/2</vt:lpstr>
      <vt:lpstr>Πίνακας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Ειδική Κοσμητολογία (Ε)</dc:title>
  <dc:creator>opencourses@teiath.gr</dc:creator>
  <cp:lastModifiedBy>natasakar new</cp:lastModifiedBy>
  <cp:revision>6</cp:revision>
  <dcterms:created xsi:type="dcterms:W3CDTF">2015-03-04T07:28:06Z</dcterms:created>
  <dcterms:modified xsi:type="dcterms:W3CDTF">2015-04-15T12:25:39Z</dcterms:modified>
</cp:coreProperties>
</file>