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84" r:id="rId1"/>
    <p:sldMasterId id="2147483696" r:id="rId2"/>
  </p:sldMasterIdLst>
  <p:notesMasterIdLst>
    <p:notesMasterId r:id="rId56"/>
  </p:notesMasterIdLst>
  <p:handoutMasterIdLst>
    <p:handoutMasterId r:id="rId57"/>
  </p:handoutMasterIdLst>
  <p:sldIdLst>
    <p:sldId id="256" r:id="rId3"/>
    <p:sldId id="302" r:id="rId4"/>
    <p:sldId id="258" r:id="rId5"/>
    <p:sldId id="268" r:id="rId6"/>
    <p:sldId id="259" r:id="rId7"/>
    <p:sldId id="260" r:id="rId8"/>
    <p:sldId id="309" r:id="rId9"/>
    <p:sldId id="310" r:id="rId10"/>
    <p:sldId id="311" r:id="rId11"/>
    <p:sldId id="312" r:id="rId12"/>
    <p:sldId id="313" r:id="rId13"/>
    <p:sldId id="314" r:id="rId14"/>
    <p:sldId id="315" r:id="rId15"/>
    <p:sldId id="316" r:id="rId16"/>
    <p:sldId id="267" r:id="rId17"/>
    <p:sldId id="334" r:id="rId18"/>
    <p:sldId id="317" r:id="rId19"/>
    <p:sldId id="335" r:id="rId20"/>
    <p:sldId id="269" r:id="rId21"/>
    <p:sldId id="270" r:id="rId22"/>
    <p:sldId id="271" r:id="rId23"/>
    <p:sldId id="272" r:id="rId24"/>
    <p:sldId id="274" r:id="rId25"/>
    <p:sldId id="275" r:id="rId26"/>
    <p:sldId id="276" r:id="rId27"/>
    <p:sldId id="320" r:id="rId28"/>
    <p:sldId id="277" r:id="rId29"/>
    <p:sldId id="278" r:id="rId30"/>
    <p:sldId id="279" r:id="rId31"/>
    <p:sldId id="280" r:id="rId32"/>
    <p:sldId id="281" r:id="rId33"/>
    <p:sldId id="282" r:id="rId34"/>
    <p:sldId id="321" r:id="rId35"/>
    <p:sldId id="283" r:id="rId36"/>
    <p:sldId id="322" r:id="rId37"/>
    <p:sldId id="323" r:id="rId38"/>
    <p:sldId id="298" r:id="rId39"/>
    <p:sldId id="299" r:id="rId40"/>
    <p:sldId id="300" r:id="rId41"/>
    <p:sldId id="303" r:id="rId42"/>
    <p:sldId id="304" r:id="rId43"/>
    <p:sldId id="305" r:id="rId44"/>
    <p:sldId id="307" r:id="rId45"/>
    <p:sldId id="306" r:id="rId46"/>
    <p:sldId id="308" r:id="rId47"/>
    <p:sldId id="257" r:id="rId48"/>
    <p:sldId id="325" r:id="rId49"/>
    <p:sldId id="326" r:id="rId50"/>
    <p:sldId id="331" r:id="rId51"/>
    <p:sldId id="332" r:id="rId52"/>
    <p:sldId id="333" r:id="rId53"/>
    <p:sldId id="330" r:id="rId54"/>
    <p:sldId id="329" r:id="rId55"/>
  </p:sldIdLst>
  <p:sldSz cx="9144000" cy="6858000" type="screen4x3"/>
  <p:notesSz cx="7104063" cy="10234613"/>
  <p:custDataLst>
    <p:tags r:id="rId58"/>
  </p:custDataLst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223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45C3"/>
    <a:srgbClr val="CC3300"/>
    <a:srgbClr val="820000"/>
    <a:srgbClr val="004A82"/>
    <a:srgbClr val="333399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23" autoAdjust="0"/>
    <p:restoredTop sz="87700" autoAdjust="0"/>
  </p:normalViewPr>
  <p:slideViewPr>
    <p:cSldViewPr>
      <p:cViewPr>
        <p:scale>
          <a:sx n="80" d="100"/>
          <a:sy n="80" d="100"/>
        </p:scale>
        <p:origin x="-175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3978" y="-108"/>
      </p:cViewPr>
      <p:guideLst>
        <p:guide orient="horz" pos="3223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ags" Target="tags/tag1.xml"/><Relationship Id="rId5" Type="http://schemas.openxmlformats.org/officeDocument/2006/relationships/slide" Target="slides/slide3.xml"/><Relationship Id="rId61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84A79048-66B1-475A-B924-F459D231C4C3}" type="datetimeFigureOut">
              <a:rPr lang="el-GR"/>
              <a:pPr>
                <a:defRPr/>
              </a:pPr>
              <a:t>11/4/2016</a:t>
            </a:fld>
            <a:endParaRPr lang="el-GR" dirty="0"/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2EBCFCCB-10BB-4121-80C8-1E5058FD1454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960094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19B0F716-1969-45AD-B426-D0CBFDF13F46}" type="datetimeFigureOut">
              <a:rPr lang="el-GR"/>
              <a:pPr>
                <a:defRPr/>
              </a:pPr>
              <a:t>11/4/2016</a:t>
            </a:fld>
            <a:endParaRPr lang="el-GR" dirty="0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 dirty="0" smtClean="0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 smtClean="0"/>
              <a:t>Kλικ για επεξεργασία των στυλ του υποδείγματος</a:t>
            </a:r>
          </a:p>
          <a:p>
            <a:pPr lvl="1"/>
            <a:r>
              <a:rPr lang="el-GR" noProof="0" smtClean="0"/>
              <a:t>Δεύτερου επιπέδου</a:t>
            </a:r>
          </a:p>
          <a:p>
            <a:pPr lvl="2"/>
            <a:r>
              <a:rPr lang="el-GR" noProof="0" smtClean="0"/>
              <a:t>Τρίτου επιπέδου</a:t>
            </a:r>
          </a:p>
          <a:p>
            <a:pPr lvl="3"/>
            <a:r>
              <a:rPr lang="el-GR" noProof="0" smtClean="0"/>
              <a:t>Τέταρτου επιπέδου</a:t>
            </a:r>
          </a:p>
          <a:p>
            <a:pPr lvl="4"/>
            <a:r>
              <a:rPr lang="el-GR" noProof="0" smtClean="0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71016A41-0609-40C7-9E3E-89C33107DF6A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366584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92812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45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17940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46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497211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47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375097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48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1659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50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3707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51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451231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52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45984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79339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069524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246458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655343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201934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029195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029195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02919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99231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23622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994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285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549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330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483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704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440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l-G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997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62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4A8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46416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0941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45361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38402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47345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61368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27134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l-G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02076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67969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4697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2" r:id="rId7"/>
    <p:sldLayoutId id="2147483693" r:id="rId8"/>
    <p:sldLayoutId id="2147483694" r:id="rId9"/>
    <p:sldLayoutId id="2147483695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rgbClr val="004A8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619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ogle.com/search?hl=en&amp;site=imghp&amp;tbm=isch&amp;source=hp&amp;biw=1018&amp;bih=631&amp;q=postural+drainage&amp;oq=postural+&amp;gs_l=img.1.0.0l10.1554.5794.0.8841.9.7.0.0.0.0.445.1437.1j2j3j0j1.7.0...0.0...1ac.1.11.img.Fds63-u-yU4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ogle.com/search?hl=en&amp;site=imghp&amp;tbm=isch&amp;source=hp&amp;biw=1018&amp;bih=631&amp;q=postural+drainage&amp;oq=postural+&amp;gs_l=img.1.0.0l10.1554.5794.0.8841.9.7.0.0.0.0.445.1437.1j2j3j0j1.7.0...0.0...1ac.1.11.img.Fds63-u-yU4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copd.about.com/od/copdtreatment/ig/Postural-Drainage-Positions/Lungs-labeled.htm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umm.edu/ency/carepoints/Percussion.ht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Bronchi_(PSF).jpg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ommons.wikimedia.org/wiki/User:Igno2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opd.about.com/od/chronicbronchitis/tp/chronicbronchitistreatment.htm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reativecommons.org/licenses/by-nd/2.5/" TargetMode="External"/><Relationship Id="rId4" Type="http://schemas.openxmlformats.org/officeDocument/2006/relationships/hyperlink" Target="http://www.sangrea.net/free-cartoons/smo_smokers-cough.jpg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hyperlink" Target="http://creativecommons.org/licenses/by/2.5/deed.en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mmons.wikimedia.org/wiki/User:Mrug" TargetMode="External"/><Relationship Id="rId5" Type="http://schemas.openxmlformats.org/officeDocument/2006/relationships/hyperlink" Target="http://commons.wikimedia.org/wiki/User:Dcoetzee" TargetMode="External"/><Relationship Id="rId4" Type="http://schemas.openxmlformats.org/officeDocument/2006/relationships/hyperlink" Target="http://commons.wikimedia.org/wiki/File:Lungs_diagram_simple.svg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4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creativecommons.org/publicdomain/zero/1.0/deed.en" TargetMode="External"/><Relationship Id="rId5" Type="http://schemas.openxmlformats.org/officeDocument/2006/relationships/hyperlink" Target="http://pixabay.com/en/users/Hans/" TargetMode="External"/><Relationship Id="rId4" Type="http://schemas.openxmlformats.org/officeDocument/2006/relationships/hyperlink" Target="http://pixabay.com/en/gerbera-flowers-plant-summer-8211/" TargetMode="Externa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ocp.teiath.gr/modules/document/document.php?course=STEF100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ogle.com/search?hl=en&amp;site=imghp&amp;tbm=isch&amp;source=hp&amp;biw=1018&amp;bih=631&amp;q=postural+drainage&amp;oq=postural+&amp;gs_l=img.1.0.0l10.1554.5794.0.8841.9.7.0.0.0.0.445.1437.1j2j3j0j1.7.0...0.0...1ac.1.11.img.Fds63-u-yU4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ogle.com/search?hl=en&amp;site=imghp&amp;tbm=isch&amp;source=hp&amp;biw=1018&amp;bih=631&amp;q=postural+drainage&amp;oq=postural+&amp;gs_l=img.1.0.0l10.1554.5794.0.8841.9.7.0.0.0.0.445.1437.1j2j3j0j1.7.0...0.0...1ac.1.11.img.Fds63-u-yU4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3568" y="980728"/>
            <a:ext cx="7772400" cy="1470025"/>
          </a:xfrm>
        </p:spPr>
        <p:txBody>
          <a:bodyPr/>
          <a:lstStyle/>
          <a:p>
            <a:pPr lvl="1" algn="ctr"/>
            <a:r>
              <a:rPr lang="el-GR" sz="4400" b="1" dirty="0" smtClean="0">
                <a:solidFill>
                  <a:schemeClr val="tx1"/>
                </a:solidFill>
                <a:latin typeface="+mn-lt"/>
              </a:rPr>
              <a:t>Αναπνευστική Φυσικοθεραπεία</a:t>
            </a:r>
            <a:endParaRPr lang="el-GR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043608" y="2420888"/>
            <a:ext cx="7416824" cy="720080"/>
          </a:xfrm>
        </p:spPr>
        <p:txBody>
          <a:bodyPr>
            <a:normAutofit/>
          </a:bodyPr>
          <a:lstStyle/>
          <a:p>
            <a:r>
              <a:rPr lang="el-GR" sz="2700" b="1" dirty="0" smtClean="0"/>
              <a:t>Ενότητα 8</a:t>
            </a:r>
            <a:r>
              <a:rPr lang="el-GR" sz="2700" dirty="0" smtClean="0"/>
              <a:t>:</a:t>
            </a:r>
            <a:r>
              <a:rPr lang="en-US" sz="2700" dirty="0" smtClean="0"/>
              <a:t> </a:t>
            </a:r>
            <a:r>
              <a:rPr lang="el-GR" sz="2700" dirty="0" smtClean="0"/>
              <a:t>Βρογχική Παροχέτευση</a:t>
            </a:r>
            <a:endParaRPr lang="en-US" sz="2700" dirty="0" smtClean="0"/>
          </a:p>
        </p:txBody>
      </p:sp>
      <p:sp>
        <p:nvSpPr>
          <p:cNvPr id="11" name="Ορθογώνιο 10"/>
          <p:cNvSpPr/>
          <p:nvPr/>
        </p:nvSpPr>
        <p:spPr>
          <a:xfrm>
            <a:off x="4860032" y="3307841"/>
            <a:ext cx="34783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200" dirty="0" smtClean="0">
                <a:latin typeface="+mn-lt"/>
              </a:rPr>
              <a:t>Αφροδίτη Ευαγγελοδήμου,</a:t>
            </a:r>
          </a:p>
          <a:p>
            <a:r>
              <a:rPr lang="el-GR" sz="2200" dirty="0" smtClean="0">
                <a:latin typeface="+mn-lt"/>
              </a:rPr>
              <a:t>Εργαστηριακή συνεργάτιδα</a:t>
            </a:r>
            <a:endParaRPr lang="el-GR" sz="2200" dirty="0">
              <a:latin typeface="+mn-lt"/>
            </a:endParaRPr>
          </a:p>
        </p:txBody>
      </p:sp>
      <p:sp>
        <p:nvSpPr>
          <p:cNvPr id="12" name="Ορθογώνιο 11"/>
          <p:cNvSpPr/>
          <p:nvPr/>
        </p:nvSpPr>
        <p:spPr>
          <a:xfrm>
            <a:off x="971600" y="3294130"/>
            <a:ext cx="380190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200" dirty="0">
                <a:solidFill>
                  <a:prstClr val="black"/>
                </a:solidFill>
                <a:latin typeface="Calibri"/>
              </a:rPr>
              <a:t>Ειρήνη Γραμματοπούλου, Αναπληρώτρια Καθηγήτρια </a:t>
            </a:r>
          </a:p>
        </p:txBody>
      </p:sp>
      <p:pic>
        <p:nvPicPr>
          <p:cNvPr id="13" name="Picture 12" descr="Λογότυπο έργου Ανοικτών Ακαδημαϊκών Μαθημάτων" title="Λογότυπο έργου Ανοικτών Ακαδημαϊκών Μαθημάτων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318" y="476672"/>
            <a:ext cx="854197" cy="648072"/>
          </a:xfrm>
          <a:prstGeom prst="rect">
            <a:avLst/>
          </a:prstGeom>
        </p:spPr>
      </p:pic>
      <p:pic>
        <p:nvPicPr>
          <p:cNvPr id="14" name="Picture 3" descr="Λογότυπο Τεχνολογικού Ιδρύματος Αθήνας" title="Λογότυπο Τεχνολογικού Ιδρύματος Αθήνα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3"/>
            <a:ext cx="682943" cy="69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241425" y="631431"/>
            <a:ext cx="666115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l-GR" sz="1600" dirty="0">
                <a:latin typeface="+mn-lt"/>
              </a:rPr>
              <a:t>Ανοικτά Ακαδημαϊκά </a:t>
            </a:r>
            <a:r>
              <a:rPr lang="el-GR" sz="1600" dirty="0" smtClean="0">
                <a:latin typeface="+mn-lt"/>
              </a:rPr>
              <a:t>Μαθήματα στο ΤΕΙ Αθήνας</a:t>
            </a:r>
            <a:endParaRPr lang="el-GR" sz="1600" dirty="0">
              <a:latin typeface="+mn-lt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7001696"/>
              </p:ext>
            </p:extLst>
          </p:nvPr>
        </p:nvGraphicFramePr>
        <p:xfrm>
          <a:off x="1759817" y="6087984"/>
          <a:ext cx="5695950" cy="79208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138838"/>
                <a:gridCol w="3557112"/>
              </a:tblGrid>
              <a:tr h="7920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περιεχόμενο του μαθήματος διατίθεται με άδεια </a:t>
                      </a:r>
                      <a:r>
                        <a:rPr lang="en-US" sz="1000" dirty="0">
                          <a:effectLst/>
                        </a:rPr>
                        <a:t>Creative Commons </a:t>
                      </a:r>
                      <a:r>
                        <a:rPr lang="el-GR" sz="1000" dirty="0">
                          <a:effectLst/>
                        </a:rPr>
                        <a:t>εκτός και αν αναφέρεται διαφορετικά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7" name="Picture 1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792" y="5367126"/>
            <a:ext cx="1971675" cy="702000"/>
          </a:xfrm>
          <a:prstGeom prst="rect">
            <a:avLst/>
          </a:prstGeom>
          <a:noFill/>
        </p:spPr>
      </p:pic>
      <p:pic>
        <p:nvPicPr>
          <p:cNvPr id="18" name="Picture 2" descr="C:\Users\alex\Desktop\logo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4"/>
          <a:stretch/>
        </p:blipFill>
        <p:spPr bwMode="auto">
          <a:xfrm>
            <a:off x="4045866" y="5368483"/>
            <a:ext cx="3348000" cy="70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60730" y="4052841"/>
            <a:ext cx="315580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200" dirty="0">
                <a:latin typeface="+mn-lt"/>
              </a:rPr>
              <a:t>Τμήμα Φυσικοθεραπείας </a:t>
            </a:r>
          </a:p>
        </p:txBody>
      </p:sp>
    </p:spTree>
    <p:extLst>
      <p:ext uri="{BB962C8B-B14F-4D97-AF65-F5344CB8AC3E}">
        <p14:creationId xmlns:p14="http://schemas.microsoft.com/office/powerpoint/2010/main" val="207650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l-GR" b="1" dirty="0" smtClean="0"/>
              <a:t>Ειδικές θέσεις παροχέτευσης </a:t>
            </a:r>
            <a:r>
              <a:rPr lang="el-GR" sz="3600" b="0" dirty="0" smtClean="0"/>
              <a:t>(5 από </a:t>
            </a:r>
            <a:r>
              <a:rPr lang="el-GR" sz="3600" b="0" dirty="0"/>
              <a:t>9</a:t>
            </a:r>
            <a:r>
              <a:rPr lang="el-GR" sz="3600" b="0" dirty="0" smtClean="0"/>
              <a:t>)</a:t>
            </a:r>
            <a:endParaRPr lang="el-GR" sz="3600" b="0" dirty="0" smtClean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l-GR" sz="2200" b="1" dirty="0"/>
              <a:t>Δεξιός Πνεύμονας:</a:t>
            </a:r>
          </a:p>
          <a:p>
            <a:pPr>
              <a:defRPr/>
            </a:pPr>
            <a:r>
              <a:rPr lang="el-GR" sz="2200" b="1" dirty="0">
                <a:solidFill>
                  <a:srgbClr val="004A82"/>
                </a:solidFill>
              </a:rPr>
              <a:t>Παροχέτευση κάτω λοβαίου:</a:t>
            </a:r>
          </a:p>
          <a:p>
            <a:pPr>
              <a:defRPr/>
            </a:pPr>
            <a:endParaRPr lang="el-GR" sz="2200" dirty="0">
              <a:hlinkClick r:id="rId2"/>
            </a:endParaRPr>
          </a:p>
          <a:p>
            <a:pPr>
              <a:defRPr/>
            </a:pPr>
            <a:r>
              <a:rPr lang="el-GR" sz="2200" b="1" dirty="0" smtClean="0">
                <a:solidFill>
                  <a:srgbClr val="820000"/>
                </a:solidFill>
              </a:rPr>
              <a:t>Πλάγιος </a:t>
            </a:r>
            <a:r>
              <a:rPr lang="el-GR" sz="2200" b="1" dirty="0">
                <a:solidFill>
                  <a:srgbClr val="820000"/>
                </a:solidFill>
              </a:rPr>
              <a:t>ή έξω βασικός τμηματικός</a:t>
            </a:r>
          </a:p>
          <a:p>
            <a:pPr marL="712788" indent="-357188">
              <a:defRPr/>
            </a:pPr>
            <a:r>
              <a:rPr lang="el-GR" sz="2200" dirty="0"/>
              <a:t>Ανύψωση κλίνης 45 </a:t>
            </a:r>
            <a:r>
              <a:rPr lang="en-US" sz="2200" dirty="0"/>
              <a:t>cm</a:t>
            </a:r>
            <a:r>
              <a:rPr lang="el-GR" sz="2200" dirty="0"/>
              <a:t>, πλάγια θέση (αριστερή κατάκλιση)</a:t>
            </a:r>
          </a:p>
          <a:p>
            <a:pPr marL="712788" indent="-357188">
              <a:defRPr/>
            </a:pPr>
            <a:r>
              <a:rPr lang="el-GR" sz="2200" dirty="0" err="1"/>
              <a:t>Πίεση–δόνηση</a:t>
            </a:r>
            <a:r>
              <a:rPr lang="el-GR" sz="2200" dirty="0"/>
              <a:t> </a:t>
            </a:r>
            <a:r>
              <a:rPr lang="el-GR" sz="2200" dirty="0" smtClean="0"/>
              <a:t>μεταξύ </a:t>
            </a:r>
            <a:r>
              <a:rPr lang="el-GR" sz="2200" dirty="0"/>
              <a:t>7η  - 9η πλευρά (πλάγιο θωρακικό τοίχωμα)</a:t>
            </a:r>
          </a:p>
          <a:p>
            <a:pPr>
              <a:defRPr/>
            </a:pPr>
            <a:endParaRPr lang="el-GR" sz="2200" dirty="0"/>
          </a:p>
          <a:p>
            <a:pPr>
              <a:defRPr/>
            </a:pPr>
            <a:r>
              <a:rPr lang="el-GR" sz="2200" b="1" dirty="0" smtClean="0">
                <a:solidFill>
                  <a:srgbClr val="820000"/>
                </a:solidFill>
              </a:rPr>
              <a:t>Έσω </a:t>
            </a:r>
            <a:r>
              <a:rPr lang="el-GR" sz="2200" b="1" dirty="0">
                <a:solidFill>
                  <a:srgbClr val="820000"/>
                </a:solidFill>
              </a:rPr>
              <a:t>ή παρακαρδιακός βασικός τμηματικός</a:t>
            </a:r>
          </a:p>
          <a:p>
            <a:pPr marL="712788" indent="-357188">
              <a:defRPr/>
            </a:pPr>
            <a:r>
              <a:rPr lang="el-GR" sz="2200" dirty="0"/>
              <a:t>Παροχετεύεται στις θέσεις όλων των άλλων βασικών τμημάτων</a:t>
            </a:r>
            <a:endParaRPr lang="el-GR" sz="2200" u="sng" dirty="0"/>
          </a:p>
          <a:p>
            <a:pPr>
              <a:defRPr/>
            </a:pPr>
            <a:endParaRPr lang="el-GR" sz="2200" b="1" dirty="0"/>
          </a:p>
          <a:p>
            <a:endParaRPr lang="el-GR" sz="22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309320"/>
            <a:ext cx="4103687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dirty="0">
                <a:latin typeface="+mn-lt"/>
              </a:rPr>
              <a:t>(Γραμματοπούλου &amp; Βαβουράκη, 1999)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l-GR" b="1" dirty="0" smtClean="0"/>
              <a:t>Ειδικές θέσεις παροχέτευσης </a:t>
            </a:r>
            <a:r>
              <a:rPr lang="el-GR" sz="3600" b="0" dirty="0" smtClean="0"/>
              <a:t>(6 από </a:t>
            </a:r>
            <a:r>
              <a:rPr lang="el-GR" sz="3600" b="0" dirty="0"/>
              <a:t>9</a:t>
            </a:r>
            <a:r>
              <a:rPr lang="el-GR" sz="3600" b="0" dirty="0" smtClean="0"/>
              <a:t>)</a:t>
            </a:r>
            <a:endParaRPr lang="el-GR" sz="3600" b="0" dirty="0" smtClean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  <a:defRPr/>
            </a:pPr>
            <a:r>
              <a:rPr lang="el-GR" b="1" dirty="0" smtClean="0"/>
              <a:t>Αριστερός </a:t>
            </a:r>
            <a:r>
              <a:rPr lang="el-GR" b="1" dirty="0"/>
              <a:t>Πνεύμονας:</a:t>
            </a:r>
          </a:p>
          <a:p>
            <a:pPr>
              <a:defRPr/>
            </a:pPr>
            <a:r>
              <a:rPr lang="el-GR" b="1" dirty="0">
                <a:solidFill>
                  <a:srgbClr val="004A82"/>
                </a:solidFill>
              </a:rPr>
              <a:t>Παροχέτευση άνω λοβαίου:</a:t>
            </a:r>
          </a:p>
          <a:p>
            <a:pPr>
              <a:defRPr/>
            </a:pPr>
            <a:endParaRPr lang="el-GR" u="sng" dirty="0"/>
          </a:p>
          <a:p>
            <a:pPr>
              <a:defRPr/>
            </a:pPr>
            <a:r>
              <a:rPr lang="el-GR" b="1" dirty="0">
                <a:solidFill>
                  <a:srgbClr val="820000"/>
                </a:solidFill>
              </a:rPr>
              <a:t>Κορυφαίος τμηματικός</a:t>
            </a:r>
          </a:p>
          <a:p>
            <a:pPr marL="712788" indent="-357188">
              <a:defRPr/>
            </a:pPr>
            <a:r>
              <a:rPr lang="el-GR" dirty="0"/>
              <a:t>Καθιστή θέση</a:t>
            </a:r>
          </a:p>
          <a:p>
            <a:pPr marL="712788" indent="-357188">
              <a:defRPr/>
            </a:pPr>
            <a:r>
              <a:rPr lang="el-GR" dirty="0"/>
              <a:t>Πίεση-δόνηση κάτω από την αριστερή </a:t>
            </a:r>
            <a:r>
              <a:rPr lang="el-GR" dirty="0" smtClean="0"/>
              <a:t>κλείδα</a:t>
            </a:r>
          </a:p>
          <a:p>
            <a:pPr marL="355600" indent="0">
              <a:buNone/>
              <a:defRPr/>
            </a:pPr>
            <a:endParaRPr lang="el-GR" dirty="0" smtClean="0"/>
          </a:p>
          <a:p>
            <a:pPr>
              <a:defRPr/>
            </a:pPr>
            <a:r>
              <a:rPr lang="el-GR" b="1" dirty="0" smtClean="0">
                <a:solidFill>
                  <a:srgbClr val="820000"/>
                </a:solidFill>
              </a:rPr>
              <a:t>Πρόσθιος </a:t>
            </a:r>
            <a:r>
              <a:rPr lang="el-GR" b="1" dirty="0">
                <a:solidFill>
                  <a:srgbClr val="820000"/>
                </a:solidFill>
              </a:rPr>
              <a:t>τμηματικός</a:t>
            </a:r>
          </a:p>
          <a:p>
            <a:pPr marL="712788" indent="-357188">
              <a:defRPr/>
            </a:pPr>
            <a:r>
              <a:rPr lang="el-GR" dirty="0"/>
              <a:t>Καθιστή θέση, με κλίση του κορμού </a:t>
            </a:r>
            <a:r>
              <a:rPr lang="el-GR" dirty="0" smtClean="0"/>
              <a:t>προς τα πίσω</a:t>
            </a:r>
            <a:endParaRPr lang="el-GR" dirty="0"/>
          </a:p>
          <a:p>
            <a:pPr marL="712788" indent="-357188">
              <a:defRPr/>
            </a:pPr>
            <a:r>
              <a:rPr lang="el-GR" dirty="0" err="1"/>
              <a:t>Πίεση–δόνηση</a:t>
            </a:r>
            <a:r>
              <a:rPr lang="el-GR" dirty="0"/>
              <a:t> μεταξύ 2ης - 4ης </a:t>
            </a:r>
            <a:r>
              <a:rPr lang="el-GR" dirty="0" smtClean="0"/>
              <a:t>πλευράς</a:t>
            </a:r>
            <a:endParaRPr lang="el-GR" dirty="0"/>
          </a:p>
          <a:p>
            <a:pPr>
              <a:defRPr/>
            </a:pPr>
            <a:endParaRPr lang="el-GR" b="1" dirty="0">
              <a:solidFill>
                <a:srgbClr val="820000"/>
              </a:solidFill>
            </a:endParaRPr>
          </a:p>
          <a:p>
            <a:pPr>
              <a:defRPr/>
            </a:pPr>
            <a:r>
              <a:rPr lang="el-GR" b="1" dirty="0">
                <a:solidFill>
                  <a:srgbClr val="820000"/>
                </a:solidFill>
              </a:rPr>
              <a:t>Οπίσθιος τμηματικός</a:t>
            </a:r>
          </a:p>
          <a:p>
            <a:pPr marL="712788" indent="-357188">
              <a:defRPr/>
            </a:pPr>
            <a:r>
              <a:rPr lang="el-GR" dirty="0"/>
              <a:t>Καθιστή θέση, με κλίση του κορμού </a:t>
            </a:r>
            <a:r>
              <a:rPr lang="el-GR" dirty="0" smtClean="0"/>
              <a:t>προς τα εμπρός </a:t>
            </a:r>
            <a:endParaRPr lang="el-GR" dirty="0"/>
          </a:p>
          <a:p>
            <a:pPr marL="712788" indent="-357188">
              <a:defRPr/>
            </a:pPr>
            <a:r>
              <a:rPr lang="el-GR" dirty="0"/>
              <a:t>Πίεση–δόνηση πάνω από την ωμοπλατιαία </a:t>
            </a:r>
            <a:r>
              <a:rPr lang="el-GR" dirty="0" smtClean="0"/>
              <a:t>άκανθα</a:t>
            </a:r>
          </a:p>
          <a:p>
            <a:pPr marL="712788" indent="-357188">
              <a:defRPr/>
            </a:pPr>
            <a:endParaRPr lang="el-GR" dirty="0"/>
          </a:p>
          <a:p>
            <a:pPr marL="355600" indent="0">
              <a:buNone/>
              <a:defRPr/>
            </a:pPr>
            <a:endParaRPr lang="el-GR" dirty="0"/>
          </a:p>
          <a:p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89700"/>
            <a:ext cx="4103687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dirty="0">
                <a:latin typeface="+mn-lt"/>
              </a:rPr>
              <a:t>(Γραμματοπούλου &amp; Βαβουράκη, 1999)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l-GR" b="1" dirty="0" smtClean="0"/>
              <a:t>Ειδικές θέσεις παροχέτευσης </a:t>
            </a:r>
            <a:r>
              <a:rPr lang="el-GR" sz="3600" b="0" dirty="0" smtClean="0"/>
              <a:t>(7 από </a:t>
            </a:r>
            <a:r>
              <a:rPr lang="el-GR" sz="3600" b="0" dirty="0"/>
              <a:t>9</a:t>
            </a:r>
            <a:r>
              <a:rPr lang="el-GR" sz="3600" b="0" dirty="0" smtClean="0"/>
              <a:t>)</a:t>
            </a:r>
            <a:endParaRPr lang="el-GR" sz="3600" b="0" dirty="0" smtClean="0">
              <a:latin typeface="+mn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  <a:defRPr/>
            </a:pPr>
            <a:r>
              <a:rPr lang="el-GR" b="1" dirty="0" smtClean="0"/>
              <a:t>Αριστερός </a:t>
            </a:r>
            <a:r>
              <a:rPr lang="el-GR" b="1" dirty="0"/>
              <a:t>Πνεύμονας:</a:t>
            </a:r>
          </a:p>
          <a:p>
            <a:pPr>
              <a:defRPr/>
            </a:pPr>
            <a:r>
              <a:rPr lang="el-GR" b="1" dirty="0">
                <a:solidFill>
                  <a:srgbClr val="004A82"/>
                </a:solidFill>
              </a:rPr>
              <a:t>Παροχέτευση άνω λοβαίου:</a:t>
            </a:r>
          </a:p>
          <a:p>
            <a:pPr>
              <a:defRPr/>
            </a:pPr>
            <a:endParaRPr lang="el-GR" u="sng" dirty="0"/>
          </a:p>
          <a:p>
            <a:pPr>
              <a:defRPr/>
            </a:pPr>
            <a:r>
              <a:rPr lang="el-GR" b="1" dirty="0">
                <a:solidFill>
                  <a:srgbClr val="820000"/>
                </a:solidFill>
              </a:rPr>
              <a:t>Γλωσσίδα, άνω τμηματικός</a:t>
            </a:r>
          </a:p>
          <a:p>
            <a:pPr marL="712788" indent="-357188">
              <a:defRPr/>
            </a:pPr>
            <a:r>
              <a:rPr lang="el-GR" dirty="0"/>
              <a:t>Ανύψωση κλίνης 35 </a:t>
            </a:r>
            <a:r>
              <a:rPr lang="en-US" dirty="0"/>
              <a:t>cm</a:t>
            </a:r>
            <a:r>
              <a:rPr lang="el-GR" dirty="0"/>
              <a:t>, ημιύπτια θέση (δεξιά κατάκλιση)</a:t>
            </a:r>
          </a:p>
          <a:p>
            <a:pPr marL="712788" indent="-357188">
              <a:defRPr/>
            </a:pPr>
            <a:r>
              <a:rPr lang="el-GR" dirty="0"/>
              <a:t>Πίεση–δόνηση μεταξύ 4</a:t>
            </a:r>
            <a:r>
              <a:rPr lang="el-GR" baseline="30000" dirty="0"/>
              <a:t>ης – </a:t>
            </a:r>
            <a:r>
              <a:rPr lang="el-GR" dirty="0"/>
              <a:t>6</a:t>
            </a:r>
            <a:r>
              <a:rPr lang="el-GR" baseline="30000" dirty="0"/>
              <a:t>ης </a:t>
            </a:r>
            <a:r>
              <a:rPr lang="el-GR" dirty="0"/>
              <a:t> πλευράς (προσθιο-πλάγιο θωρακικό τοίχωμα)</a:t>
            </a:r>
          </a:p>
          <a:p>
            <a:pPr>
              <a:defRPr/>
            </a:pPr>
            <a:endParaRPr lang="el-GR" dirty="0"/>
          </a:p>
          <a:p>
            <a:pPr>
              <a:defRPr/>
            </a:pPr>
            <a:r>
              <a:rPr lang="el-GR" b="1" dirty="0">
                <a:solidFill>
                  <a:srgbClr val="820000"/>
                </a:solidFill>
              </a:rPr>
              <a:t>Γλωσσίδα, κάτω τμηματικός</a:t>
            </a:r>
          </a:p>
          <a:p>
            <a:pPr marL="712788" indent="-357188">
              <a:defRPr/>
            </a:pPr>
            <a:r>
              <a:rPr lang="el-GR" dirty="0"/>
              <a:t>Ανύψωση κλίνης 35 </a:t>
            </a:r>
            <a:r>
              <a:rPr lang="en-US" dirty="0"/>
              <a:t>cm</a:t>
            </a:r>
            <a:r>
              <a:rPr lang="el-GR" dirty="0"/>
              <a:t>, ημιπρηνής θέση (δεξιά κατάκλιση)</a:t>
            </a:r>
          </a:p>
          <a:p>
            <a:pPr marL="712788" indent="-357188">
              <a:defRPr/>
            </a:pPr>
            <a:r>
              <a:rPr lang="el-GR" dirty="0"/>
              <a:t>Πίεση–δόνηση μεταξύ 4</a:t>
            </a:r>
            <a:r>
              <a:rPr lang="el-GR" baseline="30000" dirty="0"/>
              <a:t>ης – </a:t>
            </a:r>
            <a:r>
              <a:rPr lang="el-GR" dirty="0"/>
              <a:t>6</a:t>
            </a:r>
            <a:r>
              <a:rPr lang="el-GR" baseline="30000" dirty="0"/>
              <a:t>ης </a:t>
            </a:r>
            <a:r>
              <a:rPr lang="el-GR" dirty="0"/>
              <a:t> πλευράς (προσθιο-πλάγιο θωρακικό τοίχωμα)</a:t>
            </a:r>
          </a:p>
          <a:p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237312"/>
            <a:ext cx="4103687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b="1" dirty="0">
                <a:latin typeface="+mn-lt"/>
              </a:rPr>
              <a:t>(</a:t>
            </a:r>
            <a:r>
              <a:rPr lang="el-GR" dirty="0">
                <a:latin typeface="+mn-lt"/>
              </a:rPr>
              <a:t>Γραμματοπούλου &amp; Βαβουράκη, 1999)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l-GR" sz="3600" b="1" dirty="0" smtClean="0"/>
              <a:t>Ειδικές θέσεις παροχέτευσης </a:t>
            </a:r>
            <a:r>
              <a:rPr lang="el-GR" sz="3200" b="0" dirty="0" smtClean="0"/>
              <a:t>(8 από </a:t>
            </a:r>
            <a:r>
              <a:rPr lang="el-GR" sz="3200" b="0" dirty="0"/>
              <a:t>9</a:t>
            </a:r>
            <a:r>
              <a:rPr lang="el-GR" sz="3200" b="0" dirty="0" smtClean="0"/>
              <a:t>)</a:t>
            </a:r>
            <a:endParaRPr lang="el-GR" sz="3200" b="0" dirty="0" smtClean="0">
              <a:latin typeface="+mn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544616"/>
          </a:xfrm>
        </p:spPr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el-GR" b="1" dirty="0"/>
              <a:t>Αριστερός Πνεύμονας:</a:t>
            </a:r>
          </a:p>
          <a:p>
            <a:pPr>
              <a:defRPr/>
            </a:pPr>
            <a:r>
              <a:rPr lang="el-GR" b="1" dirty="0">
                <a:solidFill>
                  <a:srgbClr val="004A82"/>
                </a:solidFill>
              </a:rPr>
              <a:t>Παροχέτευση κάτω λοβαίου:</a:t>
            </a:r>
          </a:p>
          <a:p>
            <a:pPr>
              <a:defRPr/>
            </a:pPr>
            <a:endParaRPr lang="el-GR" sz="1800" dirty="0">
              <a:hlinkClick r:id="rId2"/>
            </a:endParaRPr>
          </a:p>
          <a:p>
            <a:pPr>
              <a:defRPr/>
            </a:pPr>
            <a:r>
              <a:rPr lang="el-GR" b="1" dirty="0" smtClean="0">
                <a:solidFill>
                  <a:srgbClr val="820000"/>
                </a:solidFill>
                <a:latin typeface="Calibri" pitchFamily="34" charset="0"/>
              </a:rPr>
              <a:t>Κορυφαίος </a:t>
            </a:r>
            <a:r>
              <a:rPr lang="el-GR" b="1" dirty="0">
                <a:solidFill>
                  <a:srgbClr val="820000"/>
                </a:solidFill>
                <a:latin typeface="Calibri" pitchFamily="34" charset="0"/>
              </a:rPr>
              <a:t>τμηματικός</a:t>
            </a:r>
          </a:p>
          <a:p>
            <a:pPr marL="712788" indent="-357188">
              <a:defRPr/>
            </a:pPr>
            <a:r>
              <a:rPr lang="el-GR" dirty="0">
                <a:latin typeface="Calibri" pitchFamily="34" charset="0"/>
              </a:rPr>
              <a:t>Ανύψωση κλίνης 35 </a:t>
            </a:r>
            <a:r>
              <a:rPr lang="en-US" dirty="0">
                <a:latin typeface="Calibri" pitchFamily="34" charset="0"/>
              </a:rPr>
              <a:t>cm</a:t>
            </a:r>
            <a:r>
              <a:rPr lang="el-GR" dirty="0">
                <a:latin typeface="Calibri" pitchFamily="34" charset="0"/>
              </a:rPr>
              <a:t>, ημιπρηνής θέση (δεξιά κατάκλιση)</a:t>
            </a:r>
          </a:p>
          <a:p>
            <a:pPr marL="712788" indent="-357188">
              <a:defRPr/>
            </a:pPr>
            <a:r>
              <a:rPr lang="el-GR" dirty="0" err="1">
                <a:latin typeface="Calibri" pitchFamily="34" charset="0"/>
              </a:rPr>
              <a:t>Πίεση–δόνηση</a:t>
            </a:r>
            <a:r>
              <a:rPr lang="el-GR" dirty="0">
                <a:latin typeface="Calibri" pitchFamily="34" charset="0"/>
              </a:rPr>
              <a:t> </a:t>
            </a:r>
            <a:r>
              <a:rPr lang="el-GR" dirty="0" smtClean="0">
                <a:latin typeface="Calibri" pitchFamily="34" charset="0"/>
              </a:rPr>
              <a:t>μεταξύ </a:t>
            </a:r>
            <a:r>
              <a:rPr lang="el-GR" dirty="0">
                <a:latin typeface="Calibri" pitchFamily="34" charset="0"/>
              </a:rPr>
              <a:t>4η - 6η πλευρά </a:t>
            </a:r>
            <a:r>
              <a:rPr lang="el-GR" dirty="0" smtClean="0">
                <a:latin typeface="Calibri" pitchFamily="34" charset="0"/>
              </a:rPr>
              <a:t>(</a:t>
            </a:r>
            <a:r>
              <a:rPr lang="el-GR" dirty="0">
                <a:latin typeface="Calibri" pitchFamily="34" charset="0"/>
              </a:rPr>
              <a:t>προσθιο-πλάγιο θωρακικό τοίχωμα)</a:t>
            </a:r>
          </a:p>
          <a:p>
            <a:pPr>
              <a:defRPr/>
            </a:pPr>
            <a:endParaRPr lang="el-GR" dirty="0">
              <a:latin typeface="Calibri" pitchFamily="34" charset="0"/>
            </a:endParaRPr>
          </a:p>
          <a:p>
            <a:pPr>
              <a:defRPr/>
            </a:pPr>
            <a:r>
              <a:rPr lang="el-GR" b="1" dirty="0">
                <a:solidFill>
                  <a:srgbClr val="820000"/>
                </a:solidFill>
                <a:latin typeface="Calibri" pitchFamily="34" charset="0"/>
              </a:rPr>
              <a:t>Πρόσθιος βασικός τμηματικός</a:t>
            </a:r>
          </a:p>
          <a:p>
            <a:pPr marL="712788" indent="-357188">
              <a:defRPr/>
            </a:pPr>
            <a:r>
              <a:rPr lang="el-GR" dirty="0">
                <a:latin typeface="Calibri" pitchFamily="34" charset="0"/>
              </a:rPr>
              <a:t>Ανύψωση κλίνης 45 </a:t>
            </a:r>
            <a:r>
              <a:rPr lang="en-US" dirty="0">
                <a:latin typeface="Calibri" pitchFamily="34" charset="0"/>
              </a:rPr>
              <a:t>cm</a:t>
            </a:r>
            <a:r>
              <a:rPr lang="el-GR" dirty="0">
                <a:latin typeface="Calibri" pitchFamily="34" charset="0"/>
              </a:rPr>
              <a:t>, ύπτια θέση</a:t>
            </a:r>
          </a:p>
          <a:p>
            <a:pPr marL="712788" indent="-357188">
              <a:defRPr/>
            </a:pPr>
            <a:r>
              <a:rPr lang="el-GR" dirty="0" err="1">
                <a:latin typeface="Calibri" pitchFamily="34" charset="0"/>
              </a:rPr>
              <a:t>Πίεση–δόνηση</a:t>
            </a:r>
            <a:r>
              <a:rPr lang="el-GR" dirty="0">
                <a:latin typeface="Calibri" pitchFamily="34" charset="0"/>
              </a:rPr>
              <a:t> μεταξύ 7ης  – 9ης  πλευράς (</a:t>
            </a:r>
            <a:r>
              <a:rPr lang="el-GR" dirty="0" smtClean="0">
                <a:latin typeface="Calibri" pitchFamily="34" charset="0"/>
              </a:rPr>
              <a:t>πρόσθιο </a:t>
            </a:r>
            <a:r>
              <a:rPr lang="el-GR" dirty="0">
                <a:latin typeface="Calibri" pitchFamily="34" charset="0"/>
              </a:rPr>
              <a:t>θωρακικό τοίχωμα)</a:t>
            </a:r>
          </a:p>
          <a:p>
            <a:pPr>
              <a:defRPr/>
            </a:pPr>
            <a:endParaRPr lang="el-GR" dirty="0">
              <a:latin typeface="Calibri" pitchFamily="34" charset="0"/>
            </a:endParaRPr>
          </a:p>
          <a:p>
            <a:pPr>
              <a:defRPr/>
            </a:pPr>
            <a:r>
              <a:rPr lang="el-GR" b="1" dirty="0">
                <a:solidFill>
                  <a:srgbClr val="820000"/>
                </a:solidFill>
                <a:latin typeface="Calibri" pitchFamily="34" charset="0"/>
              </a:rPr>
              <a:t>Οπίσθιος βασικός τμηματικός</a:t>
            </a:r>
          </a:p>
          <a:p>
            <a:pPr marL="712788" indent="-357188">
              <a:defRPr/>
            </a:pPr>
            <a:r>
              <a:rPr lang="el-GR" dirty="0">
                <a:latin typeface="Calibri" pitchFamily="34" charset="0"/>
              </a:rPr>
              <a:t>Ανύψωση κλίνης 45 </a:t>
            </a:r>
            <a:r>
              <a:rPr lang="en-US" dirty="0">
                <a:latin typeface="Calibri" pitchFamily="34" charset="0"/>
              </a:rPr>
              <a:t>cm</a:t>
            </a:r>
            <a:r>
              <a:rPr lang="el-GR" dirty="0">
                <a:latin typeface="Calibri" pitchFamily="34" charset="0"/>
              </a:rPr>
              <a:t>, πρηνής θέση</a:t>
            </a:r>
          </a:p>
          <a:p>
            <a:pPr marL="712788" indent="-357188">
              <a:defRPr/>
            </a:pPr>
            <a:r>
              <a:rPr lang="el-GR" dirty="0" err="1">
                <a:latin typeface="Calibri" pitchFamily="34" charset="0"/>
              </a:rPr>
              <a:t>Πίεση–δόνηση</a:t>
            </a:r>
            <a:r>
              <a:rPr lang="el-GR" dirty="0">
                <a:latin typeface="Calibri" pitchFamily="34" charset="0"/>
              </a:rPr>
              <a:t> </a:t>
            </a:r>
            <a:r>
              <a:rPr lang="el-GR" dirty="0" smtClean="0">
                <a:latin typeface="Calibri" pitchFamily="34" charset="0"/>
              </a:rPr>
              <a:t>μεταξύ 7</a:t>
            </a:r>
            <a:r>
              <a:rPr lang="el-GR" baseline="30000" dirty="0" smtClean="0">
                <a:latin typeface="Calibri" pitchFamily="34" charset="0"/>
              </a:rPr>
              <a:t>ης</a:t>
            </a:r>
            <a:r>
              <a:rPr lang="el-GR" dirty="0" smtClean="0">
                <a:latin typeface="Calibri" pitchFamily="34" charset="0"/>
              </a:rPr>
              <a:t>  </a:t>
            </a:r>
            <a:r>
              <a:rPr lang="el-GR" dirty="0">
                <a:latin typeface="Calibri" pitchFamily="34" charset="0"/>
              </a:rPr>
              <a:t>– </a:t>
            </a:r>
            <a:r>
              <a:rPr lang="el-GR" dirty="0" smtClean="0">
                <a:latin typeface="Calibri" pitchFamily="34" charset="0"/>
              </a:rPr>
              <a:t>9</a:t>
            </a:r>
            <a:r>
              <a:rPr lang="el-GR" baseline="30000" dirty="0" smtClean="0">
                <a:latin typeface="Calibri" pitchFamily="34" charset="0"/>
              </a:rPr>
              <a:t>ης</a:t>
            </a:r>
            <a:r>
              <a:rPr lang="el-GR" dirty="0" smtClean="0">
                <a:latin typeface="Calibri" pitchFamily="34" charset="0"/>
              </a:rPr>
              <a:t>  πλευράς (</a:t>
            </a:r>
            <a:r>
              <a:rPr lang="el-GR" dirty="0">
                <a:latin typeface="Calibri" pitchFamily="34" charset="0"/>
              </a:rPr>
              <a:t>οπίσθιο θωρακικό τοίχωμα</a:t>
            </a:r>
            <a:r>
              <a:rPr lang="el-GR" dirty="0" smtClean="0">
                <a:latin typeface="Calibri" pitchFamily="34" charset="0"/>
              </a:rPr>
              <a:t>)</a:t>
            </a:r>
          </a:p>
          <a:p>
            <a:pPr>
              <a:defRPr/>
            </a:pPr>
            <a:endParaRPr lang="el-GR" b="1" u="sng" dirty="0" smtClean="0">
              <a:latin typeface="Calibri" pitchFamily="34" charset="0"/>
            </a:endParaRPr>
          </a:p>
          <a:p>
            <a:pPr>
              <a:defRPr/>
            </a:pPr>
            <a:endParaRPr lang="el-GR" sz="2800" b="1" dirty="0" smtClean="0"/>
          </a:p>
          <a:p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89700"/>
            <a:ext cx="4103687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dirty="0">
                <a:latin typeface="+mn-lt"/>
              </a:rPr>
              <a:t>(Γραμματοπούλου &amp; Βαβουράκη, 1999)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l-GR" sz="4000" b="1" dirty="0" smtClean="0"/>
              <a:t>Ειδικές θέσεις παροχέτευσης </a:t>
            </a:r>
            <a:r>
              <a:rPr lang="el-GR" sz="3600" b="0" dirty="0" smtClean="0"/>
              <a:t>(9 από </a:t>
            </a:r>
            <a:r>
              <a:rPr lang="el-GR" sz="3600" b="0" dirty="0"/>
              <a:t>9</a:t>
            </a:r>
            <a:r>
              <a:rPr lang="el-GR" sz="3600" b="0" dirty="0" smtClean="0"/>
              <a:t>)</a:t>
            </a:r>
            <a:endParaRPr lang="el-GR" sz="3600" b="0" dirty="0" smtClean="0">
              <a:latin typeface="+mn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l-GR" sz="2200" b="1" dirty="0"/>
              <a:t>Αριστερός Πνεύμονας:</a:t>
            </a:r>
          </a:p>
          <a:p>
            <a:pPr>
              <a:defRPr/>
            </a:pPr>
            <a:r>
              <a:rPr lang="el-GR" sz="2200" b="1" dirty="0">
                <a:solidFill>
                  <a:srgbClr val="004A82"/>
                </a:solidFill>
              </a:rPr>
              <a:t>Παροχέτευση κάτω λοβαίου (συνέχεια):</a:t>
            </a:r>
          </a:p>
          <a:p>
            <a:pPr>
              <a:defRPr/>
            </a:pPr>
            <a:endParaRPr lang="el-GR" sz="2200" dirty="0">
              <a:hlinkClick r:id="rId2"/>
            </a:endParaRPr>
          </a:p>
          <a:p>
            <a:pPr>
              <a:defRPr/>
            </a:pPr>
            <a:r>
              <a:rPr lang="el-GR" sz="2200" b="1" dirty="0" smtClean="0">
                <a:solidFill>
                  <a:srgbClr val="820000"/>
                </a:solidFill>
              </a:rPr>
              <a:t>Πλάγιος </a:t>
            </a:r>
            <a:r>
              <a:rPr lang="el-GR" sz="2200" b="1" dirty="0">
                <a:solidFill>
                  <a:srgbClr val="820000"/>
                </a:solidFill>
              </a:rPr>
              <a:t>ή έξω βασικός τμηματικός</a:t>
            </a:r>
          </a:p>
          <a:p>
            <a:pPr marL="712788" indent="-357188">
              <a:defRPr/>
            </a:pPr>
            <a:r>
              <a:rPr lang="el-GR" sz="2200" dirty="0"/>
              <a:t>Ανύψωση κλίνης 45 </a:t>
            </a:r>
            <a:r>
              <a:rPr lang="en-US" sz="2200" dirty="0"/>
              <a:t>cm</a:t>
            </a:r>
            <a:r>
              <a:rPr lang="el-GR" sz="2200" dirty="0"/>
              <a:t>, πλάγια θέση (δεξιά κατάκλιση)</a:t>
            </a:r>
          </a:p>
          <a:p>
            <a:pPr marL="712788" indent="-357188">
              <a:defRPr/>
            </a:pPr>
            <a:r>
              <a:rPr lang="el-GR" sz="2200" dirty="0" err="1"/>
              <a:t>Πίεση–δόνηση</a:t>
            </a:r>
            <a:r>
              <a:rPr lang="el-GR" sz="2200" dirty="0"/>
              <a:t> μεταξύ 7ης  – 9ης  πλευράς (πλάγιο θωρακικό τοίχωμα)</a:t>
            </a:r>
          </a:p>
          <a:p>
            <a:endParaRPr lang="el-GR" sz="22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237312"/>
            <a:ext cx="4103687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dirty="0">
                <a:latin typeface="+mn-lt"/>
              </a:rPr>
              <a:t>(Γραμματοπούλου &amp; Βαβουράκη, 1999)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/>
          </a:bodyPr>
          <a:lstStyle/>
          <a:p>
            <a:r>
              <a:rPr lang="el-GR" dirty="0"/>
              <a:t>Τεχνικές με τα χέρια του Φ/Θτή </a:t>
            </a:r>
            <a:r>
              <a:rPr lang="el-GR" sz="3200" b="0" dirty="0"/>
              <a:t>(1 </a:t>
            </a:r>
            <a:r>
              <a:rPr lang="el-GR" sz="3200" b="0"/>
              <a:t>από 8</a:t>
            </a:r>
            <a:r>
              <a:rPr lang="el-GR" sz="3200" b="0" smtClean="0"/>
              <a:t>)</a:t>
            </a:r>
            <a:endParaRPr lang="el-GR" sz="32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5328592"/>
          </a:xfrm>
        </p:spPr>
        <p:txBody>
          <a:bodyPr>
            <a:normAutofit/>
          </a:bodyPr>
          <a:lstStyle/>
          <a:p>
            <a:pPr marL="0" indent="0">
              <a:buFont typeface="Arial" charset="0"/>
              <a:buNone/>
            </a:pPr>
            <a:r>
              <a:rPr lang="el-GR" sz="2600" b="1" dirty="0" smtClean="0">
                <a:solidFill>
                  <a:srgbClr val="820000"/>
                </a:solidFill>
              </a:rPr>
              <a:t>1α</a:t>
            </a:r>
            <a:r>
              <a:rPr lang="el-GR" b="1" dirty="0" smtClean="0">
                <a:solidFill>
                  <a:srgbClr val="820000"/>
                </a:solidFill>
              </a:rPr>
              <a:t>. </a:t>
            </a:r>
            <a:r>
              <a:rPr lang="el-GR" sz="2600" b="1" dirty="0">
                <a:solidFill>
                  <a:srgbClr val="820000"/>
                </a:solidFill>
              </a:rPr>
              <a:t>Τοπική θωρακική έκπτυξη </a:t>
            </a:r>
            <a:endParaRPr lang="el-GR" sz="2600" b="1" dirty="0" smtClean="0">
              <a:solidFill>
                <a:srgbClr val="FF0000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l-GR" sz="2400" dirty="0" smtClean="0"/>
              <a:t>Ήρεμη εισπνοή (</a:t>
            </a:r>
            <a:r>
              <a:rPr lang="en-US" sz="2400" dirty="0" smtClean="0"/>
              <a:t>T</a:t>
            </a:r>
            <a:r>
              <a:rPr lang="el-GR" sz="2400" dirty="0" smtClean="0"/>
              <a:t>.</a:t>
            </a:r>
            <a:r>
              <a:rPr lang="en-US" sz="2400" dirty="0" smtClean="0"/>
              <a:t>V</a:t>
            </a:r>
            <a:r>
              <a:rPr lang="el-GR" sz="2400" dirty="0" smtClean="0"/>
              <a:t>.) από τη μύτη και εκπνοή από το στόμα</a:t>
            </a:r>
            <a:r>
              <a:rPr lang="en-US" sz="2400" dirty="0" smtClean="0"/>
              <a:t> (</a:t>
            </a:r>
            <a:r>
              <a:rPr lang="el-GR" sz="2400" dirty="0" smtClean="0"/>
              <a:t>μισόκλειστα χείλη</a:t>
            </a:r>
            <a:r>
              <a:rPr lang="en-US" sz="2400" dirty="0" smtClean="0"/>
              <a:t>)</a:t>
            </a:r>
            <a:endParaRPr lang="el-GR" sz="2400" dirty="0" smtClean="0"/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l-GR" sz="2400" dirty="0" smtClean="0"/>
              <a:t>Ο φ/θτής ακολουθεί και βοηθά την εκπνευστική κίνηση του θώρακα, ασκώντας </a:t>
            </a:r>
            <a:r>
              <a:rPr lang="el-GR" sz="2400" b="1" dirty="0" smtClean="0"/>
              <a:t>μικρή πίεση </a:t>
            </a:r>
            <a:r>
              <a:rPr lang="el-GR" sz="2400" dirty="0" smtClean="0"/>
              <a:t>στο σημείο προβολής του παροχετευόμενου βρόγχου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l-GR" sz="2400" dirty="0" smtClean="0"/>
              <a:t>Ο φ/θτής, ασκεί </a:t>
            </a:r>
            <a:r>
              <a:rPr lang="el-GR" sz="2400" b="1" dirty="0" smtClean="0"/>
              <a:t>μικρή αντίσταση</a:t>
            </a:r>
            <a:r>
              <a:rPr lang="el-GR" sz="2400" dirty="0" smtClean="0"/>
              <a:t>, ερεθίζοντας την τοπική έκπτυξη του συγκεκριμένου θωρακικού τμήματος, μόνο στην έναρξη της εισπνοής, και στη συνέχεια ‘</a:t>
            </a:r>
            <a:r>
              <a:rPr lang="el-GR" sz="2400" b="1" dirty="0" smtClean="0"/>
              <a:t>αφήνει</a:t>
            </a:r>
            <a:r>
              <a:rPr lang="el-GR" sz="2400" dirty="0" smtClean="0"/>
              <a:t>’ απότομα, επιτυγχάνοντας αποτελεσματικότερη προώθηση των εκκρίσεων σε κεντρικότερους βρόγχους</a:t>
            </a:r>
          </a:p>
          <a:p>
            <a:endParaRPr lang="el-GR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14</a:t>
            </a:fld>
            <a:endParaRPr lang="el-GR" dirty="0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211669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dirty="0">
                <a:latin typeface="Calibri" pitchFamily="34" charset="0"/>
              </a:rPr>
              <a:t>(</a:t>
            </a:r>
            <a:r>
              <a:rPr lang="en-US" dirty="0">
                <a:latin typeface="Calibri" pitchFamily="34" charset="0"/>
              </a:rPr>
              <a:t>Mcllwaine, 2007; Gosselink, 2004; Pryor &amp; Prasad, 2002; Frownfelter &amp; Dean, 1996</a:t>
            </a:r>
            <a:r>
              <a:rPr lang="el-GR" dirty="0">
                <a:latin typeface="Calibri" pitchFamily="34" charset="0"/>
              </a:rPr>
              <a:t>; Γραμματοπούλου &amp; Βαβουράκη, 1999; </a:t>
            </a:r>
            <a:r>
              <a:rPr lang="en-US" dirty="0">
                <a:latin typeface="Calibri" pitchFamily="34" charset="0"/>
              </a:rPr>
              <a:t>Hough, 1991</a:t>
            </a:r>
            <a:r>
              <a:rPr lang="el-GR" dirty="0">
                <a:latin typeface="Calibri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1549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800" dirty="0" smtClean="0">
                <a:solidFill>
                  <a:srgbClr val="CC3300"/>
                </a:solidFill>
              </a:rPr>
              <a:t>1β. Τοπική </a:t>
            </a:r>
            <a:r>
              <a:rPr lang="el-GR" sz="2800" dirty="0">
                <a:solidFill>
                  <a:srgbClr val="CC3300"/>
                </a:solidFill>
              </a:rPr>
              <a:t>θωρακική </a:t>
            </a:r>
            <a:r>
              <a:rPr lang="el-GR" sz="2800" dirty="0" err="1">
                <a:solidFill>
                  <a:srgbClr val="CC3300"/>
                </a:solidFill>
              </a:rPr>
              <a:t>έκπτυξη</a:t>
            </a:r>
            <a:r>
              <a:rPr lang="el-GR" sz="2800" dirty="0">
                <a:solidFill>
                  <a:srgbClr val="CC3300"/>
                </a:solidFill>
              </a:rPr>
              <a:t> </a:t>
            </a:r>
            <a:r>
              <a:rPr lang="el-GR" sz="2800" dirty="0" smtClean="0">
                <a:solidFill>
                  <a:srgbClr val="0070C0"/>
                </a:solidFill>
              </a:rPr>
              <a:t>(2 </a:t>
            </a:r>
            <a:r>
              <a:rPr lang="el-GR" sz="2800" dirty="0">
                <a:solidFill>
                  <a:srgbClr val="0070C0"/>
                </a:solidFill>
              </a:rPr>
              <a:t>από 8</a:t>
            </a:r>
            <a:r>
              <a:rPr lang="el-GR" sz="2800" dirty="0" smtClean="0">
                <a:solidFill>
                  <a:srgbClr val="0070C0"/>
                </a:solidFill>
              </a:rPr>
              <a:t>)</a:t>
            </a:r>
            <a:r>
              <a:rPr lang="el-GR" sz="2800" dirty="0" smtClean="0">
                <a:solidFill>
                  <a:srgbClr val="CC3300"/>
                </a:solidFill>
              </a:rPr>
              <a:t/>
            </a:r>
            <a:br>
              <a:rPr lang="el-GR" sz="2800" dirty="0" smtClean="0">
                <a:solidFill>
                  <a:srgbClr val="CC3300"/>
                </a:solidFill>
              </a:rPr>
            </a:br>
            <a:r>
              <a:rPr lang="el-GR" sz="2800" dirty="0" smtClean="0">
                <a:solidFill>
                  <a:srgbClr val="FF0000"/>
                </a:solidFill>
              </a:rPr>
              <a:t>διάρκεια μέχρι 1.03 λεπτά!</a:t>
            </a:r>
            <a:endParaRPr lang="el-GR" sz="2800" dirty="0">
              <a:solidFill>
                <a:srgbClr val="FF0000"/>
              </a:solidFill>
            </a:endParaRPr>
          </a:p>
        </p:txBody>
      </p:sp>
      <p:pic>
        <p:nvPicPr>
          <p:cNvPr id="5" name="ΠΑΡΟΧΕΤΕΥΣΗ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2850" y="1196975"/>
            <a:ext cx="6719888" cy="5040313"/>
          </a:xfr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15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2771800" y="6407357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Γραμματοπούλου, 2015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0887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dirty="0" smtClean="0"/>
              <a:t> 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1340768"/>
            <a:ext cx="8677275" cy="3816425"/>
          </a:xfrm>
        </p:spPr>
        <p:txBody>
          <a:bodyPr>
            <a:normAutofit/>
          </a:bodyPr>
          <a:lstStyle/>
          <a:p>
            <a:pPr marL="609600" indent="-609600" eaLnBrk="1" hangingPunct="1">
              <a:buFont typeface="Wingdings" pitchFamily="2" charset="2"/>
              <a:buNone/>
            </a:pPr>
            <a:r>
              <a:rPr lang="el-GR" sz="2600" b="1" dirty="0" smtClean="0">
                <a:solidFill>
                  <a:srgbClr val="820000"/>
                </a:solidFill>
              </a:rPr>
              <a:t>2α. Διαφραγματική αναπνοή (</a:t>
            </a:r>
            <a:r>
              <a:rPr lang="en-US" sz="2600" b="1" dirty="0" smtClean="0">
                <a:solidFill>
                  <a:srgbClr val="820000"/>
                </a:solidFill>
              </a:rPr>
              <a:t>T</a:t>
            </a:r>
            <a:r>
              <a:rPr lang="el-GR" sz="2600" b="1" dirty="0" smtClean="0">
                <a:solidFill>
                  <a:srgbClr val="820000"/>
                </a:solidFill>
              </a:rPr>
              <a:t>.</a:t>
            </a:r>
            <a:r>
              <a:rPr lang="en-US" sz="2600" b="1" dirty="0" smtClean="0">
                <a:solidFill>
                  <a:srgbClr val="820000"/>
                </a:solidFill>
              </a:rPr>
              <a:t>V</a:t>
            </a:r>
            <a:r>
              <a:rPr lang="el-GR" sz="2600" b="1" dirty="0" smtClean="0">
                <a:solidFill>
                  <a:srgbClr val="820000"/>
                </a:solidFill>
              </a:rPr>
              <a:t>.</a:t>
            </a:r>
            <a:r>
              <a:rPr lang="en-US" sz="2600" b="1" dirty="0" smtClean="0">
                <a:solidFill>
                  <a:srgbClr val="820000"/>
                </a:solidFill>
              </a:rPr>
              <a:t>)</a:t>
            </a:r>
            <a:endParaRPr lang="el-GR" sz="2600" b="1" dirty="0" smtClean="0">
              <a:solidFill>
                <a:srgbClr val="820000"/>
              </a:solidFill>
            </a:endParaRPr>
          </a:p>
          <a:p>
            <a:pPr marL="609600" indent="-609600" eaLnBrk="1" hangingPunct="1"/>
            <a:r>
              <a:rPr lang="el-GR" sz="2400" dirty="0" smtClean="0"/>
              <a:t>Δεν είναι  η ‘διαφραγματική αναπνοή’ όπως διδάσκεται στη ΧΑΠ, λόγω της αλλαγής της μηχανικής του διαφράγματος</a:t>
            </a:r>
          </a:p>
          <a:p>
            <a:pPr marL="609600" indent="-609600" eaLnBrk="1" hangingPunct="1"/>
            <a:endParaRPr lang="el-GR" sz="2400" dirty="0" smtClean="0"/>
          </a:p>
          <a:p>
            <a:pPr marL="609600" indent="-609600" eaLnBrk="1" hangingPunct="1"/>
            <a:r>
              <a:rPr lang="el-GR" sz="2400" dirty="0" smtClean="0"/>
              <a:t>Είναι η χαλαρή αναπνοή σε </a:t>
            </a:r>
            <a:r>
              <a:rPr lang="en-US" sz="2400" dirty="0" smtClean="0"/>
              <a:t>T</a:t>
            </a:r>
            <a:r>
              <a:rPr lang="el-GR" sz="2400" dirty="0" smtClean="0"/>
              <a:t>.</a:t>
            </a:r>
            <a:r>
              <a:rPr lang="en-US" sz="2400" dirty="0" smtClean="0"/>
              <a:t>V</a:t>
            </a:r>
            <a:r>
              <a:rPr lang="el-GR" sz="2400" dirty="0" smtClean="0"/>
              <a:t>., η απαραίτητη για κάθε τεχνική καθαρισμού των βρογχικών εκκρίσεων</a:t>
            </a:r>
          </a:p>
        </p:txBody>
      </p:sp>
      <p:sp>
        <p:nvSpPr>
          <p:cNvPr id="18438" name="5 - Ορθογώνιο"/>
          <p:cNvSpPr>
            <a:spLocks noChangeArrowheads="1"/>
          </p:cNvSpPr>
          <p:nvPr/>
        </p:nvSpPr>
        <p:spPr bwMode="auto">
          <a:xfrm>
            <a:off x="0" y="630932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dirty="0">
                <a:latin typeface="Calibri" pitchFamily="34" charset="0"/>
              </a:rPr>
              <a:t>(</a:t>
            </a:r>
            <a:r>
              <a:rPr lang="en-US" dirty="0">
                <a:latin typeface="Calibri" pitchFamily="34" charset="0"/>
              </a:rPr>
              <a:t>Mcllwaine, 2007; Gosselink, 2004; Pryor &amp; Prasad, 2002; Frownfelter &amp; Dean, 1996</a:t>
            </a:r>
            <a:r>
              <a:rPr lang="el-GR" dirty="0">
                <a:latin typeface="Calibri" pitchFamily="34" charset="0"/>
              </a:rPr>
              <a:t>; Γραμματοπούλου &amp; Βαβουράκη, 1999; </a:t>
            </a:r>
            <a:r>
              <a:rPr lang="en-US" dirty="0">
                <a:latin typeface="Calibri" pitchFamily="34" charset="0"/>
              </a:rPr>
              <a:t>Hough, 1991</a:t>
            </a:r>
            <a:r>
              <a:rPr lang="el-GR" dirty="0">
                <a:latin typeface="Calibri" pitchFamily="34" charset="0"/>
              </a:rPr>
              <a:t>)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116632"/>
            <a:ext cx="91440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A8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Τεχνικές με τα χέρια του Φ/</a:t>
            </a:r>
            <a:r>
              <a:rPr kumimoji="0" lang="el-GR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4A8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Θτή</a:t>
            </a:r>
            <a:r>
              <a:rPr kumimoji="0" lang="el-GR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A8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l-G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A8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(3</a:t>
            </a:r>
            <a:r>
              <a:rPr kumimoji="0" lang="el-GR" sz="3200" b="0" i="0" u="none" strike="noStrike" kern="1200" cap="none" spc="0" normalizeH="0" noProof="0" dirty="0" smtClean="0">
                <a:ln>
                  <a:noFill/>
                </a:ln>
                <a:solidFill>
                  <a:srgbClr val="004A8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l-G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A8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από </a:t>
            </a:r>
            <a:r>
              <a:rPr lang="el-GR" sz="3200" noProof="0" dirty="0">
                <a:solidFill>
                  <a:srgbClr val="004A82"/>
                </a:solidFill>
                <a:latin typeface="+mj-lt"/>
                <a:ea typeface="+mj-ea"/>
                <a:cs typeface="+mj-cs"/>
              </a:rPr>
              <a:t>8</a:t>
            </a:r>
            <a:r>
              <a:rPr kumimoji="0" lang="el-G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A8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  <a:endParaRPr kumimoji="0" lang="el-GR" sz="3200" b="0" i="0" u="none" strike="noStrike" kern="1200" cap="none" spc="0" normalizeH="0" baseline="0" noProof="0" dirty="0">
              <a:ln>
                <a:noFill/>
              </a:ln>
              <a:solidFill>
                <a:srgbClr val="004A8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800" dirty="0" smtClean="0">
                <a:solidFill>
                  <a:srgbClr val="CC3300"/>
                </a:solidFill>
              </a:rPr>
              <a:t>2β. </a:t>
            </a:r>
            <a:r>
              <a:rPr lang="el-GR" sz="2800" dirty="0">
                <a:solidFill>
                  <a:srgbClr val="CC3300"/>
                </a:solidFill>
              </a:rPr>
              <a:t>Διαφραγματική αναπνοή (</a:t>
            </a:r>
            <a:r>
              <a:rPr lang="en-US" sz="2800" dirty="0">
                <a:solidFill>
                  <a:srgbClr val="CC3300"/>
                </a:solidFill>
              </a:rPr>
              <a:t>T.V</a:t>
            </a:r>
            <a:r>
              <a:rPr lang="en-US" sz="2800" dirty="0" smtClean="0">
                <a:solidFill>
                  <a:srgbClr val="CC3300"/>
                </a:solidFill>
              </a:rPr>
              <a:t>.)</a:t>
            </a:r>
            <a:r>
              <a:rPr lang="el-GR" sz="2800" dirty="0" smtClean="0">
                <a:solidFill>
                  <a:srgbClr val="CC3300"/>
                </a:solidFill>
              </a:rPr>
              <a:t> </a:t>
            </a:r>
            <a:r>
              <a:rPr lang="el-GR" sz="2800" dirty="0" smtClean="0">
                <a:solidFill>
                  <a:srgbClr val="0070C0"/>
                </a:solidFill>
              </a:rPr>
              <a:t>(4 από 8)</a:t>
            </a:r>
            <a:endParaRPr lang="el-GR" sz="2800" dirty="0">
              <a:solidFill>
                <a:srgbClr val="0070C0"/>
              </a:solidFill>
            </a:endParaRPr>
          </a:p>
        </p:txBody>
      </p:sp>
      <p:pic>
        <p:nvPicPr>
          <p:cNvPr id="5" name="Διαφραγματική 1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2850" y="1196975"/>
            <a:ext cx="6719888" cy="5040313"/>
          </a:xfr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17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2771800" y="6407357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Γραμματοπούλου, 2015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64060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/>
          </a:bodyPr>
          <a:lstStyle/>
          <a:p>
            <a:r>
              <a:rPr lang="el-GR" dirty="0"/>
              <a:t>Τεχνικές με τα χέρια του Φ/</a:t>
            </a:r>
            <a:r>
              <a:rPr lang="el-GR" dirty="0" err="1"/>
              <a:t>Θτή</a:t>
            </a:r>
            <a:r>
              <a:rPr lang="el-GR" dirty="0"/>
              <a:t> </a:t>
            </a:r>
            <a:r>
              <a:rPr lang="el-GR" sz="3200" b="0" dirty="0" smtClean="0"/>
              <a:t>(5 </a:t>
            </a:r>
            <a:r>
              <a:rPr lang="el-GR" sz="3200" b="0" dirty="0"/>
              <a:t>από 8</a:t>
            </a:r>
            <a:r>
              <a:rPr lang="el-GR" sz="3200" b="0" dirty="0" smtClean="0"/>
              <a:t>)</a:t>
            </a:r>
            <a:endParaRPr lang="el-GR" sz="32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980728"/>
            <a:ext cx="8568952" cy="3456384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1800"/>
              </a:spcBef>
              <a:buNone/>
            </a:pPr>
            <a:r>
              <a:rPr lang="el-GR" sz="2400" b="1" dirty="0">
                <a:solidFill>
                  <a:srgbClr val="820000"/>
                </a:solidFill>
              </a:rPr>
              <a:t>3</a:t>
            </a:r>
            <a:r>
              <a:rPr lang="el-GR" sz="2400" b="1" dirty="0" smtClean="0">
                <a:solidFill>
                  <a:srgbClr val="820000"/>
                </a:solidFill>
              </a:rPr>
              <a:t>α</a:t>
            </a:r>
            <a:r>
              <a:rPr lang="el-GR" sz="2400" b="1" dirty="0">
                <a:solidFill>
                  <a:srgbClr val="820000"/>
                </a:solidFill>
              </a:rPr>
              <a:t>. </a:t>
            </a:r>
            <a:r>
              <a:rPr lang="el-GR" sz="2600" b="1" dirty="0">
                <a:solidFill>
                  <a:srgbClr val="820000"/>
                </a:solidFill>
              </a:rPr>
              <a:t>Πλήξεις </a:t>
            </a:r>
          </a:p>
          <a:p>
            <a:pPr>
              <a:spcBef>
                <a:spcPts val="1800"/>
              </a:spcBef>
            </a:pPr>
            <a:r>
              <a:rPr lang="el-GR" sz="2400" dirty="0" smtClean="0"/>
              <a:t>Εφαρμόζονται </a:t>
            </a:r>
            <a:r>
              <a:rPr lang="el-GR" sz="2400" dirty="0"/>
              <a:t>πάνω στο θωρακικό τοίχωμα (προβολή παροχετευόμενου </a:t>
            </a:r>
            <a:r>
              <a:rPr lang="el-GR" sz="2400" dirty="0" smtClean="0"/>
              <a:t>βρόγχουστη </a:t>
            </a:r>
            <a:r>
              <a:rPr lang="el-GR" sz="2400" dirty="0"/>
              <a:t>διάρκεια της εκπνοής</a:t>
            </a:r>
          </a:p>
          <a:p>
            <a:pPr>
              <a:spcBef>
                <a:spcPts val="1800"/>
              </a:spcBef>
            </a:pPr>
            <a:r>
              <a:rPr lang="en-US" sz="2400" dirty="0" smtClean="0"/>
              <a:t>C</a:t>
            </a:r>
            <a:r>
              <a:rPr lang="el-GR" sz="2400" dirty="0" smtClean="0"/>
              <a:t>upped-hands</a:t>
            </a:r>
          </a:p>
          <a:p>
            <a:pPr marL="0" indent="0">
              <a:buFontTx/>
              <a:buChar char="-"/>
              <a:defRPr/>
            </a:pPr>
            <a:endParaRPr lang="en-US" sz="2400" b="1" dirty="0" smtClean="0"/>
          </a:p>
          <a:p>
            <a:pPr>
              <a:defRPr/>
            </a:pPr>
            <a:r>
              <a:rPr lang="el-GR" sz="2400" dirty="0" smtClean="0"/>
              <a:t>Δημιουργούν μια περιοδικότητα στη ροή αέρα κάτω από την περιοχή που πλήττεται και </a:t>
            </a:r>
            <a:r>
              <a:rPr lang="el-GR" sz="2400" dirty="0" smtClean="0">
                <a:sym typeface="Wingdings 3" pitchFamily="18" charset="2"/>
              </a:rPr>
              <a:t>έτσι βελτιώνεται η αλληλεπίδραση υγρών-αέρα</a:t>
            </a:r>
          </a:p>
          <a:p>
            <a:pPr lvl="1">
              <a:defRPr/>
            </a:pPr>
            <a:endParaRPr lang="el-GR" sz="2400" b="1" dirty="0" smtClean="0"/>
          </a:p>
          <a:p>
            <a:pPr marL="457200" lvl="1" indent="0">
              <a:buFont typeface="Arial" charset="0"/>
              <a:buNone/>
              <a:defRPr/>
            </a:pPr>
            <a:endParaRPr lang="el-GR" sz="2400" dirty="0" smtClean="0"/>
          </a:p>
          <a:p>
            <a:pPr>
              <a:spcBef>
                <a:spcPts val="1800"/>
              </a:spcBef>
              <a:buNone/>
            </a:pPr>
            <a:endParaRPr lang="el-GR" sz="2400" dirty="0"/>
          </a:p>
          <a:p>
            <a:pPr>
              <a:buNone/>
            </a:pPr>
            <a:endParaRPr lang="el-GR" dirty="0"/>
          </a:p>
        </p:txBody>
      </p:sp>
      <p:pic>
        <p:nvPicPr>
          <p:cNvPr id="6" name="Picture 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149080"/>
            <a:ext cx="2439491" cy="18738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5868144" y="6021288"/>
            <a:ext cx="24482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Source: 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Percussion – Overview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© 2011 University of Maryland Medical Center (UMMC). All rights reserved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88224" y="6309320"/>
            <a:ext cx="2133600" cy="365125"/>
          </a:xfrm>
        </p:spPr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18</a:t>
            </a:fld>
            <a:endParaRPr lang="el-GR" dirty="0"/>
          </a:p>
        </p:txBody>
      </p:sp>
      <p:sp>
        <p:nvSpPr>
          <p:cNvPr id="9" name="TextBox 4"/>
          <p:cNvSpPr txBox="1"/>
          <p:nvPr/>
        </p:nvSpPr>
        <p:spPr>
          <a:xfrm>
            <a:off x="0" y="5805264"/>
            <a:ext cx="493204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l-GR" dirty="0">
                <a:latin typeface="Calibri" pitchFamily="34" charset="0"/>
              </a:rPr>
              <a:t>(</a:t>
            </a:r>
            <a:r>
              <a:rPr lang="en-US" dirty="0">
                <a:latin typeface="Calibri" pitchFamily="34" charset="0"/>
              </a:rPr>
              <a:t>Mcllwaine, 2007; Gosselink, 2004; Pryor &amp; Prasad, 2002; Frownfelter &amp; Dean, 1996</a:t>
            </a:r>
            <a:r>
              <a:rPr lang="el-GR" dirty="0">
                <a:latin typeface="Calibri" pitchFamily="34" charset="0"/>
              </a:rPr>
              <a:t>; Γραμματοπούλου &amp; Βαβουράκη, 1999; </a:t>
            </a:r>
            <a:r>
              <a:rPr lang="en-US" dirty="0">
                <a:latin typeface="Calibri" pitchFamily="34" charset="0"/>
              </a:rPr>
              <a:t>Hough, 1991</a:t>
            </a:r>
            <a:r>
              <a:rPr lang="el-GR" dirty="0">
                <a:latin typeface="Calibri" pitchFamily="34" charset="0"/>
              </a:rPr>
              <a:t>)</a:t>
            </a:r>
          </a:p>
          <a:p>
            <a:pPr>
              <a:defRPr/>
            </a:pPr>
            <a:endParaRPr lang="el-GR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5081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Βρογχική </a:t>
            </a:r>
            <a:r>
              <a:rPr lang="el-GR" dirty="0" smtClean="0"/>
              <a:t>Παροχέτευση</a:t>
            </a:r>
            <a:r>
              <a:rPr lang="en-US" dirty="0" smtClean="0"/>
              <a:t> </a:t>
            </a:r>
            <a:r>
              <a:rPr lang="el-GR" sz="3200" b="0" dirty="0"/>
              <a:t>(1 από </a:t>
            </a:r>
            <a:r>
              <a:rPr lang="en-US" sz="3200" b="0" dirty="0"/>
              <a:t>2</a:t>
            </a:r>
            <a:r>
              <a:rPr lang="el-GR" sz="3200" b="0" dirty="0" smtClean="0"/>
              <a:t>)</a:t>
            </a:r>
            <a:endParaRPr lang="el-GR" dirty="0">
              <a:solidFill>
                <a:srgbClr val="004A8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5E3B3-0445-4CFC-BED8-763D4409E61F}" type="slidenum">
              <a:rPr lang="el-GR" smtClean="0"/>
              <a:pPr/>
              <a:t>1</a:t>
            </a:fld>
            <a:endParaRPr lang="el-GR" dirty="0"/>
          </a:p>
        </p:txBody>
      </p:sp>
      <p:sp>
        <p:nvSpPr>
          <p:cNvPr id="6" name="3 - TextBox"/>
          <p:cNvSpPr txBox="1">
            <a:spLocks noChangeArrowheads="1"/>
          </p:cNvSpPr>
          <p:nvPr/>
        </p:nvSpPr>
        <p:spPr bwMode="auto">
          <a:xfrm>
            <a:off x="251520" y="5678236"/>
            <a:ext cx="849694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el-GR" sz="2400" b="1" dirty="0">
                <a:latin typeface="+mn-lt"/>
              </a:rPr>
              <a:t>Λέξεις κλειδιά</a:t>
            </a:r>
            <a:r>
              <a:rPr lang="el-GR" sz="2400" b="1" dirty="0" smtClean="0">
                <a:latin typeface="+mn-lt"/>
              </a:rPr>
              <a:t>:</a:t>
            </a:r>
            <a:r>
              <a:rPr lang="en-US" sz="2400" b="1" dirty="0" smtClean="0">
                <a:latin typeface="+mn-lt"/>
              </a:rPr>
              <a:t> </a:t>
            </a:r>
            <a:r>
              <a:rPr lang="el-GR" sz="2400" b="1" dirty="0" smtClean="0">
                <a:solidFill>
                  <a:srgbClr val="004A82"/>
                </a:solidFill>
                <a:latin typeface="+mn-lt"/>
              </a:rPr>
              <a:t>Βρόγχοι, Παροχέτευση, Τοποθέτηση, Αυτογενής Καθαρισμός, Ενεργητικός Κύκλος Αναπνευστικών Τεχνικών </a:t>
            </a:r>
            <a:endParaRPr lang="en-US" sz="2400" b="1" dirty="0">
              <a:solidFill>
                <a:srgbClr val="004A82"/>
              </a:solidFill>
              <a:latin typeface="+mn-lt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908720"/>
            <a:ext cx="3438821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853282" y="4509120"/>
            <a:ext cx="28438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hlinkClick r:id="rId3"/>
              </a:rPr>
              <a:t>Bronchi (PSF)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από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 </a:t>
            </a:r>
          </a:p>
          <a:p>
            <a:pPr algn="ctr"/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hlinkClick r:id="rId4"/>
              </a:rPr>
              <a:t>Igno2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l-G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διαθέσιμο ως κοινό κτήμα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3304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/>
          </a:bodyPr>
          <a:lstStyle/>
          <a:p>
            <a:r>
              <a:rPr lang="el-GR" dirty="0"/>
              <a:t>Τεχνικές με τα χέρια του Φ/</a:t>
            </a:r>
            <a:r>
              <a:rPr lang="el-GR" dirty="0" err="1"/>
              <a:t>Θτή</a:t>
            </a:r>
            <a:r>
              <a:rPr lang="el-GR" dirty="0"/>
              <a:t> </a:t>
            </a:r>
            <a:r>
              <a:rPr lang="el-GR" sz="3200" b="0" dirty="0" smtClean="0"/>
              <a:t>(6 </a:t>
            </a:r>
            <a:r>
              <a:rPr lang="el-GR" sz="3200" b="0" dirty="0"/>
              <a:t>από 8</a:t>
            </a:r>
            <a:r>
              <a:rPr lang="el-GR" sz="3200" b="0" dirty="0" smtClean="0"/>
              <a:t>)</a:t>
            </a:r>
            <a:endParaRPr lang="el-GR" sz="32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916832"/>
            <a:ext cx="4536504" cy="2088232"/>
          </a:xfrm>
        </p:spPr>
        <p:txBody>
          <a:bodyPr>
            <a:normAutofit/>
          </a:bodyPr>
          <a:lstStyle/>
          <a:p>
            <a:pPr marL="0" indent="0">
              <a:spcBef>
                <a:spcPts val="1800"/>
              </a:spcBef>
              <a:buNone/>
            </a:pPr>
            <a:r>
              <a:rPr lang="el-GR" sz="2600" b="1" dirty="0" smtClean="0">
                <a:solidFill>
                  <a:srgbClr val="820000"/>
                </a:solidFill>
              </a:rPr>
              <a:t>3β</a:t>
            </a:r>
            <a:r>
              <a:rPr lang="el-GR" sz="2600" b="1" dirty="0">
                <a:solidFill>
                  <a:srgbClr val="820000"/>
                </a:solidFill>
              </a:rPr>
              <a:t>. Πλήξεις </a:t>
            </a:r>
            <a:r>
              <a:rPr lang="el-GR" sz="2600" b="1" dirty="0" smtClean="0">
                <a:solidFill>
                  <a:srgbClr val="820000"/>
                </a:solidFill>
              </a:rPr>
              <a:t>με:</a:t>
            </a:r>
            <a:endParaRPr lang="el-GR" sz="2600" b="1" dirty="0">
              <a:solidFill>
                <a:srgbClr val="820000"/>
              </a:solidFill>
            </a:endParaRPr>
          </a:p>
          <a:p>
            <a:pPr>
              <a:spcBef>
                <a:spcPts val="1800"/>
              </a:spcBef>
            </a:pPr>
            <a:r>
              <a:rPr lang="el-GR" sz="2400" dirty="0"/>
              <a:t>Ρ</a:t>
            </a:r>
            <a:r>
              <a:rPr lang="el-GR" sz="2400" dirty="0" smtClean="0"/>
              <a:t>υθμική </a:t>
            </a:r>
            <a:r>
              <a:rPr lang="el-GR" sz="2400" dirty="0"/>
              <a:t>κίνηση </a:t>
            </a:r>
            <a:r>
              <a:rPr lang="el-GR" sz="2400" dirty="0" smtClean="0"/>
              <a:t>χεριών</a:t>
            </a:r>
          </a:p>
          <a:p>
            <a:pPr marL="342900" lvl="1" indent="-342900">
              <a:spcBef>
                <a:spcPts val="1800"/>
              </a:spcBef>
              <a:buFont typeface="Arial" pitchFamily="34" charset="0"/>
              <a:buChar char="•"/>
            </a:pPr>
            <a:r>
              <a:rPr lang="el-GR" sz="2400" dirty="0" smtClean="0"/>
              <a:t>τη μία παλάμη πάνω στην άλλη</a:t>
            </a:r>
          </a:p>
          <a:p>
            <a:pPr>
              <a:spcBef>
                <a:spcPts val="1800"/>
              </a:spcBef>
            </a:pPr>
            <a:endParaRPr lang="el-GR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484784"/>
            <a:ext cx="3527809" cy="31481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364088" y="4797152"/>
            <a:ext cx="288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dirty="0" smtClean="0">
                <a:latin typeface="+mn-lt"/>
              </a:rPr>
              <a:t>Πλήξεις στο πρόσθιο θωρακικό τοίχωμα</a:t>
            </a:r>
            <a:endParaRPr lang="el-GR" sz="2000" dirty="0"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514822"/>
            <a:ext cx="43633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>
                <a:latin typeface="+mn-lt"/>
              </a:rPr>
              <a:t>(Γραμματοπούλου </a:t>
            </a:r>
            <a:r>
              <a:rPr lang="el-GR" dirty="0" smtClean="0">
                <a:latin typeface="+mn-lt"/>
              </a:rPr>
              <a:t>&amp; </a:t>
            </a:r>
            <a:r>
              <a:rPr lang="el-GR" dirty="0">
                <a:latin typeface="+mn-lt"/>
              </a:rPr>
              <a:t>Βαβουράκη, 1999)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3179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/>
          </a:bodyPr>
          <a:lstStyle/>
          <a:p>
            <a:r>
              <a:rPr lang="el-GR" dirty="0"/>
              <a:t>Τεχνικές με τα χέρια του Φ/</a:t>
            </a:r>
            <a:r>
              <a:rPr lang="el-GR" dirty="0" err="1"/>
              <a:t>Θτή</a:t>
            </a:r>
            <a:r>
              <a:rPr lang="el-GR" dirty="0"/>
              <a:t> </a:t>
            </a:r>
            <a:r>
              <a:rPr lang="el-GR" sz="3200" b="0" dirty="0" smtClean="0"/>
              <a:t>(7 </a:t>
            </a:r>
            <a:r>
              <a:rPr lang="el-GR" sz="3200" b="0" dirty="0"/>
              <a:t>από 8</a:t>
            </a:r>
            <a:r>
              <a:rPr lang="el-GR" sz="3200" b="0" dirty="0" smtClean="0"/>
              <a:t>)</a:t>
            </a:r>
            <a:endParaRPr lang="el-GR" sz="32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824536"/>
          </a:xfrm>
        </p:spPr>
        <p:txBody>
          <a:bodyPr>
            <a:normAutofit/>
          </a:bodyPr>
          <a:lstStyle/>
          <a:p>
            <a:pPr marL="0" indent="0">
              <a:spcBef>
                <a:spcPts val="1800"/>
              </a:spcBef>
              <a:buNone/>
            </a:pPr>
            <a:r>
              <a:rPr lang="el-GR" sz="2600" b="1" dirty="0" smtClean="0">
                <a:solidFill>
                  <a:srgbClr val="820000"/>
                </a:solidFill>
              </a:rPr>
              <a:t>4. </a:t>
            </a:r>
            <a:r>
              <a:rPr lang="el-GR" sz="2600" b="1" dirty="0">
                <a:solidFill>
                  <a:srgbClr val="820000"/>
                </a:solidFill>
              </a:rPr>
              <a:t>Δονήσεις 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l-GR" sz="2400" dirty="0" smtClean="0"/>
              <a:t>Εφαρμόζονται πάνω στο θωρακικό τοίχωμα στη διάρκεια της εκπνοής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l-GR" sz="2400" dirty="0" smtClean="0"/>
              <a:t>Είναι πιο αποτελεσματικές και λιγότερο επικίνδυνες </a:t>
            </a:r>
            <a:r>
              <a:rPr lang="en-US" sz="2400" b="1" dirty="0" smtClean="0">
                <a:solidFill>
                  <a:srgbClr val="820000"/>
                </a:solidFill>
              </a:rPr>
              <a:t>vs </a:t>
            </a:r>
            <a:r>
              <a:rPr lang="el-GR" sz="2400" dirty="0" smtClean="0"/>
              <a:t>πλήξεις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l-GR" sz="2400" dirty="0" smtClean="0"/>
              <a:t>Ο φ/θτης τοποθετεί τη μία παλάμη πάνω στην άλλη και προκαλεί το ‘τρέμουλο’ της δόνησης </a:t>
            </a:r>
            <a:endParaRPr lang="en-US" sz="2400" dirty="0" smtClean="0"/>
          </a:p>
          <a:p>
            <a:pPr lvl="1">
              <a:buFont typeface="Arial" pitchFamily="34" charset="0"/>
              <a:buChar char="•"/>
              <a:defRPr/>
            </a:pPr>
            <a:r>
              <a:rPr lang="el-GR" sz="2400" dirty="0" smtClean="0">
                <a:sym typeface="Wingdings 3" pitchFamily="18" charset="2"/>
              </a:rPr>
              <a:t>Είναι συνδυασμός συμπίεσης &amp; δόνησης</a:t>
            </a:r>
            <a:endParaRPr lang="el-GR" sz="2400" dirty="0" smtClean="0"/>
          </a:p>
          <a:p>
            <a:pPr lvl="1">
              <a:buFont typeface="Arial" pitchFamily="34" charset="0"/>
              <a:buChar char="•"/>
              <a:defRPr/>
            </a:pPr>
            <a:r>
              <a:rPr lang="el-GR" sz="2400" dirty="0" smtClean="0"/>
              <a:t>Η δόνηση μπορεί να είναι στατική ή με κατεύθυνση προς τις πνευμονικές πύλες </a:t>
            </a:r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20</a:t>
            </a:fld>
            <a:endParaRPr lang="el-GR" dirty="0"/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0" y="6272212"/>
            <a:ext cx="73453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dirty="0">
                <a:latin typeface="Calibri" pitchFamily="34" charset="0"/>
              </a:rPr>
              <a:t>(</a:t>
            </a:r>
            <a:r>
              <a:rPr lang="en-US" dirty="0">
                <a:latin typeface="Calibri" pitchFamily="34" charset="0"/>
              </a:rPr>
              <a:t>Mcllwaine, 2007; Gosselink, 2004; Pryor &amp; Prasad, 2002; Frownfelter &amp; Dean, 1996</a:t>
            </a:r>
            <a:r>
              <a:rPr lang="el-GR" dirty="0">
                <a:latin typeface="Calibri" pitchFamily="34" charset="0"/>
              </a:rPr>
              <a:t>; Γραμματοπούλου &amp; Βαβουράκη, 1999; </a:t>
            </a:r>
            <a:r>
              <a:rPr lang="en-US" dirty="0">
                <a:latin typeface="Calibri" pitchFamily="34" charset="0"/>
              </a:rPr>
              <a:t>Hough, 1991</a:t>
            </a:r>
            <a:r>
              <a:rPr lang="el-GR" dirty="0">
                <a:latin typeface="Calibri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3018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/>
          </a:bodyPr>
          <a:lstStyle/>
          <a:p>
            <a:r>
              <a:rPr lang="el-GR" dirty="0"/>
              <a:t>Τεχνικές με τα χέρια του Φ/</a:t>
            </a:r>
            <a:r>
              <a:rPr lang="el-GR" dirty="0" err="1"/>
              <a:t>Θτή</a:t>
            </a:r>
            <a:r>
              <a:rPr lang="el-GR" dirty="0"/>
              <a:t> </a:t>
            </a:r>
            <a:r>
              <a:rPr lang="el-GR" sz="3200" b="0" dirty="0" smtClean="0"/>
              <a:t>(8 </a:t>
            </a:r>
            <a:r>
              <a:rPr lang="el-GR" sz="3200" b="0" dirty="0"/>
              <a:t>από 8</a:t>
            </a:r>
            <a:r>
              <a:rPr lang="el-GR" sz="3200" b="0" dirty="0" smtClean="0"/>
              <a:t>)</a:t>
            </a:r>
            <a:endParaRPr lang="el-GR" sz="32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4077072"/>
            <a:ext cx="8229600" cy="1700616"/>
          </a:xfrm>
        </p:spPr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l-GR" sz="2400" b="1" dirty="0"/>
              <a:t>Οι πλήξεις και οι δονήσεις δεν </a:t>
            </a:r>
            <a:r>
              <a:rPr lang="el-GR" sz="2400" b="1" dirty="0" smtClean="0"/>
              <a:t>βελτιώνουν</a:t>
            </a:r>
            <a:r>
              <a:rPr lang="en-US" sz="2400" b="1" dirty="0" smtClean="0"/>
              <a:t>:</a:t>
            </a:r>
            <a:endParaRPr lang="el-GR" sz="2400" b="1" dirty="0"/>
          </a:p>
          <a:p>
            <a:pPr marL="719138" indent="-365125">
              <a:spcBef>
                <a:spcPts val="1200"/>
              </a:spcBef>
              <a:tabLst>
                <a:tab pos="901700" algn="l"/>
              </a:tabLst>
            </a:pPr>
            <a:r>
              <a:rPr lang="el-GR" sz="2400" dirty="0" smtClean="0"/>
              <a:t>Πνευμονικούς </a:t>
            </a:r>
            <a:r>
              <a:rPr lang="el-GR" sz="2400" dirty="0"/>
              <a:t>όγκους </a:t>
            </a:r>
          </a:p>
          <a:p>
            <a:pPr marL="719138" indent="-365125">
              <a:spcBef>
                <a:spcPts val="1200"/>
              </a:spcBef>
              <a:tabLst>
                <a:tab pos="901700" algn="l"/>
              </a:tabLst>
            </a:pPr>
            <a:r>
              <a:rPr lang="el-GR" sz="2400" dirty="0"/>
              <a:t>ΡΟ</a:t>
            </a:r>
            <a:r>
              <a:rPr lang="el-GR" sz="2400" baseline="-25000" dirty="0"/>
              <a:t>2</a:t>
            </a:r>
            <a:r>
              <a:rPr lang="el-GR" sz="2400" dirty="0"/>
              <a:t>, PCO</a:t>
            </a:r>
            <a:r>
              <a:rPr lang="el-GR" sz="2400" baseline="-25000" dirty="0"/>
              <a:t>2</a:t>
            </a:r>
            <a:r>
              <a:rPr lang="el-GR" sz="2400" dirty="0"/>
              <a:t> ή </a:t>
            </a:r>
            <a:r>
              <a:rPr lang="el-GR" sz="2400" dirty="0" smtClean="0"/>
              <a:t>SatO</a:t>
            </a:r>
            <a:r>
              <a:rPr lang="el-GR" sz="2400" baseline="-25000" dirty="0" smtClean="0"/>
              <a:t>2</a:t>
            </a:r>
            <a:endParaRPr lang="el-GR" sz="2400" baseline="-25000" dirty="0"/>
          </a:p>
          <a:p>
            <a:pPr>
              <a:buNone/>
            </a:pPr>
            <a:endParaRPr lang="el-G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844824"/>
            <a:ext cx="2210717" cy="17159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6917619" y="3619718"/>
            <a:ext cx="132437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copd.about.com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21</a:t>
            </a:fld>
            <a:endParaRPr lang="el-GR" dirty="0"/>
          </a:p>
        </p:txBody>
      </p:sp>
      <p:sp>
        <p:nvSpPr>
          <p:cNvPr id="7" name="Rectangle 6"/>
          <p:cNvSpPr/>
          <p:nvPr/>
        </p:nvSpPr>
        <p:spPr>
          <a:xfrm>
            <a:off x="251520" y="5589240"/>
            <a:ext cx="81008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spcBef>
                <a:spcPts val="2400"/>
              </a:spcBef>
              <a:buNone/>
            </a:pPr>
            <a:r>
              <a:rPr lang="el-GR" sz="2400" b="1" dirty="0">
                <a:solidFill>
                  <a:srgbClr val="820000"/>
                </a:solidFill>
                <a:latin typeface="+mn-lt"/>
              </a:rPr>
              <a:t>Προσοχή</a:t>
            </a:r>
            <a:r>
              <a:rPr lang="el-GR" sz="2400" dirty="0">
                <a:latin typeface="+mn-lt"/>
              </a:rPr>
              <a:t> στις </a:t>
            </a:r>
            <a:r>
              <a:rPr lang="el-GR" sz="2400" dirty="0" smtClean="0">
                <a:latin typeface="+mn-lt"/>
              </a:rPr>
              <a:t>αντενδείξεις</a:t>
            </a:r>
            <a:endParaRPr lang="el-GR" sz="2400" dirty="0">
              <a:latin typeface="+mn-lt"/>
            </a:endParaRPr>
          </a:p>
        </p:txBody>
      </p:sp>
      <p:sp>
        <p:nvSpPr>
          <p:cNvPr id="11" name="10 - Ορθογώνιο"/>
          <p:cNvSpPr/>
          <p:nvPr/>
        </p:nvSpPr>
        <p:spPr>
          <a:xfrm>
            <a:off x="395536" y="980728"/>
            <a:ext cx="828092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l-GR" sz="2400" b="1" dirty="0" smtClean="0">
                <a:solidFill>
                  <a:schemeClr val="tx2"/>
                </a:solidFill>
                <a:latin typeface="+mn-lt"/>
                <a:sym typeface="Wingdings 3" pitchFamily="18" charset="2"/>
              </a:rPr>
              <a:t>Πίεση στην εκπνοή/δόνηση </a:t>
            </a:r>
            <a:r>
              <a:rPr lang="en-US" sz="2400" b="1" dirty="0" smtClean="0">
                <a:solidFill>
                  <a:srgbClr val="820000"/>
                </a:solidFill>
                <a:latin typeface="+mn-lt"/>
                <a:sym typeface="Wingdings 3" pitchFamily="18" charset="2"/>
              </a:rPr>
              <a:t>vs</a:t>
            </a:r>
            <a:r>
              <a:rPr lang="el-GR" sz="2400" dirty="0" smtClean="0">
                <a:solidFill>
                  <a:schemeClr val="tx2"/>
                </a:solidFill>
                <a:latin typeface="+mn-lt"/>
                <a:sym typeface="Wingdings 3" pitchFamily="18" charset="2"/>
              </a:rPr>
              <a:t> </a:t>
            </a:r>
            <a:r>
              <a:rPr lang="el-GR" sz="2400" b="1" dirty="0" smtClean="0">
                <a:solidFill>
                  <a:schemeClr val="tx2"/>
                </a:solidFill>
                <a:latin typeface="+mn-lt"/>
                <a:sym typeface="Wingdings 3" pitchFamily="18" charset="2"/>
              </a:rPr>
              <a:t>μόνο πίεση στην εκπνοή</a:t>
            </a:r>
            <a:r>
              <a:rPr lang="el-GR" sz="2400" b="1" dirty="0" smtClean="0">
                <a:latin typeface="+mn-lt"/>
                <a:sym typeface="Wingdings 3" pitchFamily="18" charset="2"/>
              </a:rPr>
              <a:t> </a:t>
            </a:r>
            <a:r>
              <a:rPr lang="el-GR" sz="2400" dirty="0" smtClean="0">
                <a:latin typeface="+mn-lt"/>
                <a:sym typeface="Wingdings 3" pitchFamily="18" charset="2"/>
              </a:rPr>
              <a:t>ή </a:t>
            </a:r>
            <a:r>
              <a:rPr lang="en-US" sz="2400" b="1" dirty="0" smtClean="0">
                <a:solidFill>
                  <a:srgbClr val="820000"/>
                </a:solidFill>
                <a:latin typeface="+mn-lt"/>
                <a:sym typeface="Wingdings 3" pitchFamily="18" charset="2"/>
              </a:rPr>
              <a:t>vs</a:t>
            </a:r>
            <a:r>
              <a:rPr lang="el-GR" sz="2400" dirty="0" smtClean="0">
                <a:latin typeface="+mn-lt"/>
                <a:sym typeface="Wingdings 3" pitchFamily="18" charset="2"/>
              </a:rPr>
              <a:t> μόνο δόνηση  </a:t>
            </a:r>
            <a:r>
              <a:rPr lang="el-GR" sz="2400" b="1" dirty="0" smtClean="0">
                <a:solidFill>
                  <a:srgbClr val="820000"/>
                </a:solidFill>
                <a:latin typeface="+mn-lt"/>
                <a:sym typeface="Wingdings 3" pitchFamily="18" charset="2"/>
              </a:rPr>
              <a:t>αύξηση στη </a:t>
            </a:r>
            <a:r>
              <a:rPr lang="en-US" sz="2400" b="1" dirty="0" smtClean="0">
                <a:solidFill>
                  <a:srgbClr val="820000"/>
                </a:solidFill>
                <a:latin typeface="+mn-lt"/>
                <a:sym typeface="Wingdings 3" pitchFamily="18" charset="2"/>
              </a:rPr>
              <a:t>PEFR </a:t>
            </a:r>
            <a:r>
              <a:rPr lang="el-GR" sz="2400" b="1" dirty="0" smtClean="0">
                <a:solidFill>
                  <a:srgbClr val="820000"/>
                </a:solidFill>
                <a:latin typeface="+mn-lt"/>
                <a:sym typeface="Wingdings 3" pitchFamily="18" charset="2"/>
              </a:rPr>
              <a:t>κατά 50%</a:t>
            </a:r>
          </a:p>
          <a:p>
            <a:pPr eaLnBrk="1" hangingPunct="1">
              <a:buFont typeface="Wingdings" pitchFamily="2" charset="2"/>
              <a:buNone/>
            </a:pPr>
            <a:endParaRPr lang="el-GR" sz="2400" dirty="0" smtClean="0">
              <a:solidFill>
                <a:srgbClr val="FF0000"/>
              </a:solidFill>
              <a:latin typeface="+mn-lt"/>
              <a:sym typeface="Wingdings 3" pitchFamily="18" charset="2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l-GR" sz="2400" dirty="0" smtClean="0">
                <a:solidFill>
                  <a:srgbClr val="FF0000"/>
                </a:solidFill>
                <a:latin typeface="+mn-lt"/>
                <a:sym typeface="Wingdings 3" pitchFamily="18" charset="2"/>
              </a:rPr>
              <a:t>	</a:t>
            </a:r>
            <a:r>
              <a:rPr lang="el-GR" sz="2400" b="1" dirty="0" smtClean="0">
                <a:solidFill>
                  <a:srgbClr val="820000"/>
                </a:solidFill>
                <a:latin typeface="+mn-lt"/>
                <a:sym typeface="Wingdings 3" pitchFamily="18" charset="2"/>
              </a:rPr>
              <a:t>Οι δονήσεις υψηλής συχνότητας </a:t>
            </a:r>
          </a:p>
          <a:p>
            <a:pPr marL="450850" indent="-450850" eaLnBrk="1" hangingPunct="1">
              <a:buFont typeface="Wingdings 3" pitchFamily="18" charset="2"/>
              <a:buChar char="Æ"/>
            </a:pPr>
            <a:r>
              <a:rPr lang="el-GR" sz="2400" dirty="0" smtClean="0">
                <a:latin typeface="+mn-lt"/>
                <a:sym typeface="Wingdings 3" pitchFamily="18" charset="2"/>
              </a:rPr>
              <a:t>μειώνουν το ιξώδες της βλέννας</a:t>
            </a:r>
          </a:p>
          <a:p>
            <a:pPr marL="450850" indent="-450850" eaLnBrk="1" hangingPunct="1">
              <a:buFont typeface="Wingdings 3" pitchFamily="18" charset="2"/>
              <a:buChar char="Æ"/>
            </a:pPr>
            <a:r>
              <a:rPr lang="el-GR" sz="2400" dirty="0" smtClean="0">
                <a:latin typeface="+mn-lt"/>
                <a:sym typeface="Wingdings 3" pitchFamily="18" charset="2"/>
              </a:rPr>
              <a:t>προκαλούν αύξηση της </a:t>
            </a:r>
            <a:r>
              <a:rPr lang="en-US" sz="2400" dirty="0" smtClean="0">
                <a:latin typeface="+mn-lt"/>
                <a:sym typeface="Wingdings 3" pitchFamily="18" charset="2"/>
              </a:rPr>
              <a:t>PEFR</a:t>
            </a:r>
            <a:r>
              <a:rPr lang="el-GR" sz="2400" dirty="0" smtClean="0">
                <a:latin typeface="+mn-lt"/>
                <a:sym typeface="Wingdings 3" pitchFamily="18" charset="2"/>
              </a:rPr>
              <a:t> </a:t>
            </a:r>
          </a:p>
          <a:p>
            <a:pPr marL="450850" indent="-450850" eaLnBrk="1" hangingPunct="1">
              <a:buFont typeface="Wingdings 3" pitchFamily="18" charset="2"/>
              <a:buChar char="Æ"/>
            </a:pPr>
            <a:r>
              <a:rPr lang="el-GR" sz="2400" dirty="0" smtClean="0">
                <a:latin typeface="+mn-lt"/>
                <a:sym typeface="Wingdings 3" pitchFamily="18" charset="2"/>
              </a:rPr>
              <a:t>βελτιώνουν την προώθηση της βλέννας</a:t>
            </a:r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0" y="6211669"/>
            <a:ext cx="78843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dirty="0">
                <a:latin typeface="Calibri" pitchFamily="34" charset="0"/>
              </a:rPr>
              <a:t>(</a:t>
            </a:r>
            <a:r>
              <a:rPr lang="en-US" dirty="0">
                <a:latin typeface="Calibri" pitchFamily="34" charset="0"/>
              </a:rPr>
              <a:t>Mcllwaine, 2007; Gosselink, 2004; Pryor &amp; Prasad, 2002; Frownfelter &amp; Dean, 1996</a:t>
            </a:r>
            <a:r>
              <a:rPr lang="el-GR" dirty="0">
                <a:latin typeface="Calibri" pitchFamily="34" charset="0"/>
              </a:rPr>
              <a:t>; Γραμματοπούλου &amp; Βαβουράκη, 1999; </a:t>
            </a:r>
            <a:r>
              <a:rPr lang="en-US" dirty="0">
                <a:latin typeface="Calibri" pitchFamily="34" charset="0"/>
              </a:rPr>
              <a:t>Hough, 1991</a:t>
            </a:r>
            <a:r>
              <a:rPr lang="el-GR" dirty="0">
                <a:latin typeface="Calibri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266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908720"/>
          </a:xfrm>
        </p:spPr>
        <p:txBody>
          <a:bodyPr>
            <a:noAutofit/>
          </a:bodyPr>
          <a:lstStyle/>
          <a:p>
            <a:r>
              <a:rPr lang="el-GR" dirty="0"/>
              <a:t>Τυπική συνεδρία βρογχικής παροχέτευσης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2060848"/>
            <a:ext cx="8229600" cy="3600400"/>
          </a:xfrm>
        </p:spPr>
        <p:txBody>
          <a:bodyPr>
            <a:normAutofit/>
          </a:bodyPr>
          <a:lstStyle/>
          <a:p>
            <a:pPr>
              <a:spcBef>
                <a:spcPts val="2400"/>
              </a:spcBef>
              <a:buClr>
                <a:srgbClr val="004A82"/>
              </a:buClr>
              <a:buFont typeface="Wingdings" panose="05000000000000000000" pitchFamily="2" charset="2"/>
              <a:buChar char="§"/>
            </a:pPr>
            <a:r>
              <a:rPr lang="el-GR" sz="2400" dirty="0" smtClean="0"/>
              <a:t>Τοποθέτηση ασθενούς σε ειδική θέση παροχέτευσης</a:t>
            </a:r>
            <a:endParaRPr lang="el-GR" sz="2400" dirty="0"/>
          </a:p>
          <a:p>
            <a:pPr>
              <a:spcBef>
                <a:spcPts val="2400"/>
              </a:spcBef>
              <a:buClr>
                <a:srgbClr val="004A82"/>
              </a:buClr>
              <a:buFont typeface="Wingdings" panose="05000000000000000000" pitchFamily="2" charset="2"/>
              <a:buChar char="§"/>
            </a:pPr>
            <a:r>
              <a:rPr lang="el-GR" sz="2400" dirty="0" smtClean="0"/>
              <a:t>3-4 </a:t>
            </a:r>
            <a:r>
              <a:rPr lang="el-GR" sz="2400" dirty="0"/>
              <a:t>τοπικές θωρακικές εκπτύξεις</a:t>
            </a:r>
          </a:p>
          <a:p>
            <a:pPr>
              <a:spcBef>
                <a:spcPts val="2400"/>
              </a:spcBef>
              <a:buClr>
                <a:srgbClr val="004A82"/>
              </a:buClr>
              <a:buFont typeface="Wingdings" panose="05000000000000000000" pitchFamily="2" charset="2"/>
              <a:buChar char="§"/>
            </a:pPr>
            <a:r>
              <a:rPr lang="el-GR" sz="2400" dirty="0" smtClean="0"/>
              <a:t>Πιέσεις, πλήξεις</a:t>
            </a:r>
            <a:r>
              <a:rPr lang="el-GR" sz="2400" dirty="0"/>
              <a:t>, </a:t>
            </a:r>
            <a:r>
              <a:rPr lang="el-GR" sz="2400" dirty="0" smtClean="0"/>
              <a:t>δονήσεις, βήχας </a:t>
            </a:r>
            <a:endParaRPr lang="el-GR" sz="2400" dirty="0"/>
          </a:p>
          <a:p>
            <a:pPr>
              <a:spcBef>
                <a:spcPts val="2400"/>
              </a:spcBef>
              <a:buClr>
                <a:srgbClr val="004A82"/>
              </a:buClr>
              <a:buFont typeface="Wingdings" panose="05000000000000000000" pitchFamily="2" charset="2"/>
              <a:buChar char="§"/>
            </a:pPr>
            <a:r>
              <a:rPr lang="el-GR" sz="2400" dirty="0"/>
              <a:t>Διάλειμμα με διαφραγματική αναπνοή (</a:t>
            </a:r>
            <a:r>
              <a:rPr lang="el-GR" sz="2400" dirty="0" smtClean="0"/>
              <a:t>T.V.)</a:t>
            </a:r>
            <a:endParaRPr lang="el-GR" sz="2400" dirty="0"/>
          </a:p>
          <a:p>
            <a:pPr>
              <a:spcBef>
                <a:spcPts val="2400"/>
              </a:spcBef>
              <a:buClr>
                <a:srgbClr val="004A82"/>
              </a:buClr>
              <a:buFont typeface="Wingdings" panose="05000000000000000000" pitchFamily="2" charset="2"/>
              <a:buChar char="§"/>
            </a:pPr>
            <a:r>
              <a:rPr lang="el-GR" sz="2400" dirty="0"/>
              <a:t>Αλλαγή θέσης </a:t>
            </a:r>
            <a:r>
              <a:rPr lang="el-GR" sz="2400" dirty="0" smtClean="0"/>
              <a:t>κ.ο.κ</a:t>
            </a:r>
            <a:endParaRPr lang="el-GR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22</a:t>
            </a:fld>
            <a:endParaRPr lang="el-GR" dirty="0"/>
          </a:p>
        </p:txBody>
      </p:sp>
      <p:sp>
        <p:nvSpPr>
          <p:cNvPr id="6" name="TextBox 4"/>
          <p:cNvSpPr txBox="1"/>
          <p:nvPr/>
        </p:nvSpPr>
        <p:spPr>
          <a:xfrm>
            <a:off x="0" y="6210300"/>
            <a:ext cx="8351838" cy="647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dirty="0">
                <a:latin typeface="Calibri" pitchFamily="34" charset="0"/>
              </a:rPr>
              <a:t>(</a:t>
            </a:r>
            <a:r>
              <a:rPr lang="en-US" dirty="0">
                <a:latin typeface="Calibri" pitchFamily="34" charset="0"/>
              </a:rPr>
              <a:t>Mcllwaine, 2007; Gosselink, 2004; Pryor &amp; Prasad, 2002; Frownfelter &amp; Dean, 1996</a:t>
            </a:r>
            <a:r>
              <a:rPr lang="el-GR" dirty="0">
                <a:latin typeface="Calibri" pitchFamily="34" charset="0"/>
              </a:rPr>
              <a:t>; Γραμματοπούλου &amp; Βαβουράκη, 1999; </a:t>
            </a:r>
            <a:r>
              <a:rPr lang="en-US" dirty="0">
                <a:latin typeface="Calibri" pitchFamily="34" charset="0"/>
              </a:rPr>
              <a:t>Hough, 1991</a:t>
            </a:r>
            <a:r>
              <a:rPr lang="el-GR" dirty="0">
                <a:latin typeface="Calibri" pitchFamily="34" charset="0"/>
              </a:rPr>
              <a:t>)</a:t>
            </a:r>
            <a:endParaRPr lang="el-GR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0827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908720"/>
          </a:xfrm>
        </p:spPr>
        <p:txBody>
          <a:bodyPr>
            <a:noAutofit/>
          </a:bodyPr>
          <a:lstStyle/>
          <a:p>
            <a:r>
              <a:rPr lang="el-GR" dirty="0"/>
              <a:t>Τεχνική βίαιης εκπνευστικής προσπάθειας </a:t>
            </a:r>
            <a:r>
              <a:rPr lang="el-GR" dirty="0" smtClean="0"/>
              <a:t>(</a:t>
            </a:r>
            <a:r>
              <a:rPr lang="en-US" dirty="0" smtClean="0"/>
              <a:t>F</a:t>
            </a:r>
            <a:r>
              <a:rPr lang="el-GR" dirty="0" smtClean="0"/>
              <a:t>.</a:t>
            </a:r>
            <a:r>
              <a:rPr lang="en-US" dirty="0" smtClean="0"/>
              <a:t>E</a:t>
            </a:r>
            <a:r>
              <a:rPr lang="el-GR" dirty="0" smtClean="0"/>
              <a:t>.</a:t>
            </a:r>
            <a:r>
              <a:rPr lang="en-US" dirty="0" smtClean="0"/>
              <a:t>T</a:t>
            </a:r>
            <a:r>
              <a:rPr lang="el-GR" dirty="0" smtClean="0"/>
              <a:t>.) </a:t>
            </a:r>
            <a:r>
              <a:rPr lang="el-GR" sz="3200" b="0" dirty="0" smtClean="0"/>
              <a:t>(</a:t>
            </a:r>
            <a:r>
              <a:rPr lang="el-GR" sz="3200" b="0" dirty="0"/>
              <a:t>1 από </a:t>
            </a:r>
            <a:r>
              <a:rPr lang="el-GR" sz="3200" b="0" dirty="0" smtClean="0"/>
              <a:t>4)</a:t>
            </a:r>
            <a:endParaRPr lang="el-GR" sz="32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700808"/>
            <a:ext cx="8496944" cy="4464496"/>
          </a:xfrm>
        </p:spPr>
        <p:txBody>
          <a:bodyPr>
            <a:normAutofit lnSpcReduction="10000"/>
          </a:bodyPr>
          <a:lstStyle/>
          <a:p>
            <a:pPr>
              <a:spcBef>
                <a:spcPts val="3000"/>
              </a:spcBef>
              <a:buClr>
                <a:srgbClr val="820000"/>
              </a:buClr>
              <a:buFont typeface="Wingdings" panose="05000000000000000000" pitchFamily="2" charset="2"/>
              <a:buChar char="§"/>
            </a:pPr>
            <a:r>
              <a:rPr lang="el-GR" sz="2400" dirty="0"/>
              <a:t>Είναι μία τεχνική παροχέτευσης, </a:t>
            </a:r>
            <a:r>
              <a:rPr lang="el-GR" sz="2400" dirty="0" smtClean="0"/>
              <a:t>στην οποία χρησιμοποιούνται οι ειδικές θέσεις παροχέτευσης, </a:t>
            </a:r>
            <a:r>
              <a:rPr lang="el-GR" sz="2400" u="sng" dirty="0"/>
              <a:t>χωρίς </a:t>
            </a:r>
            <a:r>
              <a:rPr lang="el-GR" sz="2400" u="sng" dirty="0" smtClean="0"/>
              <a:t>την </a:t>
            </a:r>
            <a:r>
              <a:rPr lang="el-GR" sz="2400" u="sng" dirty="0"/>
              <a:t>εφαρμογή </a:t>
            </a:r>
            <a:r>
              <a:rPr lang="el-GR" sz="2400" u="sng" dirty="0" smtClean="0"/>
              <a:t>πλήξεων-δονήσεων</a:t>
            </a:r>
          </a:p>
          <a:p>
            <a:pPr>
              <a:spcBef>
                <a:spcPts val="3000"/>
              </a:spcBef>
              <a:buClr>
                <a:srgbClr val="820000"/>
              </a:buClr>
              <a:buFont typeface="Wingdings" panose="05000000000000000000" pitchFamily="2" charset="2"/>
              <a:buChar char="§"/>
            </a:pPr>
            <a:r>
              <a:rPr lang="el-GR" sz="2400" u="sng" dirty="0" smtClean="0"/>
              <a:t>Αντί των πλήξεων-δονήσεων, χρησιμοποιούνται τα «χνωτίσματα»</a:t>
            </a:r>
            <a:endParaRPr lang="el-GR" sz="2400" u="sng" dirty="0"/>
          </a:p>
          <a:p>
            <a:pPr>
              <a:spcBef>
                <a:spcPts val="3000"/>
              </a:spcBef>
              <a:buClr>
                <a:srgbClr val="820000"/>
              </a:buClr>
              <a:buFont typeface="Wingdings" panose="05000000000000000000" pitchFamily="2" charset="2"/>
              <a:buChar char="§"/>
            </a:pPr>
            <a:r>
              <a:rPr lang="el-GR" sz="2400" dirty="0" smtClean="0"/>
              <a:t>Είναι κατάλληλη για </a:t>
            </a:r>
            <a:r>
              <a:rPr lang="el-GR" sz="2400" dirty="0"/>
              <a:t>την προώθηση κρατημένων εκκρίσεων σε πολύ μικρούς </a:t>
            </a:r>
            <a:r>
              <a:rPr lang="el-GR" sz="2400" dirty="0" smtClean="0"/>
              <a:t>βρόγχους</a:t>
            </a:r>
            <a:endParaRPr lang="en-US" sz="2400" dirty="0" smtClean="0"/>
          </a:p>
          <a:p>
            <a:pPr>
              <a:spcBef>
                <a:spcPts val="3000"/>
              </a:spcBef>
              <a:buClr>
                <a:srgbClr val="820000"/>
              </a:buClr>
              <a:buFont typeface="Wingdings" panose="05000000000000000000" pitchFamily="2" charset="2"/>
              <a:buChar char="§"/>
            </a:pPr>
            <a:r>
              <a:rPr lang="el-GR" sz="2400" dirty="0" smtClean="0"/>
              <a:t>το ‘χνώτισμα’ προκαλεί μικρότερη συμπίεση στους αεραγωγούς </a:t>
            </a:r>
            <a:r>
              <a:rPr lang="en-US" sz="2400" b="1" dirty="0" smtClean="0">
                <a:solidFill>
                  <a:srgbClr val="820000"/>
                </a:solidFill>
              </a:rPr>
              <a:t>vs</a:t>
            </a:r>
            <a:r>
              <a:rPr lang="en-US" sz="2400" dirty="0" smtClean="0"/>
              <a:t> </a:t>
            </a:r>
            <a:r>
              <a:rPr lang="el-GR" sz="2400" dirty="0" smtClean="0"/>
              <a:t>βήχα</a:t>
            </a:r>
          </a:p>
          <a:p>
            <a:pPr>
              <a:spcBef>
                <a:spcPts val="3000"/>
              </a:spcBef>
              <a:buClr>
                <a:srgbClr val="820000"/>
              </a:buClr>
              <a:buFont typeface="Wingdings" panose="05000000000000000000" pitchFamily="2" charset="2"/>
              <a:buChar char="§"/>
            </a:pPr>
            <a:endParaRPr lang="el-GR" sz="2400" dirty="0"/>
          </a:p>
          <a:p>
            <a:pPr marL="0" indent="0">
              <a:spcBef>
                <a:spcPts val="3000"/>
              </a:spcBef>
              <a:buNone/>
            </a:pPr>
            <a:endParaRPr lang="el-GR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23</a:t>
            </a:fld>
            <a:endParaRPr lang="el-GR" dirty="0"/>
          </a:p>
        </p:txBody>
      </p:sp>
      <p:sp>
        <p:nvSpPr>
          <p:cNvPr id="6" name="TextBox 4"/>
          <p:cNvSpPr txBox="1"/>
          <p:nvPr/>
        </p:nvSpPr>
        <p:spPr>
          <a:xfrm>
            <a:off x="0" y="6210300"/>
            <a:ext cx="8351838" cy="647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dirty="0">
                <a:latin typeface="Calibri" pitchFamily="34" charset="0"/>
              </a:rPr>
              <a:t>(</a:t>
            </a:r>
            <a:r>
              <a:rPr lang="en-US" dirty="0">
                <a:latin typeface="Calibri" pitchFamily="34" charset="0"/>
              </a:rPr>
              <a:t>Mcllwaine, 2007; Gosselink, 2004; Pryor &amp; Prasad, 2002; Frownfelter &amp; Dean, 1996</a:t>
            </a:r>
            <a:r>
              <a:rPr lang="el-GR" dirty="0">
                <a:latin typeface="Calibri" pitchFamily="34" charset="0"/>
              </a:rPr>
              <a:t>; Γραμματοπούλου &amp; Βαβουράκη, 1999; </a:t>
            </a:r>
            <a:r>
              <a:rPr lang="en-US" dirty="0">
                <a:latin typeface="Calibri" pitchFamily="34" charset="0"/>
              </a:rPr>
              <a:t>Hough, 1991</a:t>
            </a:r>
            <a:r>
              <a:rPr lang="el-GR" dirty="0">
                <a:latin typeface="Calibri" pitchFamily="34" charset="0"/>
              </a:rPr>
              <a:t>)</a:t>
            </a:r>
            <a:endParaRPr lang="el-GR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3362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908720"/>
          </a:xfrm>
        </p:spPr>
        <p:txBody>
          <a:bodyPr>
            <a:noAutofit/>
          </a:bodyPr>
          <a:lstStyle/>
          <a:p>
            <a:r>
              <a:rPr lang="el-GR" dirty="0" smtClean="0"/>
              <a:t>Τεχνική βίαιης εκπνευστικής προσπάθειας (</a:t>
            </a:r>
            <a:r>
              <a:rPr lang="en-US" dirty="0" smtClean="0"/>
              <a:t>F</a:t>
            </a:r>
            <a:r>
              <a:rPr lang="el-GR" dirty="0" smtClean="0"/>
              <a:t>.</a:t>
            </a:r>
            <a:r>
              <a:rPr lang="en-US" dirty="0" smtClean="0"/>
              <a:t>E</a:t>
            </a:r>
            <a:r>
              <a:rPr lang="el-GR" dirty="0" smtClean="0"/>
              <a:t>.</a:t>
            </a:r>
            <a:r>
              <a:rPr lang="en-US" dirty="0" smtClean="0"/>
              <a:t>T</a:t>
            </a:r>
            <a:r>
              <a:rPr lang="el-GR" dirty="0" smtClean="0"/>
              <a:t>.) </a:t>
            </a:r>
            <a:r>
              <a:rPr lang="el-GR" sz="3200" b="0" dirty="0" smtClean="0"/>
              <a:t>(2 από 4)</a:t>
            </a:r>
            <a:endParaRPr lang="el-GR" sz="32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772816"/>
            <a:ext cx="8229600" cy="3816424"/>
          </a:xfrm>
        </p:spPr>
        <p:txBody>
          <a:bodyPr>
            <a:normAutofit/>
          </a:bodyPr>
          <a:lstStyle/>
          <a:p>
            <a:pPr marL="0" indent="0">
              <a:spcBef>
                <a:spcPts val="1800"/>
              </a:spcBef>
              <a:buNone/>
            </a:pPr>
            <a:r>
              <a:rPr lang="el-GR" sz="2400" b="1" dirty="0">
                <a:solidFill>
                  <a:srgbClr val="820000"/>
                </a:solidFill>
              </a:rPr>
              <a:t>Αποτελείται από ένα κύκλο 4 αναπνευστικών προσπαθειών:</a:t>
            </a:r>
          </a:p>
          <a:p>
            <a:pPr>
              <a:spcBef>
                <a:spcPts val="1800"/>
              </a:spcBef>
              <a:buFont typeface="Calibri" pitchFamily="34" charset="0"/>
              <a:buChar char="‐"/>
            </a:pPr>
            <a:r>
              <a:rPr lang="el-GR" sz="2400" dirty="0"/>
              <a:t>Μέτριας έντασης εισπνοή, μέτριας έντασης </a:t>
            </a:r>
            <a:r>
              <a:rPr lang="el-GR" sz="2400" dirty="0" smtClean="0"/>
              <a:t>«χνώτισμα»</a:t>
            </a:r>
            <a:endParaRPr lang="el-GR" sz="2400" dirty="0"/>
          </a:p>
          <a:p>
            <a:pPr>
              <a:spcBef>
                <a:spcPts val="1800"/>
              </a:spcBef>
              <a:buFont typeface="Calibri" pitchFamily="34" charset="0"/>
              <a:buChar char="‐"/>
            </a:pPr>
            <a:r>
              <a:rPr lang="el-GR" sz="2400" dirty="0"/>
              <a:t>Χαμηλής έντασης εισπνοή, χαμηλής </a:t>
            </a:r>
            <a:r>
              <a:rPr lang="el-GR" sz="2400" dirty="0" smtClean="0"/>
              <a:t>έντασης «χνώτισμα»</a:t>
            </a:r>
            <a:endParaRPr lang="el-GR" sz="2400" dirty="0"/>
          </a:p>
          <a:p>
            <a:pPr>
              <a:spcBef>
                <a:spcPts val="1800"/>
              </a:spcBef>
              <a:buFont typeface="Calibri" pitchFamily="34" charset="0"/>
              <a:buChar char="‐"/>
            </a:pPr>
            <a:r>
              <a:rPr lang="el-GR" sz="2400" dirty="0"/>
              <a:t>Βαθιά εισπνοή, βήχας</a:t>
            </a:r>
          </a:p>
          <a:p>
            <a:pPr>
              <a:spcBef>
                <a:spcPts val="1800"/>
              </a:spcBef>
              <a:buFont typeface="Calibri" pitchFamily="34" charset="0"/>
              <a:buChar char="‐"/>
            </a:pPr>
            <a:r>
              <a:rPr lang="el-GR" sz="2400" dirty="0"/>
              <a:t>Διαφραγματική ήρεμη αναπνοή (</a:t>
            </a:r>
            <a:r>
              <a:rPr lang="el-GR" sz="2400" dirty="0" smtClean="0"/>
              <a:t>T.V.)</a:t>
            </a:r>
            <a:endParaRPr lang="el-GR" sz="2400" dirty="0"/>
          </a:p>
          <a:p>
            <a:pPr>
              <a:spcBef>
                <a:spcPts val="3000"/>
              </a:spcBef>
            </a:pPr>
            <a:endParaRPr lang="el-GR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24</a:t>
            </a:fld>
            <a:endParaRPr lang="el-GR" dirty="0"/>
          </a:p>
        </p:txBody>
      </p:sp>
      <p:sp>
        <p:nvSpPr>
          <p:cNvPr id="7" name="TextBox 4"/>
          <p:cNvSpPr txBox="1"/>
          <p:nvPr/>
        </p:nvSpPr>
        <p:spPr>
          <a:xfrm>
            <a:off x="0" y="6210300"/>
            <a:ext cx="8351838" cy="647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dirty="0">
                <a:latin typeface="Calibri" pitchFamily="34" charset="0"/>
              </a:rPr>
              <a:t>(</a:t>
            </a:r>
            <a:r>
              <a:rPr lang="en-US" dirty="0">
                <a:latin typeface="Calibri" pitchFamily="34" charset="0"/>
              </a:rPr>
              <a:t>Mcllwaine, 2007; Gosselink, 2004; Pryor &amp; Prasad, 2002; Frownfelter &amp; Dean, 1996</a:t>
            </a:r>
            <a:r>
              <a:rPr lang="el-GR" dirty="0">
                <a:latin typeface="Calibri" pitchFamily="34" charset="0"/>
              </a:rPr>
              <a:t>; Γραμματοπούλου &amp; Βαβουράκη, 1999; </a:t>
            </a:r>
            <a:r>
              <a:rPr lang="en-US" dirty="0">
                <a:latin typeface="Calibri" pitchFamily="34" charset="0"/>
              </a:rPr>
              <a:t>Hough, 1991</a:t>
            </a:r>
            <a:r>
              <a:rPr lang="el-GR" dirty="0">
                <a:latin typeface="Calibri" pitchFamily="34" charset="0"/>
              </a:rPr>
              <a:t>)</a:t>
            </a:r>
            <a:endParaRPr lang="el-GR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2481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908720"/>
          </a:xfrm>
        </p:spPr>
        <p:txBody>
          <a:bodyPr>
            <a:noAutofit/>
          </a:bodyPr>
          <a:lstStyle/>
          <a:p>
            <a:r>
              <a:rPr lang="el-GR" dirty="0"/>
              <a:t>Τεχνική βίαιης εκπνευστικής προσπάθειας </a:t>
            </a:r>
            <a:r>
              <a:rPr lang="el-GR" dirty="0" smtClean="0"/>
              <a:t>(</a:t>
            </a:r>
            <a:r>
              <a:rPr lang="en-US" dirty="0" smtClean="0"/>
              <a:t>F</a:t>
            </a:r>
            <a:r>
              <a:rPr lang="el-GR" dirty="0" smtClean="0"/>
              <a:t>.</a:t>
            </a:r>
            <a:r>
              <a:rPr lang="en-US" dirty="0" smtClean="0"/>
              <a:t>E</a:t>
            </a:r>
            <a:r>
              <a:rPr lang="el-GR" dirty="0" smtClean="0"/>
              <a:t>.</a:t>
            </a:r>
            <a:r>
              <a:rPr lang="en-US" dirty="0" smtClean="0"/>
              <a:t>T</a:t>
            </a:r>
            <a:r>
              <a:rPr lang="el-GR" dirty="0" smtClean="0"/>
              <a:t>.) </a:t>
            </a:r>
            <a:r>
              <a:rPr lang="el-GR" sz="3200" b="0" dirty="0" smtClean="0"/>
              <a:t>(3 </a:t>
            </a:r>
            <a:r>
              <a:rPr lang="el-GR" sz="3200" b="0" dirty="0"/>
              <a:t>από </a:t>
            </a:r>
            <a:r>
              <a:rPr lang="el-GR" sz="3200" b="0" dirty="0" smtClean="0"/>
              <a:t>4)</a:t>
            </a:r>
            <a:endParaRPr lang="el-GR" sz="32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104456"/>
          </a:xfrm>
        </p:spPr>
        <p:txBody>
          <a:bodyPr>
            <a:normAutofit/>
          </a:bodyPr>
          <a:lstStyle/>
          <a:p>
            <a:r>
              <a:rPr lang="el-GR" sz="2400" b="1" dirty="0" smtClean="0">
                <a:solidFill>
                  <a:srgbClr val="004A82"/>
                </a:solidFill>
              </a:rPr>
              <a:t>Στην αρχή της </a:t>
            </a:r>
            <a:r>
              <a:rPr lang="en-US" sz="2400" b="1" dirty="0" smtClean="0">
                <a:solidFill>
                  <a:srgbClr val="004A82"/>
                </a:solidFill>
              </a:rPr>
              <a:t>F</a:t>
            </a:r>
            <a:r>
              <a:rPr lang="el-GR" sz="2400" b="1" dirty="0" smtClean="0">
                <a:solidFill>
                  <a:srgbClr val="004A82"/>
                </a:solidFill>
              </a:rPr>
              <a:t>.</a:t>
            </a:r>
            <a:r>
              <a:rPr lang="en-US" sz="2400" b="1" dirty="0" smtClean="0">
                <a:solidFill>
                  <a:srgbClr val="004A82"/>
                </a:solidFill>
              </a:rPr>
              <a:t>E</a:t>
            </a:r>
            <a:r>
              <a:rPr lang="el-GR" sz="2400" b="1" dirty="0" smtClean="0">
                <a:solidFill>
                  <a:srgbClr val="004A82"/>
                </a:solidFill>
              </a:rPr>
              <a:t>.</a:t>
            </a:r>
            <a:r>
              <a:rPr lang="en-US" sz="2400" b="1" dirty="0" smtClean="0">
                <a:solidFill>
                  <a:srgbClr val="004A82"/>
                </a:solidFill>
              </a:rPr>
              <a:t>T</a:t>
            </a:r>
            <a:r>
              <a:rPr lang="el-GR" sz="2400" b="1" dirty="0" smtClean="0">
                <a:solidFill>
                  <a:srgbClr val="004A82"/>
                </a:solidFill>
              </a:rPr>
              <a:t>., </a:t>
            </a:r>
            <a:r>
              <a:rPr lang="el-GR" sz="2400" dirty="0" smtClean="0"/>
              <a:t>το σημείο σύγκλεισης βρίσκεται στην περιοχή των λοβαίων βρόγχων</a:t>
            </a:r>
          </a:p>
          <a:p>
            <a:endParaRPr lang="el-GR" sz="2400" dirty="0" smtClean="0"/>
          </a:p>
          <a:p>
            <a:r>
              <a:rPr lang="el-GR" sz="2400" b="1" dirty="0" smtClean="0">
                <a:solidFill>
                  <a:srgbClr val="004A82"/>
                </a:solidFill>
              </a:rPr>
              <a:t>Στο τέλος της </a:t>
            </a:r>
            <a:r>
              <a:rPr lang="en-US" sz="2400" b="1" dirty="0" smtClean="0">
                <a:solidFill>
                  <a:srgbClr val="004A82"/>
                </a:solidFill>
              </a:rPr>
              <a:t>F</a:t>
            </a:r>
            <a:r>
              <a:rPr lang="el-GR" sz="2400" b="1" dirty="0" smtClean="0">
                <a:solidFill>
                  <a:srgbClr val="004A82"/>
                </a:solidFill>
              </a:rPr>
              <a:t>.</a:t>
            </a:r>
            <a:r>
              <a:rPr lang="en-US" sz="2400" b="1" dirty="0" smtClean="0">
                <a:solidFill>
                  <a:srgbClr val="004A82"/>
                </a:solidFill>
              </a:rPr>
              <a:t>E</a:t>
            </a:r>
            <a:r>
              <a:rPr lang="el-GR" sz="2400" b="1" dirty="0" smtClean="0">
                <a:solidFill>
                  <a:srgbClr val="004A82"/>
                </a:solidFill>
              </a:rPr>
              <a:t>.</a:t>
            </a:r>
            <a:r>
              <a:rPr lang="en-US" sz="2400" b="1" dirty="0" smtClean="0">
                <a:solidFill>
                  <a:srgbClr val="004A82"/>
                </a:solidFill>
              </a:rPr>
              <a:t>T</a:t>
            </a:r>
            <a:r>
              <a:rPr lang="el-GR" sz="2400" b="1" dirty="0" smtClean="0">
                <a:solidFill>
                  <a:srgbClr val="004A82"/>
                </a:solidFill>
              </a:rPr>
              <a:t>., </a:t>
            </a:r>
            <a:r>
              <a:rPr lang="el-GR" sz="2400" dirty="0" smtClean="0"/>
              <a:t>η ροή εξαρτάται από τους μικρούς αεραγωγούς</a:t>
            </a:r>
          </a:p>
          <a:p>
            <a:pPr>
              <a:buNone/>
            </a:pPr>
            <a:endParaRPr lang="el-GR" sz="2400" dirty="0" smtClean="0"/>
          </a:p>
          <a:p>
            <a:r>
              <a:rPr lang="el-GR" sz="2400" b="1" dirty="0" smtClean="0">
                <a:solidFill>
                  <a:srgbClr val="004A82"/>
                </a:solidFill>
              </a:rPr>
              <a:t>Στη </a:t>
            </a:r>
            <a:r>
              <a:rPr lang="en-US" sz="2400" b="1" dirty="0" smtClean="0">
                <a:solidFill>
                  <a:srgbClr val="004A82"/>
                </a:solidFill>
              </a:rPr>
              <a:t>F</a:t>
            </a:r>
            <a:r>
              <a:rPr lang="el-GR" sz="2400" b="1" dirty="0" smtClean="0">
                <a:solidFill>
                  <a:srgbClr val="004A82"/>
                </a:solidFill>
              </a:rPr>
              <a:t>.</a:t>
            </a:r>
            <a:r>
              <a:rPr lang="en-US" sz="2400" b="1" dirty="0" smtClean="0">
                <a:solidFill>
                  <a:srgbClr val="004A82"/>
                </a:solidFill>
              </a:rPr>
              <a:t>E</a:t>
            </a:r>
            <a:r>
              <a:rPr lang="el-GR" sz="2400" b="1" dirty="0" smtClean="0">
                <a:solidFill>
                  <a:srgbClr val="004A82"/>
                </a:solidFill>
              </a:rPr>
              <a:t>.</a:t>
            </a:r>
            <a:r>
              <a:rPr lang="en-US" sz="2400" b="1" dirty="0" smtClean="0">
                <a:solidFill>
                  <a:srgbClr val="004A82"/>
                </a:solidFill>
              </a:rPr>
              <a:t>T</a:t>
            </a:r>
            <a:r>
              <a:rPr lang="el-GR" sz="2400" b="1" dirty="0" smtClean="0">
                <a:solidFill>
                  <a:srgbClr val="004A82"/>
                </a:solidFill>
              </a:rPr>
              <a:t>., η ροή καθορίζεται </a:t>
            </a:r>
            <a:r>
              <a:rPr lang="el-GR" sz="2400" dirty="0" smtClean="0"/>
              <a:t>από την αντίσταση των αεραγωγών που βρίσκονται περιφερικότερα του σημείου σύγκλεισης</a:t>
            </a:r>
            <a:endParaRPr lang="en-US" sz="2400" dirty="0" smtClean="0"/>
          </a:p>
          <a:p>
            <a:pPr>
              <a:spcBef>
                <a:spcPts val="1800"/>
              </a:spcBef>
              <a:buClr>
                <a:srgbClr val="820000"/>
              </a:buClr>
              <a:buFont typeface="Wingdings" panose="05000000000000000000" pitchFamily="2" charset="2"/>
              <a:buChar char="§"/>
            </a:pPr>
            <a:endParaRPr lang="el-GR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25</a:t>
            </a:fld>
            <a:endParaRPr lang="el-GR" dirty="0"/>
          </a:p>
        </p:txBody>
      </p:sp>
      <p:sp>
        <p:nvSpPr>
          <p:cNvPr id="9" name="TextBox 4"/>
          <p:cNvSpPr txBox="1"/>
          <p:nvPr/>
        </p:nvSpPr>
        <p:spPr>
          <a:xfrm>
            <a:off x="0" y="6210300"/>
            <a:ext cx="8351838" cy="647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dirty="0">
                <a:latin typeface="Calibri" pitchFamily="34" charset="0"/>
              </a:rPr>
              <a:t>(</a:t>
            </a:r>
            <a:r>
              <a:rPr lang="en-US" dirty="0">
                <a:latin typeface="Calibri" pitchFamily="34" charset="0"/>
              </a:rPr>
              <a:t>Mcllwaine, 2007; Gosselink, 2004; Pryor &amp; Prasad, 2002; Frownfelter &amp; Dean, 1996</a:t>
            </a:r>
            <a:r>
              <a:rPr lang="el-GR" dirty="0">
                <a:latin typeface="Calibri" pitchFamily="34" charset="0"/>
              </a:rPr>
              <a:t>; Γραμματοπούλου &amp; Βαβουράκη, 1999; </a:t>
            </a:r>
            <a:r>
              <a:rPr lang="en-US" dirty="0">
                <a:latin typeface="Calibri" pitchFamily="34" charset="0"/>
              </a:rPr>
              <a:t>Hough, 1991</a:t>
            </a:r>
            <a:r>
              <a:rPr lang="el-GR" dirty="0">
                <a:latin typeface="Calibri" pitchFamily="34" charset="0"/>
              </a:rPr>
              <a:t>)</a:t>
            </a:r>
            <a:endParaRPr lang="el-GR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392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67544" y="4221088"/>
            <a:ext cx="84249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>
                <a:solidFill>
                  <a:srgbClr val="820000"/>
                </a:solidFill>
                <a:latin typeface="+mn-lt"/>
              </a:rPr>
              <a:t>Προσοχή:</a:t>
            </a:r>
            <a:r>
              <a:rPr lang="el-GR" sz="2400" dirty="0">
                <a:latin typeface="+mn-lt"/>
              </a:rPr>
              <a:t> </a:t>
            </a:r>
            <a:r>
              <a:rPr lang="el-GR" sz="2400" dirty="0" smtClean="0">
                <a:latin typeface="+mn-lt"/>
              </a:rPr>
              <a:t>Τα συνεχή «χνωτίσματα», </a:t>
            </a:r>
            <a:r>
              <a:rPr lang="el-GR" sz="2400" dirty="0">
                <a:latin typeface="+mn-lt"/>
              </a:rPr>
              <a:t>χωρίς </a:t>
            </a:r>
            <a:r>
              <a:rPr lang="el-GR" sz="2400" dirty="0" smtClean="0">
                <a:latin typeface="+mn-lt"/>
              </a:rPr>
              <a:t>διαλείμματα με ήρεμη διαφραγματική αναπνοή, προκαλούν μεγάλη σύμπτωση στους αεραγωγούς. </a:t>
            </a:r>
          </a:p>
          <a:p>
            <a:endParaRPr lang="el-GR" sz="2400" dirty="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908720"/>
          </a:xfrm>
        </p:spPr>
        <p:txBody>
          <a:bodyPr>
            <a:noAutofit/>
          </a:bodyPr>
          <a:lstStyle/>
          <a:p>
            <a:r>
              <a:rPr lang="el-GR" dirty="0"/>
              <a:t>Τεχνική βίαιης εκπνευστικής προσπάθειας </a:t>
            </a:r>
            <a:r>
              <a:rPr lang="el-GR" dirty="0" smtClean="0"/>
              <a:t>(</a:t>
            </a:r>
            <a:r>
              <a:rPr lang="en-US" dirty="0" smtClean="0"/>
              <a:t>F</a:t>
            </a:r>
            <a:r>
              <a:rPr lang="el-GR" dirty="0" smtClean="0"/>
              <a:t>.</a:t>
            </a:r>
            <a:r>
              <a:rPr lang="en-US" dirty="0" smtClean="0"/>
              <a:t>E</a:t>
            </a:r>
            <a:r>
              <a:rPr lang="el-GR" dirty="0" smtClean="0"/>
              <a:t>.</a:t>
            </a:r>
            <a:r>
              <a:rPr lang="en-US" dirty="0" smtClean="0"/>
              <a:t>T</a:t>
            </a:r>
            <a:r>
              <a:rPr lang="el-GR" dirty="0" smtClean="0"/>
              <a:t>.) </a:t>
            </a:r>
            <a:r>
              <a:rPr lang="el-GR" sz="3200" b="0" dirty="0" smtClean="0"/>
              <a:t>(</a:t>
            </a:r>
            <a:r>
              <a:rPr lang="el-GR" sz="3200" b="0" dirty="0"/>
              <a:t>4</a:t>
            </a:r>
            <a:r>
              <a:rPr lang="el-GR" sz="3200" b="0" dirty="0" smtClean="0"/>
              <a:t> </a:t>
            </a:r>
            <a:r>
              <a:rPr lang="el-GR" sz="3200" b="0" dirty="0"/>
              <a:t>από </a:t>
            </a:r>
            <a:r>
              <a:rPr lang="el-GR" sz="3200" b="0" dirty="0" smtClean="0"/>
              <a:t>4)</a:t>
            </a:r>
            <a:endParaRPr lang="el-GR" sz="32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2304256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  <a:buClr>
                <a:srgbClr val="820000"/>
              </a:buClr>
              <a:buFont typeface="Wingdings" panose="05000000000000000000" pitchFamily="2" charset="2"/>
              <a:buChar char="§"/>
            </a:pPr>
            <a:r>
              <a:rPr lang="el-GR" sz="2400" dirty="0"/>
              <a:t>Μειώνει το συνολικό χρόνο της βρογχικής παροχέτευσης</a:t>
            </a:r>
          </a:p>
          <a:p>
            <a:pPr>
              <a:spcBef>
                <a:spcPts val="1800"/>
              </a:spcBef>
              <a:buClr>
                <a:srgbClr val="820000"/>
              </a:buClr>
              <a:buFont typeface="Wingdings" panose="05000000000000000000" pitchFamily="2" charset="2"/>
              <a:buChar char="§"/>
            </a:pPr>
            <a:r>
              <a:rPr lang="el-GR" sz="2400" dirty="0"/>
              <a:t>Δίνει ανεξαρτησία </a:t>
            </a:r>
            <a:r>
              <a:rPr lang="el-GR" sz="2400" dirty="0" smtClean="0"/>
              <a:t>στον ασθενή</a:t>
            </a:r>
            <a:endParaRPr lang="el-GR" sz="2400" dirty="0"/>
          </a:p>
          <a:p>
            <a:pPr>
              <a:spcBef>
                <a:spcPts val="1800"/>
              </a:spcBef>
              <a:buClr>
                <a:srgbClr val="820000"/>
              </a:buClr>
              <a:buFont typeface="Wingdings" panose="05000000000000000000" pitchFamily="2" charset="2"/>
              <a:buChar char="§"/>
            </a:pPr>
            <a:r>
              <a:rPr lang="el-GR" sz="2400" dirty="0"/>
              <a:t>Είναι αποτελεσματικότερη </a:t>
            </a:r>
            <a:r>
              <a:rPr lang="el-GR" sz="2400" b="1" dirty="0">
                <a:solidFill>
                  <a:srgbClr val="820000"/>
                </a:solidFill>
              </a:rPr>
              <a:t>vs</a:t>
            </a:r>
            <a:r>
              <a:rPr lang="el-GR" sz="2400" dirty="0"/>
              <a:t> βήχα</a:t>
            </a:r>
          </a:p>
          <a:p>
            <a:pPr>
              <a:spcBef>
                <a:spcPts val="1800"/>
              </a:spcBef>
              <a:buClr>
                <a:srgbClr val="820000"/>
              </a:buClr>
              <a:buFont typeface="Wingdings" panose="05000000000000000000" pitchFamily="2" charset="2"/>
              <a:buChar char="§"/>
            </a:pPr>
            <a:r>
              <a:rPr lang="el-GR" sz="2400" dirty="0"/>
              <a:t>Διδάσκεται από εξειδικευμένο </a:t>
            </a:r>
            <a:r>
              <a:rPr lang="el-GR" sz="2400" dirty="0" smtClean="0"/>
              <a:t>φ/Θ</a:t>
            </a:r>
            <a:endParaRPr lang="el-GR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26</a:t>
            </a:fld>
            <a:endParaRPr lang="el-GR" dirty="0"/>
          </a:p>
        </p:txBody>
      </p:sp>
      <p:sp>
        <p:nvSpPr>
          <p:cNvPr id="9" name="TextBox 4"/>
          <p:cNvSpPr txBox="1"/>
          <p:nvPr/>
        </p:nvSpPr>
        <p:spPr>
          <a:xfrm>
            <a:off x="0" y="6210300"/>
            <a:ext cx="8351838" cy="647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dirty="0">
                <a:latin typeface="Calibri" pitchFamily="34" charset="0"/>
              </a:rPr>
              <a:t>(</a:t>
            </a:r>
            <a:r>
              <a:rPr lang="en-US" dirty="0">
                <a:latin typeface="Calibri" pitchFamily="34" charset="0"/>
              </a:rPr>
              <a:t>Mcllwaine, 2007; Gosselink, 2004; Pryor &amp; Prasad, 2002; Frownfelter &amp; Dean, 1996</a:t>
            </a:r>
            <a:r>
              <a:rPr lang="el-GR" dirty="0">
                <a:latin typeface="Calibri" pitchFamily="34" charset="0"/>
              </a:rPr>
              <a:t>; Γραμματοπούλου &amp; Βαβουράκη, 1999; </a:t>
            </a:r>
            <a:r>
              <a:rPr lang="en-US" dirty="0">
                <a:latin typeface="Calibri" pitchFamily="34" charset="0"/>
              </a:rPr>
              <a:t>Hough, 1991</a:t>
            </a:r>
            <a:r>
              <a:rPr lang="el-GR" dirty="0">
                <a:latin typeface="Calibri" pitchFamily="34" charset="0"/>
              </a:rPr>
              <a:t>)</a:t>
            </a:r>
            <a:endParaRPr lang="el-GR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392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284984"/>
            <a:ext cx="2740156" cy="27475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Αποτελεσματικός βήχας </a:t>
            </a:r>
            <a:r>
              <a:rPr lang="el-GR" sz="3200" b="0" dirty="0"/>
              <a:t>(1 από 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340768"/>
            <a:ext cx="8568952" cy="2808312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  <a:buClr>
                <a:srgbClr val="820000"/>
              </a:buClr>
              <a:buFont typeface="Wingdings" panose="05000000000000000000" pitchFamily="2" charset="2"/>
              <a:buChar char="§"/>
            </a:pPr>
            <a:r>
              <a:rPr lang="el-GR" sz="2400" dirty="0"/>
              <a:t>Τα πτύελα </a:t>
            </a:r>
            <a:r>
              <a:rPr lang="el-GR" sz="2400" dirty="0" smtClean="0"/>
              <a:t>για να κινηθούν ενάντια στη </a:t>
            </a:r>
            <a:r>
              <a:rPr lang="el-GR" sz="2400" dirty="0"/>
              <a:t>βαρύτητα </a:t>
            </a:r>
            <a:r>
              <a:rPr lang="el-GR" sz="2400" dirty="0" smtClean="0"/>
              <a:t>μέσα στο </a:t>
            </a:r>
            <a:r>
              <a:rPr lang="el-GR" sz="2400" dirty="0"/>
              <a:t>τραχειοβρογχικό δέντρο </a:t>
            </a:r>
            <a:r>
              <a:rPr lang="el-GR" sz="2400" dirty="0" smtClean="0"/>
              <a:t>απαιτείται έντονη </a:t>
            </a:r>
            <a:r>
              <a:rPr lang="el-GR" sz="2400" dirty="0"/>
              <a:t>σύσπαση των αναπνευστικών </a:t>
            </a:r>
            <a:r>
              <a:rPr lang="el-GR" sz="2400" dirty="0" smtClean="0"/>
              <a:t>μυών</a:t>
            </a:r>
            <a:endParaRPr lang="el-GR" sz="2400" dirty="0"/>
          </a:p>
        </p:txBody>
      </p:sp>
      <p:sp>
        <p:nvSpPr>
          <p:cNvPr id="5" name="Δεξιό βέλος 5"/>
          <p:cNvSpPr/>
          <p:nvPr/>
        </p:nvSpPr>
        <p:spPr>
          <a:xfrm rot="5400000">
            <a:off x="3851759" y="2709081"/>
            <a:ext cx="360362" cy="360040"/>
          </a:xfrm>
          <a:prstGeom prst="rightArrow">
            <a:avLst/>
          </a:prstGeom>
          <a:solidFill>
            <a:srgbClr val="004A82"/>
          </a:solidFill>
          <a:ln>
            <a:solidFill>
              <a:srgbClr val="004A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 dirty="0"/>
          </a:p>
        </p:txBody>
      </p:sp>
      <p:sp>
        <p:nvSpPr>
          <p:cNvPr id="6" name="Rectangle 5"/>
          <p:cNvSpPr/>
          <p:nvPr/>
        </p:nvSpPr>
        <p:spPr>
          <a:xfrm>
            <a:off x="827584" y="3068960"/>
            <a:ext cx="68407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l-GR" sz="2400" dirty="0" smtClean="0">
              <a:latin typeface="+mn-lt"/>
            </a:endParaRPr>
          </a:p>
          <a:p>
            <a:r>
              <a:rPr lang="el-GR" sz="2400" dirty="0" smtClean="0">
                <a:latin typeface="+mn-lt"/>
              </a:rPr>
              <a:t>αύξηση </a:t>
            </a:r>
            <a:r>
              <a:rPr lang="el-GR" sz="2400" dirty="0">
                <a:latin typeface="+mn-lt"/>
              </a:rPr>
              <a:t>ενδοθωρακικής και ενδοκοιλιακής πίεσης 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021288"/>
            <a:ext cx="80283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smtClean="0">
                <a:latin typeface="+mn-lt"/>
              </a:rPr>
              <a:t>(</a:t>
            </a:r>
            <a:r>
              <a:rPr lang="en-US" dirty="0" smtClean="0"/>
              <a:t>Mcllwaine, 2007; Gosselink, 2004; Pryor &amp; Prasad, 2002; Frownfelter &amp; Dean, 1996</a:t>
            </a:r>
            <a:r>
              <a:rPr lang="el-GR" dirty="0" smtClean="0"/>
              <a:t>; Γραμματοπούλου &amp; Βαβουράκη, 1999; </a:t>
            </a:r>
            <a:r>
              <a:rPr lang="en-US" dirty="0" smtClean="0"/>
              <a:t>Hough, 1991</a:t>
            </a:r>
            <a:r>
              <a:rPr lang="el-GR" dirty="0" smtClean="0">
                <a:latin typeface="+mn-lt"/>
              </a:rPr>
              <a:t>)</a:t>
            </a:r>
            <a:endParaRPr lang="el-GR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1493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Αποτελεσματικός βήχας </a:t>
            </a:r>
            <a:r>
              <a:rPr lang="el-GR" sz="3200" b="0" dirty="0"/>
              <a:t>(2 από 3</a:t>
            </a:r>
            <a:r>
              <a:rPr lang="el-GR" sz="3200" b="0" dirty="0" smtClean="0"/>
              <a:t>)</a:t>
            </a:r>
            <a:endParaRPr lang="el-GR" sz="32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2400"/>
              </a:spcBef>
              <a:buNone/>
            </a:pPr>
            <a:r>
              <a:rPr lang="el-GR" sz="2600" b="1" dirty="0">
                <a:solidFill>
                  <a:srgbClr val="820000"/>
                </a:solidFill>
              </a:rPr>
              <a:t>Γίνεται συνειδητά ή </a:t>
            </a:r>
            <a:r>
              <a:rPr lang="el-GR" sz="2600" b="1" dirty="0" smtClean="0">
                <a:solidFill>
                  <a:srgbClr val="820000"/>
                </a:solidFill>
              </a:rPr>
              <a:t>ασυνείδητα</a:t>
            </a:r>
            <a:endParaRPr lang="el-GR" sz="2600" b="1" dirty="0">
              <a:solidFill>
                <a:srgbClr val="820000"/>
              </a:solidFill>
            </a:endParaRPr>
          </a:p>
          <a:p>
            <a:pPr marL="0" indent="0">
              <a:spcBef>
                <a:spcPts val="2400"/>
              </a:spcBef>
              <a:buNone/>
            </a:pPr>
            <a:r>
              <a:rPr lang="el-GR" sz="2400" b="1" dirty="0">
                <a:solidFill>
                  <a:srgbClr val="004A82"/>
                </a:solidFill>
              </a:rPr>
              <a:t>Συνειδητά: </a:t>
            </a:r>
          </a:p>
          <a:p>
            <a:pPr marL="514350" indent="-514350">
              <a:spcBef>
                <a:spcPts val="2400"/>
              </a:spcBef>
              <a:buFont typeface="+mj-lt"/>
              <a:buAutoNum type="arabicPeriod"/>
            </a:pPr>
            <a:r>
              <a:rPr lang="el-GR" sz="2400" dirty="0" smtClean="0"/>
              <a:t>Βαθιά </a:t>
            </a:r>
            <a:r>
              <a:rPr lang="el-GR" sz="2400" dirty="0"/>
              <a:t>εισπνοή</a:t>
            </a:r>
          </a:p>
          <a:p>
            <a:pPr marL="514350" indent="-514350">
              <a:spcBef>
                <a:spcPts val="2400"/>
              </a:spcBef>
              <a:buFont typeface="+mj-lt"/>
              <a:buAutoNum type="arabicPeriod"/>
            </a:pPr>
            <a:r>
              <a:rPr lang="el-GR" sz="2400" dirty="0" smtClean="0"/>
              <a:t>Κλείσιμο γλωττίδας</a:t>
            </a:r>
          </a:p>
          <a:p>
            <a:pPr marL="514350" indent="-514350">
              <a:spcBef>
                <a:spcPts val="2400"/>
              </a:spcBef>
              <a:buFont typeface="+mj-lt"/>
              <a:buAutoNum type="arabicPeriod"/>
            </a:pPr>
            <a:r>
              <a:rPr lang="el-GR" sz="2400" dirty="0" smtClean="0"/>
              <a:t>Αύξηση </a:t>
            </a:r>
            <a:r>
              <a:rPr lang="el-GR" sz="2400" dirty="0"/>
              <a:t>ενδοκοιλιακής </a:t>
            </a:r>
            <a:r>
              <a:rPr lang="el-GR" sz="2400" dirty="0" smtClean="0"/>
              <a:t>πίεσης</a:t>
            </a:r>
          </a:p>
          <a:p>
            <a:pPr marL="514350" indent="-514350">
              <a:spcBef>
                <a:spcPts val="2400"/>
              </a:spcBef>
              <a:buFont typeface="+mj-lt"/>
              <a:buAutoNum type="arabicPeriod"/>
            </a:pPr>
            <a:r>
              <a:rPr lang="el-GR" sz="2400" dirty="0" smtClean="0"/>
              <a:t>Πολύ γρήγορη, βίαιη εκπνοή</a:t>
            </a:r>
          </a:p>
          <a:p>
            <a:pPr>
              <a:spcBef>
                <a:spcPts val="2400"/>
              </a:spcBef>
            </a:pPr>
            <a:endParaRPr lang="el-GR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420888"/>
            <a:ext cx="3116470" cy="20890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28</a:t>
            </a:fld>
            <a:endParaRPr lang="el-GR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539552" y="2376000"/>
            <a:ext cx="511256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5796136" y="4588415"/>
            <a:ext cx="31164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“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hlinkClick r:id="rId4"/>
              </a:rPr>
              <a:t>smo_smokers-cough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από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 </a:t>
            </a:r>
          </a:p>
          <a:p>
            <a:pPr algn="ctr"/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hlinkClick r:id="rId4"/>
              </a:rPr>
              <a:t>Sangrea.net 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l-G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διαθέσιμο με άδεια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hlinkClick r:id="rId5"/>
              </a:rPr>
              <a:t>CC BY-ND 2.5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10" name="Rectangle 8"/>
          <p:cNvSpPr/>
          <p:nvPr/>
        </p:nvSpPr>
        <p:spPr>
          <a:xfrm>
            <a:off x="0" y="6021288"/>
            <a:ext cx="80283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smtClean="0">
                <a:latin typeface="+mn-lt"/>
              </a:rPr>
              <a:t>(</a:t>
            </a:r>
            <a:r>
              <a:rPr lang="en-US" dirty="0" smtClean="0"/>
              <a:t>Mcllwaine, 2007; Gosselink, 2004; Pryor &amp; Prasad, 2002; Frownfelter &amp; Dean, 1996</a:t>
            </a:r>
            <a:r>
              <a:rPr lang="el-GR" dirty="0" smtClean="0"/>
              <a:t>; Γραμματοπούλου &amp; Βαβουράκη, 1999; </a:t>
            </a:r>
            <a:r>
              <a:rPr lang="en-US" dirty="0" smtClean="0"/>
              <a:t>Hough, 1991</a:t>
            </a:r>
            <a:r>
              <a:rPr lang="el-GR" dirty="0" smtClean="0">
                <a:latin typeface="+mn-lt"/>
              </a:rPr>
              <a:t>)</a:t>
            </a:r>
            <a:endParaRPr lang="el-GR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3913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Βρογχική Παροχέτευση</a:t>
            </a:r>
            <a:r>
              <a:rPr lang="en-US" dirty="0" smtClean="0"/>
              <a:t> </a:t>
            </a:r>
            <a:r>
              <a:rPr lang="el-GR" sz="3200" b="0" dirty="0" smtClean="0"/>
              <a:t>(</a:t>
            </a:r>
            <a:r>
              <a:rPr lang="en-US" sz="3200" b="0" dirty="0" smtClean="0"/>
              <a:t>2</a:t>
            </a:r>
            <a:r>
              <a:rPr lang="el-GR" sz="3200" b="0" dirty="0" smtClean="0"/>
              <a:t> </a:t>
            </a:r>
            <a:r>
              <a:rPr lang="el-GR" sz="3200" b="0" dirty="0"/>
              <a:t>από </a:t>
            </a:r>
            <a:r>
              <a:rPr lang="en-US" sz="3200" b="0" dirty="0"/>
              <a:t>2</a:t>
            </a:r>
            <a:r>
              <a:rPr lang="el-GR" sz="3200" b="0" dirty="0"/>
              <a:t>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988840"/>
            <a:ext cx="8064896" cy="3024336"/>
          </a:xfrm>
        </p:spPr>
        <p:txBody>
          <a:bodyPr/>
          <a:lstStyle/>
          <a:p>
            <a:pPr>
              <a:spcBef>
                <a:spcPts val="2400"/>
              </a:spcBef>
              <a:buClr>
                <a:schemeClr val="tx1"/>
              </a:buClr>
            </a:pPr>
            <a:r>
              <a:rPr lang="el-GR" sz="2400" b="1" dirty="0">
                <a:solidFill>
                  <a:srgbClr val="820000"/>
                </a:solidFill>
              </a:rPr>
              <a:t>Ενυδάτωση:</a:t>
            </a:r>
            <a:r>
              <a:rPr lang="el-GR" sz="2400" dirty="0"/>
              <a:t> Λ</a:t>
            </a:r>
            <a:r>
              <a:rPr lang="el-GR" sz="2400" dirty="0" smtClean="0"/>
              <a:t>ήψη </a:t>
            </a:r>
            <a:r>
              <a:rPr lang="el-GR" sz="2400" dirty="0"/>
              <a:t>1.2-2 lt υγρών ημερησίως από το </a:t>
            </a:r>
            <a:r>
              <a:rPr lang="el-GR" sz="2400" dirty="0" smtClean="0"/>
              <a:t>στόμα</a:t>
            </a:r>
            <a:endParaRPr lang="el-GR" sz="2400" dirty="0"/>
          </a:p>
          <a:p>
            <a:pPr>
              <a:spcBef>
                <a:spcPts val="2400"/>
              </a:spcBef>
              <a:buClr>
                <a:schemeClr val="tx1"/>
              </a:buClr>
            </a:pPr>
            <a:r>
              <a:rPr lang="el-GR" sz="2400" b="1" dirty="0">
                <a:solidFill>
                  <a:srgbClr val="820000"/>
                </a:solidFill>
              </a:rPr>
              <a:t>Εφύγρανση: </a:t>
            </a:r>
            <a:r>
              <a:rPr lang="el-GR" sz="2400" dirty="0" smtClean="0"/>
              <a:t>Νεφελοποιητής</a:t>
            </a:r>
            <a:endParaRPr lang="el-GR" sz="2400" dirty="0"/>
          </a:p>
          <a:p>
            <a:pPr>
              <a:spcBef>
                <a:spcPts val="2400"/>
              </a:spcBef>
              <a:buClr>
                <a:schemeClr val="tx1"/>
              </a:buClr>
            </a:pPr>
            <a:r>
              <a:rPr lang="el-GR" sz="2400" b="1" dirty="0">
                <a:solidFill>
                  <a:srgbClr val="820000"/>
                </a:solidFill>
              </a:rPr>
              <a:t>Βρογχική παροχέτευση: </a:t>
            </a:r>
            <a:r>
              <a:rPr lang="el-GR" sz="2400" dirty="0" smtClean="0"/>
              <a:t>Προώθηση </a:t>
            </a:r>
            <a:r>
              <a:rPr lang="el-GR" sz="2400" dirty="0"/>
              <a:t>βρογχικών εκκρίσεων σε ασθενείς με άφθονα πτύελα (&gt; 30ml ημερησίως)</a:t>
            </a:r>
          </a:p>
          <a:p>
            <a:endParaRPr lang="el-GR" dirty="0"/>
          </a:p>
        </p:txBody>
      </p:sp>
      <p:sp>
        <p:nvSpPr>
          <p:cNvPr id="7" name="Rectangle 6"/>
          <p:cNvSpPr/>
          <p:nvPr/>
        </p:nvSpPr>
        <p:spPr>
          <a:xfrm>
            <a:off x="0" y="6530088"/>
            <a:ext cx="3928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>
                <a:latin typeface="+mn-lt"/>
              </a:rPr>
              <a:t>(Γραμματοπούλου &amp; Βαβουράκη, 1999)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6596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Αποτελεσματικός βήχας </a:t>
            </a:r>
            <a:r>
              <a:rPr lang="el-GR" sz="3200" b="0" dirty="0"/>
              <a:t>(3 από 3</a:t>
            </a:r>
            <a:r>
              <a:rPr lang="el-GR" sz="3200" b="0" dirty="0" smtClean="0"/>
              <a:t>)</a:t>
            </a:r>
            <a:endParaRPr lang="el-GR" sz="32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248472"/>
          </a:xfrm>
        </p:spPr>
        <p:txBody>
          <a:bodyPr>
            <a:normAutofit/>
          </a:bodyPr>
          <a:lstStyle/>
          <a:p>
            <a:pPr marL="0" indent="0">
              <a:spcBef>
                <a:spcPts val="2400"/>
              </a:spcBef>
              <a:buNone/>
            </a:pPr>
            <a:r>
              <a:rPr lang="el-GR" sz="2400" b="1" dirty="0">
                <a:solidFill>
                  <a:srgbClr val="820000"/>
                </a:solidFill>
              </a:rPr>
              <a:t>Πρόσθετη άσκηση βήχα:</a:t>
            </a:r>
          </a:p>
          <a:p>
            <a:pPr>
              <a:spcBef>
                <a:spcPts val="1800"/>
              </a:spcBef>
            </a:pPr>
            <a:r>
              <a:rPr lang="el-GR" sz="2400" dirty="0"/>
              <a:t>Βαθιά εισπνοή, κράτημα αναπνοής 3 sec, βαθιά εκπνοή, βήχας</a:t>
            </a:r>
          </a:p>
          <a:p>
            <a:pPr>
              <a:spcBef>
                <a:spcPts val="1800"/>
              </a:spcBef>
            </a:pPr>
            <a:r>
              <a:rPr lang="el-GR" sz="2400" dirty="0"/>
              <a:t>Βαθιά εισπνοή, κράτημα αναπνοής 3 sec, δύο βηξίματα 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el-GR" sz="2400" b="1" dirty="0" smtClean="0">
                <a:solidFill>
                  <a:srgbClr val="004A82"/>
                </a:solidFill>
              </a:rPr>
              <a:t>Αντένδειξη </a:t>
            </a:r>
            <a:r>
              <a:rPr lang="el-GR" sz="2400" b="1" dirty="0">
                <a:solidFill>
                  <a:srgbClr val="004A82"/>
                </a:solidFill>
              </a:rPr>
              <a:t>σε: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l-GR" sz="2400" dirty="0" smtClean="0"/>
              <a:t>Πρόσφατη </a:t>
            </a:r>
            <a:r>
              <a:rPr lang="el-GR" sz="2400" dirty="0"/>
              <a:t>πνευμονεκτομή, υποδόριο εμφύσημα, ανεύρυσμα, υψηλή </a:t>
            </a:r>
            <a:r>
              <a:rPr lang="el-GR" sz="2400" dirty="0" smtClean="0"/>
              <a:t>ενδοκράνια </a:t>
            </a:r>
            <a:r>
              <a:rPr lang="el-GR" sz="2400" dirty="0"/>
              <a:t>πίεση, πρόσφατη χειρουργική επέμβαση οφθαλμών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29</a:t>
            </a:fld>
            <a:endParaRPr lang="el-GR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539552" y="1620000"/>
            <a:ext cx="78488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39552" y="3861048"/>
            <a:ext cx="78488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4"/>
          <p:cNvSpPr txBox="1"/>
          <p:nvPr/>
        </p:nvSpPr>
        <p:spPr>
          <a:xfrm>
            <a:off x="0" y="6210300"/>
            <a:ext cx="8351838" cy="647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dirty="0">
                <a:latin typeface="Calibri" pitchFamily="34" charset="0"/>
              </a:rPr>
              <a:t>(</a:t>
            </a:r>
            <a:r>
              <a:rPr lang="en-US" dirty="0">
                <a:latin typeface="Calibri" pitchFamily="34" charset="0"/>
              </a:rPr>
              <a:t>Mcllwaine, 2007; Gosselink, 2004; Pryor &amp; Prasad, 2002; Frownfelter &amp; Dean, 1996</a:t>
            </a:r>
            <a:r>
              <a:rPr lang="el-GR" dirty="0">
                <a:latin typeface="Calibri" pitchFamily="34" charset="0"/>
              </a:rPr>
              <a:t>; Γραμματοπούλου &amp; Βαβουράκη, 1999; </a:t>
            </a:r>
            <a:r>
              <a:rPr lang="en-US" dirty="0">
                <a:latin typeface="Calibri" pitchFamily="34" charset="0"/>
              </a:rPr>
              <a:t>Hough, 1991</a:t>
            </a:r>
            <a:r>
              <a:rPr lang="el-GR" dirty="0">
                <a:latin typeface="Calibri" pitchFamily="34" charset="0"/>
              </a:rPr>
              <a:t>)</a:t>
            </a:r>
            <a:endParaRPr lang="el-GR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53899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665" y="332656"/>
            <a:ext cx="9144000" cy="908720"/>
          </a:xfrm>
        </p:spPr>
        <p:txBody>
          <a:bodyPr>
            <a:noAutofit/>
          </a:bodyPr>
          <a:lstStyle/>
          <a:p>
            <a:r>
              <a:rPr lang="en-US" dirty="0" smtClean="0"/>
              <a:t>A</a:t>
            </a:r>
            <a:r>
              <a:rPr lang="el-GR" dirty="0" smtClean="0"/>
              <a:t>.</a:t>
            </a:r>
            <a:r>
              <a:rPr lang="en-US" dirty="0" smtClean="0"/>
              <a:t>C</a:t>
            </a:r>
            <a:r>
              <a:rPr lang="el-GR" dirty="0" smtClean="0"/>
              <a:t>.</a:t>
            </a:r>
            <a:r>
              <a:rPr lang="en-US" dirty="0" smtClean="0"/>
              <a:t>B</a:t>
            </a:r>
            <a:r>
              <a:rPr lang="el-GR" dirty="0" smtClean="0"/>
              <a:t>.</a:t>
            </a:r>
            <a:r>
              <a:rPr lang="en-US" dirty="0" smtClean="0"/>
              <a:t>T</a:t>
            </a:r>
            <a:r>
              <a:rPr lang="el-GR" dirty="0" smtClean="0"/>
              <a:t>.</a:t>
            </a:r>
            <a:r>
              <a:rPr lang="en-US" dirty="0" smtClean="0"/>
              <a:t> </a:t>
            </a:r>
            <a:r>
              <a:rPr lang="en-US" sz="3200" b="0" dirty="0" smtClean="0"/>
              <a:t>(1 </a:t>
            </a:r>
            <a:r>
              <a:rPr lang="el-GR" sz="3200" b="0" dirty="0" smtClean="0"/>
              <a:t>από 3)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>
              <a:solidFill>
                <a:schemeClr val="tx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0665" y="6488668"/>
            <a:ext cx="2604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(Webber &amp; Pryor, 1990)</a:t>
            </a:r>
            <a:endParaRPr lang="en-US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30</a:t>
            </a:fld>
            <a:endParaRPr lang="el-GR" dirty="0"/>
          </a:p>
        </p:txBody>
      </p:sp>
      <p:sp>
        <p:nvSpPr>
          <p:cNvPr id="7" name="6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9" name="Oval 5"/>
          <p:cNvSpPr>
            <a:spLocks noChangeArrowheads="1"/>
          </p:cNvSpPr>
          <p:nvPr/>
        </p:nvSpPr>
        <p:spPr bwMode="auto">
          <a:xfrm>
            <a:off x="3059832" y="1412875"/>
            <a:ext cx="2232248" cy="12240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l-GR" dirty="0"/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3275856" y="1700808"/>
            <a:ext cx="20160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l-GR" b="1" dirty="0">
                <a:solidFill>
                  <a:schemeClr val="bg1"/>
                </a:solidFill>
                <a:latin typeface="+mn-lt"/>
              </a:rPr>
              <a:t>Διαφραγματική</a:t>
            </a:r>
          </a:p>
          <a:p>
            <a:r>
              <a:rPr lang="el-GR" b="1" dirty="0">
                <a:solidFill>
                  <a:schemeClr val="bg1"/>
                </a:solidFill>
                <a:latin typeface="+mn-lt"/>
              </a:rPr>
              <a:t>Αναπνοή (</a:t>
            </a:r>
            <a:r>
              <a:rPr lang="en-US" b="1" dirty="0" smtClean="0">
                <a:solidFill>
                  <a:schemeClr val="bg1"/>
                </a:solidFill>
                <a:latin typeface="+mn-lt"/>
              </a:rPr>
              <a:t>T</a:t>
            </a:r>
            <a:r>
              <a:rPr lang="el-GR" b="1" dirty="0" smtClean="0">
                <a:solidFill>
                  <a:schemeClr val="bg1"/>
                </a:solidFill>
                <a:latin typeface="+mn-lt"/>
              </a:rPr>
              <a:t>.</a:t>
            </a:r>
            <a:r>
              <a:rPr lang="en-US" b="1" dirty="0" smtClean="0">
                <a:solidFill>
                  <a:schemeClr val="bg1"/>
                </a:solidFill>
                <a:latin typeface="+mn-lt"/>
              </a:rPr>
              <a:t>V</a:t>
            </a:r>
            <a:r>
              <a:rPr lang="el-GR" b="1" dirty="0" smtClean="0">
                <a:solidFill>
                  <a:schemeClr val="bg1"/>
                </a:solidFill>
                <a:latin typeface="+mn-lt"/>
              </a:rPr>
              <a:t>.) </a:t>
            </a:r>
            <a:endParaRPr lang="el-GR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Oval 4"/>
          <p:cNvSpPr>
            <a:spLocks noChangeArrowheads="1"/>
          </p:cNvSpPr>
          <p:nvPr/>
        </p:nvSpPr>
        <p:spPr bwMode="auto">
          <a:xfrm>
            <a:off x="5580112" y="2780928"/>
            <a:ext cx="2447925" cy="14398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l-GR" b="1" dirty="0">
                <a:solidFill>
                  <a:schemeClr val="bg1"/>
                </a:solidFill>
                <a:latin typeface="+mn-lt"/>
              </a:rPr>
              <a:t>Θωρακική </a:t>
            </a:r>
          </a:p>
          <a:p>
            <a:pPr algn="ctr"/>
            <a:r>
              <a:rPr lang="el-GR" b="1" dirty="0">
                <a:solidFill>
                  <a:schemeClr val="bg1"/>
                </a:solidFill>
                <a:latin typeface="+mn-lt"/>
              </a:rPr>
              <a:t>Έκπτυξη</a:t>
            </a:r>
            <a:r>
              <a:rPr lang="en-US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l-GR" b="1" dirty="0">
                <a:solidFill>
                  <a:schemeClr val="bg1"/>
                </a:solidFill>
                <a:latin typeface="+mn-lt"/>
              </a:rPr>
              <a:t>3-4 φορές</a:t>
            </a:r>
          </a:p>
          <a:p>
            <a:pPr algn="ctr"/>
            <a:r>
              <a:rPr lang="el-GR" b="1" dirty="0">
                <a:solidFill>
                  <a:schemeClr val="bg1"/>
                </a:solidFill>
                <a:latin typeface="+mn-lt"/>
              </a:rPr>
              <a:t>Κράτημα αναπνοής</a:t>
            </a:r>
          </a:p>
          <a:p>
            <a:pPr algn="ctr"/>
            <a:r>
              <a:rPr lang="el-GR" b="1" dirty="0">
                <a:solidFill>
                  <a:schemeClr val="bg1"/>
                </a:solidFill>
                <a:latin typeface="+mn-lt"/>
              </a:rPr>
              <a:t>Μέχρι 3 </a:t>
            </a:r>
            <a:r>
              <a:rPr lang="en-US" b="1" dirty="0">
                <a:solidFill>
                  <a:schemeClr val="bg1"/>
                </a:solidFill>
                <a:latin typeface="+mn-lt"/>
              </a:rPr>
              <a:t>sec</a:t>
            </a:r>
            <a:r>
              <a:rPr lang="el-GR" b="1" dirty="0">
                <a:solidFill>
                  <a:schemeClr val="bg1"/>
                </a:solidFill>
                <a:latin typeface="+mn-lt"/>
              </a:rPr>
              <a:t> </a:t>
            </a:r>
          </a:p>
          <a:p>
            <a:pPr algn="ctr"/>
            <a:endParaRPr lang="el-GR" b="1" dirty="0">
              <a:latin typeface="+mn-lt"/>
            </a:endParaRP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2915816" y="4653136"/>
            <a:ext cx="2376090" cy="1296764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l-GR" b="1" dirty="0">
                <a:solidFill>
                  <a:schemeClr val="bg1"/>
                </a:solidFill>
                <a:latin typeface="+mn-lt"/>
              </a:rPr>
              <a:t>Διαφραγματική</a:t>
            </a:r>
          </a:p>
          <a:p>
            <a:pPr algn="ctr"/>
            <a:r>
              <a:rPr lang="el-GR" b="1" dirty="0">
                <a:solidFill>
                  <a:schemeClr val="bg1"/>
                </a:solidFill>
                <a:latin typeface="+mn-lt"/>
              </a:rPr>
              <a:t>Αναπνοή (</a:t>
            </a:r>
            <a:r>
              <a:rPr lang="en-US" b="1" dirty="0" smtClean="0">
                <a:solidFill>
                  <a:schemeClr val="bg1"/>
                </a:solidFill>
                <a:latin typeface="+mn-lt"/>
              </a:rPr>
              <a:t>T</a:t>
            </a:r>
            <a:r>
              <a:rPr lang="el-GR" b="1" dirty="0" smtClean="0">
                <a:solidFill>
                  <a:schemeClr val="bg1"/>
                </a:solidFill>
                <a:latin typeface="+mn-lt"/>
              </a:rPr>
              <a:t>.</a:t>
            </a:r>
            <a:r>
              <a:rPr lang="en-US" b="1" dirty="0" smtClean="0">
                <a:solidFill>
                  <a:schemeClr val="bg1"/>
                </a:solidFill>
                <a:latin typeface="+mn-lt"/>
              </a:rPr>
              <a:t>V</a:t>
            </a:r>
            <a:r>
              <a:rPr lang="el-GR" b="1" dirty="0" smtClean="0">
                <a:solidFill>
                  <a:schemeClr val="bg1"/>
                </a:solidFill>
                <a:latin typeface="+mn-lt"/>
              </a:rPr>
              <a:t>.) </a:t>
            </a:r>
            <a:endParaRPr lang="el-GR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Oval 7"/>
          <p:cNvSpPr>
            <a:spLocks noChangeArrowheads="1"/>
          </p:cNvSpPr>
          <p:nvPr/>
        </p:nvSpPr>
        <p:spPr bwMode="auto">
          <a:xfrm>
            <a:off x="611560" y="2780928"/>
            <a:ext cx="2232025" cy="144100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l-GR" b="1" dirty="0">
                <a:solidFill>
                  <a:schemeClr val="bg1"/>
                </a:solidFill>
                <a:latin typeface="+mn-lt"/>
              </a:rPr>
              <a:t>Χνώτισμα</a:t>
            </a:r>
          </a:p>
          <a:p>
            <a:pPr algn="ctr"/>
            <a:r>
              <a:rPr lang="el-GR" b="1" dirty="0">
                <a:solidFill>
                  <a:schemeClr val="bg1"/>
                </a:solidFill>
                <a:latin typeface="+mn-lt"/>
              </a:rPr>
              <a:t>1-2 φορές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+mn-lt"/>
              </a:rPr>
              <a:t>(+/- </a:t>
            </a:r>
            <a:r>
              <a:rPr lang="el-GR" b="1" dirty="0">
                <a:solidFill>
                  <a:schemeClr val="bg1"/>
                </a:solidFill>
                <a:latin typeface="+mn-lt"/>
              </a:rPr>
              <a:t>βήχας)</a:t>
            </a:r>
          </a:p>
        </p:txBody>
      </p:sp>
      <p:cxnSp>
        <p:nvCxnSpPr>
          <p:cNvPr id="27" name="26 - Ευθύγραμμο βέλος σύνδεσης"/>
          <p:cNvCxnSpPr/>
          <p:nvPr/>
        </p:nvCxnSpPr>
        <p:spPr>
          <a:xfrm flipH="1">
            <a:off x="5004048" y="4077072"/>
            <a:ext cx="852027" cy="6933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28 - Ευθύγραμμο βέλος σύνδεσης"/>
          <p:cNvCxnSpPr>
            <a:endCxn id="13" idx="5"/>
          </p:cNvCxnSpPr>
          <p:nvPr/>
        </p:nvCxnSpPr>
        <p:spPr>
          <a:xfrm flipH="1" flipV="1">
            <a:off x="2516712" y="4010901"/>
            <a:ext cx="687136" cy="8582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31 - Ευθύγραμμο βέλος σύνδεσης"/>
          <p:cNvCxnSpPr>
            <a:endCxn id="11" idx="1"/>
          </p:cNvCxnSpPr>
          <p:nvPr/>
        </p:nvCxnSpPr>
        <p:spPr>
          <a:xfrm>
            <a:off x="5220072" y="2276872"/>
            <a:ext cx="718531" cy="71491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34 - Ευθύγραμμο βέλος σύνδεσης"/>
          <p:cNvCxnSpPr/>
          <p:nvPr/>
        </p:nvCxnSpPr>
        <p:spPr>
          <a:xfrm flipV="1">
            <a:off x="2339752" y="2276872"/>
            <a:ext cx="720080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352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908720"/>
          </a:xfrm>
        </p:spPr>
        <p:txBody>
          <a:bodyPr>
            <a:noAutofit/>
          </a:bodyPr>
          <a:lstStyle/>
          <a:p>
            <a:r>
              <a:rPr lang="en-US" dirty="0" smtClean="0"/>
              <a:t>A</a:t>
            </a:r>
            <a:r>
              <a:rPr lang="el-GR" dirty="0" smtClean="0"/>
              <a:t>.</a:t>
            </a:r>
            <a:r>
              <a:rPr lang="en-US" dirty="0" smtClean="0"/>
              <a:t>C</a:t>
            </a:r>
            <a:r>
              <a:rPr lang="el-GR" dirty="0" smtClean="0"/>
              <a:t>.</a:t>
            </a:r>
            <a:r>
              <a:rPr lang="en-US" dirty="0" smtClean="0"/>
              <a:t>B</a:t>
            </a:r>
            <a:r>
              <a:rPr lang="el-GR" dirty="0" smtClean="0"/>
              <a:t>.</a:t>
            </a:r>
            <a:r>
              <a:rPr lang="en-US" dirty="0" smtClean="0"/>
              <a:t>T</a:t>
            </a:r>
            <a:r>
              <a:rPr lang="el-GR" dirty="0" smtClean="0"/>
              <a:t>.</a:t>
            </a:r>
            <a:r>
              <a:rPr lang="en-US" dirty="0" smtClean="0"/>
              <a:t> </a:t>
            </a:r>
            <a:r>
              <a:rPr lang="en-US" sz="3200" b="0" dirty="0" smtClean="0"/>
              <a:t>(</a:t>
            </a:r>
            <a:r>
              <a:rPr lang="el-GR" sz="3200" b="0" dirty="0" smtClean="0"/>
              <a:t>2 από 3)</a:t>
            </a:r>
            <a:r>
              <a:rPr lang="en-US" sz="3200" b="0" dirty="0" smtClean="0"/>
              <a:t/>
            </a:r>
            <a:br>
              <a:rPr lang="en-US" sz="3200" b="0" dirty="0" smtClean="0"/>
            </a:br>
            <a:endParaRPr lang="el-GR" sz="32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052736"/>
            <a:ext cx="8291264" cy="4787954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sz="2400" dirty="0" smtClean="0"/>
              <a:t>ACBT </a:t>
            </a:r>
            <a:r>
              <a:rPr lang="en-US" sz="2400" b="1" dirty="0" smtClean="0">
                <a:solidFill>
                  <a:srgbClr val="820000"/>
                </a:solidFill>
              </a:rPr>
              <a:t>vs</a:t>
            </a:r>
            <a:r>
              <a:rPr lang="el-GR" sz="2400" b="1" dirty="0" smtClean="0">
                <a:solidFill>
                  <a:srgbClr val="820000"/>
                </a:solidFill>
              </a:rPr>
              <a:t> </a:t>
            </a:r>
            <a:r>
              <a:rPr lang="el-GR" sz="2400" dirty="0" smtClean="0"/>
              <a:t>βήχα προκαλεί μικρότερη σύγκλιση στους αεραγωγούς</a:t>
            </a:r>
          </a:p>
          <a:p>
            <a:pPr>
              <a:buNone/>
              <a:defRPr/>
            </a:pPr>
            <a:endParaRPr lang="el-GR" sz="2400" dirty="0" smtClean="0"/>
          </a:p>
          <a:p>
            <a:pPr>
              <a:defRPr/>
            </a:pPr>
            <a:r>
              <a:rPr lang="el-GR" sz="2400" dirty="0" smtClean="0"/>
              <a:t>Μπορεί να χρησιμοποιείται πολλές φορές την ημέρα σε λοίμωξη</a:t>
            </a:r>
          </a:p>
          <a:p>
            <a:pPr>
              <a:buNone/>
              <a:defRPr/>
            </a:pPr>
            <a:endParaRPr lang="el-GR" sz="2400" dirty="0" smtClean="0"/>
          </a:p>
          <a:p>
            <a:pPr>
              <a:defRPr/>
            </a:pPr>
            <a:r>
              <a:rPr lang="el-GR" sz="2400" dirty="0" smtClean="0"/>
              <a:t>Λόγω της θωρακικής έκπτυξης, προτιμάται σε κατάγματα πλευρών και χειρουργημένους ασθενείς, διότι:</a:t>
            </a:r>
            <a:r>
              <a:rPr lang="el-GR" sz="2400" dirty="0" smtClean="0">
                <a:solidFill>
                  <a:srgbClr val="0070C0"/>
                </a:solidFill>
              </a:rPr>
              <a:t> 	</a:t>
            </a:r>
            <a:endParaRPr lang="el-GR" sz="2400" u="sng" dirty="0" smtClean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el-GR" sz="2400" dirty="0" smtClean="0"/>
              <a:t>μειώνει την παράπλευρη πνευμονική αντίσταση </a:t>
            </a:r>
            <a:endParaRPr lang="en-US" sz="2400" dirty="0" smtClean="0"/>
          </a:p>
          <a:p>
            <a:pPr>
              <a:buFont typeface="Wingdings" pitchFamily="2" charset="2"/>
              <a:buChar char="ü"/>
              <a:defRPr/>
            </a:pPr>
            <a:r>
              <a:rPr lang="el-GR" sz="2400" dirty="0" smtClean="0"/>
              <a:t>επιτρέποντας τη ροή του αέρα πίσω από τις εκκρίσεις και υποβοηθώντας τη μετακίνησή τους </a:t>
            </a:r>
            <a:endParaRPr lang="en-US" sz="2400" dirty="0" smtClean="0"/>
          </a:p>
          <a:p>
            <a:pPr>
              <a:buFont typeface="Wingdings" pitchFamily="2" charset="2"/>
              <a:buChar char="ü"/>
              <a:defRPr/>
            </a:pPr>
            <a:r>
              <a:rPr lang="el-GR" sz="2400" dirty="0" smtClean="0"/>
              <a:t>ενώ την ίδια στιγμή προκαλεί επανέκπτυξη στις κυψελίδες </a:t>
            </a:r>
            <a:endParaRPr lang="en-US" sz="2400" dirty="0" smtClean="0"/>
          </a:p>
          <a:p>
            <a:pPr>
              <a:spcBef>
                <a:spcPts val="2400"/>
              </a:spcBef>
              <a:buClr>
                <a:schemeClr val="tx1"/>
              </a:buClr>
              <a:buNone/>
            </a:pPr>
            <a:endParaRPr lang="el-GR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31</a:t>
            </a:fld>
            <a:endParaRPr lang="el-GR" dirty="0"/>
          </a:p>
        </p:txBody>
      </p:sp>
      <p:sp>
        <p:nvSpPr>
          <p:cNvPr id="15" name="14 - Ορθογώνιο"/>
          <p:cNvSpPr/>
          <p:nvPr/>
        </p:nvSpPr>
        <p:spPr>
          <a:xfrm>
            <a:off x="0" y="6237312"/>
            <a:ext cx="6444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smtClean="0"/>
              <a:t>(</a:t>
            </a:r>
            <a:r>
              <a:rPr lang="en-US" dirty="0" smtClean="0"/>
              <a:t>Mcllwaine, 2007; Gosselink, 2004; Pryor &amp; Prasad, 2002</a:t>
            </a:r>
            <a:r>
              <a:rPr lang="el-GR" dirty="0" smtClean="0"/>
              <a:t>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2926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908720"/>
          </a:xfrm>
        </p:spPr>
        <p:txBody>
          <a:bodyPr>
            <a:noAutofit/>
          </a:bodyPr>
          <a:lstStyle/>
          <a:p>
            <a:r>
              <a:rPr lang="en-US" dirty="0" smtClean="0"/>
              <a:t>A</a:t>
            </a:r>
            <a:r>
              <a:rPr lang="el-GR" dirty="0" smtClean="0"/>
              <a:t>.</a:t>
            </a:r>
            <a:r>
              <a:rPr lang="en-US" dirty="0" smtClean="0"/>
              <a:t>C</a:t>
            </a:r>
            <a:r>
              <a:rPr lang="el-GR" dirty="0" smtClean="0"/>
              <a:t>.</a:t>
            </a:r>
            <a:r>
              <a:rPr lang="en-US" dirty="0" smtClean="0"/>
              <a:t>B</a:t>
            </a:r>
            <a:r>
              <a:rPr lang="el-GR" dirty="0" smtClean="0"/>
              <a:t>.</a:t>
            </a:r>
            <a:r>
              <a:rPr lang="en-US" dirty="0" smtClean="0"/>
              <a:t>T</a:t>
            </a:r>
            <a:r>
              <a:rPr lang="el-GR" dirty="0" smtClean="0"/>
              <a:t>.</a:t>
            </a:r>
            <a:r>
              <a:rPr lang="en-US" dirty="0" smtClean="0"/>
              <a:t> </a:t>
            </a:r>
            <a:r>
              <a:rPr lang="en-US" sz="3200" b="0" dirty="0" smtClean="0"/>
              <a:t>(</a:t>
            </a:r>
            <a:r>
              <a:rPr lang="el-GR" sz="3200" b="0" dirty="0" smtClean="0"/>
              <a:t>3 από 3)</a:t>
            </a:r>
            <a:r>
              <a:rPr lang="en-US" sz="3200" b="0" dirty="0" smtClean="0"/>
              <a:t/>
            </a:r>
            <a:br>
              <a:rPr lang="en-US" sz="3200" b="0" dirty="0" smtClean="0"/>
            </a:br>
            <a:endParaRPr lang="el-GR" sz="32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5342"/>
            <a:ext cx="8291264" cy="4787954"/>
          </a:xfrm>
        </p:spPr>
        <p:txBody>
          <a:bodyPr>
            <a:normAutofit/>
          </a:bodyPr>
          <a:lstStyle/>
          <a:p>
            <a:r>
              <a:rPr lang="el-GR" sz="2400" dirty="0" smtClean="0"/>
              <a:t>Μπορεί να χρησιμοποιηθεί από την ηλικία των 4 ετών</a:t>
            </a:r>
            <a:endParaRPr lang="en-US" sz="2400" dirty="0" smtClean="0"/>
          </a:p>
          <a:p>
            <a:pPr>
              <a:buNone/>
            </a:pPr>
            <a:r>
              <a:rPr lang="el-GR" sz="2400" dirty="0" smtClean="0"/>
              <a:t> </a:t>
            </a:r>
          </a:p>
          <a:p>
            <a:r>
              <a:rPr lang="el-GR" sz="2400" dirty="0" smtClean="0"/>
              <a:t>Είναι εξίσου αποτελεσματική με τις ειδικές θέσεις</a:t>
            </a:r>
            <a:endParaRPr lang="en-US" sz="2400" dirty="0" smtClean="0"/>
          </a:p>
          <a:p>
            <a:pPr>
              <a:buNone/>
            </a:pPr>
            <a:endParaRPr lang="el-GR" sz="2400" dirty="0" smtClean="0"/>
          </a:p>
          <a:p>
            <a:r>
              <a:rPr lang="el-GR" sz="2400" dirty="0" smtClean="0"/>
              <a:t>Δεν προκαλεί αποκορεσμό </a:t>
            </a:r>
            <a:r>
              <a:rPr lang="en-US" sz="2400" dirty="0" smtClean="0"/>
              <a:t>vs </a:t>
            </a:r>
            <a:r>
              <a:rPr lang="el-GR" sz="2400" dirty="0" smtClean="0"/>
              <a:t>ειδικές θέσεις</a:t>
            </a:r>
          </a:p>
          <a:p>
            <a:endParaRPr lang="el-GR" sz="2400" dirty="0" smtClean="0"/>
          </a:p>
          <a:p>
            <a:r>
              <a:rPr lang="el-GR" sz="2400" dirty="0" smtClean="0"/>
              <a:t>Δίνει ανεξαρτησία στους ασθενείς </a:t>
            </a:r>
            <a:r>
              <a:rPr lang="en-US" sz="2400" dirty="0" smtClean="0"/>
              <a:t>vs </a:t>
            </a:r>
            <a:r>
              <a:rPr lang="el-GR" sz="2400" dirty="0" smtClean="0"/>
              <a:t>ειδικές θέσεις</a:t>
            </a:r>
            <a:endParaRPr lang="en-US" sz="2400" dirty="0" smtClean="0"/>
          </a:p>
          <a:p>
            <a:pPr>
              <a:buNone/>
            </a:pPr>
            <a:endParaRPr lang="el-GR" sz="2400" dirty="0" smtClean="0"/>
          </a:p>
          <a:p>
            <a:r>
              <a:rPr lang="el-GR" sz="2400" dirty="0" smtClean="0"/>
              <a:t>Μπορεί να εφαρμοστεί οποτεδήποτε και οπουδήποτε</a:t>
            </a:r>
            <a:endParaRPr lang="en-US" sz="2400" dirty="0" smtClean="0"/>
          </a:p>
          <a:p>
            <a:pPr>
              <a:spcBef>
                <a:spcPts val="2400"/>
              </a:spcBef>
              <a:buClr>
                <a:schemeClr val="tx1"/>
              </a:buClr>
              <a:buNone/>
            </a:pPr>
            <a:endParaRPr lang="el-GR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32</a:t>
            </a:fld>
            <a:endParaRPr lang="el-GR" dirty="0"/>
          </a:p>
        </p:txBody>
      </p:sp>
      <p:sp>
        <p:nvSpPr>
          <p:cNvPr id="15" name="14 - Ορθογώνιο"/>
          <p:cNvSpPr/>
          <p:nvPr/>
        </p:nvSpPr>
        <p:spPr>
          <a:xfrm>
            <a:off x="0" y="6237312"/>
            <a:ext cx="6444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smtClean="0"/>
              <a:t>(</a:t>
            </a:r>
            <a:r>
              <a:rPr lang="en-US" dirty="0" smtClean="0"/>
              <a:t>Mcllwaine, 2007; Gosselink, 2004; Pryor &amp; Prasad, 2002</a:t>
            </a:r>
            <a:r>
              <a:rPr lang="el-GR" dirty="0" smtClean="0"/>
              <a:t>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2926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908720"/>
          </a:xfrm>
        </p:spPr>
        <p:txBody>
          <a:bodyPr>
            <a:noAutofit/>
          </a:bodyPr>
          <a:lstStyle/>
          <a:p>
            <a:r>
              <a:rPr lang="el-GR" dirty="0" smtClean="0"/>
              <a:t>Αυτογενής παροχέτευση (</a:t>
            </a:r>
            <a:r>
              <a:rPr lang="en-US" dirty="0" smtClean="0"/>
              <a:t>A</a:t>
            </a:r>
            <a:r>
              <a:rPr lang="el-GR" dirty="0" smtClean="0"/>
              <a:t>.</a:t>
            </a:r>
            <a:r>
              <a:rPr lang="en-US" dirty="0" smtClean="0"/>
              <a:t>D</a:t>
            </a:r>
            <a:r>
              <a:rPr lang="el-GR" dirty="0" smtClean="0"/>
              <a:t>.) </a:t>
            </a:r>
            <a:r>
              <a:rPr lang="el-GR" sz="3200" b="0" dirty="0" smtClean="0"/>
              <a:t>(</a:t>
            </a:r>
            <a:r>
              <a:rPr lang="el-GR" sz="3200" b="0" dirty="0"/>
              <a:t>1</a:t>
            </a:r>
            <a:r>
              <a:rPr lang="el-GR" sz="3200" b="0" dirty="0" smtClean="0"/>
              <a:t> </a:t>
            </a:r>
            <a:r>
              <a:rPr lang="el-GR" sz="3200" b="0" dirty="0"/>
              <a:t>από </a:t>
            </a:r>
            <a:r>
              <a:rPr lang="el-GR" sz="3200" b="0" dirty="0" smtClean="0"/>
              <a:t>3) </a:t>
            </a:r>
            <a:endParaRPr lang="el-GR" sz="3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33</a:t>
            </a:fld>
            <a:endParaRPr lang="el-GR" dirty="0"/>
          </a:p>
        </p:txBody>
      </p:sp>
      <p:sp>
        <p:nvSpPr>
          <p:cNvPr id="8" name="Rectangle 7"/>
          <p:cNvSpPr/>
          <p:nvPr/>
        </p:nvSpPr>
        <p:spPr>
          <a:xfrm>
            <a:off x="611560" y="1484784"/>
            <a:ext cx="784887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indent="-609600" eaLnBrk="1" hangingPunct="1">
              <a:buFont typeface="Wingdings" pitchFamily="2" charset="2"/>
              <a:buNone/>
            </a:pPr>
            <a:r>
              <a:rPr lang="el-GR" sz="2400" dirty="0" smtClean="0">
                <a:latin typeface="+mn-lt"/>
              </a:rPr>
              <a:t>Ο ασθενής εκπαιδεύεται</a:t>
            </a:r>
            <a:r>
              <a:rPr lang="en-US" sz="2400" dirty="0" smtClean="0">
                <a:latin typeface="+mn-lt"/>
              </a:rPr>
              <a:t>:</a:t>
            </a:r>
          </a:p>
          <a:p>
            <a:pPr marL="609600" indent="-609600" eaLnBrk="1" hangingPunct="1">
              <a:buFont typeface="Wingdings" pitchFamily="2" charset="2"/>
              <a:buNone/>
            </a:pPr>
            <a:r>
              <a:rPr lang="el-GR" sz="2400" dirty="0" smtClean="0">
                <a:latin typeface="+mn-lt"/>
              </a:rPr>
              <a:t> </a:t>
            </a:r>
            <a:endParaRPr lang="en-US" sz="2400" dirty="0" smtClean="0">
              <a:latin typeface="+mn-lt"/>
            </a:endParaRPr>
          </a:p>
          <a:p>
            <a:pPr marL="609600" indent="-609600" eaLnBrk="1" hangingPunct="1">
              <a:buFont typeface="Arial" pitchFamily="34" charset="0"/>
              <a:buChar char="•"/>
            </a:pPr>
            <a:r>
              <a:rPr lang="el-GR" sz="2400" dirty="0" smtClean="0">
                <a:latin typeface="+mn-lt"/>
              </a:rPr>
              <a:t>να αναπνέει σε 3 όγκους</a:t>
            </a:r>
            <a:endParaRPr lang="en-US" sz="2400" dirty="0" smtClean="0">
              <a:latin typeface="+mn-lt"/>
            </a:endParaRPr>
          </a:p>
          <a:p>
            <a:pPr marL="609600" indent="-609600" eaLnBrk="1" hangingPunct="1">
              <a:buFont typeface="Arial" pitchFamily="34" charset="0"/>
              <a:buChar char="•"/>
            </a:pPr>
            <a:endParaRPr lang="en-US" sz="2400" dirty="0" smtClean="0">
              <a:latin typeface="+mn-lt"/>
            </a:endParaRPr>
          </a:p>
          <a:p>
            <a:pPr marL="609600" indent="-609600" eaLnBrk="1" hangingPunct="1">
              <a:buFont typeface="Arial" pitchFamily="34" charset="0"/>
              <a:buChar char="•"/>
            </a:pPr>
            <a:r>
              <a:rPr lang="el-GR" sz="2400" b="1" dirty="0" smtClean="0">
                <a:solidFill>
                  <a:srgbClr val="004A82"/>
                </a:solidFill>
                <a:latin typeface="+mn-lt"/>
              </a:rPr>
              <a:t>σε προοδευτικά επιταχυνόμενη εκπνοή</a:t>
            </a:r>
            <a:endParaRPr lang="en-US" sz="2400" b="1" dirty="0" smtClean="0">
              <a:solidFill>
                <a:srgbClr val="004A82"/>
              </a:solidFill>
              <a:latin typeface="+mn-lt"/>
            </a:endParaRPr>
          </a:p>
          <a:p>
            <a:pPr marL="609600" indent="-609600" eaLnBrk="1" hangingPunct="1">
              <a:buFont typeface="Wingdings" pitchFamily="2" charset="2"/>
              <a:buNone/>
            </a:pPr>
            <a:endParaRPr lang="en-US" sz="2400" u="sng" dirty="0" smtClean="0">
              <a:solidFill>
                <a:srgbClr val="FFFF00"/>
              </a:solidFill>
              <a:latin typeface="+mn-lt"/>
            </a:endParaRPr>
          </a:p>
          <a:p>
            <a:pPr marL="609600" indent="-609600" eaLnBrk="1" hangingPunct="1"/>
            <a:r>
              <a:rPr lang="el-GR" sz="2400" dirty="0" smtClean="0">
                <a:latin typeface="+mn-lt"/>
              </a:rPr>
              <a:t>ώστε να υπερνικήσει τις διατμητικές δυνάμεις, με τις οποίες</a:t>
            </a:r>
          </a:p>
          <a:p>
            <a:pPr marL="609600" indent="-609600" eaLnBrk="1" hangingPunct="1"/>
            <a:r>
              <a:rPr lang="el-GR" sz="2400" dirty="0" smtClean="0">
                <a:latin typeface="+mn-lt"/>
              </a:rPr>
              <a:t>οι εκκρίσεις είναι κολλημένες στα τοιχώματα των αεραγωγών</a:t>
            </a:r>
          </a:p>
        </p:txBody>
      </p:sp>
      <p:sp>
        <p:nvSpPr>
          <p:cNvPr id="12" name="11 - Ορθογώνιο"/>
          <p:cNvSpPr/>
          <p:nvPr/>
        </p:nvSpPr>
        <p:spPr>
          <a:xfrm>
            <a:off x="251520" y="6309320"/>
            <a:ext cx="35391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 smtClean="0">
                <a:latin typeface="+mn-lt"/>
              </a:rPr>
              <a:t>(</a:t>
            </a:r>
            <a:r>
              <a:rPr lang="en-US" dirty="0" smtClean="0">
                <a:latin typeface="+mn-lt"/>
              </a:rPr>
              <a:t>Mcllwaine, 2007</a:t>
            </a:r>
            <a:r>
              <a:rPr lang="el-GR" dirty="0" smtClean="0">
                <a:latin typeface="+mn-lt"/>
              </a:rPr>
              <a:t>; </a:t>
            </a:r>
            <a:r>
              <a:rPr lang="en-US" dirty="0" smtClean="0">
                <a:latin typeface="+mn-lt"/>
              </a:rPr>
              <a:t>Sema et al, 2000)</a:t>
            </a:r>
            <a:endParaRPr lang="el-GR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6673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908720"/>
          </a:xfrm>
        </p:spPr>
        <p:txBody>
          <a:bodyPr>
            <a:noAutofit/>
          </a:bodyPr>
          <a:lstStyle/>
          <a:p>
            <a:r>
              <a:rPr lang="el-GR" dirty="0" smtClean="0"/>
              <a:t>Αυτογενής παροχέτευση (</a:t>
            </a:r>
            <a:r>
              <a:rPr lang="en-US" dirty="0" smtClean="0"/>
              <a:t>A</a:t>
            </a:r>
            <a:r>
              <a:rPr lang="el-GR" dirty="0" smtClean="0"/>
              <a:t>.</a:t>
            </a:r>
            <a:r>
              <a:rPr lang="en-US" dirty="0" smtClean="0"/>
              <a:t>D</a:t>
            </a:r>
            <a:r>
              <a:rPr lang="el-GR" dirty="0" smtClean="0"/>
              <a:t>.) </a:t>
            </a:r>
            <a:r>
              <a:rPr lang="el-GR" sz="3200" b="0" dirty="0" smtClean="0"/>
              <a:t>(2 </a:t>
            </a:r>
            <a:r>
              <a:rPr lang="el-GR" sz="3200" b="0" dirty="0"/>
              <a:t>από </a:t>
            </a:r>
            <a:r>
              <a:rPr lang="el-GR" sz="3200" b="0" dirty="0" smtClean="0"/>
              <a:t>3) </a:t>
            </a:r>
            <a:endParaRPr lang="el-GR" sz="3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34</a:t>
            </a:fld>
            <a:endParaRPr lang="el-GR" dirty="0"/>
          </a:p>
        </p:txBody>
      </p:sp>
      <p:sp>
        <p:nvSpPr>
          <p:cNvPr id="8" name="Rectangle 7"/>
          <p:cNvSpPr/>
          <p:nvPr/>
        </p:nvSpPr>
        <p:spPr>
          <a:xfrm>
            <a:off x="323528" y="1124744"/>
            <a:ext cx="842493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indent="-609600" eaLnBrk="1" hangingPunct="1">
              <a:buFont typeface="Arial" pitchFamily="34" charset="0"/>
              <a:buChar char="•"/>
            </a:pPr>
            <a:r>
              <a:rPr lang="el-GR" sz="2400" b="1" dirty="0" smtClean="0">
                <a:solidFill>
                  <a:srgbClr val="004A82"/>
                </a:solidFill>
                <a:latin typeface="+mn-lt"/>
              </a:rPr>
              <a:t>Εισπνοή σε χαμηλούς όγκους </a:t>
            </a:r>
            <a:r>
              <a:rPr lang="el-GR" sz="2400" dirty="0" smtClean="0">
                <a:latin typeface="+mn-lt"/>
              </a:rPr>
              <a:t>για να ‘ξεκολλήσει’ τις περιφερικές εκκρίσεις</a:t>
            </a:r>
          </a:p>
          <a:p>
            <a:pPr marL="609600" indent="-609600" eaLnBrk="1" hangingPunct="1"/>
            <a:endParaRPr lang="el-GR" sz="2400" dirty="0" smtClean="0">
              <a:latin typeface="+mn-lt"/>
            </a:endParaRPr>
          </a:p>
          <a:p>
            <a:pPr marL="609600" indent="-609600" eaLnBrk="1" hangingPunct="1">
              <a:buFont typeface="Arial" pitchFamily="34" charset="0"/>
              <a:buChar char="•"/>
            </a:pPr>
            <a:r>
              <a:rPr lang="el-GR" sz="2400" b="1" dirty="0" smtClean="0">
                <a:solidFill>
                  <a:srgbClr val="004A82"/>
                </a:solidFill>
                <a:latin typeface="+mn-lt"/>
              </a:rPr>
              <a:t>Εισπνοή σε μέτριους όγκους </a:t>
            </a:r>
            <a:r>
              <a:rPr lang="el-GR" sz="2400" dirty="0" smtClean="0">
                <a:latin typeface="+mn-lt"/>
              </a:rPr>
              <a:t>για να ‘συλλέξει’ τις εκκρίσεις στους κεντρικότερους αεραγωγούς</a:t>
            </a:r>
          </a:p>
          <a:p>
            <a:pPr marL="609600" indent="-609600" eaLnBrk="1" hangingPunct="1">
              <a:buFont typeface="Arial" pitchFamily="34" charset="0"/>
              <a:buChar char="•"/>
            </a:pPr>
            <a:endParaRPr lang="en-US" sz="2400" dirty="0" smtClean="0">
              <a:latin typeface="+mn-lt"/>
            </a:endParaRPr>
          </a:p>
          <a:p>
            <a:pPr marL="609600" indent="-609600" eaLnBrk="1" hangingPunct="1">
              <a:buFont typeface="Arial" pitchFamily="34" charset="0"/>
              <a:buChar char="•"/>
            </a:pPr>
            <a:r>
              <a:rPr lang="el-GR" sz="2400" b="1" dirty="0" smtClean="0">
                <a:solidFill>
                  <a:srgbClr val="004A82"/>
                </a:solidFill>
                <a:latin typeface="+mn-lt"/>
              </a:rPr>
              <a:t>Εισπνοή σε υψηλούς όγκους </a:t>
            </a:r>
            <a:r>
              <a:rPr lang="el-GR" sz="2400" dirty="0" smtClean="0">
                <a:latin typeface="+mn-lt"/>
              </a:rPr>
              <a:t>για να ‘εκκενώσει’ τους κεντρικούς αεραγωγούς από τις εκκρίσεις</a:t>
            </a:r>
          </a:p>
          <a:p>
            <a:pPr marL="609600" indent="-609600" eaLnBrk="1" hangingPunct="1">
              <a:buFont typeface="Arial" pitchFamily="34" charset="0"/>
              <a:buChar char="•"/>
            </a:pPr>
            <a:endParaRPr lang="en-US" sz="2400" dirty="0" smtClean="0">
              <a:latin typeface="+mn-lt"/>
            </a:endParaRPr>
          </a:p>
          <a:p>
            <a:pPr marL="609600" indent="-609600" eaLnBrk="1" hangingPunct="1">
              <a:buFont typeface="Arial" pitchFamily="34" charset="0"/>
              <a:buChar char="•"/>
            </a:pPr>
            <a:r>
              <a:rPr lang="el-GR" sz="2400" dirty="0" smtClean="0">
                <a:latin typeface="+mn-lt"/>
              </a:rPr>
              <a:t>Η διαδικασία επαναλαμβάνεται μέχρι να αποβληθούν όσο περισσότερες εκκρίσεις γίνεται</a:t>
            </a:r>
          </a:p>
          <a:p>
            <a:pPr marL="609600" indent="-609600" eaLnBrk="1" hangingPunct="1">
              <a:buFont typeface="Arial" pitchFamily="34" charset="0"/>
              <a:buChar char="•"/>
            </a:pPr>
            <a:endParaRPr lang="en-US" sz="2400" dirty="0" smtClean="0">
              <a:latin typeface="+mn-lt"/>
            </a:endParaRPr>
          </a:p>
          <a:p>
            <a:pPr marL="609600" indent="-609600" eaLnBrk="1" hangingPunct="1">
              <a:buFont typeface="Arial" pitchFamily="34" charset="0"/>
              <a:buChar char="•"/>
            </a:pPr>
            <a:r>
              <a:rPr lang="el-GR" sz="2400" dirty="0" smtClean="0">
                <a:latin typeface="+mn-lt"/>
              </a:rPr>
              <a:t>Προκαλεί</a:t>
            </a:r>
            <a:r>
              <a:rPr lang="en-US" sz="2400" dirty="0" smtClean="0">
                <a:latin typeface="+mn-lt"/>
              </a:rPr>
              <a:t> </a:t>
            </a:r>
            <a:r>
              <a:rPr lang="el-GR" sz="2400" dirty="0" smtClean="0">
                <a:latin typeface="+mn-lt"/>
              </a:rPr>
              <a:t>μικρότερη συμπίεση στους αεραγωγούς </a:t>
            </a:r>
            <a:r>
              <a:rPr lang="en-US" sz="2400" b="1" dirty="0" smtClean="0">
                <a:solidFill>
                  <a:srgbClr val="820000"/>
                </a:solidFill>
                <a:latin typeface="+mn-lt"/>
              </a:rPr>
              <a:t>vs</a:t>
            </a:r>
            <a:r>
              <a:rPr lang="en-US" sz="2400" dirty="0" smtClean="0">
                <a:latin typeface="+mn-lt"/>
              </a:rPr>
              <a:t> </a:t>
            </a:r>
            <a:r>
              <a:rPr lang="el-GR" sz="2400" dirty="0" smtClean="0">
                <a:latin typeface="+mn-lt"/>
              </a:rPr>
              <a:t>άλλες τεχνικές παροχέτευσης</a:t>
            </a:r>
          </a:p>
        </p:txBody>
      </p:sp>
      <p:sp>
        <p:nvSpPr>
          <p:cNvPr id="5" name="4 - Ορθογώνιο"/>
          <p:cNvSpPr/>
          <p:nvPr/>
        </p:nvSpPr>
        <p:spPr>
          <a:xfrm>
            <a:off x="0" y="6488668"/>
            <a:ext cx="35391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 smtClean="0">
                <a:latin typeface="+mn-lt"/>
              </a:rPr>
              <a:t>(</a:t>
            </a:r>
            <a:r>
              <a:rPr lang="en-US" dirty="0" smtClean="0">
                <a:latin typeface="+mn-lt"/>
              </a:rPr>
              <a:t>Mcllwaine, 2007</a:t>
            </a:r>
            <a:r>
              <a:rPr lang="el-GR" dirty="0" smtClean="0">
                <a:latin typeface="+mn-lt"/>
              </a:rPr>
              <a:t>; </a:t>
            </a:r>
            <a:r>
              <a:rPr lang="en-US" dirty="0" smtClean="0">
                <a:latin typeface="+mn-lt"/>
              </a:rPr>
              <a:t>Sema et al, 2000)</a:t>
            </a:r>
            <a:endParaRPr lang="el-GR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6673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908720"/>
          </a:xfrm>
        </p:spPr>
        <p:txBody>
          <a:bodyPr>
            <a:noAutofit/>
          </a:bodyPr>
          <a:lstStyle/>
          <a:p>
            <a:r>
              <a:rPr lang="el-GR" dirty="0" smtClean="0"/>
              <a:t>Αυτογενής παροχέτευση (</a:t>
            </a:r>
            <a:r>
              <a:rPr lang="en-US" dirty="0" smtClean="0"/>
              <a:t>A</a:t>
            </a:r>
            <a:r>
              <a:rPr lang="el-GR" dirty="0" smtClean="0"/>
              <a:t>.</a:t>
            </a:r>
            <a:r>
              <a:rPr lang="en-US" dirty="0" smtClean="0"/>
              <a:t>D</a:t>
            </a:r>
            <a:r>
              <a:rPr lang="el-GR" dirty="0" smtClean="0"/>
              <a:t>.) </a:t>
            </a:r>
            <a:r>
              <a:rPr lang="el-GR" sz="3200" b="0" dirty="0" smtClean="0"/>
              <a:t>(3 από 3) </a:t>
            </a:r>
            <a:endParaRPr lang="el-GR" sz="3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35</a:t>
            </a:fld>
            <a:endParaRPr lang="el-GR" dirty="0"/>
          </a:p>
        </p:txBody>
      </p:sp>
      <p:sp>
        <p:nvSpPr>
          <p:cNvPr id="8" name="Rectangle 7"/>
          <p:cNvSpPr/>
          <p:nvPr/>
        </p:nvSpPr>
        <p:spPr>
          <a:xfrm>
            <a:off x="467544" y="1124744"/>
            <a:ext cx="8280920" cy="4081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indent="-609600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el-GR" sz="2400" dirty="0" smtClean="0">
                <a:latin typeface="+mn-lt"/>
              </a:rPr>
              <a:t>Αποβάλλει μεγαλύτερο όγκο εκκρίσεων </a:t>
            </a:r>
            <a:r>
              <a:rPr lang="en-US" sz="2400" b="1" dirty="0" smtClean="0">
                <a:solidFill>
                  <a:srgbClr val="820000"/>
                </a:solidFill>
                <a:latin typeface="+mn-lt"/>
              </a:rPr>
              <a:t>VS</a:t>
            </a:r>
            <a:r>
              <a:rPr lang="el-GR" sz="2400" dirty="0" smtClean="0">
                <a:latin typeface="+mn-lt"/>
              </a:rPr>
              <a:t> ειδικές θέσεις</a:t>
            </a:r>
          </a:p>
          <a:p>
            <a:pPr marL="609600" indent="-609600" eaLnBrk="1" hangingPunct="1">
              <a:lnSpc>
                <a:spcPct val="90000"/>
              </a:lnSpc>
              <a:buFont typeface="Arial" pitchFamily="34" charset="0"/>
              <a:buChar char="•"/>
            </a:pPr>
            <a:endParaRPr lang="en-US" sz="2400" dirty="0" smtClean="0">
              <a:latin typeface="+mn-lt"/>
            </a:endParaRPr>
          </a:p>
          <a:p>
            <a:pPr marL="609600" indent="-609600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el-GR" sz="2400" dirty="0" smtClean="0">
                <a:latin typeface="+mn-lt"/>
              </a:rPr>
              <a:t>Δεν προκαλεί αποκορεσμό</a:t>
            </a:r>
          </a:p>
          <a:p>
            <a:pPr marL="609600" indent="-609600" eaLnBrk="1" hangingPunct="1">
              <a:lnSpc>
                <a:spcPct val="90000"/>
              </a:lnSpc>
              <a:buFont typeface="Arial" pitchFamily="34" charset="0"/>
              <a:buChar char="•"/>
            </a:pPr>
            <a:endParaRPr lang="en-US" sz="2400" dirty="0" smtClean="0">
              <a:latin typeface="+mn-lt"/>
            </a:endParaRPr>
          </a:p>
          <a:p>
            <a:pPr marL="609600" indent="-609600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el-GR" sz="2400" dirty="0" smtClean="0">
                <a:latin typeface="+mn-lt"/>
              </a:rPr>
              <a:t>Υιοθετείται ευκολότερα από τους ασθενείς μακροχρόνια</a:t>
            </a:r>
          </a:p>
          <a:p>
            <a:pPr marL="609600" indent="-609600" eaLnBrk="1" hangingPunct="1">
              <a:lnSpc>
                <a:spcPct val="90000"/>
              </a:lnSpc>
              <a:buFont typeface="Arial" pitchFamily="34" charset="0"/>
              <a:buChar char="•"/>
            </a:pPr>
            <a:endParaRPr lang="en-US" sz="2400" dirty="0" smtClean="0">
              <a:latin typeface="+mn-lt"/>
            </a:endParaRPr>
          </a:p>
          <a:p>
            <a:pPr marL="609600" indent="-609600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el-GR" sz="2400" dirty="0" smtClean="0">
                <a:latin typeface="+mn-lt"/>
              </a:rPr>
              <a:t>Κατάλληλη για ασθενείς με υπεραντιδραστικότητα αεραγωγών, γιατί δεν προκαλεί βρογχόσπασμο</a:t>
            </a:r>
            <a:endParaRPr lang="en-US" sz="2400" dirty="0" smtClean="0">
              <a:latin typeface="+mn-lt"/>
            </a:endParaRPr>
          </a:p>
          <a:p>
            <a:pPr marL="609600" indent="-609600" eaLnBrk="1" hangingPunct="1">
              <a:lnSpc>
                <a:spcPct val="90000"/>
              </a:lnSpc>
              <a:buFont typeface="Arial" pitchFamily="34" charset="0"/>
              <a:buChar char="•"/>
            </a:pPr>
            <a:endParaRPr lang="en-US" sz="2400" dirty="0" smtClean="0">
              <a:latin typeface="+mn-lt"/>
            </a:endParaRPr>
          </a:p>
          <a:p>
            <a:pPr marL="609600" indent="-609600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el-GR" sz="2400" dirty="0" smtClean="0">
                <a:latin typeface="+mn-lt"/>
              </a:rPr>
              <a:t>Μπορεί να εφαρμοστεί οποτεδήποτε και οπουδήποτε</a:t>
            </a:r>
          </a:p>
          <a:p>
            <a:pPr marL="609600" indent="-609600" eaLnBrk="1" hangingPunct="1">
              <a:lnSpc>
                <a:spcPct val="90000"/>
              </a:lnSpc>
              <a:buFont typeface="Arial" pitchFamily="34" charset="0"/>
              <a:buChar char="•"/>
            </a:pPr>
            <a:endParaRPr lang="en-US" sz="2400" dirty="0" smtClean="0">
              <a:latin typeface="+mn-lt"/>
            </a:endParaRPr>
          </a:p>
          <a:p>
            <a:pPr marL="609600" indent="-609600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el-GR" sz="2400" dirty="0" smtClean="0">
                <a:latin typeface="+mn-lt"/>
              </a:rPr>
              <a:t>Δεν μπορεί να διδαχθεί σε παιδιά</a:t>
            </a:r>
          </a:p>
        </p:txBody>
      </p:sp>
      <p:sp>
        <p:nvSpPr>
          <p:cNvPr id="5" name="4 - Ορθογώνιο"/>
          <p:cNvSpPr/>
          <p:nvPr/>
        </p:nvSpPr>
        <p:spPr>
          <a:xfrm>
            <a:off x="0" y="6488668"/>
            <a:ext cx="35391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 smtClean="0">
                <a:latin typeface="+mn-lt"/>
              </a:rPr>
              <a:t>(</a:t>
            </a:r>
            <a:r>
              <a:rPr lang="en-US" dirty="0" smtClean="0">
                <a:latin typeface="+mn-lt"/>
              </a:rPr>
              <a:t>Mcllwaine, 2007</a:t>
            </a:r>
            <a:r>
              <a:rPr lang="el-GR" dirty="0" smtClean="0">
                <a:latin typeface="+mn-lt"/>
              </a:rPr>
              <a:t>; </a:t>
            </a:r>
            <a:r>
              <a:rPr lang="en-US" dirty="0" smtClean="0">
                <a:latin typeface="+mn-lt"/>
              </a:rPr>
              <a:t>Sema et al, 2000)</a:t>
            </a:r>
            <a:endParaRPr lang="el-GR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6673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224136"/>
          </a:xfrm>
        </p:spPr>
        <p:txBody>
          <a:bodyPr>
            <a:normAutofit fontScale="90000"/>
          </a:bodyPr>
          <a:lstStyle/>
          <a:p>
            <a:r>
              <a:rPr lang="el-GR" sz="4400" dirty="0" smtClean="0">
                <a:solidFill>
                  <a:schemeClr val="tx1"/>
                </a:solidFill>
              </a:rPr>
              <a:t/>
            </a:r>
            <a:br>
              <a:rPr lang="el-GR" sz="4400" dirty="0" smtClean="0">
                <a:solidFill>
                  <a:schemeClr val="tx1"/>
                </a:solidFill>
              </a:rPr>
            </a:br>
            <a:r>
              <a:rPr lang="el-GR" sz="4400" dirty="0" smtClean="0"/>
              <a:t>Σύγκριση </a:t>
            </a:r>
            <a:r>
              <a:rPr lang="en-US" sz="4400" dirty="0" smtClean="0"/>
              <a:t>A</a:t>
            </a:r>
            <a:r>
              <a:rPr lang="el-GR" sz="4400" dirty="0" smtClean="0"/>
              <a:t>.</a:t>
            </a:r>
            <a:r>
              <a:rPr lang="en-US" sz="4400" dirty="0" smtClean="0"/>
              <a:t>C</a:t>
            </a:r>
            <a:r>
              <a:rPr lang="el-GR" sz="4400" dirty="0" smtClean="0"/>
              <a:t>.</a:t>
            </a:r>
            <a:r>
              <a:rPr lang="en-US" sz="4400" dirty="0" smtClean="0"/>
              <a:t>B</a:t>
            </a:r>
            <a:r>
              <a:rPr lang="el-GR" sz="4400" dirty="0" smtClean="0"/>
              <a:t>.</a:t>
            </a:r>
            <a:r>
              <a:rPr lang="en-US" sz="4400" dirty="0" smtClean="0"/>
              <a:t>T</a:t>
            </a:r>
            <a:r>
              <a:rPr lang="el-GR" sz="4400" dirty="0" smtClean="0"/>
              <a:t>.</a:t>
            </a:r>
            <a:r>
              <a:rPr lang="en-US" sz="4400" dirty="0" smtClean="0"/>
              <a:t> VS A</a:t>
            </a:r>
            <a:r>
              <a:rPr lang="el-GR" sz="4400" dirty="0" smtClean="0"/>
              <a:t>.</a:t>
            </a:r>
            <a:r>
              <a:rPr lang="en-US" sz="4400" dirty="0" smtClean="0"/>
              <a:t>D</a:t>
            </a:r>
            <a:r>
              <a:rPr lang="el-GR" sz="4400" dirty="0" smtClean="0"/>
              <a:t>. </a:t>
            </a:r>
            <a:r>
              <a:rPr lang="en-US" sz="3600" b="0" dirty="0" smtClean="0"/>
              <a:t>(1 </a:t>
            </a:r>
            <a:r>
              <a:rPr lang="el-GR" sz="3600" b="0" dirty="0" smtClean="0"/>
              <a:t>από 2) </a:t>
            </a:r>
            <a:r>
              <a:rPr lang="el-GR" sz="3600" dirty="0" smtClean="0"/>
              <a:t/>
            </a:r>
            <a:br>
              <a:rPr lang="el-GR" sz="3600" dirty="0" smtClean="0"/>
            </a:br>
            <a:r>
              <a:rPr lang="el-GR" sz="2000" dirty="0" smtClean="0"/>
              <a:t/>
            </a:r>
            <a:br>
              <a:rPr lang="el-GR" sz="2000" dirty="0" smtClean="0"/>
            </a:br>
            <a:endParaRPr lang="el-GR" sz="32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988840"/>
            <a:ext cx="1828800" cy="504056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b="1" dirty="0" smtClean="0">
                <a:solidFill>
                  <a:srgbClr val="820000"/>
                </a:solidFill>
              </a:rPr>
              <a:t>ACBT </a:t>
            </a:r>
            <a:endParaRPr lang="el-GR" sz="2400" b="1" dirty="0">
              <a:solidFill>
                <a:srgbClr val="820000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1691680" y="2204864"/>
            <a:ext cx="260088" cy="144016"/>
          </a:xfrm>
          <a:prstGeom prst="rightArrow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6" name="Rectangle 5"/>
          <p:cNvSpPr/>
          <p:nvPr/>
        </p:nvSpPr>
        <p:spPr>
          <a:xfrm>
            <a:off x="2051720" y="1916832"/>
            <a:ext cx="6840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dirty="0" smtClean="0">
                <a:latin typeface="+mn-lt"/>
              </a:rPr>
              <a:t>Χρησιμοποιεί </a:t>
            </a:r>
            <a:r>
              <a:rPr lang="el-GR" sz="2400" dirty="0">
                <a:latin typeface="+mn-lt"/>
              </a:rPr>
              <a:t>υψηλές ενδοθωρακικές πιέσεις και γι αυτό επιτρέπονται </a:t>
            </a:r>
            <a:r>
              <a:rPr lang="el-GR" sz="2400" b="1" dirty="0">
                <a:solidFill>
                  <a:srgbClr val="820000"/>
                </a:solidFill>
                <a:latin typeface="+mn-lt"/>
              </a:rPr>
              <a:t>μόνο 1-2 χνωτίσματα  </a:t>
            </a:r>
            <a:r>
              <a:rPr lang="el-GR" sz="2400" dirty="0">
                <a:latin typeface="+mn-lt"/>
              </a:rPr>
              <a:t>σε συνδυασμό με </a:t>
            </a:r>
            <a:r>
              <a:rPr lang="el-GR" sz="2400" dirty="0" smtClean="0">
                <a:latin typeface="+mn-lt"/>
              </a:rPr>
              <a:t>διαφραγματική αναπνοή (</a:t>
            </a:r>
            <a:r>
              <a:rPr lang="en-US" sz="2400" dirty="0" smtClean="0">
                <a:latin typeface="+mn-lt"/>
              </a:rPr>
              <a:t>T.V.</a:t>
            </a:r>
            <a:r>
              <a:rPr lang="el-GR" sz="2400" dirty="0" smtClean="0">
                <a:latin typeface="+mn-lt"/>
              </a:rPr>
              <a:t>), </a:t>
            </a:r>
            <a:r>
              <a:rPr lang="el-GR" sz="2400" b="1" dirty="0">
                <a:latin typeface="+mn-lt"/>
              </a:rPr>
              <a:t>ενώ</a:t>
            </a:r>
          </a:p>
        </p:txBody>
      </p:sp>
      <p:sp>
        <p:nvSpPr>
          <p:cNvPr id="7" name="Rectangle 6"/>
          <p:cNvSpPr/>
          <p:nvPr/>
        </p:nvSpPr>
        <p:spPr>
          <a:xfrm>
            <a:off x="755576" y="3212976"/>
            <a:ext cx="6335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820000"/>
                </a:solidFill>
                <a:latin typeface="+mn-lt"/>
              </a:rPr>
              <a:t>AD </a:t>
            </a:r>
            <a:endParaRPr lang="el-GR" sz="2400" b="1" dirty="0">
              <a:solidFill>
                <a:srgbClr val="820000"/>
              </a:solidFill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79712" y="3212976"/>
            <a:ext cx="66590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dirty="0" smtClean="0">
                <a:latin typeface="+mn-lt"/>
              </a:rPr>
              <a:t>Χρησιμοποιεί </a:t>
            </a:r>
            <a:r>
              <a:rPr lang="el-GR" sz="2400" b="1" dirty="0">
                <a:latin typeface="+mn-lt"/>
              </a:rPr>
              <a:t>χαμηλές ενδοθωρακικές </a:t>
            </a:r>
            <a:r>
              <a:rPr lang="el-GR" sz="2400" b="1" dirty="0" smtClean="0">
                <a:latin typeface="+mn-lt"/>
              </a:rPr>
              <a:t>πιέσεις, </a:t>
            </a:r>
            <a:r>
              <a:rPr lang="el-GR" sz="2400" dirty="0">
                <a:latin typeface="+mn-lt"/>
              </a:rPr>
              <a:t>αποφεύγει τη συμπίεση των αεραγωγών και παρέχει </a:t>
            </a:r>
            <a:r>
              <a:rPr lang="el-GR" sz="2400" b="1" dirty="0">
                <a:solidFill>
                  <a:srgbClr val="820000"/>
                </a:solidFill>
                <a:latin typeface="+mn-lt"/>
              </a:rPr>
              <a:t>ένα συνεχή κύκλο </a:t>
            </a:r>
            <a:r>
              <a:rPr lang="el-GR" sz="2400" dirty="0" smtClean="0">
                <a:latin typeface="+mn-lt"/>
              </a:rPr>
              <a:t>T.V. </a:t>
            </a:r>
            <a:r>
              <a:rPr lang="el-GR" sz="2400" dirty="0">
                <a:latin typeface="+mn-lt"/>
              </a:rPr>
              <a:t>και breathing control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6488668"/>
            <a:ext cx="18684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n-lt"/>
              </a:rPr>
              <a:t>(Mcllwaine, 2007)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36</a:t>
            </a:fld>
            <a:endParaRPr lang="el-GR" dirty="0"/>
          </a:p>
        </p:txBody>
      </p:sp>
      <p:sp>
        <p:nvSpPr>
          <p:cNvPr id="11" name="Right Arrow 10"/>
          <p:cNvSpPr/>
          <p:nvPr/>
        </p:nvSpPr>
        <p:spPr>
          <a:xfrm>
            <a:off x="1619672" y="3356992"/>
            <a:ext cx="260088" cy="144016"/>
          </a:xfrm>
          <a:prstGeom prst="rightArrow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6703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Σύγκριση </a:t>
            </a:r>
            <a:r>
              <a:rPr lang="en-US" dirty="0" smtClean="0"/>
              <a:t>A</a:t>
            </a:r>
            <a:r>
              <a:rPr lang="el-GR" dirty="0" smtClean="0"/>
              <a:t>.</a:t>
            </a:r>
            <a:r>
              <a:rPr lang="en-US" dirty="0" smtClean="0"/>
              <a:t>C</a:t>
            </a:r>
            <a:r>
              <a:rPr lang="el-GR" dirty="0" smtClean="0"/>
              <a:t>.</a:t>
            </a:r>
            <a:r>
              <a:rPr lang="en-US" dirty="0" smtClean="0"/>
              <a:t>B</a:t>
            </a:r>
            <a:r>
              <a:rPr lang="el-GR" dirty="0" smtClean="0"/>
              <a:t>.</a:t>
            </a:r>
            <a:r>
              <a:rPr lang="en-US" dirty="0" smtClean="0"/>
              <a:t>T</a:t>
            </a:r>
            <a:r>
              <a:rPr lang="el-GR" dirty="0" smtClean="0"/>
              <a:t>.</a:t>
            </a:r>
            <a:r>
              <a:rPr lang="en-US" dirty="0" smtClean="0"/>
              <a:t> </a:t>
            </a:r>
            <a:r>
              <a:rPr lang="en-US" dirty="0"/>
              <a:t>VS </a:t>
            </a:r>
            <a:r>
              <a:rPr lang="en-US" dirty="0" smtClean="0"/>
              <a:t>A</a:t>
            </a:r>
            <a:r>
              <a:rPr lang="el-GR" dirty="0" smtClean="0"/>
              <a:t>.</a:t>
            </a:r>
            <a:r>
              <a:rPr lang="en-US" dirty="0" smtClean="0"/>
              <a:t>D</a:t>
            </a:r>
            <a:r>
              <a:rPr lang="el-GR" dirty="0" smtClean="0"/>
              <a:t>.</a:t>
            </a:r>
            <a:r>
              <a:rPr lang="en-US" dirty="0" smtClean="0"/>
              <a:t> </a:t>
            </a:r>
            <a:r>
              <a:rPr lang="en-US" sz="3200" b="0" dirty="0"/>
              <a:t>(2 </a:t>
            </a:r>
            <a:r>
              <a:rPr lang="el-GR" sz="3200" b="0" dirty="0"/>
              <a:t>από 2</a:t>
            </a:r>
            <a:r>
              <a:rPr lang="el-GR" sz="3200" b="0" dirty="0" smtClean="0"/>
              <a:t>)</a:t>
            </a:r>
            <a:endParaRPr lang="el-GR" sz="32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2026568" cy="504056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el-GR" sz="2400" b="1" dirty="0" smtClean="0">
                <a:solidFill>
                  <a:srgbClr val="820000"/>
                </a:solidFill>
              </a:rPr>
              <a:t>Η </a:t>
            </a:r>
            <a:r>
              <a:rPr lang="en-US" sz="2400" b="1" dirty="0">
                <a:solidFill>
                  <a:srgbClr val="820000"/>
                </a:solidFill>
              </a:rPr>
              <a:t>ACBT </a:t>
            </a:r>
            <a:endParaRPr lang="el-GR" sz="2400" b="1" dirty="0">
              <a:solidFill>
                <a:srgbClr val="82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51976" y="1170944"/>
            <a:ext cx="66064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dirty="0">
                <a:latin typeface="+mn-lt"/>
              </a:rPr>
              <a:t>Α</a:t>
            </a:r>
            <a:r>
              <a:rPr lang="el-GR" sz="2400" dirty="0" smtClean="0">
                <a:latin typeface="+mn-lt"/>
              </a:rPr>
              <a:t>ερίζει </a:t>
            </a:r>
            <a:r>
              <a:rPr lang="el-GR" sz="2400" dirty="0">
                <a:latin typeface="+mn-lt"/>
              </a:rPr>
              <a:t>αποφραγμένους αεραγωγούς με 3-4 βαθιές εισπνοές </a:t>
            </a:r>
            <a:r>
              <a:rPr lang="el-GR" sz="2400" dirty="0" smtClean="0">
                <a:latin typeface="+mn-lt"/>
              </a:rPr>
              <a:t>σε συνδυασμό </a:t>
            </a:r>
            <a:r>
              <a:rPr lang="el-GR" sz="2400" dirty="0">
                <a:latin typeface="+mn-lt"/>
              </a:rPr>
              <a:t>με breathing </a:t>
            </a:r>
            <a:r>
              <a:rPr lang="el-GR" sz="2400" dirty="0" smtClean="0">
                <a:latin typeface="+mn-lt"/>
              </a:rPr>
              <a:t>control, χωρίς  να προκαλεί υπεραερισμό</a:t>
            </a:r>
            <a:endParaRPr lang="el-GR" sz="2400" dirty="0"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83429" y="2534622"/>
            <a:ext cx="8963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>
                <a:solidFill>
                  <a:srgbClr val="820000"/>
                </a:solidFill>
                <a:latin typeface="+mn-lt"/>
              </a:rPr>
              <a:t>Η </a:t>
            </a:r>
            <a:r>
              <a:rPr lang="en-US" sz="2400" b="1" dirty="0">
                <a:solidFill>
                  <a:srgbClr val="820000"/>
                </a:solidFill>
                <a:latin typeface="+mn-lt"/>
              </a:rPr>
              <a:t>AD </a:t>
            </a:r>
            <a:endParaRPr lang="el-GR" sz="2400" b="1" dirty="0">
              <a:solidFill>
                <a:srgbClr val="820000"/>
              </a:solidFill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96755" y="2529668"/>
            <a:ext cx="6858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dirty="0" smtClean="0">
                <a:latin typeface="+mn-lt"/>
              </a:rPr>
              <a:t>Χρησιμοποιεί </a:t>
            </a:r>
            <a:r>
              <a:rPr lang="el-GR" sz="2400" dirty="0">
                <a:latin typeface="+mn-lt"/>
              </a:rPr>
              <a:t>εισπνοή </a:t>
            </a:r>
            <a:r>
              <a:rPr lang="el-GR" sz="2400" dirty="0" smtClean="0">
                <a:latin typeface="+mn-lt"/>
              </a:rPr>
              <a:t>στον T.V</a:t>
            </a:r>
            <a:r>
              <a:rPr lang="el-GR" sz="2400" smtClean="0">
                <a:latin typeface="+mn-lt"/>
              </a:rPr>
              <a:t>. </a:t>
            </a:r>
            <a:endParaRPr lang="el-GR" sz="2400" dirty="0"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3861047"/>
            <a:ext cx="16426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el-GR" sz="2400" b="1" dirty="0">
                <a:solidFill>
                  <a:srgbClr val="820000"/>
                </a:solidFill>
                <a:latin typeface="+mn-lt"/>
              </a:rPr>
              <a:t>Η </a:t>
            </a:r>
            <a:r>
              <a:rPr lang="en-US" sz="2400" b="1" dirty="0">
                <a:solidFill>
                  <a:srgbClr val="820000"/>
                </a:solidFill>
                <a:latin typeface="+mn-lt"/>
              </a:rPr>
              <a:t>ACBT </a:t>
            </a:r>
            <a:endParaRPr lang="el-GR" sz="2400" b="1" dirty="0">
              <a:solidFill>
                <a:srgbClr val="820000"/>
              </a:solidFill>
              <a:latin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51976" y="3861047"/>
            <a:ext cx="59510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dirty="0" smtClean="0">
                <a:latin typeface="+mn-lt"/>
              </a:rPr>
              <a:t>Μπορεί </a:t>
            </a:r>
            <a:r>
              <a:rPr lang="el-GR" sz="2400" dirty="0">
                <a:latin typeface="+mn-lt"/>
              </a:rPr>
              <a:t>να εφαρμοστεί σε νεαρότερες ηλικίες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57200" y="4870623"/>
            <a:ext cx="83481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el-GR" sz="2400" b="1" dirty="0" smtClean="0">
                <a:latin typeface="+mn-lt"/>
              </a:rPr>
              <a:t>Και </a:t>
            </a:r>
            <a:r>
              <a:rPr lang="el-GR" sz="2400" b="1" dirty="0">
                <a:latin typeface="+mn-lt"/>
              </a:rPr>
              <a:t>οι 2 τεχνικές </a:t>
            </a:r>
            <a:r>
              <a:rPr lang="el-GR" sz="2400" dirty="0">
                <a:latin typeface="+mn-lt"/>
              </a:rPr>
              <a:t>είναι το ίδιο αποτελεσματικές στον βρογχικό καθαρισμό, </a:t>
            </a:r>
            <a:r>
              <a:rPr lang="el-GR" sz="2400" b="1" dirty="0">
                <a:solidFill>
                  <a:srgbClr val="820000"/>
                </a:solidFill>
                <a:latin typeface="+mn-lt"/>
              </a:rPr>
              <a:t>με γρηγορότερο ρυθμό η </a:t>
            </a:r>
            <a:r>
              <a:rPr lang="el-GR" sz="2400" b="1" dirty="0" smtClean="0">
                <a:solidFill>
                  <a:srgbClr val="820000"/>
                </a:solidFill>
                <a:latin typeface="+mn-lt"/>
              </a:rPr>
              <a:t>A.D.</a:t>
            </a:r>
            <a:endParaRPr lang="el-GR" sz="2400" b="1" dirty="0">
              <a:solidFill>
                <a:srgbClr val="820000"/>
              </a:solidFill>
              <a:latin typeface="+mn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488668"/>
            <a:ext cx="18684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n-lt"/>
              </a:rPr>
              <a:t>(Mcllwaine, 2007)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37</a:t>
            </a:fld>
            <a:endParaRPr lang="el-GR" dirty="0"/>
          </a:p>
        </p:txBody>
      </p:sp>
      <p:sp>
        <p:nvSpPr>
          <p:cNvPr id="15" name="Right Arrow 14"/>
          <p:cNvSpPr/>
          <p:nvPr/>
        </p:nvSpPr>
        <p:spPr>
          <a:xfrm>
            <a:off x="2036667" y="1367984"/>
            <a:ext cx="260088" cy="144016"/>
          </a:xfrm>
          <a:prstGeom prst="rightArrow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6" name="Right Arrow 14"/>
          <p:cNvSpPr/>
          <p:nvPr/>
        </p:nvSpPr>
        <p:spPr>
          <a:xfrm>
            <a:off x="1907704" y="2708920"/>
            <a:ext cx="260088" cy="144016"/>
          </a:xfrm>
          <a:prstGeom prst="rightArrow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7" name="Right Arrow 14"/>
          <p:cNvSpPr/>
          <p:nvPr/>
        </p:nvSpPr>
        <p:spPr>
          <a:xfrm>
            <a:off x="2051720" y="4005064"/>
            <a:ext cx="260088" cy="144016"/>
          </a:xfrm>
          <a:prstGeom prst="rightArrow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6129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6.  Άσκηση και βρογχική </a:t>
            </a:r>
            <a:r>
              <a:rPr lang="el-GR" dirty="0" smtClean="0"/>
              <a:t>υγιεινή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560" y="1196752"/>
            <a:ext cx="8229600" cy="4104456"/>
          </a:xfrm>
        </p:spPr>
        <p:txBody>
          <a:bodyPr>
            <a:normAutofit lnSpcReduction="10000"/>
          </a:bodyPr>
          <a:lstStyle/>
          <a:p>
            <a:r>
              <a:rPr lang="el-GR" sz="2400" dirty="0" smtClean="0"/>
              <a:t>Λιγότερο αποτελεσματική </a:t>
            </a:r>
            <a:r>
              <a:rPr lang="en-US" sz="2400" b="1" dirty="0" smtClean="0">
                <a:solidFill>
                  <a:srgbClr val="820000"/>
                </a:solidFill>
              </a:rPr>
              <a:t>vs</a:t>
            </a:r>
            <a:r>
              <a:rPr lang="el-GR" sz="2400" dirty="0" smtClean="0">
                <a:solidFill>
                  <a:srgbClr val="FFFF00"/>
                </a:solidFill>
              </a:rPr>
              <a:t> </a:t>
            </a:r>
            <a:r>
              <a:rPr lang="el-GR" sz="2400" dirty="0" smtClean="0"/>
              <a:t>ειδικές θέσεις παροχέτευσης (</a:t>
            </a:r>
            <a:r>
              <a:rPr lang="en-US" sz="2400" dirty="0" smtClean="0"/>
              <a:t>Thomas, 1995)</a:t>
            </a:r>
            <a:endParaRPr lang="el-GR" sz="2400" dirty="0" smtClean="0"/>
          </a:p>
          <a:p>
            <a:pPr>
              <a:buNone/>
            </a:pPr>
            <a:endParaRPr lang="en-US" sz="2400" dirty="0" smtClean="0"/>
          </a:p>
          <a:p>
            <a:r>
              <a:rPr lang="el-GR" sz="2400" dirty="0" smtClean="0"/>
              <a:t>Φ/Θ + άσκηση </a:t>
            </a:r>
            <a:r>
              <a:rPr lang="en-US" sz="2400" b="1" dirty="0" smtClean="0">
                <a:solidFill>
                  <a:srgbClr val="820000"/>
                </a:solidFill>
              </a:rPr>
              <a:t>VS</a:t>
            </a:r>
            <a:r>
              <a:rPr lang="en-US" sz="2400" dirty="0" smtClean="0"/>
              <a:t> </a:t>
            </a:r>
            <a:r>
              <a:rPr lang="el-GR" sz="2400" dirty="0" smtClean="0"/>
              <a:t>Φ/Θ </a:t>
            </a:r>
            <a:r>
              <a:rPr lang="en-US" sz="2400" b="1" dirty="0" smtClean="0">
                <a:solidFill>
                  <a:srgbClr val="820000"/>
                </a:solidFill>
              </a:rPr>
              <a:t>vs</a:t>
            </a:r>
            <a:r>
              <a:rPr lang="en-US" sz="2400" dirty="0" smtClean="0"/>
              <a:t> </a:t>
            </a:r>
            <a:r>
              <a:rPr lang="el-GR" sz="2400" dirty="0" smtClean="0"/>
              <a:t>άσκηση </a:t>
            </a:r>
            <a:r>
              <a:rPr lang="el-GR" sz="2400" dirty="0" smtClean="0">
                <a:sym typeface="Wingdings 3" pitchFamily="18" charset="2"/>
              </a:rPr>
              <a:t> αποβολή σημαντικά μεγαλύτερου όγκου εκκρίσεων (</a:t>
            </a:r>
            <a:r>
              <a:rPr lang="en-US" sz="2400" dirty="0" smtClean="0">
                <a:sym typeface="Wingdings 3" pitchFamily="18" charset="2"/>
              </a:rPr>
              <a:t>Salch, 1989)</a:t>
            </a:r>
            <a:endParaRPr lang="el-GR" sz="2400" dirty="0" smtClean="0">
              <a:sym typeface="Wingdings 3" pitchFamily="18" charset="2"/>
            </a:endParaRPr>
          </a:p>
          <a:p>
            <a:pPr>
              <a:buNone/>
            </a:pPr>
            <a:endParaRPr lang="el-GR" sz="2400" dirty="0" smtClean="0">
              <a:sym typeface="Wingdings 3" pitchFamily="18" charset="2"/>
            </a:endParaRPr>
          </a:p>
          <a:p>
            <a:r>
              <a:rPr lang="el-GR" sz="2400" dirty="0" smtClean="0">
                <a:sym typeface="Wingdings 3" pitchFamily="18" charset="2"/>
              </a:rPr>
              <a:t>Άσκηση + </a:t>
            </a:r>
            <a:r>
              <a:rPr lang="el-GR" sz="2400" dirty="0" smtClean="0"/>
              <a:t>ειδικές θέσεις </a:t>
            </a:r>
            <a:r>
              <a:rPr lang="el-GR" sz="2400" dirty="0" smtClean="0">
                <a:sym typeface="Wingdings 3" pitchFamily="18" charset="2"/>
              </a:rPr>
              <a:t> βελτίωση </a:t>
            </a:r>
            <a:r>
              <a:rPr lang="en-US" sz="2400" dirty="0" smtClean="0">
                <a:sym typeface="Wingdings 3" pitchFamily="18" charset="2"/>
              </a:rPr>
              <a:t>FVC &amp; FEV</a:t>
            </a:r>
            <a:r>
              <a:rPr lang="en-US" sz="2400" baseline="-25000" dirty="0" smtClean="0">
                <a:sym typeface="Wingdings 3" pitchFamily="18" charset="2"/>
              </a:rPr>
              <a:t>1</a:t>
            </a:r>
            <a:r>
              <a:rPr lang="el-GR" sz="2400" dirty="0" smtClean="0">
                <a:sym typeface="Wingdings 3" pitchFamily="18" charset="2"/>
              </a:rPr>
              <a:t> (</a:t>
            </a:r>
            <a:r>
              <a:rPr lang="en-US" sz="2400" dirty="0" smtClean="0">
                <a:sym typeface="Wingdings 3" pitchFamily="18" charset="2"/>
              </a:rPr>
              <a:t>Orenstein, 2005</a:t>
            </a:r>
            <a:r>
              <a:rPr lang="el-GR" sz="2400" dirty="0" smtClean="0">
                <a:sym typeface="Wingdings 3" pitchFamily="18" charset="2"/>
              </a:rPr>
              <a:t>)</a:t>
            </a:r>
          </a:p>
          <a:p>
            <a:endParaRPr lang="el-GR" sz="2400" dirty="0" smtClean="0">
              <a:sym typeface="Wingdings 3" pitchFamily="18" charset="2"/>
            </a:endParaRPr>
          </a:p>
          <a:p>
            <a:r>
              <a:rPr lang="el-GR" sz="2400" dirty="0" smtClean="0"/>
              <a:t>Προτείνεται η κολύμβηση (</a:t>
            </a:r>
            <a:r>
              <a:rPr lang="en-US" sz="2400" dirty="0" smtClean="0"/>
              <a:t>Zach, 1982</a:t>
            </a:r>
            <a:r>
              <a:rPr lang="el-GR" sz="2400" dirty="0" smtClean="0"/>
              <a:t>)</a:t>
            </a:r>
          </a:p>
          <a:p>
            <a:endParaRPr lang="el-GR" sz="2400" dirty="0" smtClean="0">
              <a:sym typeface="Wingdings 3" pitchFamily="18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7482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Ανατομία των πνευμόνων</a:t>
            </a:r>
            <a:endParaRPr lang="el-G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518" y="1552663"/>
            <a:ext cx="5507717" cy="3960440"/>
          </a:xfrm>
        </p:spPr>
      </p:pic>
      <p:sp>
        <p:nvSpPr>
          <p:cNvPr id="6" name="TextBox 5"/>
          <p:cNvSpPr txBox="1"/>
          <p:nvPr/>
        </p:nvSpPr>
        <p:spPr>
          <a:xfrm>
            <a:off x="4124334" y="988439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</a:rPr>
              <a:t>Front</a:t>
            </a:r>
            <a:endParaRPr lang="el-GR" sz="2000" dirty="0"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83768" y="5445224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+mn-lt"/>
              </a:rPr>
              <a:t>Right</a:t>
            </a:r>
            <a:endParaRPr lang="el-GR" sz="2000" b="1" dirty="0">
              <a:latin typeface="+mn-lt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434926" y="1768687"/>
            <a:ext cx="0" cy="2880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046350" y="1409197"/>
            <a:ext cx="855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</a:rPr>
              <a:t>Apical</a:t>
            </a:r>
            <a:endParaRPr lang="el-GR" sz="2000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88430" y="2889230"/>
            <a:ext cx="1166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</a:rPr>
              <a:t>Anterior</a:t>
            </a:r>
            <a:endParaRPr lang="el-GR" sz="2000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22958" y="3809193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</a:rPr>
              <a:t>Lingula</a:t>
            </a:r>
            <a:endParaRPr lang="el-GR" sz="2000" dirty="0">
              <a:latin typeface="+mn-lt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7091110" y="4937039"/>
            <a:ext cx="252028" cy="6480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922106" y="5585111"/>
            <a:ext cx="1080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</a:rPr>
              <a:t>Anterior Basal</a:t>
            </a:r>
            <a:endParaRPr lang="el-GR" sz="2000" dirty="0"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68144" y="5445224"/>
            <a:ext cx="7560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+mn-lt"/>
              </a:rPr>
              <a:t>Left</a:t>
            </a:r>
            <a:endParaRPr lang="el-GR" sz="2000" b="1" dirty="0">
              <a:latin typeface="+mn-lt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3562718" y="1747367"/>
            <a:ext cx="0" cy="2880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175466" y="1387979"/>
            <a:ext cx="855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</a:rPr>
              <a:t>Apical</a:t>
            </a:r>
            <a:endParaRPr lang="el-GR" sz="2000" dirty="0"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53056" y="2889230"/>
            <a:ext cx="10981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</a:rPr>
              <a:t>Anterior</a:t>
            </a:r>
            <a:endParaRPr lang="el-GR" sz="2000" dirty="0">
              <a:latin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53436" y="4103539"/>
            <a:ext cx="1152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</a:rPr>
              <a:t>Middle Lobe</a:t>
            </a:r>
            <a:endParaRPr lang="el-GR" sz="2000" dirty="0">
              <a:latin typeface="+mn-lt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 flipV="1">
            <a:off x="1834526" y="5089439"/>
            <a:ext cx="252028" cy="6480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712220" y="5737511"/>
            <a:ext cx="1080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</a:rPr>
              <a:t>Anterior Basal</a:t>
            </a:r>
            <a:endParaRPr lang="el-GR" sz="2000" dirty="0"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72346" y="3703429"/>
            <a:ext cx="900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+mn-lt"/>
              </a:rPr>
              <a:t>Heart</a:t>
            </a:r>
            <a:endParaRPr lang="el-GR" sz="2000" b="1" dirty="0">
              <a:latin typeface="+mn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374301" y="5838978"/>
            <a:ext cx="26425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Lungs diagram simple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5"/>
              </a:rPr>
              <a:t>Dcoetzee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6"/>
              </a:rPr>
              <a:t>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διαθέσιμο με άδεια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7"/>
              </a:rPr>
              <a:t>CC BY 2.5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04233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12888"/>
          </a:xfrm>
        </p:spPr>
        <p:txBody>
          <a:bodyPr>
            <a:normAutofit/>
          </a:bodyPr>
          <a:lstStyle/>
          <a:p>
            <a:r>
              <a:rPr lang="el-GR" altLang="el-GR" sz="4000" b="1" dirty="0" smtClean="0"/>
              <a:t>Ερευνητική τεκμηρίωση των τεχνικών παροχέτευσης βρογχικών εκκρίσεων </a:t>
            </a:r>
            <a:r>
              <a:rPr lang="el-GR" altLang="el-GR" sz="3200" b="0" dirty="0" smtClean="0"/>
              <a:t>(1/2)</a:t>
            </a:r>
          </a:p>
        </p:txBody>
      </p:sp>
      <p:sp>
        <p:nvSpPr>
          <p:cNvPr id="44035" name="2 - Θέση περιεχομένου"/>
          <p:cNvSpPr>
            <a:spLocks noGrp="1"/>
          </p:cNvSpPr>
          <p:nvPr>
            <p:ph idx="1"/>
          </p:nvPr>
        </p:nvSpPr>
        <p:spPr>
          <a:xfrm>
            <a:off x="179388" y="1772816"/>
            <a:ext cx="8785100" cy="4680520"/>
          </a:xfrm>
        </p:spPr>
        <p:txBody>
          <a:bodyPr>
            <a:normAutofit/>
          </a:bodyPr>
          <a:lstStyle/>
          <a:p>
            <a:r>
              <a:rPr lang="el-GR" altLang="el-GR" sz="2400" b="1" dirty="0" err="1">
                <a:solidFill>
                  <a:srgbClr val="820000"/>
                </a:solidFill>
              </a:rPr>
              <a:t>Review</a:t>
            </a:r>
            <a:r>
              <a:rPr lang="el-GR" altLang="el-GR" sz="2400" b="1" dirty="0">
                <a:solidFill>
                  <a:srgbClr val="820000"/>
                </a:solidFill>
              </a:rPr>
              <a:t> των </a:t>
            </a:r>
            <a:r>
              <a:rPr lang="el-GR" altLang="el-GR" sz="2400" b="1" dirty="0" err="1">
                <a:solidFill>
                  <a:srgbClr val="820000"/>
                </a:solidFill>
              </a:rPr>
              <a:t>Jones</a:t>
            </a:r>
            <a:r>
              <a:rPr lang="el-GR" altLang="el-GR" sz="2400" b="1" dirty="0">
                <a:solidFill>
                  <a:srgbClr val="820000"/>
                </a:solidFill>
              </a:rPr>
              <a:t> &amp; </a:t>
            </a:r>
            <a:r>
              <a:rPr lang="el-GR" altLang="el-GR" sz="2400" b="1" dirty="0" err="1">
                <a:solidFill>
                  <a:srgbClr val="820000"/>
                </a:solidFill>
              </a:rPr>
              <a:t>Rowe</a:t>
            </a:r>
            <a:r>
              <a:rPr lang="el-GR" altLang="el-GR" sz="2400" b="1" dirty="0">
                <a:solidFill>
                  <a:srgbClr val="820000"/>
                </a:solidFill>
              </a:rPr>
              <a:t> (1998): </a:t>
            </a:r>
          </a:p>
          <a:p>
            <a:r>
              <a:rPr lang="el-GR" altLang="el-GR" sz="2400" dirty="0" smtClean="0"/>
              <a:t>Οι </a:t>
            </a:r>
            <a:r>
              <a:rPr lang="el-GR" altLang="el-GR" sz="2400" dirty="0"/>
              <a:t>τεχνικές παροχέτευσης δεν επηρεάζουν σημαντικά την πνευμονική λειτουργία, απλά βοηθούν στον καθαρισμό των εκκρίσεων στη ΧΑΠ και στη βρογχεκτασία</a:t>
            </a:r>
          </a:p>
          <a:p>
            <a:endParaRPr lang="el-GR" altLang="el-GR" sz="2400" b="1" dirty="0" smtClean="0">
              <a:solidFill>
                <a:srgbClr val="820000"/>
              </a:solidFill>
            </a:endParaRPr>
          </a:p>
          <a:p>
            <a:r>
              <a:rPr lang="en-US" altLang="el-GR" sz="2400" b="1" dirty="0" smtClean="0">
                <a:solidFill>
                  <a:srgbClr val="820000"/>
                </a:solidFill>
              </a:rPr>
              <a:t>Review </a:t>
            </a:r>
            <a:r>
              <a:rPr lang="el-GR" altLang="el-GR" sz="2400" b="1" dirty="0" smtClean="0">
                <a:solidFill>
                  <a:srgbClr val="820000"/>
                </a:solidFill>
              </a:rPr>
              <a:t>των </a:t>
            </a:r>
            <a:r>
              <a:rPr lang="en-US" altLang="el-GR" sz="2400" b="1" dirty="0" smtClean="0">
                <a:solidFill>
                  <a:srgbClr val="820000"/>
                </a:solidFill>
              </a:rPr>
              <a:t>van der Schans &amp; Prasad </a:t>
            </a:r>
            <a:r>
              <a:rPr lang="el-GR" altLang="el-GR" sz="2400" b="1" dirty="0" smtClean="0">
                <a:solidFill>
                  <a:srgbClr val="820000"/>
                </a:solidFill>
              </a:rPr>
              <a:t>(</a:t>
            </a:r>
            <a:r>
              <a:rPr lang="en-US" altLang="el-GR" sz="2400" b="1" dirty="0" smtClean="0">
                <a:solidFill>
                  <a:srgbClr val="820000"/>
                </a:solidFill>
              </a:rPr>
              <a:t>2000</a:t>
            </a:r>
            <a:r>
              <a:rPr lang="el-GR" altLang="el-GR" sz="2400" b="1" dirty="0" smtClean="0">
                <a:solidFill>
                  <a:srgbClr val="820000"/>
                </a:solidFill>
              </a:rPr>
              <a:t>): </a:t>
            </a:r>
          </a:p>
          <a:p>
            <a:pPr marL="355600" indent="0">
              <a:buNone/>
            </a:pPr>
            <a:r>
              <a:rPr lang="el-GR" altLang="el-GR" sz="2400" dirty="0" smtClean="0"/>
              <a:t>Όλες οι τεχνικές έχουν βραχυπρόθεσμα αποτελέσματα (προώθηση εκκρίσεων)</a:t>
            </a:r>
          </a:p>
          <a:p>
            <a:pPr>
              <a:buFont typeface="Arial" charset="0"/>
              <a:buNone/>
            </a:pPr>
            <a:endParaRPr lang="en-US" altLang="el-GR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135589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56792"/>
          </a:xfrm>
        </p:spPr>
        <p:txBody>
          <a:bodyPr>
            <a:normAutofit/>
          </a:bodyPr>
          <a:lstStyle/>
          <a:p>
            <a:r>
              <a:rPr lang="el-GR" altLang="el-GR" sz="4000" b="1" dirty="0" smtClean="0"/>
              <a:t>Ερευνητική τεκμηρίωση των τεχνικών παροχέτευσης βρογχικών εκκρίσεων </a:t>
            </a:r>
            <a:r>
              <a:rPr lang="el-GR" altLang="el-GR" sz="3200" b="0" dirty="0" smtClean="0"/>
              <a:t>(2/2</a:t>
            </a:r>
            <a:r>
              <a:rPr lang="el-GR" altLang="el-GR" sz="3200" b="0" dirty="0"/>
              <a:t>)</a:t>
            </a:r>
            <a:endParaRPr lang="el-GR" altLang="el-GR" sz="3200" b="1" dirty="0" smtClean="0"/>
          </a:p>
        </p:txBody>
      </p:sp>
      <p:sp>
        <p:nvSpPr>
          <p:cNvPr id="45059" name="2 - Θέση περιεχομένου"/>
          <p:cNvSpPr>
            <a:spLocks noGrp="1"/>
          </p:cNvSpPr>
          <p:nvPr>
            <p:ph idx="1"/>
          </p:nvPr>
        </p:nvSpPr>
        <p:spPr>
          <a:xfrm>
            <a:off x="323850" y="1484784"/>
            <a:ext cx="8496622" cy="5832004"/>
          </a:xfrm>
        </p:spPr>
        <p:txBody>
          <a:bodyPr>
            <a:normAutofit/>
          </a:bodyPr>
          <a:lstStyle/>
          <a:p>
            <a:r>
              <a:rPr lang="el-GR" altLang="el-GR" sz="2400" b="1" dirty="0" err="1" smtClean="0">
                <a:solidFill>
                  <a:srgbClr val="820000"/>
                </a:solidFill>
              </a:rPr>
              <a:t>Review</a:t>
            </a:r>
            <a:r>
              <a:rPr lang="el-GR" altLang="el-GR" sz="2400" b="1" dirty="0" smtClean="0">
                <a:solidFill>
                  <a:srgbClr val="820000"/>
                </a:solidFill>
              </a:rPr>
              <a:t> </a:t>
            </a:r>
            <a:r>
              <a:rPr lang="el-GR" altLang="el-GR" sz="2400" b="1" dirty="0">
                <a:solidFill>
                  <a:srgbClr val="820000"/>
                </a:solidFill>
              </a:rPr>
              <a:t>των </a:t>
            </a:r>
            <a:r>
              <a:rPr lang="el-GR" altLang="el-GR" sz="2400" b="1" dirty="0" err="1">
                <a:solidFill>
                  <a:srgbClr val="820000"/>
                </a:solidFill>
              </a:rPr>
              <a:t>Main</a:t>
            </a:r>
            <a:r>
              <a:rPr lang="el-GR" altLang="el-GR" sz="2400" b="1" dirty="0">
                <a:solidFill>
                  <a:srgbClr val="820000"/>
                </a:solidFill>
              </a:rPr>
              <a:t>, </a:t>
            </a:r>
            <a:r>
              <a:rPr lang="el-GR" altLang="el-GR" sz="2400" b="1" dirty="0" err="1">
                <a:solidFill>
                  <a:srgbClr val="820000"/>
                </a:solidFill>
              </a:rPr>
              <a:t>Prasad</a:t>
            </a:r>
            <a:r>
              <a:rPr lang="el-GR" altLang="el-GR" sz="2400" b="1" dirty="0">
                <a:solidFill>
                  <a:srgbClr val="820000"/>
                </a:solidFill>
              </a:rPr>
              <a:t>, </a:t>
            </a:r>
            <a:r>
              <a:rPr lang="el-GR" altLang="el-GR" sz="2400" b="1" dirty="0" err="1">
                <a:solidFill>
                  <a:srgbClr val="820000"/>
                </a:solidFill>
              </a:rPr>
              <a:t>van</a:t>
            </a:r>
            <a:r>
              <a:rPr lang="el-GR" altLang="el-GR" sz="2400" b="1" dirty="0">
                <a:solidFill>
                  <a:srgbClr val="820000"/>
                </a:solidFill>
              </a:rPr>
              <a:t> </a:t>
            </a:r>
            <a:r>
              <a:rPr lang="el-GR" altLang="el-GR" sz="2400" b="1" dirty="0" err="1">
                <a:solidFill>
                  <a:srgbClr val="820000"/>
                </a:solidFill>
              </a:rPr>
              <a:t>der</a:t>
            </a:r>
            <a:r>
              <a:rPr lang="el-GR" altLang="el-GR" sz="2400" b="1" dirty="0">
                <a:solidFill>
                  <a:srgbClr val="820000"/>
                </a:solidFill>
              </a:rPr>
              <a:t> </a:t>
            </a:r>
            <a:r>
              <a:rPr lang="el-GR" altLang="el-GR" sz="2400" b="1" dirty="0" err="1">
                <a:solidFill>
                  <a:srgbClr val="820000"/>
                </a:solidFill>
              </a:rPr>
              <a:t>Schans</a:t>
            </a:r>
            <a:r>
              <a:rPr lang="el-GR" altLang="el-GR" sz="2400" b="1" dirty="0">
                <a:solidFill>
                  <a:srgbClr val="820000"/>
                </a:solidFill>
              </a:rPr>
              <a:t> (2005): </a:t>
            </a:r>
            <a:endParaRPr lang="el-GR" altLang="el-GR" sz="2400" b="1" dirty="0" smtClean="0">
              <a:solidFill>
                <a:srgbClr val="820000"/>
              </a:solidFill>
            </a:endParaRPr>
          </a:p>
          <a:p>
            <a:r>
              <a:rPr lang="el-GR" altLang="el-GR" sz="2400" dirty="0" smtClean="0"/>
              <a:t>Δεν </a:t>
            </a:r>
            <a:r>
              <a:rPr lang="el-GR" altLang="el-GR" sz="2400" dirty="0"/>
              <a:t>βρέθηκαν διαφορές μεταξύ των τεχνικών παροχέτευσης </a:t>
            </a:r>
            <a:r>
              <a:rPr lang="el-GR" altLang="el-GR" sz="2400" dirty="0" smtClean="0"/>
              <a:t>αναφορικά </a:t>
            </a:r>
            <a:r>
              <a:rPr lang="el-GR" altLang="el-GR" sz="2400" dirty="0"/>
              <a:t>με την αναπνευστική λειτουργία </a:t>
            </a:r>
          </a:p>
          <a:p>
            <a:r>
              <a:rPr lang="el-GR" altLang="el-GR" sz="2400" dirty="0" smtClean="0"/>
              <a:t>Οι </a:t>
            </a:r>
            <a:r>
              <a:rPr lang="el-GR" altLang="el-GR" sz="2400" dirty="0"/>
              <a:t>ασθενείς προτιμούν τις τεχνικές που τους δίνουν ανεξαρτησία </a:t>
            </a:r>
            <a:r>
              <a:rPr lang="el-GR" altLang="el-GR" sz="2400" dirty="0" smtClean="0"/>
              <a:t>κινήσεων</a:t>
            </a:r>
          </a:p>
          <a:p>
            <a:pPr marL="0" indent="0">
              <a:buNone/>
            </a:pPr>
            <a:endParaRPr lang="el-GR" altLang="el-GR" sz="2400" dirty="0"/>
          </a:p>
          <a:p>
            <a:r>
              <a:rPr lang="en-US" altLang="el-GR" sz="2400" b="1" dirty="0" smtClean="0">
                <a:solidFill>
                  <a:srgbClr val="820000"/>
                </a:solidFill>
              </a:rPr>
              <a:t>Review </a:t>
            </a:r>
            <a:r>
              <a:rPr lang="el-GR" altLang="el-GR" sz="2400" b="1" dirty="0" smtClean="0">
                <a:solidFill>
                  <a:srgbClr val="820000"/>
                </a:solidFill>
              </a:rPr>
              <a:t>των </a:t>
            </a:r>
            <a:r>
              <a:rPr lang="en-US" altLang="el-GR" sz="2400" b="1" dirty="0" smtClean="0">
                <a:solidFill>
                  <a:srgbClr val="820000"/>
                </a:solidFill>
              </a:rPr>
              <a:t>Garrod R &amp; Lasserson</a:t>
            </a:r>
            <a:r>
              <a:rPr lang="el-GR" altLang="el-GR" sz="2400" b="1" dirty="0" smtClean="0">
                <a:solidFill>
                  <a:srgbClr val="820000"/>
                </a:solidFill>
              </a:rPr>
              <a:t> (2007): </a:t>
            </a:r>
          </a:p>
          <a:p>
            <a:pPr>
              <a:buFont typeface="Arial" charset="0"/>
              <a:buNone/>
            </a:pPr>
            <a:r>
              <a:rPr lang="el-GR" altLang="el-GR" sz="2400" dirty="0" smtClean="0">
                <a:solidFill>
                  <a:srgbClr val="0070C0"/>
                </a:solidFill>
              </a:rPr>
              <a:t>	</a:t>
            </a:r>
            <a:r>
              <a:rPr lang="el-GR" altLang="el-GR" sz="2400" dirty="0" smtClean="0"/>
              <a:t>Οι τεχνικές παροχέτευσης στη ΧΑΠ και στη βρογχεκτασία βοηθούν στην αποβολή αυξημένων εκκρίσεων και στην πρόληψη και αντιμετώπιση των συχνών παροξυσμών, οι οποίοι σχετίζονται με αυξημένες εκκρίσεις και υψηλά βακτηριδιακά φορτία</a:t>
            </a:r>
          </a:p>
        </p:txBody>
      </p:sp>
    </p:spTree>
    <p:extLst>
      <p:ext uri="{BB962C8B-B14F-4D97-AF65-F5344CB8AC3E}">
        <p14:creationId xmlns:p14="http://schemas.microsoft.com/office/powerpoint/2010/main" val="3009536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l-GR" dirty="0" smtClean="0"/>
              <a:t>Προτεινόμενη Βιβλιογραφία </a:t>
            </a:r>
            <a:r>
              <a:rPr lang="el-GR" altLang="el-GR" sz="3200" b="0" dirty="0" smtClean="0"/>
              <a:t>(1 από 4)</a:t>
            </a:r>
          </a:p>
        </p:txBody>
      </p:sp>
      <p:sp>
        <p:nvSpPr>
          <p:cNvPr id="47107" name="Θέση περιεχομένου 2"/>
          <p:cNvSpPr>
            <a:spLocks noGrp="1"/>
          </p:cNvSpPr>
          <p:nvPr>
            <p:ph idx="1"/>
          </p:nvPr>
        </p:nvSpPr>
        <p:spPr>
          <a:xfrm>
            <a:off x="250825" y="981075"/>
            <a:ext cx="8642350" cy="5688285"/>
          </a:xfrm>
        </p:spPr>
        <p:txBody>
          <a:bodyPr>
            <a:normAutofit/>
          </a:bodyPr>
          <a:lstStyle/>
          <a:p>
            <a:pPr marL="450850" indent="-450850">
              <a:defRPr/>
            </a:pPr>
            <a:r>
              <a:rPr lang="en-US" sz="2400" dirty="0" smtClean="0"/>
              <a:t>Fink JB. Forced expiratory technique, directed cough, and autogenic drainage.</a:t>
            </a:r>
            <a:r>
              <a:rPr lang="el-GR" sz="2400" dirty="0" smtClean="0"/>
              <a:t> </a:t>
            </a:r>
            <a:r>
              <a:rPr lang="en-US" sz="2400" dirty="0" smtClean="0"/>
              <a:t>Respir Care</a:t>
            </a:r>
            <a:r>
              <a:rPr lang="el-GR" sz="2400" dirty="0" smtClean="0"/>
              <a:t>,</a:t>
            </a:r>
            <a:r>
              <a:rPr lang="en-US" sz="2400" dirty="0" smtClean="0"/>
              <a:t> 2007; 52(9):1210-21. </a:t>
            </a:r>
            <a:endParaRPr lang="el-GR" sz="2400" dirty="0" smtClean="0"/>
          </a:p>
          <a:p>
            <a:pPr marL="450850" indent="-450850">
              <a:defRPr/>
            </a:pPr>
            <a:r>
              <a:rPr lang="en-US" sz="2400" dirty="0" smtClean="0"/>
              <a:t>Garrod R &amp; Lasserson T. Role of physiotherapy in the management of chronic lung diseases: An overview of systematic reviews. Respiratory Medicine, 2007; 101(12):2429-2436.</a:t>
            </a:r>
          </a:p>
          <a:p>
            <a:pPr marL="450850" indent="-450850">
              <a:defRPr/>
            </a:pPr>
            <a:r>
              <a:rPr lang="en-GB" altLang="el-GR" sz="2400" dirty="0" smtClean="0"/>
              <a:t>Gosselink R, Bott J, Johnson M, et al. Physiotherapy for adult patients with critical illness: recommendations of the European Respiratory Society and European Society of Intensive Care Medicine Task Force on Physiotherapy for Critically Ill Patients. Intensive Care Med</a:t>
            </a:r>
            <a:r>
              <a:rPr lang="el-GR" altLang="el-GR" sz="2400" dirty="0" smtClean="0"/>
              <a:t>,</a:t>
            </a:r>
            <a:r>
              <a:rPr lang="en-GB" altLang="el-GR" sz="2400" dirty="0" smtClean="0"/>
              <a:t> 2008;34:1188-1199.</a:t>
            </a:r>
            <a:endParaRPr lang="en-US" altLang="el-GR" sz="2400" dirty="0" smtClean="0"/>
          </a:p>
          <a:p>
            <a:pPr marL="450850" indent="-450850">
              <a:defRPr/>
            </a:pPr>
            <a:r>
              <a:rPr lang="el-GR" sz="2400" dirty="0" smtClean="0"/>
              <a:t>Γραμματοπούλου Ε</a:t>
            </a:r>
            <a:r>
              <a:rPr lang="en-US" sz="2400" dirty="0" smtClean="0"/>
              <a:t>,</a:t>
            </a:r>
            <a:r>
              <a:rPr lang="el-GR" sz="2400" dirty="0" smtClean="0"/>
              <a:t>  Βαβουράκη Ε. Αναπνευστική φυσικοθεραπεία. Αθήνα: Εκδόσεις ΤΕΙ-Α. </a:t>
            </a:r>
            <a:r>
              <a:rPr lang="en-US" sz="2400" dirty="0" smtClean="0"/>
              <a:t>1999.</a:t>
            </a:r>
          </a:p>
        </p:txBody>
      </p:sp>
    </p:spTree>
    <p:extLst>
      <p:ext uri="{BB962C8B-B14F-4D97-AF65-F5344CB8AC3E}">
        <p14:creationId xmlns:p14="http://schemas.microsoft.com/office/powerpoint/2010/main" val="386826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l-GR" dirty="0" smtClean="0"/>
              <a:t>Προτεινόμενη Βιβλιογραφία </a:t>
            </a:r>
            <a:r>
              <a:rPr lang="el-GR" altLang="el-GR" sz="3200" b="0" dirty="0" smtClean="0"/>
              <a:t>(2 </a:t>
            </a:r>
            <a:r>
              <a:rPr lang="el-GR" altLang="el-GR" sz="3200" b="0" dirty="0"/>
              <a:t>από 4)</a:t>
            </a:r>
            <a:endParaRPr lang="el-GR" altLang="el-GR" sz="3200" b="1" dirty="0" smtClean="0"/>
          </a:p>
        </p:txBody>
      </p:sp>
      <p:sp>
        <p:nvSpPr>
          <p:cNvPr id="47107" name="Θέση περιεχομένου 2"/>
          <p:cNvSpPr>
            <a:spLocks noGrp="1"/>
          </p:cNvSpPr>
          <p:nvPr>
            <p:ph idx="1"/>
          </p:nvPr>
        </p:nvSpPr>
        <p:spPr>
          <a:xfrm>
            <a:off x="250825" y="981075"/>
            <a:ext cx="8642350" cy="6119813"/>
          </a:xfrm>
        </p:spPr>
        <p:txBody>
          <a:bodyPr>
            <a:normAutofit lnSpcReduction="10000"/>
          </a:bodyPr>
          <a:lstStyle/>
          <a:p>
            <a:pPr marL="450850" indent="-450850">
              <a:defRPr/>
            </a:pPr>
            <a:r>
              <a:rPr lang="en-GB" sz="2400" dirty="0" smtClean="0"/>
              <a:t>Grammatopoulou E, Belimpasaki V, Valalas A, </a:t>
            </a:r>
            <a:r>
              <a:rPr lang="en-US" sz="2400" dirty="0" smtClean="0"/>
              <a:t>et al. </a:t>
            </a:r>
            <a:r>
              <a:rPr lang="en-GB" sz="2400" dirty="0" smtClean="0"/>
              <a:t>Active Cycle of Breathing Techniques-ACBT contributes to pain reduction in patients with rib fractures. Hellenic Journal of Surgery, 2010; 82:42-47.</a:t>
            </a:r>
            <a:endParaRPr lang="el-GR" sz="3600" dirty="0" smtClean="0"/>
          </a:p>
          <a:p>
            <a:pPr marL="457200" indent="-457200">
              <a:defRPr/>
            </a:pPr>
            <a:r>
              <a:rPr lang="en-US" sz="2400" dirty="0" smtClean="0"/>
              <a:t>Jones AP, Rowe BH. Bronchopulmonary hygiene physical therapy for chronic obstructive pulmonary disease and bronchiectasis. Cochrane Database of Systematic Reviews 1998, Issue 4. Art. No.: CD000045. DOI: 10.1002/14651858.CD000045.</a:t>
            </a:r>
          </a:p>
          <a:p>
            <a:pPr marL="457200" indent="-457200">
              <a:defRPr/>
            </a:pPr>
            <a:r>
              <a:rPr lang="en-GB" altLang="el-GR" sz="2400" dirty="0" smtClean="0"/>
              <a:t>Krishnagopalan S, Johnson EW, Low LL, et al. Body positioning of intensive care patients: clinical practice versus standards. Critical Care Med, 2002; 30:2588-2592.</a:t>
            </a:r>
            <a:endParaRPr lang="en-US" altLang="el-GR" sz="2400" dirty="0" smtClean="0"/>
          </a:p>
          <a:p>
            <a:pPr marL="457200" indent="-457200">
              <a:defRPr/>
            </a:pPr>
            <a:r>
              <a:rPr lang="en-US" sz="2400" dirty="0" smtClean="0"/>
              <a:t>Main E, Prasad A, van der Schans CP. Conventional chest physiotherapy compared to other airway clearance techniques for cystic ﬁbrosis.Cochrane Database of Systematic Reviews2005, Issue 1. Art. No.: CD002011. DOI: 10.1002/14651858.CD002011.pub2.</a:t>
            </a:r>
          </a:p>
          <a:p>
            <a:pPr>
              <a:buFont typeface="+mj-lt"/>
              <a:buAutoNum type="arabicPeriod" startAt="5"/>
              <a:defRPr/>
            </a:pPr>
            <a:endParaRPr lang="en-US" sz="2400" dirty="0" smtClean="0"/>
          </a:p>
          <a:p>
            <a:pPr>
              <a:buFont typeface="+mj-lt"/>
              <a:buAutoNum type="arabicPeriod" startAt="5"/>
              <a:defRPr/>
            </a:pPr>
            <a:endParaRPr lang="el-GR" sz="2400" dirty="0" smtClean="0"/>
          </a:p>
          <a:p>
            <a:pPr>
              <a:buFont typeface="+mj-lt"/>
              <a:buAutoNum type="arabicPeriod" startAt="5"/>
              <a:defRPr/>
            </a:pPr>
            <a:endParaRPr lang="en-US" sz="1600" b="1" dirty="0" smtClean="0"/>
          </a:p>
          <a:p>
            <a:pPr>
              <a:defRPr/>
            </a:pPr>
            <a:endParaRPr lang="en-US" sz="1600" b="1" dirty="0" smtClean="0"/>
          </a:p>
          <a:p>
            <a:pPr>
              <a:defRPr/>
            </a:pPr>
            <a:endParaRPr lang="en-US" sz="1600" b="1" dirty="0" smtClean="0"/>
          </a:p>
          <a:p>
            <a:pPr>
              <a:buFont typeface="+mj-lt"/>
              <a:buAutoNum type="arabicPeriod"/>
              <a:defRPr/>
            </a:pPr>
            <a:endParaRPr lang="el-GR" sz="1600" b="1" dirty="0" smtClean="0"/>
          </a:p>
          <a:p>
            <a:pPr marL="0" indent="0">
              <a:buFont typeface="Arial" charset="0"/>
              <a:buNone/>
              <a:defRPr/>
            </a:pPr>
            <a:endParaRPr lang="el-GR" sz="2400" dirty="0" smtClean="0"/>
          </a:p>
        </p:txBody>
      </p:sp>
    </p:spTree>
    <p:extLst>
      <p:ext uri="{BB962C8B-B14F-4D97-AF65-F5344CB8AC3E}">
        <p14:creationId xmlns:p14="http://schemas.microsoft.com/office/powerpoint/2010/main" val="218931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l-GR" dirty="0"/>
              <a:t>Προτεινόμενη Βιβλιογραφία </a:t>
            </a:r>
            <a:r>
              <a:rPr lang="el-GR" altLang="el-GR" sz="3200" b="0" dirty="0" smtClean="0"/>
              <a:t>(3 </a:t>
            </a:r>
            <a:r>
              <a:rPr lang="el-GR" altLang="el-GR" sz="3200" b="0" dirty="0"/>
              <a:t>από 4)</a:t>
            </a:r>
            <a:endParaRPr lang="el-GR" altLang="el-GR" sz="3200" b="0" dirty="0" smtClean="0"/>
          </a:p>
        </p:txBody>
      </p:sp>
      <p:sp>
        <p:nvSpPr>
          <p:cNvPr id="47107" name="Θέση περιεχομένου 2"/>
          <p:cNvSpPr>
            <a:spLocks noGrp="1"/>
          </p:cNvSpPr>
          <p:nvPr>
            <p:ph idx="1"/>
          </p:nvPr>
        </p:nvSpPr>
        <p:spPr>
          <a:xfrm>
            <a:off x="250825" y="981075"/>
            <a:ext cx="8642350" cy="6119813"/>
          </a:xfrm>
        </p:spPr>
        <p:txBody>
          <a:bodyPr>
            <a:noAutofit/>
          </a:bodyPr>
          <a:lstStyle/>
          <a:p>
            <a:pPr marL="457200" indent="-457200"/>
            <a:r>
              <a:rPr lang="en-US" altLang="el-GR" sz="2400" dirty="0" smtClean="0"/>
              <a:t>Mcllwaine, M. Chest physical therapy, breathing techniques and exercise in children with CF. Paediatric Respiratory Reviews, 2007; 8(1):8-16.</a:t>
            </a:r>
            <a:endParaRPr lang="el-GR" altLang="el-GR" sz="2400" dirty="0" smtClean="0"/>
          </a:p>
          <a:p>
            <a:pPr marL="457200" indent="-457200"/>
            <a:r>
              <a:rPr lang="en-GB" altLang="el-GR" sz="2400" dirty="0" smtClean="0"/>
              <a:t>Middleton C, Edwards M, Lang N, et al. Management and treatment of patients with fractured ribs. Nurs Times, 2003; 99</a:t>
            </a:r>
            <a:r>
              <a:rPr lang="en-US" altLang="el-GR" sz="2400" dirty="0" smtClean="0"/>
              <a:t>:</a:t>
            </a:r>
            <a:r>
              <a:rPr lang="en-GB" altLang="el-GR" sz="2400" dirty="0" smtClean="0"/>
              <a:t>30-32.</a:t>
            </a:r>
          </a:p>
          <a:p>
            <a:pPr marL="457200" indent="-457200"/>
            <a:r>
              <a:rPr lang="en-US" altLang="el-GR" sz="2400" dirty="0" smtClean="0"/>
              <a:t>Pasquina P, Tramer MR, Granier J-M, et al. Respiratory physiotherapy to prevent pulmonary complications after abdominal surgery. Chest </a:t>
            </a:r>
            <a:r>
              <a:rPr lang="en-GB" altLang="el-GR" sz="2400" dirty="0" smtClean="0"/>
              <a:t>2006; </a:t>
            </a:r>
            <a:r>
              <a:rPr lang="en-US" altLang="el-GR" sz="2400" dirty="0" smtClean="0"/>
              <a:t>130:1887-1899.</a:t>
            </a:r>
          </a:p>
          <a:p>
            <a:pPr marL="457200" indent="-457200">
              <a:defRPr/>
            </a:pPr>
            <a:r>
              <a:rPr lang="en-US" sz="2400" dirty="0" smtClean="0"/>
              <a:t>Pryor JA</a:t>
            </a:r>
            <a:r>
              <a:rPr lang="en-GB" sz="2400" dirty="0" smtClean="0"/>
              <a:t>,</a:t>
            </a:r>
            <a:r>
              <a:rPr lang="en-US" sz="2400" dirty="0" smtClean="0"/>
              <a:t> Prasad SA. Physiotherapy for respiratory and Cardiac Problems. Adults and Paediatrics. Churchill Livingstone, 2002. </a:t>
            </a:r>
            <a:endParaRPr lang="el-GR" sz="2400" dirty="0" smtClean="0"/>
          </a:p>
        </p:txBody>
      </p:sp>
    </p:spTree>
    <p:extLst>
      <p:ext uri="{BB962C8B-B14F-4D97-AF65-F5344CB8AC3E}">
        <p14:creationId xmlns:p14="http://schemas.microsoft.com/office/powerpoint/2010/main" val="227689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altLang="el-GR" dirty="0"/>
              <a:t>Προτεινόμενη </a:t>
            </a:r>
            <a:r>
              <a:rPr lang="el-GR" altLang="el-GR" dirty="0" smtClean="0"/>
              <a:t>Βιβλιογραφία </a:t>
            </a:r>
            <a:r>
              <a:rPr lang="el-GR" altLang="el-GR" sz="3200" b="0" dirty="0" smtClean="0"/>
              <a:t>(4 </a:t>
            </a:r>
            <a:r>
              <a:rPr lang="el-GR" altLang="el-GR" sz="3200" b="0" dirty="0"/>
              <a:t>από 4)</a:t>
            </a:r>
            <a:endParaRPr lang="el-GR" altLang="el-GR" sz="3200" b="1" dirty="0" smtClean="0"/>
          </a:p>
        </p:txBody>
      </p:sp>
      <p:sp>
        <p:nvSpPr>
          <p:cNvPr id="47107" name="Θέση περιεχομένου 2"/>
          <p:cNvSpPr>
            <a:spLocks noGrp="1"/>
          </p:cNvSpPr>
          <p:nvPr>
            <p:ph idx="1"/>
          </p:nvPr>
        </p:nvSpPr>
        <p:spPr>
          <a:xfrm>
            <a:off x="250825" y="981075"/>
            <a:ext cx="8642350" cy="6119813"/>
          </a:xfrm>
        </p:spPr>
        <p:txBody>
          <a:bodyPr>
            <a:noAutofit/>
          </a:bodyPr>
          <a:lstStyle/>
          <a:p>
            <a:pPr marL="531813" indent="-531813"/>
            <a:r>
              <a:rPr lang="en-GB" altLang="el-GR" sz="2400" dirty="0" smtClean="0"/>
              <a:t>Ridley SC, Hein-Green.Surgery for adults. In:Pryor JA, Prasad SA. Physiotherapy for respiratory and cardiac problems. </a:t>
            </a:r>
            <a:r>
              <a:rPr lang="en-US" altLang="el-GR" sz="2400" dirty="0" smtClean="0"/>
              <a:t>London: Churcill Livingstone; 2002. </a:t>
            </a:r>
          </a:p>
          <a:p>
            <a:pPr marL="531813" indent="-531813"/>
            <a:r>
              <a:rPr lang="en-US" altLang="el-GR" sz="2400" dirty="0" smtClean="0"/>
              <a:t>Sema S, Inal ID, Hülya A. A Comparison of Autogenic Drainage and the Active Cycle of Breathing Techniques in Patients with Chronic Obstructive Pulmonary Diseases. Journal of Cardiopulmonary Rehabilitation, 2000; 20(1):37-43.</a:t>
            </a:r>
          </a:p>
          <a:p>
            <a:pPr marL="531813" indent="-531813"/>
            <a:r>
              <a:rPr lang="en-US" sz="2400" dirty="0" smtClean="0"/>
              <a:t>van der Schans CP, Prasad A, Main E. Chest physiotherapy compared to no chest physiotherapy for cystic fibrosis. Cochrane Database of Systematic Reviews 2000, Issue 2. Art. No.: CD001401. DOI: 10.1002/14651858.CD001401.</a:t>
            </a:r>
          </a:p>
        </p:txBody>
      </p:sp>
    </p:spTree>
    <p:extLst>
      <p:ext uri="{BB962C8B-B14F-4D97-AF65-F5344CB8AC3E}">
        <p14:creationId xmlns:p14="http://schemas.microsoft.com/office/powerpoint/2010/main" val="42072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Υπότιτλος 7"/>
          <p:cNvSpPr>
            <a:spLocks noGrp="1"/>
          </p:cNvSpPr>
          <p:nvPr>
            <p:ph type="subTitle" idx="1"/>
          </p:nvPr>
        </p:nvSpPr>
        <p:spPr>
          <a:xfrm>
            <a:off x="1371600" y="5085184"/>
            <a:ext cx="6400800" cy="553616"/>
          </a:xfrm>
        </p:spPr>
        <p:txBody>
          <a:bodyPr>
            <a:normAutofit lnSpcReduction="10000"/>
          </a:bodyPr>
          <a:lstStyle/>
          <a:p>
            <a:r>
              <a:rPr lang="el-GR" dirty="0"/>
              <a:t>Σας ευχαριστώ </a:t>
            </a:r>
            <a:r>
              <a:rPr lang="el-GR" dirty="0" smtClean="0"/>
              <a:t>πολύ</a:t>
            </a:r>
            <a:endParaRPr lang="el-G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708" y="1662875"/>
            <a:ext cx="3722585" cy="279193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964408" y="4571998"/>
            <a:ext cx="32894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u="sng" dirty="0" smtClean="0">
                <a:latin typeface="+mn-lt"/>
                <a:hlinkClick r:id="rId4"/>
              </a:rPr>
              <a:t>gerbera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5"/>
              </a:rPr>
              <a:t>Hans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5"/>
              </a:rPr>
              <a:t>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</a:p>
          <a:p>
            <a:pPr algn="ct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6"/>
              </a:rPr>
              <a:t>Public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6"/>
              </a:rPr>
              <a:t>Domain Dedication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1" name="Τίτλος 6"/>
          <p:cNvSpPr>
            <a:spLocks noGrp="1"/>
          </p:cNvSpPr>
          <p:nvPr>
            <p:ph type="ctrTitle"/>
          </p:nvPr>
        </p:nvSpPr>
        <p:spPr>
          <a:xfrm>
            <a:off x="683568" y="318031"/>
            <a:ext cx="7772400" cy="1470025"/>
          </a:xfrm>
        </p:spPr>
        <p:txBody>
          <a:bodyPr/>
          <a:lstStyle/>
          <a:p>
            <a:r>
              <a:rPr lang="el-GR" dirty="0" smtClean="0"/>
              <a:t>Τέλος Ενότητας</a:t>
            </a:r>
            <a:endParaRPr lang="el-GR" dirty="0"/>
          </a:p>
        </p:txBody>
      </p:sp>
      <p:grpSp>
        <p:nvGrpSpPr>
          <p:cNvPr id="12" name="Ομάδα 1"/>
          <p:cNvGrpSpPr/>
          <p:nvPr/>
        </p:nvGrpSpPr>
        <p:grpSpPr>
          <a:xfrm>
            <a:off x="1767633" y="5931169"/>
            <a:ext cx="5828703" cy="768532"/>
            <a:chOff x="1767633" y="5931169"/>
            <a:chExt cx="5828703" cy="768532"/>
          </a:xfrm>
        </p:grpSpPr>
        <p:pic>
          <p:nvPicPr>
            <p:cNvPr id="13" name="Picture 12"/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7633" y="5931169"/>
              <a:ext cx="1971675" cy="702000"/>
            </a:xfrm>
            <a:prstGeom prst="rect">
              <a:avLst/>
            </a:prstGeom>
            <a:noFill/>
          </p:spPr>
        </p:pic>
        <p:pic>
          <p:nvPicPr>
            <p:cNvPr id="14" name="Picture 2" descr="C:\Users\alex\Desktop\logo.pn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14"/>
            <a:stretch/>
          </p:blipFill>
          <p:spPr bwMode="auto">
            <a:xfrm>
              <a:off x="3923928" y="5931169"/>
              <a:ext cx="3672408" cy="768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8679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4400" cap="none" dirty="0" smtClean="0"/>
              <a:t>Σημειώματα</a:t>
            </a:r>
            <a:endParaRPr lang="el-GR" sz="4400" cap="none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5186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>
                <a:solidFill>
                  <a:schemeClr val="tx1"/>
                </a:solidFill>
              </a:rPr>
              <a:t>Σημείωμα </a:t>
            </a:r>
            <a:r>
              <a:rPr lang="el-GR" dirty="0" smtClean="0">
                <a:solidFill>
                  <a:schemeClr val="tx1"/>
                </a:solidFill>
              </a:rPr>
              <a:t>Αναφοράς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Copyright Τεχνολογικό Εκπαιδευτικό Ίδρυμα Αθήνας</a:t>
            </a:r>
            <a:r>
              <a:rPr lang="en-US" sz="2000" dirty="0" smtClean="0"/>
              <a:t>, </a:t>
            </a:r>
            <a:r>
              <a:rPr lang="el-GR" sz="2000" dirty="0"/>
              <a:t>Ειρήνη </a:t>
            </a:r>
            <a:r>
              <a:rPr lang="el-GR" sz="2000" dirty="0" smtClean="0"/>
              <a:t>Γραμματοπούλου</a:t>
            </a:r>
            <a:r>
              <a:rPr lang="en-US" sz="2000" dirty="0" smtClean="0"/>
              <a:t>,</a:t>
            </a:r>
            <a:r>
              <a:rPr lang="el-GR" sz="2000" dirty="0">
                <a:solidFill>
                  <a:prstClr val="black"/>
                </a:solidFill>
                <a:latin typeface="Calibri" pitchFamily="34" charset="0"/>
              </a:rPr>
              <a:t> Αφροδίτη Ευαγγελοδήμου</a:t>
            </a:r>
            <a:r>
              <a:rPr lang="el-GR" sz="2000" dirty="0" smtClean="0"/>
              <a:t> </a:t>
            </a:r>
            <a:r>
              <a:rPr lang="el-GR" sz="2000" dirty="0"/>
              <a:t>2014. Ειρήνη </a:t>
            </a:r>
            <a:r>
              <a:rPr lang="el-GR" sz="2000" dirty="0" smtClean="0"/>
              <a:t>Γραμματοπούλου</a:t>
            </a:r>
            <a:r>
              <a:rPr lang="en-US" sz="2000" dirty="0" smtClean="0"/>
              <a:t>,</a:t>
            </a:r>
            <a:r>
              <a:rPr lang="el-GR" sz="2000" dirty="0" smtClean="0"/>
              <a:t> </a:t>
            </a:r>
            <a:r>
              <a:rPr lang="el-GR" sz="2000" dirty="0">
                <a:solidFill>
                  <a:prstClr val="black"/>
                </a:solidFill>
                <a:latin typeface="Calibri" pitchFamily="34" charset="0"/>
              </a:rPr>
              <a:t>Αφροδίτη Ευαγγελοδήμου</a:t>
            </a:r>
            <a:r>
              <a:rPr lang="el-GR" sz="2000" dirty="0" smtClean="0"/>
              <a:t>. </a:t>
            </a:r>
            <a:r>
              <a:rPr lang="el-GR" sz="2000" dirty="0"/>
              <a:t>«Αναπνευστική Φυσικοθεραπεία. Ενότητα 8: Βρογχική </a:t>
            </a:r>
            <a:r>
              <a:rPr lang="el-GR" sz="2000" dirty="0" smtClean="0"/>
              <a:t>Παροχέτευση». Έκδοση: 1.0. Αθήνα 2014. Διαθέσιμο από τη δικτυακή διεύθυνση: </a:t>
            </a:r>
            <a:r>
              <a:rPr lang="en-US" sz="2000" dirty="0" smtClean="0">
                <a:hlinkClick r:id="rId3"/>
              </a:rPr>
              <a:t>ocp.teiath.gr</a:t>
            </a:r>
            <a:r>
              <a:rPr lang="el-GR" sz="2000" dirty="0" smtClean="0"/>
              <a:t>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395424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>
                <a:solidFill>
                  <a:schemeClr val="tx1"/>
                </a:solidFill>
              </a:rPr>
              <a:t>Σημείωμα </a:t>
            </a:r>
            <a:r>
              <a:rPr lang="el-GR" dirty="0" smtClean="0">
                <a:solidFill>
                  <a:schemeClr val="tx1"/>
                </a:solidFill>
              </a:rPr>
              <a:t>Αδειοδότησης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48" y="764704"/>
            <a:ext cx="8928992" cy="2078336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800" dirty="0" smtClean="0"/>
              <a:t>Το </a:t>
            </a:r>
            <a:r>
              <a:rPr lang="el-GR" sz="18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κ.λ.π., </a:t>
            </a:r>
            <a:r>
              <a:rPr lang="el-GR" sz="1800" dirty="0" smtClean="0"/>
              <a:t>τα </a:t>
            </a:r>
            <a:r>
              <a:rPr lang="el-GR" sz="1800" dirty="0"/>
              <a:t>οποία εμπεριέχονται σε </a:t>
            </a:r>
            <a:r>
              <a:rPr lang="el-GR" sz="1800" dirty="0" smtClean="0"/>
              <a:t>αυτό. </a:t>
            </a:r>
            <a:r>
              <a:rPr lang="el-GR" sz="1800" dirty="0"/>
              <a:t>Οι όροι χρήσης των </a:t>
            </a:r>
            <a:r>
              <a:rPr lang="el-GR" sz="1800" dirty="0" smtClean="0"/>
              <a:t>έργων τρίτων </a:t>
            </a:r>
            <a:r>
              <a:rPr lang="el-GR" sz="1800" dirty="0"/>
              <a:t>επεξηγούνται στη διαφάνεια  «Επεξήγηση όρων χρήσης έργων </a:t>
            </a:r>
            <a:r>
              <a:rPr lang="el-GR" sz="1800" dirty="0" smtClean="0"/>
              <a:t>τρίτων». </a:t>
            </a:r>
          </a:p>
          <a:p>
            <a:pPr marL="0" indent="0">
              <a:buNone/>
            </a:pPr>
            <a:r>
              <a:rPr lang="el-GR" sz="1800" dirty="0" smtClean="0"/>
              <a:t>Τα έργα για τα οποία έχει ζητηθεί άδεια  αναφέρονται στο «Σημείωμα  </a:t>
            </a:r>
            <a:r>
              <a:rPr lang="el-GR" sz="1800" dirty="0"/>
              <a:t>Χρήσης Έργων Τρίτων</a:t>
            </a:r>
            <a:r>
              <a:rPr lang="el-GR" sz="1800" dirty="0" smtClean="0"/>
              <a:t>». </a:t>
            </a:r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843040"/>
            <a:ext cx="16486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648" y="3284984"/>
            <a:ext cx="9036496" cy="357301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spcBef>
                <a:spcPts val="600"/>
              </a:spcBef>
            </a:pPr>
            <a:r>
              <a:rPr lang="el-GR" dirty="0">
                <a:solidFill>
                  <a:prstClr val="black"/>
                </a:solidFill>
                <a:latin typeface="Calibri"/>
              </a:rPr>
              <a:t>[1] http://creativecommons.org/licenses/by-nc-sa/4.0/ 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solidFill>
                  <a:prstClr val="black"/>
                </a:solidFill>
                <a:latin typeface="Calibri"/>
              </a:rPr>
              <a:t>Ως </a:t>
            </a:r>
            <a:r>
              <a:rPr lang="el-GR" b="1" dirty="0">
                <a:solidFill>
                  <a:prstClr val="black"/>
                </a:solidFill>
                <a:latin typeface="Calibri"/>
              </a:rPr>
              <a:t>Μη Εμπορική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 ορίζεται η χρήση: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 δεν περιλαμβάνει άμεσο ή έμμεσο οικονομικό όφελος από την χρήση του έργου, για το διανομέα του έργου και αδειοδόχο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δεν περιλαμβάνει οικονομική συναλλαγή ως προϋπόθεση για τη χρήση ή πρόσβαση στο έργο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δεν προσπορίζει στο διανομέα του έργου και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αδειοδόχο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έμμεσο οικονομικό όφελος (π.χ. διαφημίσεις) από την προβολή του έργου σε διαδικτυακό </a:t>
            </a:r>
            <a:r>
              <a:rPr lang="el-GR" dirty="0" smtClean="0">
                <a:solidFill>
                  <a:prstClr val="black"/>
                </a:solidFill>
                <a:latin typeface="Calibri"/>
              </a:rPr>
              <a:t>τόπο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solidFill>
                  <a:prstClr val="black"/>
                </a:solidFill>
                <a:latin typeface="Calibri"/>
              </a:rPr>
              <a:t>Ο 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δικαιούχος μπορεί να παρέχει στον αδειοδόχο ξεχωριστή άδεια να χρησιμοποιεί το έργο για εμπορική χρήση, εφόσον αυτό του ζητηθεί</a:t>
            </a:r>
            <a:r>
              <a:rPr lang="el-GR" dirty="0" smtClean="0">
                <a:solidFill>
                  <a:prstClr val="black"/>
                </a:solidFill>
                <a:latin typeface="Calibri"/>
              </a:rPr>
              <a:t>.</a:t>
            </a:r>
            <a:endParaRPr lang="el-GR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935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Τεχνικές βρογχικής παροχέτευσης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96752"/>
            <a:ext cx="8640960" cy="5040560"/>
          </a:xfrm>
        </p:spPr>
        <p:txBody>
          <a:bodyPr>
            <a:normAutofit/>
          </a:bodyPr>
          <a:lstStyle/>
          <a:p>
            <a:pPr marL="914400" lvl="1" indent="-457200">
              <a:buFont typeface="Arial" pitchFamily="34" charset="0"/>
              <a:buChar char="•"/>
              <a:defRPr/>
            </a:pPr>
            <a:r>
              <a:rPr lang="el-GR" sz="2400" dirty="0" smtClean="0"/>
              <a:t>Ειδικές θέσεις παροχέτευσης σε συνδυασμό με τεχνικές με τα χέρια του φυσ/τή [διαφραγματική αναπνοή(</a:t>
            </a:r>
            <a:r>
              <a:rPr lang="en-US" sz="2400" dirty="0" smtClean="0"/>
              <a:t>relaxed T</a:t>
            </a:r>
            <a:r>
              <a:rPr lang="el-GR" sz="2400" dirty="0" smtClean="0"/>
              <a:t>.</a:t>
            </a:r>
            <a:r>
              <a:rPr lang="en-US" sz="2400" dirty="0" smtClean="0"/>
              <a:t>V</a:t>
            </a:r>
            <a:r>
              <a:rPr lang="el-GR" sz="2400" dirty="0" smtClean="0"/>
              <a:t>.), τοπική θωρακική έκπτυξη, πλήξεις, δονήσεις]</a:t>
            </a:r>
          </a:p>
          <a:p>
            <a:pPr marL="914400" lvl="1" indent="-457200">
              <a:buFont typeface="Arial" pitchFamily="34" charset="0"/>
              <a:buChar char="•"/>
              <a:defRPr/>
            </a:pPr>
            <a:endParaRPr lang="en-US" sz="2400" dirty="0" smtClean="0"/>
          </a:p>
          <a:p>
            <a:pPr marL="914400" lvl="1" indent="-457200">
              <a:buFont typeface="Arial" pitchFamily="34" charset="0"/>
              <a:buChar char="•"/>
              <a:defRPr/>
            </a:pPr>
            <a:r>
              <a:rPr lang="el-GR" sz="2400" dirty="0" smtClean="0"/>
              <a:t>Δυναμική εκπνευστική προσπάθεια (</a:t>
            </a:r>
            <a:r>
              <a:rPr lang="en-US" sz="2400" dirty="0" smtClean="0"/>
              <a:t>F</a:t>
            </a:r>
            <a:r>
              <a:rPr lang="el-GR" sz="2400" dirty="0" smtClean="0"/>
              <a:t>.</a:t>
            </a:r>
            <a:r>
              <a:rPr lang="en-US" sz="2400" dirty="0" smtClean="0"/>
              <a:t>E</a:t>
            </a:r>
            <a:r>
              <a:rPr lang="el-GR" sz="2400" dirty="0" smtClean="0"/>
              <a:t>.</a:t>
            </a:r>
            <a:r>
              <a:rPr lang="en-US" sz="2400" dirty="0" smtClean="0"/>
              <a:t>T</a:t>
            </a:r>
            <a:r>
              <a:rPr lang="el-GR" sz="2400" dirty="0" smtClean="0"/>
              <a:t>.</a:t>
            </a:r>
            <a:r>
              <a:rPr lang="en-US" sz="2400" dirty="0" smtClean="0"/>
              <a:t>)</a:t>
            </a:r>
          </a:p>
          <a:p>
            <a:pPr marL="914400" lvl="1" indent="-457200">
              <a:buFont typeface="Arial" pitchFamily="34" charset="0"/>
              <a:buChar char="•"/>
              <a:defRPr/>
            </a:pPr>
            <a:r>
              <a:rPr lang="el-GR" sz="2400" dirty="0" smtClean="0"/>
              <a:t>Ενεργητικός κύκλος αναπνευστικών τεχνικών (</a:t>
            </a:r>
            <a:r>
              <a:rPr lang="en-US" sz="2400" dirty="0" smtClean="0"/>
              <a:t>A</a:t>
            </a:r>
            <a:r>
              <a:rPr lang="el-GR" sz="2400" dirty="0" smtClean="0"/>
              <a:t>.</a:t>
            </a:r>
            <a:r>
              <a:rPr lang="en-US" sz="2400" dirty="0" smtClean="0"/>
              <a:t>C</a:t>
            </a:r>
            <a:r>
              <a:rPr lang="el-GR" sz="2400" dirty="0" smtClean="0"/>
              <a:t>.</a:t>
            </a:r>
            <a:r>
              <a:rPr lang="en-US" sz="2400" dirty="0" smtClean="0"/>
              <a:t>B</a:t>
            </a:r>
            <a:r>
              <a:rPr lang="el-GR" sz="2400" dirty="0" smtClean="0"/>
              <a:t>.</a:t>
            </a:r>
            <a:r>
              <a:rPr lang="en-US" sz="2400" dirty="0" smtClean="0"/>
              <a:t>T</a:t>
            </a:r>
            <a:r>
              <a:rPr lang="el-GR" sz="2400" dirty="0" smtClean="0"/>
              <a:t>.)</a:t>
            </a:r>
            <a:endParaRPr lang="en-US" sz="2400" dirty="0" smtClean="0"/>
          </a:p>
          <a:p>
            <a:pPr marL="914400" lvl="1" indent="-457200">
              <a:buFont typeface="Arial" pitchFamily="34" charset="0"/>
              <a:buChar char="•"/>
              <a:defRPr/>
            </a:pPr>
            <a:r>
              <a:rPr lang="el-GR" sz="2400" dirty="0" smtClean="0"/>
              <a:t>Αυτογενής παροχέτευση (</a:t>
            </a:r>
            <a:r>
              <a:rPr lang="en-US" sz="2400" dirty="0" smtClean="0"/>
              <a:t>A</a:t>
            </a:r>
            <a:r>
              <a:rPr lang="el-GR" sz="2400" dirty="0" smtClean="0"/>
              <a:t>.</a:t>
            </a:r>
            <a:r>
              <a:rPr lang="en-US" sz="2400" dirty="0" smtClean="0"/>
              <a:t>D</a:t>
            </a:r>
            <a:r>
              <a:rPr lang="el-GR" sz="2400" dirty="0" smtClean="0"/>
              <a:t>.</a:t>
            </a:r>
            <a:r>
              <a:rPr lang="en-US" sz="2400" dirty="0" smtClean="0"/>
              <a:t>)</a:t>
            </a:r>
          </a:p>
          <a:p>
            <a:pPr marL="914400" lvl="1" indent="-457200">
              <a:buFont typeface="Arial" pitchFamily="34" charset="0"/>
              <a:buChar char="•"/>
              <a:defRPr/>
            </a:pPr>
            <a:r>
              <a:rPr lang="el-GR" sz="2400" dirty="0" smtClean="0"/>
              <a:t>Άσκηση</a:t>
            </a:r>
            <a:endParaRPr lang="en-US" sz="2400" dirty="0" smtClean="0"/>
          </a:p>
          <a:p>
            <a:pPr marL="914400" lvl="1" indent="-457200">
              <a:buFont typeface="Arial" pitchFamily="34" charset="0"/>
              <a:buChar char="•"/>
              <a:defRPr/>
            </a:pPr>
            <a:r>
              <a:rPr lang="el-GR" sz="2400" dirty="0" smtClean="0"/>
              <a:t>Συνδυασμός</a:t>
            </a:r>
            <a:endParaRPr lang="el-GR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</a:t>
            </a:fld>
            <a:endParaRPr lang="el-GR" dirty="0"/>
          </a:p>
        </p:txBody>
      </p:sp>
      <p:sp>
        <p:nvSpPr>
          <p:cNvPr id="6" name="TextBox 4"/>
          <p:cNvSpPr txBox="1"/>
          <p:nvPr/>
        </p:nvSpPr>
        <p:spPr>
          <a:xfrm>
            <a:off x="0" y="6088063"/>
            <a:ext cx="7777163" cy="8925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sz="1400" b="1" dirty="0">
                <a:latin typeface="Calibri" pitchFamily="34" charset="0"/>
              </a:rPr>
              <a:t>(</a:t>
            </a:r>
            <a:r>
              <a:rPr lang="en-US" dirty="0">
                <a:latin typeface="Calibri" pitchFamily="34" charset="0"/>
              </a:rPr>
              <a:t>Mcllwaine, 2007; Gosselink, 2004; Pryor &amp; Prasad, 2002; Frownfelter &amp; Dean, 1996</a:t>
            </a:r>
            <a:r>
              <a:rPr lang="el-GR" dirty="0">
                <a:latin typeface="Calibri" pitchFamily="34" charset="0"/>
              </a:rPr>
              <a:t>; Γραμματοπούλου &amp; Βαβουράκη, 1999; </a:t>
            </a:r>
            <a:r>
              <a:rPr lang="en-US" dirty="0">
                <a:latin typeface="Calibri" pitchFamily="34" charset="0"/>
              </a:rPr>
              <a:t>Hough, 1991</a:t>
            </a:r>
            <a:r>
              <a:rPr lang="el-GR" dirty="0">
                <a:latin typeface="Calibri" pitchFamily="34" charset="0"/>
              </a:rPr>
              <a:t>)</a:t>
            </a:r>
          </a:p>
          <a:p>
            <a:pPr>
              <a:defRPr/>
            </a:pPr>
            <a:endParaRPr lang="el-GR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3581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366" y="0"/>
            <a:ext cx="8229600" cy="908720"/>
          </a:xfrm>
          <a:noFill/>
        </p:spPr>
        <p:txBody>
          <a:bodyPr>
            <a:normAutofit fontScale="90000"/>
          </a:bodyPr>
          <a:lstStyle/>
          <a:p>
            <a:r>
              <a:rPr lang="el-GR" dirty="0" smtClean="0">
                <a:solidFill>
                  <a:schemeClr val="tx1"/>
                </a:solidFill>
              </a:rPr>
              <a:t>Επεξήγηση όρων χρήσης έργων τρίτων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49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88230" y="823372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επαναχρησιμοποίηση του έργου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,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παρά μόνο εάν ζητηθεί εκ νέου άδεια από το δημιουργό.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88763" y="914631"/>
            <a:ext cx="3994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©</a:t>
            </a:r>
            <a:endParaRPr lang="el-GR" sz="20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6552" y="1360947"/>
            <a:ext cx="1421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3932" y="1945722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CC-BY-SA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220" y="3829842"/>
            <a:ext cx="18820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NC-SA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1245" y="3132000"/>
            <a:ext cx="18269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88000" y="1404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και η δημιουργία παραγώγων αυτού με απλή αναφορά του δημιουργού.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88000" y="1980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δημιουργού, και διάθεση του έργου ή του παράγωγου αυτού με την ίδια άδεια.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88000" y="3168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88230" y="3752897"/>
            <a:ext cx="66247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και διάθεση του έργου ή του παράγωγου αυτού με την ίδια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άδεια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3932" y="2530497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CC-BY-ND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88230" y="2561274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δημιουργού. </a:t>
            </a: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</a:t>
            </a:r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δημιουργία παραγώγων του έργου.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05954" y="4513900"/>
            <a:ext cx="16822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NC-ND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88230" y="4544678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και η δημιουργία παραγώγων του.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5112000"/>
            <a:ext cx="20882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άδεια </a:t>
            </a:r>
          </a:p>
          <a:p>
            <a:pPr algn="r"/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CC0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Public Domain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5791105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ως κοινό κτήμα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88000" y="5112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088231" y="5688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0" y="6334511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χωρίς σήμανση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088231" y="6334512"/>
            <a:ext cx="70629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Συνήθως δεν επιτρέπεται η επαναχρησιμοποίηση του έργου.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71243" y="1383775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1243" y="1968481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1243" y="253945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1243" y="3107253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1243" y="372280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1243" y="451432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-1" y="511131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1244" y="569777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1244" y="622099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4832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Διατήρηση </a:t>
            </a:r>
            <a:r>
              <a:rPr lang="el-GR" dirty="0" smtClean="0"/>
              <a:t>Σημειωμάτων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ο </a:t>
            </a:r>
            <a:r>
              <a:rPr lang="en-US" sz="2000" dirty="0"/>
              <a:t>Σημείωμα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ο </a:t>
            </a:r>
            <a:r>
              <a:rPr lang="en-US" sz="2000" dirty="0"/>
              <a:t>Σημείωμα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η </a:t>
            </a:r>
            <a:r>
              <a:rPr lang="en-US" sz="2000" dirty="0"/>
              <a:t>δήλωση </a:t>
            </a:r>
            <a:r>
              <a:rPr lang="el-GR" sz="2000" dirty="0"/>
              <a:t>Δ</a:t>
            </a:r>
            <a:r>
              <a:rPr lang="en-US" sz="2000" dirty="0" smtClean="0"/>
              <a:t>ιατήρησης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υπερσυνδέσμους.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68278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dirty="0">
                <a:solidFill>
                  <a:schemeClr val="tx1"/>
                </a:solidFill>
              </a:rPr>
              <a:t>Σημείωμα Χρήσης Έργων </a:t>
            </a:r>
            <a:r>
              <a:rPr lang="el-GR" dirty="0" smtClean="0">
                <a:solidFill>
                  <a:schemeClr val="tx1"/>
                </a:solidFill>
              </a:rPr>
              <a:t>Τρίτων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Έργο αυτό κάνει χρήση </a:t>
            </a:r>
            <a:r>
              <a:rPr lang="el-GR" sz="2000" dirty="0" smtClean="0"/>
              <a:t>περιεχομένου από τα ακόλουθα έργα</a:t>
            </a:r>
            <a:r>
              <a:rPr lang="en-US" sz="2000" dirty="0" smtClean="0"/>
              <a:t>:</a:t>
            </a:r>
            <a:endParaRPr lang="el-GR" sz="2000" dirty="0" smtClean="0"/>
          </a:p>
          <a:p>
            <a:pPr marL="0" indent="0">
              <a:buNone/>
              <a:defRPr/>
            </a:pPr>
            <a:r>
              <a:rPr lang="el-GR" sz="2000" dirty="0"/>
              <a:t>Γραμματοπούλου Ε</a:t>
            </a:r>
            <a:r>
              <a:rPr lang="en-US" sz="2000" dirty="0"/>
              <a:t>,</a:t>
            </a:r>
            <a:r>
              <a:rPr lang="el-GR" sz="2000" dirty="0"/>
              <a:t>  Βαβουράκη Ε. Αναπνευστική φυσικοθεραπεία. Αθήνα: Εκδόσεις ΤΕΙ-Α. </a:t>
            </a:r>
            <a:r>
              <a:rPr lang="en-US" sz="2000" dirty="0"/>
              <a:t>1999.</a:t>
            </a:r>
          </a:p>
          <a:p>
            <a:pPr marL="0" indent="0">
              <a:buNone/>
            </a:pPr>
            <a:endParaRPr lang="el-GR" sz="2000" dirty="0" smtClean="0"/>
          </a:p>
          <a:p>
            <a:pPr marL="457200" indent="-457200">
              <a:buFont typeface="+mj-lt"/>
              <a:buAutoNum type="arabicPeriod"/>
            </a:pP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370312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chemeClr val="tx1"/>
                </a:solidFill>
              </a:rPr>
              <a:t>Χρηματοδότηση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στ</a:t>
            </a:r>
            <a:r>
              <a:rPr lang="en-US" sz="2000" dirty="0" smtClean="0"/>
              <a:t>o</a:t>
            </a:r>
            <a:r>
              <a:rPr lang="el-GR" sz="2000" dirty="0" smtClean="0"/>
              <a:t> 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ΤΕΙ Αθήνας</a:t>
            </a:r>
            <a:r>
              <a:rPr lang="el-GR" sz="2000" dirty="0" smtClean="0"/>
              <a:t>» 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19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Autofit/>
          </a:bodyPr>
          <a:lstStyle/>
          <a:p>
            <a:r>
              <a:rPr lang="el-GR" sz="3600" dirty="0"/>
              <a:t>Ειδικές θέσεις παροχέτευσης </a:t>
            </a:r>
            <a:r>
              <a:rPr lang="el-GR" sz="3200" b="0" dirty="0"/>
              <a:t>(1 από 9</a:t>
            </a:r>
            <a:r>
              <a:rPr lang="el-GR" sz="3200" b="0" dirty="0" smtClean="0"/>
              <a:t>)</a:t>
            </a:r>
            <a:endParaRPr lang="el-GR" sz="32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32048"/>
          </a:xfrm>
        </p:spPr>
        <p:txBody>
          <a:bodyPr>
            <a:normAutofit lnSpcReduction="10000"/>
          </a:bodyPr>
          <a:lstStyle/>
          <a:p>
            <a:pPr>
              <a:buClr>
                <a:srgbClr val="004A82"/>
              </a:buClr>
              <a:buFont typeface="Wingdings" panose="05000000000000000000" pitchFamily="2" charset="2"/>
              <a:buChar char="§"/>
            </a:pPr>
            <a:r>
              <a:rPr lang="el-GR" sz="2400" dirty="0"/>
              <a:t>Ειδική θέση παροχέτευσης: </a:t>
            </a:r>
            <a:r>
              <a:rPr lang="el-GR" sz="2400" b="1" dirty="0">
                <a:solidFill>
                  <a:srgbClr val="820000"/>
                </a:solidFill>
              </a:rPr>
              <a:t>Α</a:t>
            </a:r>
            <a:r>
              <a:rPr lang="el-GR" sz="2400" b="1" dirty="0" smtClean="0">
                <a:solidFill>
                  <a:srgbClr val="820000"/>
                </a:solidFill>
              </a:rPr>
              <a:t>νάρροπη </a:t>
            </a:r>
            <a:r>
              <a:rPr lang="el-GR" sz="2400" b="1" dirty="0">
                <a:solidFill>
                  <a:srgbClr val="820000"/>
                </a:solidFill>
              </a:rPr>
              <a:t>θέση για κάθε βρόγχο</a:t>
            </a:r>
          </a:p>
          <a:p>
            <a:pPr>
              <a:buClr>
                <a:srgbClr val="004A82"/>
              </a:buClr>
              <a:buFont typeface="Wingdings" panose="05000000000000000000" pitchFamily="2" charset="2"/>
              <a:buChar char="§"/>
            </a:pPr>
            <a:endParaRPr lang="el-GR" dirty="0"/>
          </a:p>
        </p:txBody>
      </p:sp>
      <p:sp>
        <p:nvSpPr>
          <p:cNvPr id="5" name="Down Arrow 4"/>
          <p:cNvSpPr/>
          <p:nvPr/>
        </p:nvSpPr>
        <p:spPr>
          <a:xfrm>
            <a:off x="4078240" y="1700808"/>
            <a:ext cx="288032" cy="360040"/>
          </a:xfrm>
          <a:prstGeom prst="downArrow">
            <a:avLst/>
          </a:prstGeom>
          <a:solidFill>
            <a:srgbClr val="004A82"/>
          </a:solidFill>
          <a:ln>
            <a:solidFill>
              <a:srgbClr val="004A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6" name="Rectangle 5"/>
          <p:cNvSpPr/>
          <p:nvPr/>
        </p:nvSpPr>
        <p:spPr>
          <a:xfrm>
            <a:off x="467544" y="2204863"/>
            <a:ext cx="8424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004A82"/>
              </a:buClr>
              <a:buFont typeface="Wingdings" panose="05000000000000000000" pitchFamily="2" charset="2"/>
              <a:buChar char="§"/>
            </a:pPr>
            <a:r>
              <a:rPr lang="el-GR" sz="2400" dirty="0">
                <a:latin typeface="+mn-lt"/>
              </a:rPr>
              <a:t>με τη βαρύτητα, οι </a:t>
            </a:r>
            <a:r>
              <a:rPr lang="el-GR" sz="2400" dirty="0" smtClean="0">
                <a:latin typeface="+mn-lt"/>
              </a:rPr>
              <a:t>κρατημένες εκκρίσεις προωθούνται σε μεγαλύτερους </a:t>
            </a:r>
            <a:r>
              <a:rPr lang="el-GR" sz="2400" dirty="0">
                <a:latin typeface="+mn-lt"/>
              </a:rPr>
              <a:t>και κεντρικότερους βρόγχους</a:t>
            </a:r>
          </a:p>
        </p:txBody>
      </p:sp>
      <p:sp>
        <p:nvSpPr>
          <p:cNvPr id="7" name="Down Arrow 6"/>
          <p:cNvSpPr/>
          <p:nvPr/>
        </p:nvSpPr>
        <p:spPr>
          <a:xfrm>
            <a:off x="4078240" y="3035860"/>
            <a:ext cx="288032" cy="360040"/>
          </a:xfrm>
          <a:prstGeom prst="downArrow">
            <a:avLst/>
          </a:prstGeom>
          <a:solidFill>
            <a:srgbClr val="004A82"/>
          </a:solidFill>
          <a:ln>
            <a:solidFill>
              <a:srgbClr val="004A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8" name="Rectangle 7"/>
          <p:cNvSpPr/>
          <p:nvPr/>
        </p:nvSpPr>
        <p:spPr>
          <a:xfrm>
            <a:off x="2411760" y="3429000"/>
            <a:ext cx="39513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dirty="0" smtClean="0">
                <a:latin typeface="+mn-lt"/>
              </a:rPr>
              <a:t>Αποτελεσματικότερος βήχας </a:t>
            </a:r>
            <a:endParaRPr lang="el-GR" sz="2400" dirty="0"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7543" y="4581128"/>
            <a:ext cx="8208913" cy="1200329"/>
          </a:xfrm>
          <a:prstGeom prst="rect">
            <a:avLst/>
          </a:prstGeom>
          <a:ln>
            <a:solidFill>
              <a:srgbClr val="004A82"/>
            </a:solidFill>
          </a:ln>
        </p:spPr>
        <p:txBody>
          <a:bodyPr wrap="square">
            <a:spAutoFit/>
          </a:bodyPr>
          <a:lstStyle/>
          <a:p>
            <a:pPr>
              <a:buClr>
                <a:schemeClr val="tx1"/>
              </a:buClr>
            </a:pPr>
            <a:r>
              <a:rPr lang="el-GR" sz="2400" b="1" dirty="0">
                <a:solidFill>
                  <a:srgbClr val="820000"/>
                </a:solidFill>
                <a:latin typeface="+mn-lt"/>
              </a:rPr>
              <a:t>Προσοχή</a:t>
            </a:r>
            <a:r>
              <a:rPr lang="el-GR" sz="2400" dirty="0">
                <a:latin typeface="+mn-lt"/>
              </a:rPr>
              <a:t> στις αντενδείξεις (υπέρταση, δύσπνοια, αρρυθμίες, τραύμα, έγκαυμα ή χειρουργική επέμβαση κεφαλής ή αυχένα, πρόσφατη αιμόπτυση, κ.α.)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</a:t>
            </a:fld>
            <a:endParaRPr lang="el-GR" dirty="0"/>
          </a:p>
        </p:txBody>
      </p:sp>
      <p:sp>
        <p:nvSpPr>
          <p:cNvPr id="11" name="TextBox 4"/>
          <p:cNvSpPr txBox="1"/>
          <p:nvPr/>
        </p:nvSpPr>
        <p:spPr>
          <a:xfrm>
            <a:off x="0" y="6088559"/>
            <a:ext cx="777716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l-GR" sz="1400" b="1" dirty="0">
                <a:latin typeface="Calibri" pitchFamily="34" charset="0"/>
              </a:rPr>
              <a:t>(</a:t>
            </a:r>
            <a:r>
              <a:rPr lang="en-US" sz="1400" dirty="0">
                <a:latin typeface="Calibri" pitchFamily="34" charset="0"/>
              </a:rPr>
              <a:t>Mcllwaine, 2007; Gosselink, 2004; Pryor &amp; Prasad, 2002; Frownfelter &amp; Dean, 1996</a:t>
            </a:r>
            <a:r>
              <a:rPr lang="el-GR" sz="1400" dirty="0">
                <a:latin typeface="Calibri" pitchFamily="34" charset="0"/>
              </a:rPr>
              <a:t>; Γραμματοπούλου &amp; Βαβουράκη, 1999; </a:t>
            </a:r>
            <a:r>
              <a:rPr lang="en-US" sz="1400" dirty="0">
                <a:latin typeface="Calibri" pitchFamily="34" charset="0"/>
              </a:rPr>
              <a:t>Hough, 1991</a:t>
            </a:r>
            <a:r>
              <a:rPr lang="el-GR" sz="1400" dirty="0">
                <a:latin typeface="Calibri" pitchFamily="34" charset="0"/>
              </a:rPr>
              <a:t>)</a:t>
            </a:r>
          </a:p>
          <a:p>
            <a:pPr>
              <a:defRPr/>
            </a:pPr>
            <a:endParaRPr lang="el-GR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8059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l-GR" b="1" dirty="0" smtClean="0"/>
              <a:t>Ειδικές θέσεις παροχέτευσης </a:t>
            </a:r>
            <a:r>
              <a:rPr lang="el-GR" sz="3600" b="0" dirty="0" smtClean="0"/>
              <a:t>(2 από </a:t>
            </a:r>
            <a:r>
              <a:rPr lang="el-GR" sz="3600" b="0" dirty="0"/>
              <a:t>9</a:t>
            </a:r>
            <a:r>
              <a:rPr lang="el-GR" sz="3600" b="0" dirty="0" smtClean="0"/>
              <a:t>)</a:t>
            </a:r>
            <a:endParaRPr lang="el-GR" sz="3600" b="1" dirty="0" smtClean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  <a:defRPr/>
            </a:pPr>
            <a:r>
              <a:rPr lang="el-GR" b="1" dirty="0" smtClean="0"/>
              <a:t>Δεξιός </a:t>
            </a:r>
            <a:r>
              <a:rPr lang="el-GR" b="1" dirty="0"/>
              <a:t>Πνεύμονας:</a:t>
            </a:r>
          </a:p>
          <a:p>
            <a:pPr>
              <a:defRPr/>
            </a:pPr>
            <a:r>
              <a:rPr lang="el-GR" b="1" dirty="0">
                <a:solidFill>
                  <a:srgbClr val="004A82"/>
                </a:solidFill>
              </a:rPr>
              <a:t>Παροχέτευση άνω λοβαίου:</a:t>
            </a:r>
          </a:p>
          <a:p>
            <a:pPr>
              <a:defRPr/>
            </a:pPr>
            <a:endParaRPr lang="el-GR" u="sng" dirty="0"/>
          </a:p>
          <a:p>
            <a:pPr>
              <a:defRPr/>
            </a:pPr>
            <a:r>
              <a:rPr lang="el-GR" b="1" dirty="0">
                <a:solidFill>
                  <a:srgbClr val="820000"/>
                </a:solidFill>
              </a:rPr>
              <a:t>Κορυφαίος τμηματικός</a:t>
            </a:r>
          </a:p>
          <a:p>
            <a:pPr indent="355600">
              <a:defRPr/>
            </a:pPr>
            <a:r>
              <a:rPr lang="el-GR" dirty="0"/>
              <a:t>Καθιστή θέση</a:t>
            </a:r>
            <a:endParaRPr lang="el-GR" sz="1800" dirty="0"/>
          </a:p>
          <a:p>
            <a:pPr indent="355600">
              <a:defRPr/>
            </a:pPr>
            <a:r>
              <a:rPr lang="el-GR" dirty="0"/>
              <a:t>Πίεση-δόνηση κάτω από την δεξιά </a:t>
            </a:r>
            <a:r>
              <a:rPr lang="el-GR" dirty="0" smtClean="0"/>
              <a:t>κλείδα</a:t>
            </a:r>
            <a:endParaRPr lang="el-GR" dirty="0"/>
          </a:p>
          <a:p>
            <a:pPr>
              <a:defRPr/>
            </a:pPr>
            <a:endParaRPr lang="el-GR" dirty="0"/>
          </a:p>
          <a:p>
            <a:pPr>
              <a:defRPr/>
            </a:pPr>
            <a:r>
              <a:rPr lang="el-GR" b="1" dirty="0">
                <a:solidFill>
                  <a:srgbClr val="820000"/>
                </a:solidFill>
              </a:rPr>
              <a:t>Πρόσθιος τμηματικός</a:t>
            </a:r>
          </a:p>
          <a:p>
            <a:pPr indent="355600">
              <a:defRPr/>
            </a:pPr>
            <a:r>
              <a:rPr lang="el-GR" dirty="0"/>
              <a:t>Καθιστή θέση, με κλίση του κορμού </a:t>
            </a:r>
            <a:r>
              <a:rPr lang="el-GR" dirty="0" smtClean="0"/>
              <a:t>προς τα πίσω</a:t>
            </a:r>
            <a:endParaRPr lang="el-GR" dirty="0"/>
          </a:p>
          <a:p>
            <a:pPr indent="355600">
              <a:defRPr/>
            </a:pPr>
            <a:r>
              <a:rPr lang="el-GR" dirty="0" err="1"/>
              <a:t>Πίεση–δόνηση</a:t>
            </a:r>
            <a:r>
              <a:rPr lang="el-GR" dirty="0"/>
              <a:t> </a:t>
            </a:r>
            <a:r>
              <a:rPr lang="el-GR" dirty="0" smtClean="0"/>
              <a:t>μεταξύ 2</a:t>
            </a:r>
            <a:r>
              <a:rPr lang="el-GR" baseline="30000" dirty="0" smtClean="0"/>
              <a:t>ης</a:t>
            </a:r>
            <a:r>
              <a:rPr lang="el-GR" dirty="0" smtClean="0"/>
              <a:t> - 4</a:t>
            </a:r>
            <a:r>
              <a:rPr lang="el-GR" baseline="30000" dirty="0" smtClean="0"/>
              <a:t>ης</a:t>
            </a:r>
            <a:r>
              <a:rPr lang="el-GR" dirty="0" smtClean="0"/>
              <a:t> πλευράς</a:t>
            </a:r>
            <a:endParaRPr lang="el-GR" dirty="0"/>
          </a:p>
          <a:p>
            <a:pPr>
              <a:defRPr/>
            </a:pPr>
            <a:endParaRPr lang="el-GR" dirty="0"/>
          </a:p>
          <a:p>
            <a:pPr>
              <a:defRPr/>
            </a:pPr>
            <a:r>
              <a:rPr lang="el-GR" b="1" dirty="0">
                <a:solidFill>
                  <a:srgbClr val="820000"/>
                </a:solidFill>
              </a:rPr>
              <a:t>Οπίσθιος τμηματικός</a:t>
            </a:r>
          </a:p>
          <a:p>
            <a:pPr indent="355600">
              <a:defRPr/>
            </a:pPr>
            <a:r>
              <a:rPr lang="el-GR" dirty="0"/>
              <a:t>Καθιστή θέση, με κλίση του κορμού </a:t>
            </a:r>
            <a:r>
              <a:rPr lang="el-GR" dirty="0" smtClean="0"/>
              <a:t>προς τα εμπρός</a:t>
            </a:r>
            <a:endParaRPr lang="el-GR" dirty="0"/>
          </a:p>
          <a:p>
            <a:pPr indent="355600">
              <a:defRPr/>
            </a:pPr>
            <a:r>
              <a:rPr lang="el-GR" dirty="0">
                <a:latin typeface="Calibri" pitchFamily="34" charset="0"/>
              </a:rPr>
              <a:t>Πίεση–δόνηση </a:t>
            </a:r>
            <a:r>
              <a:rPr lang="el-GR" dirty="0"/>
              <a:t>πάνω από την ωμοπλατιαία άκανθα</a:t>
            </a:r>
          </a:p>
          <a:p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89700"/>
            <a:ext cx="4103687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dirty="0">
                <a:latin typeface="+mn-lt"/>
              </a:rPr>
              <a:t>(Γραμματοπούλου &amp; Βαβουράκη, 1999)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l-GR" b="1" dirty="0" smtClean="0"/>
              <a:t>Ειδικές θέσεις παροχέτευσης </a:t>
            </a:r>
            <a:r>
              <a:rPr lang="el-GR" sz="3600" b="0" dirty="0" smtClean="0"/>
              <a:t>(3 από </a:t>
            </a:r>
            <a:r>
              <a:rPr lang="el-GR" sz="3600" b="0" dirty="0"/>
              <a:t>9</a:t>
            </a:r>
            <a:r>
              <a:rPr lang="el-GR" sz="3600" b="0" dirty="0" smtClean="0"/>
              <a:t>)</a:t>
            </a:r>
            <a:endParaRPr lang="el-GR" sz="3600" b="0" dirty="0" smtClean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  <a:defRPr/>
            </a:pPr>
            <a:r>
              <a:rPr lang="el-GR" b="1" dirty="0" smtClean="0">
                <a:latin typeface="Calibri" pitchFamily="34" charset="0"/>
              </a:rPr>
              <a:t>Δεξιός </a:t>
            </a:r>
            <a:r>
              <a:rPr lang="el-GR" b="1" dirty="0">
                <a:latin typeface="Calibri" pitchFamily="34" charset="0"/>
              </a:rPr>
              <a:t>Πνεύμονας:</a:t>
            </a:r>
          </a:p>
          <a:p>
            <a:pPr>
              <a:defRPr/>
            </a:pPr>
            <a:r>
              <a:rPr lang="el-GR" b="1" dirty="0">
                <a:solidFill>
                  <a:srgbClr val="004A82"/>
                </a:solidFill>
              </a:rPr>
              <a:t>Παροχέτευση μέσου λοβαίου:</a:t>
            </a:r>
          </a:p>
          <a:p>
            <a:pPr>
              <a:defRPr/>
            </a:pPr>
            <a:endParaRPr lang="el-GR" dirty="0">
              <a:hlinkClick r:id="rId2"/>
            </a:endParaRPr>
          </a:p>
          <a:p>
            <a:pPr>
              <a:defRPr/>
            </a:pPr>
            <a:r>
              <a:rPr lang="el-GR" b="1" dirty="0">
                <a:solidFill>
                  <a:srgbClr val="820000"/>
                </a:solidFill>
              </a:rPr>
              <a:t>Έσω τμηματικός</a:t>
            </a:r>
          </a:p>
          <a:p>
            <a:pPr marL="712788" indent="-357188">
              <a:defRPr/>
            </a:pPr>
            <a:r>
              <a:rPr lang="el-GR" dirty="0"/>
              <a:t>Ανύψωση κλίνης 35 </a:t>
            </a:r>
            <a:r>
              <a:rPr lang="en-US" dirty="0"/>
              <a:t>cm</a:t>
            </a:r>
            <a:r>
              <a:rPr lang="el-GR" dirty="0"/>
              <a:t>, ημιύπτια θέση (αριστερή κατάκλιση)</a:t>
            </a:r>
          </a:p>
          <a:p>
            <a:pPr marL="712788" indent="-357188">
              <a:defRPr/>
            </a:pPr>
            <a:r>
              <a:rPr lang="el-GR" dirty="0"/>
              <a:t>Πίεση–δόνηση μεταξύ 4</a:t>
            </a:r>
            <a:r>
              <a:rPr lang="el-GR" baseline="30000" dirty="0"/>
              <a:t>ης – </a:t>
            </a:r>
            <a:r>
              <a:rPr lang="el-GR" dirty="0"/>
              <a:t>6</a:t>
            </a:r>
            <a:r>
              <a:rPr lang="el-GR" baseline="30000" dirty="0"/>
              <a:t>ης </a:t>
            </a:r>
            <a:r>
              <a:rPr lang="el-GR" dirty="0"/>
              <a:t> πλευράς (προσθιο-πλάγιο θωρακικό τοίχωμα)</a:t>
            </a:r>
          </a:p>
          <a:p>
            <a:pPr>
              <a:defRPr/>
            </a:pPr>
            <a:endParaRPr lang="el-GR" dirty="0"/>
          </a:p>
          <a:p>
            <a:pPr>
              <a:defRPr/>
            </a:pPr>
            <a:r>
              <a:rPr lang="el-GR" b="1" dirty="0">
                <a:solidFill>
                  <a:srgbClr val="820000"/>
                </a:solidFill>
              </a:rPr>
              <a:t>Έξω τμηματικός</a:t>
            </a:r>
          </a:p>
          <a:p>
            <a:pPr marL="712788" indent="-357188">
              <a:defRPr/>
            </a:pPr>
            <a:r>
              <a:rPr lang="el-GR" dirty="0"/>
              <a:t>Ανύψωση κλίνης 35 </a:t>
            </a:r>
            <a:r>
              <a:rPr lang="en-US" dirty="0"/>
              <a:t>cm</a:t>
            </a:r>
            <a:r>
              <a:rPr lang="el-GR" dirty="0"/>
              <a:t>, ημιπρηνής θέση (αριστερή κατάκλιση)</a:t>
            </a:r>
          </a:p>
          <a:p>
            <a:pPr marL="712788" indent="-357188">
              <a:defRPr/>
            </a:pPr>
            <a:r>
              <a:rPr lang="el-GR" dirty="0"/>
              <a:t>Πίεση–δόνηση μεταξύ 4</a:t>
            </a:r>
            <a:r>
              <a:rPr lang="el-GR" baseline="30000" dirty="0"/>
              <a:t>ης – </a:t>
            </a:r>
            <a:r>
              <a:rPr lang="el-GR" dirty="0"/>
              <a:t>6</a:t>
            </a:r>
            <a:r>
              <a:rPr lang="el-GR" baseline="30000" dirty="0"/>
              <a:t>ης </a:t>
            </a:r>
            <a:r>
              <a:rPr lang="el-GR" dirty="0"/>
              <a:t> πλευράς (προσθιο-πλάγιο θωρακικό τοίχωμα)</a:t>
            </a:r>
          </a:p>
          <a:p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309320"/>
            <a:ext cx="4103688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dirty="0">
                <a:latin typeface="+mn-lt"/>
              </a:rPr>
              <a:t>(Γραμματοπούλου &amp; Βαβουράκη, 1999)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l-GR" b="1" dirty="0" smtClean="0"/>
              <a:t>Ειδικές θέσεις παροχέτευσης </a:t>
            </a:r>
            <a:r>
              <a:rPr lang="el-GR" sz="3600" b="0" dirty="0" smtClean="0"/>
              <a:t>(4 από </a:t>
            </a:r>
            <a:r>
              <a:rPr lang="el-GR" sz="3600" b="0" dirty="0"/>
              <a:t>9</a:t>
            </a:r>
            <a:r>
              <a:rPr lang="el-GR" sz="3600" b="0" dirty="0" smtClean="0"/>
              <a:t>)</a:t>
            </a:r>
            <a:endParaRPr lang="el-GR" sz="3600" b="0" dirty="0" smtClean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62111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  <a:defRPr/>
            </a:pPr>
            <a:r>
              <a:rPr lang="el-GR" b="1" dirty="0"/>
              <a:t>Δεξιός Πνεύμονας:</a:t>
            </a:r>
          </a:p>
          <a:p>
            <a:pPr>
              <a:defRPr/>
            </a:pPr>
            <a:r>
              <a:rPr lang="el-GR" b="1" dirty="0">
                <a:solidFill>
                  <a:srgbClr val="004A82"/>
                </a:solidFill>
              </a:rPr>
              <a:t>Παροχέτευση κάτω λοβαίου:</a:t>
            </a:r>
          </a:p>
          <a:p>
            <a:pPr>
              <a:defRPr/>
            </a:pPr>
            <a:endParaRPr lang="el-GR" dirty="0">
              <a:hlinkClick r:id="rId2"/>
            </a:endParaRPr>
          </a:p>
          <a:p>
            <a:pPr>
              <a:defRPr/>
            </a:pPr>
            <a:r>
              <a:rPr lang="el-GR" b="1" dirty="0">
                <a:solidFill>
                  <a:srgbClr val="820000"/>
                </a:solidFill>
              </a:rPr>
              <a:t>Κορυφαίος τμηματικός</a:t>
            </a:r>
          </a:p>
          <a:p>
            <a:pPr marL="712788" indent="-357188">
              <a:defRPr/>
            </a:pPr>
            <a:r>
              <a:rPr lang="el-GR" dirty="0"/>
              <a:t>Ανύψωση κλίνης 35 </a:t>
            </a:r>
            <a:r>
              <a:rPr lang="en-US" dirty="0"/>
              <a:t>cm</a:t>
            </a:r>
            <a:r>
              <a:rPr lang="el-GR" dirty="0"/>
              <a:t>, ημιπρηνής θέση (αριστερή κατάκλιση)</a:t>
            </a:r>
          </a:p>
          <a:p>
            <a:pPr marL="712788" indent="-357188">
              <a:defRPr/>
            </a:pPr>
            <a:r>
              <a:rPr lang="el-GR" dirty="0" err="1"/>
              <a:t>Πίεση–δόνηση</a:t>
            </a:r>
            <a:r>
              <a:rPr lang="el-GR" dirty="0"/>
              <a:t> </a:t>
            </a:r>
            <a:r>
              <a:rPr lang="el-GR" dirty="0" smtClean="0"/>
              <a:t>μεταξύ 4</a:t>
            </a:r>
            <a:r>
              <a:rPr lang="el-GR" baseline="30000" dirty="0" smtClean="0"/>
              <a:t>ης</a:t>
            </a:r>
            <a:r>
              <a:rPr lang="el-GR" dirty="0" smtClean="0"/>
              <a:t> - 6</a:t>
            </a:r>
            <a:r>
              <a:rPr lang="el-GR" baseline="30000" dirty="0" smtClean="0"/>
              <a:t>ης </a:t>
            </a:r>
            <a:r>
              <a:rPr lang="el-GR" dirty="0" smtClean="0"/>
              <a:t>πλευρά </a:t>
            </a:r>
            <a:r>
              <a:rPr lang="el-GR" dirty="0"/>
              <a:t>(προσθιο-πλάγιο θωρακικό τοίχωμα)</a:t>
            </a:r>
          </a:p>
          <a:p>
            <a:pPr>
              <a:defRPr/>
            </a:pPr>
            <a:endParaRPr lang="el-GR" dirty="0"/>
          </a:p>
          <a:p>
            <a:pPr>
              <a:defRPr/>
            </a:pPr>
            <a:r>
              <a:rPr lang="el-GR" b="1" dirty="0">
                <a:solidFill>
                  <a:srgbClr val="820000"/>
                </a:solidFill>
              </a:rPr>
              <a:t>Πρόσθιος βασικός τμηματικός</a:t>
            </a:r>
          </a:p>
          <a:p>
            <a:pPr marL="712788" indent="-357188">
              <a:defRPr/>
            </a:pPr>
            <a:r>
              <a:rPr lang="el-GR" dirty="0"/>
              <a:t>Ανύψωση κλίνης 45 </a:t>
            </a:r>
            <a:r>
              <a:rPr lang="en-US" dirty="0"/>
              <a:t>cm</a:t>
            </a:r>
            <a:r>
              <a:rPr lang="el-GR" dirty="0"/>
              <a:t>, ύπτια θέση</a:t>
            </a:r>
          </a:p>
          <a:p>
            <a:pPr marL="712788" indent="-357188">
              <a:defRPr/>
            </a:pPr>
            <a:r>
              <a:rPr lang="el-GR" dirty="0" err="1"/>
              <a:t>Πίεση–δόνηση</a:t>
            </a:r>
            <a:r>
              <a:rPr lang="el-GR" dirty="0"/>
              <a:t> μεταξύ 7ης  – 9ης  πλευράς (</a:t>
            </a:r>
            <a:r>
              <a:rPr lang="el-GR" dirty="0" smtClean="0"/>
              <a:t>πρόσθιο </a:t>
            </a:r>
            <a:r>
              <a:rPr lang="el-GR" dirty="0"/>
              <a:t>θωρακικό τοίχωμα)</a:t>
            </a:r>
          </a:p>
          <a:p>
            <a:pPr>
              <a:defRPr/>
            </a:pPr>
            <a:endParaRPr lang="el-GR" dirty="0"/>
          </a:p>
          <a:p>
            <a:pPr>
              <a:defRPr/>
            </a:pPr>
            <a:r>
              <a:rPr lang="el-GR" b="1" dirty="0">
                <a:solidFill>
                  <a:srgbClr val="820000"/>
                </a:solidFill>
              </a:rPr>
              <a:t>Οπίσθιος βασικός τμηματικός</a:t>
            </a:r>
          </a:p>
          <a:p>
            <a:pPr marL="712788" indent="-357188">
              <a:defRPr/>
            </a:pPr>
            <a:r>
              <a:rPr lang="el-GR" dirty="0"/>
              <a:t>Ανύψωση κλίνης 45 </a:t>
            </a:r>
            <a:r>
              <a:rPr lang="en-US" dirty="0"/>
              <a:t>cm</a:t>
            </a:r>
            <a:r>
              <a:rPr lang="el-GR" dirty="0"/>
              <a:t>, πρηνής θέση</a:t>
            </a:r>
          </a:p>
          <a:p>
            <a:pPr marL="712788" indent="-357188">
              <a:defRPr/>
            </a:pPr>
            <a:r>
              <a:rPr lang="el-GR" dirty="0" err="1"/>
              <a:t>Πίεση–δόνηση</a:t>
            </a:r>
            <a:r>
              <a:rPr lang="el-GR" dirty="0"/>
              <a:t> μεταξύ 7ης  – 9ης  πλευράς (οπίσθιο θωρακικό τοίχωμα</a:t>
            </a:r>
            <a:r>
              <a:rPr lang="el-GR" dirty="0" smtClean="0"/>
              <a:t>)</a:t>
            </a:r>
          </a:p>
          <a:p>
            <a:pPr>
              <a:defRPr/>
            </a:pPr>
            <a:endParaRPr lang="el-GR" b="1" u="sng" dirty="0" smtClean="0">
              <a:latin typeface="Calibri" pitchFamily="34" charset="0"/>
            </a:endParaRPr>
          </a:p>
          <a:p>
            <a:pPr>
              <a:defRPr/>
            </a:pPr>
            <a:endParaRPr lang="el-GR" sz="2800" b="1" dirty="0" smtClean="0"/>
          </a:p>
          <a:p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89700"/>
            <a:ext cx="4103687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dirty="0">
                <a:latin typeface="+mn-lt"/>
              </a:rPr>
              <a:t>(Γραμματοπούλου &amp; Βαβουράκη, 1999)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ISPRING_RESOURCE_PATHS_HASH_PRESENTER" val="536d94a3cc6f4ce34b45316741e8c791f63fef4"/>
</p:tagLst>
</file>

<file path=ppt/theme/theme1.xml><?xml version="1.0" encoding="utf-8"?>
<a:theme xmlns:a="http://schemas.openxmlformats.org/drawingml/2006/main" name="OC_template_updated">
  <a:themeElements>
    <a:clrScheme name="Custom 2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9595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C_template_updated">
  <a:themeElements>
    <a:clrScheme name="Custom 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9595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OC_template_updated</Template>
  <TotalTime>1766</TotalTime>
  <Words>3863</Words>
  <Application>Microsoft Office PowerPoint</Application>
  <PresentationFormat>Προβολή στην οθόνη (4:3)</PresentationFormat>
  <Paragraphs>499</Paragraphs>
  <Slides>53</Slides>
  <Notes>16</Notes>
  <HiddenSlides>0</HiddenSlides>
  <MMClips>2</MMClips>
  <ScaleCrop>false</ScaleCrop>
  <HeadingPairs>
    <vt:vector size="4" baseType="variant">
      <vt:variant>
        <vt:lpstr>Θέμα</vt:lpstr>
      </vt:variant>
      <vt:variant>
        <vt:i4>2</vt:i4>
      </vt:variant>
      <vt:variant>
        <vt:lpstr>Τίτλοι διαφανειών</vt:lpstr>
      </vt:variant>
      <vt:variant>
        <vt:i4>53</vt:i4>
      </vt:variant>
    </vt:vector>
  </HeadingPairs>
  <TitlesOfParts>
    <vt:vector size="55" baseType="lpstr">
      <vt:lpstr>OC_template_updated</vt:lpstr>
      <vt:lpstr>1_OC_template_updated</vt:lpstr>
      <vt:lpstr>Αναπνευστική Φυσικοθεραπεία</vt:lpstr>
      <vt:lpstr>Βρογχική Παροχέτευση (1 από 2)</vt:lpstr>
      <vt:lpstr>Βρογχική Παροχέτευση (2 από 2)</vt:lpstr>
      <vt:lpstr>Ανατομία των πνευμόνων</vt:lpstr>
      <vt:lpstr>Τεχνικές βρογχικής παροχέτευσης</vt:lpstr>
      <vt:lpstr>Ειδικές θέσεις παροχέτευσης (1 από 9)</vt:lpstr>
      <vt:lpstr>Ειδικές θέσεις παροχέτευσης (2 από 9)</vt:lpstr>
      <vt:lpstr>Ειδικές θέσεις παροχέτευσης (3 από 9)</vt:lpstr>
      <vt:lpstr>Ειδικές θέσεις παροχέτευσης (4 από 9)</vt:lpstr>
      <vt:lpstr>Ειδικές θέσεις παροχέτευσης (5 από 9)</vt:lpstr>
      <vt:lpstr>Ειδικές θέσεις παροχέτευσης (6 από 9)</vt:lpstr>
      <vt:lpstr>Ειδικές θέσεις παροχέτευσης (7 από 9)</vt:lpstr>
      <vt:lpstr>Ειδικές θέσεις παροχέτευσης (8 από 9)</vt:lpstr>
      <vt:lpstr>Ειδικές θέσεις παροχέτευσης (9 από 9)</vt:lpstr>
      <vt:lpstr>Τεχνικές με τα χέρια του Φ/Θτή (1 από 8)</vt:lpstr>
      <vt:lpstr>1β. Τοπική θωρακική έκπτυξη (2 από 8) διάρκεια μέχρι 1.03 λεπτά!</vt:lpstr>
      <vt:lpstr> </vt:lpstr>
      <vt:lpstr>2β. Διαφραγματική αναπνοή (T.V.) (4 από 8)</vt:lpstr>
      <vt:lpstr>Τεχνικές με τα χέρια του Φ/Θτή (5 από 8)</vt:lpstr>
      <vt:lpstr>Τεχνικές με τα χέρια του Φ/Θτή (6 από 8)</vt:lpstr>
      <vt:lpstr>Τεχνικές με τα χέρια του Φ/Θτή (7 από 8)</vt:lpstr>
      <vt:lpstr>Τεχνικές με τα χέρια του Φ/Θτή (8 από 8)</vt:lpstr>
      <vt:lpstr>Τυπική συνεδρία βρογχικής παροχέτευσης</vt:lpstr>
      <vt:lpstr>Τεχνική βίαιης εκπνευστικής προσπάθειας (F.E.T.) (1 από 4)</vt:lpstr>
      <vt:lpstr>Τεχνική βίαιης εκπνευστικής προσπάθειας (F.E.T.) (2 από 4)</vt:lpstr>
      <vt:lpstr>Τεχνική βίαιης εκπνευστικής προσπάθειας (F.E.T.) (3 από 4)</vt:lpstr>
      <vt:lpstr>Τεχνική βίαιης εκπνευστικής προσπάθειας (F.E.T.) (4 από 4)</vt:lpstr>
      <vt:lpstr>Αποτελεσματικός βήχας (1 από 3)</vt:lpstr>
      <vt:lpstr>Αποτελεσματικός βήχας (2 από 3)</vt:lpstr>
      <vt:lpstr>Αποτελεσματικός βήχας (3 από 3)</vt:lpstr>
      <vt:lpstr>A.C.B.T. (1 από 3) </vt:lpstr>
      <vt:lpstr>A.C.B.T. (2 από 3) </vt:lpstr>
      <vt:lpstr>A.C.B.T. (3 από 3) </vt:lpstr>
      <vt:lpstr>Αυτογενής παροχέτευση (A.D.) (1 από 3) </vt:lpstr>
      <vt:lpstr>Αυτογενής παροχέτευση (A.D.) (2 από 3) </vt:lpstr>
      <vt:lpstr>Αυτογενής παροχέτευση (A.D.) (3 από 3) </vt:lpstr>
      <vt:lpstr> Σύγκριση A.C.B.T. VS A.D. (1 από 2)   </vt:lpstr>
      <vt:lpstr>Σύγκριση A.C.B.T. VS A.D. (2 από 2)</vt:lpstr>
      <vt:lpstr>6.  Άσκηση και βρογχική υγιεινή</vt:lpstr>
      <vt:lpstr>Ερευνητική τεκμηρίωση των τεχνικών παροχέτευσης βρογχικών εκκρίσεων (1/2)</vt:lpstr>
      <vt:lpstr>Ερευνητική τεκμηρίωση των τεχνικών παροχέτευσης βρογχικών εκκρίσεων (2/2)</vt:lpstr>
      <vt:lpstr>Προτεινόμενη Βιβλιογραφία (1 από 4)</vt:lpstr>
      <vt:lpstr>Προτεινόμενη Βιβλιογραφία (2 από 4)</vt:lpstr>
      <vt:lpstr>Προτεινόμενη Βιβλιογραφία (3 από 4)</vt:lpstr>
      <vt:lpstr>Προτεινόμενη Βιβλιογραφία (4 από 4)</vt:lpstr>
      <vt:lpstr>Τέλος Ενότητας</vt:lpstr>
      <vt:lpstr>Σημειώματα</vt:lpstr>
      <vt:lpstr>Σημείωμα Αναφοράς</vt:lpstr>
      <vt:lpstr>Σημείωμα Αδειοδότησης</vt:lpstr>
      <vt:lpstr>Επεξήγηση όρων χρήσης έργων τρίτων</vt:lpstr>
      <vt:lpstr>Διατήρηση Σημειωμάτων</vt:lpstr>
      <vt:lpstr>Σημείωμα Χρήσης Έργων Τρίτων</vt:lpstr>
      <vt:lpstr>Χρηματοδότηση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Τίτλος Μαθήματος</dc:title>
  <dc:creator>opencourses@teiath.gr</dc:creator>
  <cp:lastModifiedBy>Ειρήνη</cp:lastModifiedBy>
  <cp:revision>312</cp:revision>
  <dcterms:created xsi:type="dcterms:W3CDTF">2013-05-15T09:00:34Z</dcterms:created>
  <dcterms:modified xsi:type="dcterms:W3CDTF">2016-04-11T16:59:45Z</dcterms:modified>
</cp:coreProperties>
</file>