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7" r:id="rId3"/>
  </p:sldMasterIdLst>
  <p:notesMasterIdLst>
    <p:notesMasterId r:id="rId42"/>
  </p:notesMasterIdLst>
  <p:handoutMasterIdLst>
    <p:handoutMasterId r:id="rId43"/>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57" r:id="rId35"/>
    <p:sldId id="262" r:id="rId36"/>
    <p:sldId id="264" r:id="rId37"/>
    <p:sldId id="297" r:id="rId38"/>
    <p:sldId id="298" r:id="rId39"/>
    <p:sldId id="266"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6" d="100"/>
          <a:sy n="66" d="100"/>
        </p:scale>
        <p:origin x="164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7C5935D1-832B-4882-86E4-A4A98F725F2E}" type="datetimeFigureOut">
              <a:rPr lang="el-GR"/>
              <a:pPr>
                <a:defRPr/>
              </a:pPr>
              <a:t>7/4/2017</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9B420B73-A801-4A48-8999-7AD41930FE53}" type="slidenum">
              <a:rPr lang="el-GR"/>
              <a:pPr>
                <a:defRPr/>
              </a:pPr>
              <a:t>‹#›</a:t>
            </a:fld>
            <a:endParaRPr lang="el-GR"/>
          </a:p>
        </p:txBody>
      </p:sp>
    </p:spTree>
    <p:extLst>
      <p:ext uri="{BB962C8B-B14F-4D97-AF65-F5344CB8AC3E}">
        <p14:creationId xmlns:p14="http://schemas.microsoft.com/office/powerpoint/2010/main" val="1329983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9F341C42-DFA7-4571-B216-6BF37A0F7130}" type="datetimeFigureOut">
              <a:rPr lang="el-GR"/>
              <a:pPr>
                <a:defRPr/>
              </a:pPr>
              <a:t>7/4/2017</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32FA775E-40D3-4A35-B363-0FF63668ED35}" type="slidenum">
              <a:rPr lang="el-GR"/>
              <a:pPr>
                <a:defRPr/>
              </a:pPr>
              <a:t>‹#›</a:t>
            </a:fld>
            <a:endParaRPr lang="el-GR"/>
          </a:p>
        </p:txBody>
      </p:sp>
    </p:spTree>
    <p:extLst>
      <p:ext uri="{BB962C8B-B14F-4D97-AF65-F5344CB8AC3E}">
        <p14:creationId xmlns:p14="http://schemas.microsoft.com/office/powerpoint/2010/main" val="15166905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86A436C-1944-4807-BC25-CC14CBA7CA45}" type="slidenum">
              <a:rPr lang="el-GR" altLang="el-GR" smtClean="0"/>
              <a:pPr/>
              <a:t>0</a:t>
            </a:fld>
            <a:endParaRPr lang="el-GR" altLang="el-GR" smtClean="0"/>
          </a:p>
        </p:txBody>
      </p:sp>
    </p:spTree>
    <p:extLst>
      <p:ext uri="{BB962C8B-B14F-4D97-AF65-F5344CB8AC3E}">
        <p14:creationId xmlns:p14="http://schemas.microsoft.com/office/powerpoint/2010/main" val="326021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DC08EDB-0471-4089-8766-7AD765355924}" type="slidenum">
              <a:rPr lang="el-GR" altLang="el-GR" smtClean="0">
                <a:solidFill>
                  <a:srgbClr val="000000"/>
                </a:solidFill>
              </a:rPr>
              <a:pPr/>
              <a:t>17</a:t>
            </a:fld>
            <a:endParaRPr lang="el-GR" altLang="el-GR" smtClean="0">
              <a:solidFill>
                <a:srgbClr val="000000"/>
              </a:solidFill>
            </a:endParaRPr>
          </a:p>
        </p:txBody>
      </p:sp>
    </p:spTree>
    <p:extLst>
      <p:ext uri="{BB962C8B-B14F-4D97-AF65-F5344CB8AC3E}">
        <p14:creationId xmlns:p14="http://schemas.microsoft.com/office/powerpoint/2010/main" val="366852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22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8EF7104-D154-48C4-AAF4-650FBC1EC2FF}" type="slidenum">
              <a:rPr lang="el-GR" altLang="el-GR" smtClean="0">
                <a:solidFill>
                  <a:srgbClr val="000000"/>
                </a:solidFill>
              </a:rPr>
              <a:pPr/>
              <a:t>23</a:t>
            </a:fld>
            <a:endParaRPr lang="el-GR" altLang="el-GR" smtClean="0">
              <a:solidFill>
                <a:srgbClr val="000000"/>
              </a:solidFill>
            </a:endParaRPr>
          </a:p>
        </p:txBody>
      </p:sp>
    </p:spTree>
    <p:extLst>
      <p:ext uri="{BB962C8B-B14F-4D97-AF65-F5344CB8AC3E}">
        <p14:creationId xmlns:p14="http://schemas.microsoft.com/office/powerpoint/2010/main" val="329503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246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DD333E7-87F8-4E27-8241-F30EAB3A59F2}" type="slidenum">
              <a:rPr lang="el-GR" altLang="el-GR" smtClean="0"/>
              <a:pPr/>
              <a:t>31</a:t>
            </a:fld>
            <a:endParaRPr lang="el-GR" altLang="el-GR" smtClean="0"/>
          </a:p>
        </p:txBody>
      </p:sp>
    </p:spTree>
    <p:extLst>
      <p:ext uri="{BB962C8B-B14F-4D97-AF65-F5344CB8AC3E}">
        <p14:creationId xmlns:p14="http://schemas.microsoft.com/office/powerpoint/2010/main" val="187498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9F5C81F-CC5A-4517-8EF1-F9A0A0596005}" type="slidenum">
              <a:rPr lang="el-GR" altLang="el-GR" smtClean="0"/>
              <a:pPr/>
              <a:t>32</a:t>
            </a:fld>
            <a:endParaRPr lang="el-GR" altLang="el-GR" smtClean="0"/>
          </a:p>
        </p:txBody>
      </p:sp>
    </p:spTree>
    <p:extLst>
      <p:ext uri="{BB962C8B-B14F-4D97-AF65-F5344CB8AC3E}">
        <p14:creationId xmlns:p14="http://schemas.microsoft.com/office/powerpoint/2010/main" val="247629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CD6DE64-184C-4ADC-8B33-3DD8B1923F5B}" type="slidenum">
              <a:rPr lang="el-GR" altLang="el-GR" smtClean="0"/>
              <a:pPr/>
              <a:t>33</a:t>
            </a:fld>
            <a:endParaRPr lang="el-GR" altLang="el-GR" smtClean="0"/>
          </a:p>
        </p:txBody>
      </p:sp>
    </p:spTree>
    <p:extLst>
      <p:ext uri="{BB962C8B-B14F-4D97-AF65-F5344CB8AC3E}">
        <p14:creationId xmlns:p14="http://schemas.microsoft.com/office/powerpoint/2010/main" val="347871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94ED3B1-1ADB-4087-AC2C-6DC512DA4228}" type="slidenum">
              <a:rPr lang="el-GR" altLang="el-GR" smtClean="0"/>
              <a:pPr/>
              <a:t>36</a:t>
            </a:fld>
            <a:endParaRPr lang="el-GR" altLang="el-GR" smtClean="0"/>
          </a:p>
        </p:txBody>
      </p:sp>
    </p:spTree>
    <p:extLst>
      <p:ext uri="{BB962C8B-B14F-4D97-AF65-F5344CB8AC3E}">
        <p14:creationId xmlns:p14="http://schemas.microsoft.com/office/powerpoint/2010/main" val="82576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7270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962D94D-31F0-4092-81A0-4E87730CCDAE}" type="slidenum">
              <a:rPr lang="el-GR" altLang="el-GR" smtClean="0"/>
              <a:pPr/>
              <a:t>37</a:t>
            </a:fld>
            <a:endParaRPr lang="el-GR" altLang="el-GR" smtClean="0"/>
          </a:p>
        </p:txBody>
      </p:sp>
    </p:spTree>
    <p:extLst>
      <p:ext uri="{BB962C8B-B14F-4D97-AF65-F5344CB8AC3E}">
        <p14:creationId xmlns:p14="http://schemas.microsoft.com/office/powerpoint/2010/main" val="362914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310AE33-6906-44EB-A034-8301DA4401CB}" type="slidenum">
              <a:rPr lang="el-GR"/>
              <a:pPr>
                <a:defRPr/>
              </a:pPr>
              <a:t>‹#›</a:t>
            </a:fld>
            <a:endParaRPr lang="el-GR"/>
          </a:p>
        </p:txBody>
      </p:sp>
    </p:spTree>
    <p:extLst>
      <p:ext uri="{BB962C8B-B14F-4D97-AF65-F5344CB8AC3E}">
        <p14:creationId xmlns:p14="http://schemas.microsoft.com/office/powerpoint/2010/main" val="347200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8C2F7E3-35BE-45A6-8BBA-9BE2CDD33143}" type="slidenum">
              <a:rPr lang="el-GR"/>
              <a:pPr>
                <a:defRPr/>
              </a:pPr>
              <a:t>‹#›</a:t>
            </a:fld>
            <a:endParaRPr lang="el-GR"/>
          </a:p>
        </p:txBody>
      </p:sp>
    </p:spTree>
    <p:extLst>
      <p:ext uri="{BB962C8B-B14F-4D97-AF65-F5344CB8AC3E}">
        <p14:creationId xmlns:p14="http://schemas.microsoft.com/office/powerpoint/2010/main" val="256465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C070CF9-8A69-4F88-A442-141176225BCA}" type="slidenum">
              <a:rPr lang="el-GR"/>
              <a:pPr>
                <a:defRPr/>
              </a:pPr>
              <a:t>‹#›</a:t>
            </a:fld>
            <a:endParaRPr lang="el-GR"/>
          </a:p>
        </p:txBody>
      </p:sp>
    </p:spTree>
    <p:extLst>
      <p:ext uri="{BB962C8B-B14F-4D97-AF65-F5344CB8AC3E}">
        <p14:creationId xmlns:p14="http://schemas.microsoft.com/office/powerpoint/2010/main" val="361221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F34F817-4A8C-4875-B6C9-70EB6562FE73}" type="slidenum">
              <a:rPr lang="el-GR"/>
              <a:pPr>
                <a:defRPr/>
              </a:pPr>
              <a:t>‹#›</a:t>
            </a:fld>
            <a:endParaRPr lang="el-GR"/>
          </a:p>
        </p:txBody>
      </p:sp>
    </p:spTree>
    <p:extLst>
      <p:ext uri="{BB962C8B-B14F-4D97-AF65-F5344CB8AC3E}">
        <p14:creationId xmlns:p14="http://schemas.microsoft.com/office/powerpoint/2010/main" val="381413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FFEF201-37F4-428E-805F-3EE96726328B}" type="slidenum">
              <a:rPr lang="el-GR"/>
              <a:pPr>
                <a:defRPr/>
              </a:pPr>
              <a:t>‹#›</a:t>
            </a:fld>
            <a:endParaRPr lang="el-GR"/>
          </a:p>
        </p:txBody>
      </p:sp>
    </p:spTree>
    <p:extLst>
      <p:ext uri="{BB962C8B-B14F-4D97-AF65-F5344CB8AC3E}">
        <p14:creationId xmlns:p14="http://schemas.microsoft.com/office/powerpoint/2010/main" val="383733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3D08C2D-C501-4868-959B-A6BE8B924000}" type="slidenum">
              <a:rPr lang="el-GR"/>
              <a:pPr>
                <a:defRPr/>
              </a:pPr>
              <a:t>‹#›</a:t>
            </a:fld>
            <a:endParaRPr lang="el-GR"/>
          </a:p>
        </p:txBody>
      </p:sp>
    </p:spTree>
    <p:extLst>
      <p:ext uri="{BB962C8B-B14F-4D97-AF65-F5344CB8AC3E}">
        <p14:creationId xmlns:p14="http://schemas.microsoft.com/office/powerpoint/2010/main" val="2751436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366CDED1-1159-4EDE-8662-CE1DA5D58D26}" type="slidenum">
              <a:rPr lang="el-GR"/>
              <a:pPr>
                <a:defRPr/>
              </a:pPr>
              <a:t>‹#›</a:t>
            </a:fld>
            <a:endParaRPr lang="el-GR"/>
          </a:p>
        </p:txBody>
      </p:sp>
    </p:spTree>
    <p:extLst>
      <p:ext uri="{BB962C8B-B14F-4D97-AF65-F5344CB8AC3E}">
        <p14:creationId xmlns:p14="http://schemas.microsoft.com/office/powerpoint/2010/main" val="20927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3D21D368-6CFE-40EE-BC75-6CAC6B5A8B58}" type="slidenum">
              <a:rPr lang="el-GR"/>
              <a:pPr>
                <a:defRPr/>
              </a:pPr>
              <a:t>‹#›</a:t>
            </a:fld>
            <a:endParaRPr lang="el-GR"/>
          </a:p>
        </p:txBody>
      </p:sp>
    </p:spTree>
    <p:extLst>
      <p:ext uri="{BB962C8B-B14F-4D97-AF65-F5344CB8AC3E}">
        <p14:creationId xmlns:p14="http://schemas.microsoft.com/office/powerpoint/2010/main" val="3783483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C5E6E6C-4DB8-4B7F-B8C7-D2BC4A127E43}" type="slidenum">
              <a:rPr lang="el-GR"/>
              <a:pPr>
                <a:defRPr/>
              </a:pPr>
              <a:t>‹#›</a:t>
            </a:fld>
            <a:endParaRPr lang="el-GR"/>
          </a:p>
        </p:txBody>
      </p:sp>
    </p:spTree>
    <p:extLst>
      <p:ext uri="{BB962C8B-B14F-4D97-AF65-F5344CB8AC3E}">
        <p14:creationId xmlns:p14="http://schemas.microsoft.com/office/powerpoint/2010/main" val="413054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4AAD458-ACB8-4494-8171-6BF7D3D30C7D}" type="slidenum">
              <a:rPr lang="el-GR"/>
              <a:pPr>
                <a:defRPr/>
              </a:pPr>
              <a:t>‹#›</a:t>
            </a:fld>
            <a:endParaRPr lang="el-GR"/>
          </a:p>
        </p:txBody>
      </p:sp>
    </p:spTree>
    <p:extLst>
      <p:ext uri="{BB962C8B-B14F-4D97-AF65-F5344CB8AC3E}">
        <p14:creationId xmlns:p14="http://schemas.microsoft.com/office/powerpoint/2010/main" val="361538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86A2382-13F0-48FE-878E-D30A21F4369C}" type="slidenum">
              <a:rPr lang="el-GR"/>
              <a:pPr>
                <a:defRPr/>
              </a:pPr>
              <a:t>‹#›</a:t>
            </a:fld>
            <a:endParaRPr lang="el-GR"/>
          </a:p>
        </p:txBody>
      </p:sp>
    </p:spTree>
    <p:extLst>
      <p:ext uri="{BB962C8B-B14F-4D97-AF65-F5344CB8AC3E}">
        <p14:creationId xmlns:p14="http://schemas.microsoft.com/office/powerpoint/2010/main" val="398349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5666566-2DB8-4619-ADBD-D6FB9681B0D1}" type="slidenum">
              <a:rPr lang="el-GR"/>
              <a:pPr>
                <a:defRPr/>
              </a:pPr>
              <a:t>‹#›</a:t>
            </a:fld>
            <a:endParaRPr lang="el-GR"/>
          </a:p>
        </p:txBody>
      </p:sp>
    </p:spTree>
    <p:extLst>
      <p:ext uri="{BB962C8B-B14F-4D97-AF65-F5344CB8AC3E}">
        <p14:creationId xmlns:p14="http://schemas.microsoft.com/office/powerpoint/2010/main" val="233348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B3B3BEC-2580-49CF-AF7B-03141959D0E1}" type="slidenum">
              <a:rPr lang="el-GR"/>
              <a:pPr>
                <a:defRPr/>
              </a:pPr>
              <a:t>‹#›</a:t>
            </a:fld>
            <a:endParaRPr lang="el-GR"/>
          </a:p>
        </p:txBody>
      </p:sp>
    </p:spTree>
    <p:extLst>
      <p:ext uri="{BB962C8B-B14F-4D97-AF65-F5344CB8AC3E}">
        <p14:creationId xmlns:p14="http://schemas.microsoft.com/office/powerpoint/2010/main" val="1392888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D77AF60-D483-4490-9770-ECA3A1E3A593}" type="slidenum">
              <a:rPr lang="el-GR"/>
              <a:pPr>
                <a:defRPr/>
              </a:pPr>
              <a:t>‹#›</a:t>
            </a:fld>
            <a:endParaRPr lang="el-GR"/>
          </a:p>
        </p:txBody>
      </p:sp>
    </p:spTree>
    <p:extLst>
      <p:ext uri="{BB962C8B-B14F-4D97-AF65-F5344CB8AC3E}">
        <p14:creationId xmlns:p14="http://schemas.microsoft.com/office/powerpoint/2010/main" val="482988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39600D4-EA7B-4FC9-ADD9-A8A83FB00311}" type="slidenum">
              <a:rPr lang="el-GR"/>
              <a:pPr>
                <a:defRPr/>
              </a:pPr>
              <a:t>‹#›</a:t>
            </a:fld>
            <a:endParaRPr lang="el-GR"/>
          </a:p>
        </p:txBody>
      </p:sp>
    </p:spTree>
    <p:extLst>
      <p:ext uri="{BB962C8B-B14F-4D97-AF65-F5344CB8AC3E}">
        <p14:creationId xmlns:p14="http://schemas.microsoft.com/office/powerpoint/2010/main" val="105932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8F48C619-E92D-4823-A1DA-561FF23087B5}" type="slidenum">
              <a:rPr lang="el-GR"/>
              <a:pPr>
                <a:defRPr/>
              </a:pPr>
              <a:t>‹#›</a:t>
            </a:fld>
            <a:endParaRPr lang="el-GR"/>
          </a:p>
        </p:txBody>
      </p:sp>
    </p:spTree>
    <p:extLst>
      <p:ext uri="{BB962C8B-B14F-4D97-AF65-F5344CB8AC3E}">
        <p14:creationId xmlns:p14="http://schemas.microsoft.com/office/powerpoint/2010/main" val="317649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BD127BEC-73BD-450C-A5B1-948A925C480D}" type="slidenum">
              <a:rPr lang="el-GR"/>
              <a:pPr>
                <a:defRPr/>
              </a:pPr>
              <a:t>‹#›</a:t>
            </a:fld>
            <a:endParaRPr lang="el-GR"/>
          </a:p>
        </p:txBody>
      </p:sp>
    </p:spTree>
    <p:extLst>
      <p:ext uri="{BB962C8B-B14F-4D97-AF65-F5344CB8AC3E}">
        <p14:creationId xmlns:p14="http://schemas.microsoft.com/office/powerpoint/2010/main" val="313448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E17D3BCC-8917-46A3-84A4-1D04A79C59C2}" type="slidenum">
              <a:rPr lang="el-GR"/>
              <a:pPr>
                <a:defRPr/>
              </a:pPr>
              <a:t>‹#›</a:t>
            </a:fld>
            <a:endParaRPr lang="el-GR"/>
          </a:p>
        </p:txBody>
      </p:sp>
    </p:spTree>
    <p:extLst>
      <p:ext uri="{BB962C8B-B14F-4D97-AF65-F5344CB8AC3E}">
        <p14:creationId xmlns:p14="http://schemas.microsoft.com/office/powerpoint/2010/main" val="278387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DC7DBC7-7B4B-4B4D-9252-63868AB42146}" type="slidenum">
              <a:rPr lang="el-GR"/>
              <a:pPr>
                <a:defRPr/>
              </a:pPr>
              <a:t>‹#›</a:t>
            </a:fld>
            <a:endParaRPr lang="el-GR"/>
          </a:p>
        </p:txBody>
      </p:sp>
    </p:spTree>
    <p:extLst>
      <p:ext uri="{BB962C8B-B14F-4D97-AF65-F5344CB8AC3E}">
        <p14:creationId xmlns:p14="http://schemas.microsoft.com/office/powerpoint/2010/main" val="189844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9B4CE08-1BAA-4105-A527-2286E63EE01D}" type="slidenum">
              <a:rPr lang="el-GR"/>
              <a:pPr>
                <a:defRPr/>
              </a:pPr>
              <a:t>‹#›</a:t>
            </a:fld>
            <a:endParaRPr lang="el-GR"/>
          </a:p>
        </p:txBody>
      </p:sp>
    </p:spTree>
    <p:extLst>
      <p:ext uri="{BB962C8B-B14F-4D97-AF65-F5344CB8AC3E}">
        <p14:creationId xmlns:p14="http://schemas.microsoft.com/office/powerpoint/2010/main" val="68928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5837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22DD1B4A-E55C-4072-B17C-A4203946A24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67E802E2-10D4-471B-8E4E-AEC9322BEB3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nickmoranteconsultants.com/images/brookfield_viscometer_p4yq.bmp" TargetMode="External"/><Relationship Id="rId4" Type="http://schemas.openxmlformats.org/officeDocument/2006/relationships/image" Target="http://nickmoranteconsultants.com/images/brookfield_viscometer_p4yq.bm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Norcross_Viscosity&amp;action=edit&amp;redlink=1" TargetMode="External"/><Relationship Id="rId4" Type="http://schemas.openxmlformats.org/officeDocument/2006/relationships/hyperlink" Target="http://commons.wikimedia.org/wiki/File:Shell_Cup.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(Ε)</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600" b="1" smtClean="0">
                <a:solidFill>
                  <a:srgbClr val="000000"/>
                </a:solidFill>
              </a:rPr>
              <a:t>Ενότητα 2</a:t>
            </a:r>
            <a:r>
              <a:rPr lang="el-GR" altLang="el-GR" sz="2600" smtClean="0">
                <a:solidFill>
                  <a:srgbClr val="000000"/>
                </a:solidFill>
              </a:rPr>
              <a:t>:</a:t>
            </a:r>
            <a:r>
              <a:rPr lang="en-US" altLang="el-GR" sz="2600" smtClean="0">
                <a:solidFill>
                  <a:srgbClr val="000000"/>
                </a:solidFill>
              </a:rPr>
              <a:t> </a:t>
            </a:r>
            <a:r>
              <a:rPr lang="el-GR" altLang="el-GR" sz="2600" smtClean="0"/>
              <a:t>Μέτρηση του Ιξώδους Ρευστού</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0" y="115888"/>
            <a:ext cx="9144000" cy="1009650"/>
          </a:xfrm>
        </p:spPr>
        <p:txBody>
          <a:bodyPr/>
          <a:lstStyle/>
          <a:p>
            <a:r>
              <a:rPr lang="el-GR" altLang="el-GR" sz="4400" smtClean="0"/>
              <a:t>Νευτώνεια ρευστά </a:t>
            </a:r>
            <a:endParaRPr lang="el-GR" altLang="el-GR" sz="3600" smtClean="0"/>
          </a:p>
        </p:txBody>
      </p:sp>
      <p:sp>
        <p:nvSpPr>
          <p:cNvPr id="3" name="Θέση περιεχομένου 2"/>
          <p:cNvSpPr>
            <a:spLocks noGrp="1" noRot="1" noChangeAspect="1" noMove="1" noResize="1" noEditPoints="1" noAdjustHandles="1" noChangeArrowheads="1" noChangeShapeType="1" noTextEdit="1"/>
          </p:cNvSpPr>
          <p:nvPr>
            <p:ph idx="1"/>
          </p:nvPr>
        </p:nvSpPr>
        <p:spPr>
          <a:xfrm>
            <a:off x="457200" y="1628800"/>
            <a:ext cx="8229600" cy="4032448"/>
          </a:xfrm>
          <a:blipFill rotWithShape="1">
            <a:blip r:embed="rId2" cstate="print"/>
            <a:stretch>
              <a:fillRect l="-963" t="-604"/>
            </a:stretch>
          </a:blipFill>
        </p:spPr>
        <p:txBody>
          <a:bodyPr rtlCol="0">
            <a:normAutofit/>
          </a:bodyPr>
          <a:lstStyle/>
          <a:p>
            <a:pPr fontAlgn="auto">
              <a:spcAft>
                <a:spcPts val="0"/>
              </a:spcAft>
              <a:buFont typeface="Arial" pitchFamily="34" charset="0"/>
              <a:buChar char="•"/>
              <a:defRPr/>
            </a:pPr>
            <a:r>
              <a:rPr lang="el-GR" dirty="0">
                <a:noFill/>
              </a:rPr>
              <a:t> </a:t>
            </a:r>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7CF3B77-9680-4A51-9A75-942DC42E434A}"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1009650"/>
          </a:xfrm>
        </p:spPr>
        <p:txBody>
          <a:bodyPr/>
          <a:lstStyle/>
          <a:p>
            <a:r>
              <a:rPr lang="el-GR" altLang="el-GR" sz="4400" smtClean="0"/>
              <a:t>Μη Νευτώνεια Ρευστά - Θιξοτροπία</a:t>
            </a:r>
            <a:endParaRPr lang="el-GR" altLang="el-GR" sz="3600" smtClean="0"/>
          </a:p>
        </p:txBody>
      </p:sp>
      <p:sp>
        <p:nvSpPr>
          <p:cNvPr id="3" name="Θέση περιεχομένου 2"/>
          <p:cNvSpPr>
            <a:spLocks noGrp="1"/>
          </p:cNvSpPr>
          <p:nvPr>
            <p:ph idx="1"/>
          </p:nvPr>
        </p:nvSpPr>
        <p:spPr>
          <a:xfrm>
            <a:off x="468313" y="1484313"/>
            <a:ext cx="8229600" cy="5040312"/>
          </a:xfrm>
        </p:spPr>
        <p:txBody>
          <a:bodyPr rtlCol="0">
            <a:normAutofit lnSpcReduction="10000"/>
          </a:bodyPr>
          <a:lstStyle/>
          <a:p>
            <a:pPr fontAlgn="auto">
              <a:spcAft>
                <a:spcPts val="0"/>
              </a:spcAft>
              <a:buFont typeface="Arial" pitchFamily="34" charset="0"/>
              <a:buChar char="•"/>
              <a:defRPr/>
            </a:pPr>
            <a:r>
              <a:rPr lang="el-GR" dirty="0" smtClean="0"/>
              <a:t>Ορισμένα </a:t>
            </a:r>
            <a:r>
              <a:rPr lang="el-GR" dirty="0"/>
              <a:t>ρευστά, </a:t>
            </a:r>
            <a:r>
              <a:rPr lang="el-GR" dirty="0" smtClean="0"/>
              <a:t>όπως είναι τα </a:t>
            </a:r>
            <a:r>
              <a:rPr lang="el-GR" dirty="0"/>
              <a:t>χρώματα και τα </a:t>
            </a:r>
            <a:r>
              <a:rPr lang="el-GR" dirty="0" smtClean="0"/>
              <a:t>εκτυπωτικά μελάνια χαρακτηρίζονται </a:t>
            </a:r>
            <a:r>
              <a:rPr lang="el-GR" dirty="0"/>
              <a:t>ως </a:t>
            </a:r>
            <a:r>
              <a:rPr lang="el-GR" b="1" dirty="0"/>
              <a:t>μη</a:t>
            </a:r>
            <a:r>
              <a:rPr lang="el-GR" dirty="0"/>
              <a:t> </a:t>
            </a:r>
            <a:r>
              <a:rPr lang="el-GR" b="1" dirty="0"/>
              <a:t>νευτώνεια υγρά, </a:t>
            </a:r>
            <a:r>
              <a:rPr lang="el-GR" dirty="0"/>
              <a:t>δηλαδή δεν διατηρούν την τιμή του ιξώδους σταθερή κατά την χρήση τους. </a:t>
            </a:r>
          </a:p>
          <a:p>
            <a:pPr fontAlgn="auto">
              <a:spcAft>
                <a:spcPts val="0"/>
              </a:spcAft>
              <a:buFont typeface="Arial" pitchFamily="34" charset="0"/>
              <a:buChar char="•"/>
              <a:defRPr/>
            </a:pPr>
            <a:r>
              <a:rPr lang="el-GR" dirty="0" smtClean="0"/>
              <a:t>Αντίθετα, </a:t>
            </a:r>
            <a:r>
              <a:rPr lang="el-GR" dirty="0"/>
              <a:t>το ιξώδες αυτών των ρευστών μειώνεται με την ανάδευση (μηχανική διαταραχή). Η ιδιότητα αυτή των παραπάνω ρευστών λέγεται </a:t>
            </a:r>
            <a:r>
              <a:rPr lang="el-GR" b="1" dirty="0" err="1" smtClean="0"/>
              <a:t>θιξοτροπία</a:t>
            </a:r>
            <a:r>
              <a:rPr lang="el-GR" b="1" dirty="0" smtClean="0"/>
              <a:t>, </a:t>
            </a:r>
            <a:r>
              <a:rPr lang="el-GR" dirty="0" smtClean="0"/>
              <a:t>και τα </a:t>
            </a:r>
            <a:r>
              <a:rPr lang="el-GR" dirty="0"/>
              <a:t>ρευστά αυτά, λέγονται </a:t>
            </a:r>
            <a:r>
              <a:rPr lang="el-GR" b="1" dirty="0" err="1"/>
              <a:t>θιξότροπα</a:t>
            </a:r>
            <a:r>
              <a:rPr lang="el-GR" b="1" dirty="0"/>
              <a:t>.</a:t>
            </a:r>
            <a:r>
              <a:rPr lang="el-GR" dirty="0"/>
              <a:t> </a:t>
            </a:r>
          </a:p>
          <a:p>
            <a:pPr fontAlgn="auto">
              <a:spcAft>
                <a:spcPts val="0"/>
              </a:spcAft>
              <a:buFont typeface="Arial" pitchFamily="34" charset="0"/>
              <a:buChar char="•"/>
              <a:defRPr/>
            </a:pPr>
            <a:r>
              <a:rPr lang="el-GR" dirty="0"/>
              <a:t>Πρέπει να </a:t>
            </a:r>
            <a:r>
              <a:rPr lang="el-GR" dirty="0" smtClean="0"/>
              <a:t>σημειωθεί </a:t>
            </a:r>
            <a:r>
              <a:rPr lang="el-GR" dirty="0"/>
              <a:t>ότι το ιξώδες όλων των υγρών μεταβάλλεται γρήγορα με τη μεταβολή της θερμοκρασίας. </a:t>
            </a:r>
            <a:r>
              <a:rPr lang="el-GR" dirty="0" smtClean="0"/>
              <a:t>Με την αύξηση της θερμοκρασίας, το </a:t>
            </a:r>
            <a:r>
              <a:rPr lang="el-GR" dirty="0"/>
              <a:t>ιξώδες του υγρού μειώνεται. </a:t>
            </a:r>
          </a:p>
          <a:p>
            <a:pPr fontAlgn="auto">
              <a:spcAft>
                <a:spcPts val="0"/>
              </a:spcAft>
              <a:buFont typeface="Arial" pitchFamily="34" charset="0"/>
              <a:buChar char="•"/>
              <a:defRPr/>
            </a:pPr>
            <a:endParaRPr lang="el-GR" dirty="0"/>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331ED49-D00F-4DAE-92B3-F587EA996942}" type="slidenum">
              <a:rPr lang="el-GR" altLang="el-GR">
                <a:solidFill>
                  <a:srgbClr val="000000"/>
                </a:solidFill>
              </a:rPr>
              <a:pPr/>
              <a:t>10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a:xfrm>
            <a:off x="0" y="115888"/>
            <a:ext cx="9144000" cy="909637"/>
          </a:xfrm>
        </p:spPr>
        <p:txBody>
          <a:bodyPr/>
          <a:lstStyle/>
          <a:p>
            <a:r>
              <a:rPr lang="el-GR" altLang="el-GR" smtClean="0"/>
              <a:t>Μονάδες ιξώδους</a:t>
            </a:r>
            <a:r>
              <a:rPr lang="en-US" altLang="el-GR" smtClean="0"/>
              <a:t> </a:t>
            </a:r>
            <a:r>
              <a:rPr lang="en-US" altLang="el-GR" sz="3200" b="0" smtClean="0"/>
              <a:t>(1 </a:t>
            </a:r>
            <a:r>
              <a:rPr lang="el-GR" altLang="el-GR" sz="3200" b="0" smtClean="0"/>
              <a:t>από 2)</a:t>
            </a:r>
          </a:p>
        </p:txBody>
      </p:sp>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040560"/>
          </a:xfrm>
          <a:blipFill rotWithShape="1">
            <a:blip r:embed="rId2" cstate="print"/>
            <a:stretch>
              <a:fillRect l="-963" t="-484" r="-1778"/>
            </a:stretch>
          </a:blipFill>
        </p:spPr>
        <p:txBody>
          <a:bodyPr rtlCol="0">
            <a:normAutofit/>
          </a:bodyPr>
          <a:lstStyle/>
          <a:p>
            <a:pPr fontAlgn="auto">
              <a:spcAft>
                <a:spcPts val="0"/>
              </a:spcAft>
              <a:buFont typeface="Arial" pitchFamily="34" charset="0"/>
              <a:buChar char="•"/>
              <a:defRPr/>
            </a:pPr>
            <a:r>
              <a:rPr lang="el-GR">
                <a:noFill/>
              </a:rPr>
              <a:t> </a:t>
            </a:r>
          </a:p>
        </p:txBody>
      </p:sp>
      <p:sp>
        <p:nvSpPr>
          <p:cNvPr id="378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3D7B2DF-2E4E-4AF6-AC27-5C1ECC111C77}"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0" y="115888"/>
            <a:ext cx="9144000" cy="909637"/>
          </a:xfrm>
        </p:spPr>
        <p:txBody>
          <a:bodyPr/>
          <a:lstStyle/>
          <a:p>
            <a:r>
              <a:rPr lang="el-GR" altLang="el-GR" smtClean="0"/>
              <a:t>Μονάδες ιξώδους</a:t>
            </a:r>
            <a:r>
              <a:rPr lang="en-US" altLang="el-GR" smtClean="0"/>
              <a:t> </a:t>
            </a:r>
            <a:r>
              <a:rPr lang="en-US" altLang="el-GR" sz="3200" b="0" smtClean="0"/>
              <a:t>(</a:t>
            </a:r>
            <a:r>
              <a:rPr lang="el-GR" altLang="el-GR" sz="3200" b="0" smtClean="0"/>
              <a:t>2</a:t>
            </a:r>
            <a:r>
              <a:rPr lang="en-US" altLang="el-GR" sz="3200" b="0" smtClean="0"/>
              <a:t> </a:t>
            </a:r>
            <a:r>
              <a:rPr lang="el-GR" altLang="el-GR" sz="3200" b="0" smtClean="0"/>
              <a:t>από 2)</a:t>
            </a:r>
            <a:endParaRPr lang="el-GR" altLang="el-GR" smtClean="0"/>
          </a:p>
        </p:txBody>
      </p:sp>
      <p:sp>
        <p:nvSpPr>
          <p:cNvPr id="38914" name="Θέση περιεχομένου 2"/>
          <p:cNvSpPr>
            <a:spLocks noGrp="1"/>
          </p:cNvSpPr>
          <p:nvPr>
            <p:ph idx="1"/>
          </p:nvPr>
        </p:nvSpPr>
        <p:spPr/>
        <p:txBody>
          <a:bodyPr/>
          <a:lstStyle/>
          <a:p>
            <a:r>
              <a:rPr lang="el-GR" altLang="el-GR" smtClean="0"/>
              <a:t>Επειδή η μονάδα </a:t>
            </a:r>
            <a:r>
              <a:rPr lang="el-GR" altLang="el-GR" b="1" smtClean="0"/>
              <a:t>P</a:t>
            </a:r>
            <a:r>
              <a:rPr lang="el-GR" altLang="el-GR" smtClean="0"/>
              <a:t> (</a:t>
            </a:r>
            <a:r>
              <a:rPr lang="el-GR" altLang="el-GR" b="1" smtClean="0"/>
              <a:t>Poise)</a:t>
            </a:r>
            <a:r>
              <a:rPr lang="el-GR" altLang="el-GR" smtClean="0"/>
              <a:t> είναι πολύ μεγάλη για τα περισσότερα ρευστά, στην πράξη χρησιμοποιείται το </a:t>
            </a:r>
            <a:r>
              <a:rPr lang="el-GR" altLang="el-GR" b="1" smtClean="0"/>
              <a:t>cP (centi-Poise)</a:t>
            </a:r>
            <a:r>
              <a:rPr lang="el-GR" altLang="el-GR" smtClean="0"/>
              <a:t> που είναι 100 φορές μικρότερο (1 Poise= 100 cP).  </a:t>
            </a:r>
          </a:p>
          <a:p>
            <a:r>
              <a:rPr lang="el-GR" altLang="el-GR" smtClean="0"/>
              <a:t>Επίσης, διεθνής μονάδα του ιξώδους είναι το </a:t>
            </a:r>
            <a:r>
              <a:rPr lang="el-GR" altLang="el-GR" b="1" smtClean="0"/>
              <a:t>Pa.s (Pascal.second)</a:t>
            </a:r>
            <a:r>
              <a:rPr lang="el-GR" altLang="el-GR" smtClean="0"/>
              <a:t> και οι υποδιαιρέσεις του: 1000 mPa.s=1 Pa.s</a:t>
            </a:r>
          </a:p>
          <a:p>
            <a:pPr lvl="1"/>
            <a:r>
              <a:rPr lang="fr-FR" altLang="el-GR" smtClean="0"/>
              <a:t>1 Pas=10 P</a:t>
            </a:r>
          </a:p>
          <a:p>
            <a:pPr lvl="1"/>
            <a:r>
              <a:rPr lang="fr-FR" altLang="el-GR" smtClean="0"/>
              <a:t>1 mPas=1 cP</a:t>
            </a:r>
            <a:endParaRPr lang="el-GR" altLang="el-GR" smtClean="0"/>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4BD1EC3-1D01-4D53-8359-8D2FB645B645}"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0" y="115888"/>
            <a:ext cx="9144000" cy="909637"/>
          </a:xfrm>
        </p:spPr>
        <p:txBody>
          <a:bodyPr/>
          <a:lstStyle/>
          <a:p>
            <a:r>
              <a:rPr lang="el-GR" altLang="el-GR" smtClean="0"/>
              <a:t>Κινηματικό ιξώδες</a:t>
            </a:r>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dirty="0" smtClean="0"/>
              <a:t>Πολλές </a:t>
            </a:r>
            <a:r>
              <a:rPr lang="el-GR" dirty="0"/>
              <a:t>φορές, χρησιμοποιείται, επίσης, το </a:t>
            </a:r>
            <a:r>
              <a:rPr lang="el-GR" b="1" dirty="0"/>
              <a:t>κινηματικό ιξώδες (</a:t>
            </a:r>
            <a:r>
              <a:rPr lang="el-GR" b="1" dirty="0" err="1"/>
              <a:t>η</a:t>
            </a:r>
            <a:r>
              <a:rPr lang="el-GR" b="1" baseline="-25000" dirty="0" err="1"/>
              <a:t>Κ</a:t>
            </a:r>
            <a:r>
              <a:rPr lang="el-GR" b="1" dirty="0"/>
              <a:t>)</a:t>
            </a:r>
            <a:r>
              <a:rPr lang="el-GR" dirty="0"/>
              <a:t>, που είναι ο λόγος του απόλυτου ιξώδους (η) προς την πυκνότητα (ρ) του ρευστού: </a:t>
            </a:r>
          </a:p>
          <a:p>
            <a:pPr algn="ctr" fontAlgn="auto">
              <a:spcAft>
                <a:spcPts val="0"/>
              </a:spcAft>
              <a:buFont typeface="Arial" pitchFamily="34" charset="0"/>
              <a:buNone/>
              <a:defRPr/>
            </a:pPr>
            <a:r>
              <a:rPr lang="el-GR" b="1" dirty="0" err="1" smtClean="0"/>
              <a:t>η</a:t>
            </a:r>
            <a:r>
              <a:rPr lang="el-GR" b="1" baseline="-25000" dirty="0" err="1" smtClean="0"/>
              <a:t>Κ</a:t>
            </a:r>
            <a:r>
              <a:rPr lang="el-GR" b="1" dirty="0" smtClean="0"/>
              <a:t>=</a:t>
            </a:r>
            <a:r>
              <a:rPr lang="en-US" b="1" dirty="0"/>
              <a:t>n</a:t>
            </a:r>
            <a:r>
              <a:rPr lang="el-GR" b="1" dirty="0" smtClean="0"/>
              <a:t>/ρ</a:t>
            </a:r>
            <a:endParaRPr lang="el-GR" dirty="0"/>
          </a:p>
          <a:p>
            <a:pPr algn="just" fontAlgn="auto">
              <a:spcAft>
                <a:spcPts val="0"/>
              </a:spcAft>
              <a:buFont typeface="Arial" pitchFamily="34" charset="0"/>
              <a:buChar char="•"/>
              <a:defRPr/>
            </a:pPr>
            <a:r>
              <a:rPr lang="el-GR" dirty="0"/>
              <a:t>Ως μονάδα κινηματικού ιξώδους χρησιμοποιείται </a:t>
            </a:r>
            <a:r>
              <a:rPr lang="el-GR" dirty="0" smtClean="0"/>
              <a:t>η μονάδα </a:t>
            </a:r>
            <a:r>
              <a:rPr lang="en-US" b="1" dirty="0"/>
              <a:t>Stoke </a:t>
            </a:r>
            <a:r>
              <a:rPr lang="el-GR" b="1" dirty="0"/>
              <a:t>(</a:t>
            </a:r>
            <a:r>
              <a:rPr lang="en-US" b="1" dirty="0"/>
              <a:t>St</a:t>
            </a:r>
            <a:r>
              <a:rPr lang="el-GR" b="1" dirty="0" smtClean="0"/>
              <a:t>)</a:t>
            </a:r>
            <a:r>
              <a:rPr lang="el-GR" dirty="0" smtClean="0"/>
              <a:t>.</a:t>
            </a:r>
            <a:endParaRPr lang="en-US" dirty="0" smtClean="0"/>
          </a:p>
          <a:p>
            <a:pPr marL="0" indent="0" algn="ctr" fontAlgn="auto">
              <a:spcAft>
                <a:spcPts val="0"/>
              </a:spcAft>
              <a:buFont typeface="Arial" pitchFamily="34" charset="0"/>
              <a:buNone/>
              <a:defRPr/>
            </a:pPr>
            <a:r>
              <a:rPr lang="el-GR" b="1" dirty="0" smtClean="0"/>
              <a:t>1</a:t>
            </a:r>
            <a:r>
              <a:rPr lang="en-US" b="1" dirty="0"/>
              <a:t>Stoke</a:t>
            </a:r>
            <a:r>
              <a:rPr lang="el-GR" b="1" dirty="0"/>
              <a:t>=1 </a:t>
            </a:r>
            <a:r>
              <a:rPr lang="en-US" b="1" dirty="0"/>
              <a:t>cm</a:t>
            </a:r>
            <a:r>
              <a:rPr lang="el-GR" b="1" baseline="30000" dirty="0"/>
              <a:t>2</a:t>
            </a:r>
            <a:r>
              <a:rPr lang="el-GR" b="1" dirty="0"/>
              <a:t>.</a:t>
            </a:r>
            <a:r>
              <a:rPr lang="en-US" b="1" dirty="0"/>
              <a:t>sec</a:t>
            </a:r>
            <a:r>
              <a:rPr lang="el-GR" b="1" baseline="30000" dirty="0"/>
              <a:t>-1</a:t>
            </a:r>
            <a:endParaRPr lang="el-GR" b="1" dirty="0"/>
          </a:p>
          <a:p>
            <a:pPr fontAlgn="auto">
              <a:spcAft>
                <a:spcPts val="0"/>
              </a:spcAft>
              <a:buFont typeface="Arial" pitchFamily="34" charset="0"/>
              <a:buChar char="•"/>
              <a:defRPr/>
            </a:pPr>
            <a:endParaRPr lang="el-GR" dirty="0"/>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A8455AB-A50F-401A-A893-B3E9834F0924}"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0" y="115888"/>
            <a:ext cx="9144000" cy="909637"/>
          </a:xfrm>
        </p:spPr>
        <p:txBody>
          <a:bodyPr/>
          <a:lstStyle/>
          <a:p>
            <a:r>
              <a:rPr lang="el-GR" altLang="el-GR" smtClean="0"/>
              <a:t>Συντελεστής ρευστότητας</a:t>
            </a:r>
          </a:p>
        </p:txBody>
      </p:sp>
      <p:sp>
        <p:nvSpPr>
          <p:cNvPr id="40962" name="Θέση περιεχομένου 2"/>
          <p:cNvSpPr>
            <a:spLocks noGrp="1"/>
          </p:cNvSpPr>
          <p:nvPr>
            <p:ph idx="1"/>
          </p:nvPr>
        </p:nvSpPr>
        <p:spPr/>
        <p:txBody>
          <a:bodyPr/>
          <a:lstStyle/>
          <a:p>
            <a:pPr>
              <a:spcBef>
                <a:spcPts val="3000"/>
              </a:spcBef>
            </a:pPr>
            <a:r>
              <a:rPr lang="el-GR" altLang="el-GR" smtClean="0"/>
              <a:t>Επίσης, χρησιμοποιείται ο όρος </a:t>
            </a:r>
            <a:r>
              <a:rPr lang="el-GR" altLang="el-GR" b="1" smtClean="0"/>
              <a:t>συντελεστής ρευστότητας, </a:t>
            </a:r>
            <a:r>
              <a:rPr lang="el-GR" altLang="el-GR" smtClean="0"/>
              <a:t>δηλαδή το αντίστροφο του συντελεστή ιξώδους: </a:t>
            </a:r>
          </a:p>
          <a:p>
            <a:pPr>
              <a:spcBef>
                <a:spcPts val="3000"/>
              </a:spcBef>
            </a:pPr>
            <a:r>
              <a:rPr lang="el-GR" altLang="el-GR" b="1" smtClean="0"/>
              <a:t>Συντελεστής ρευστότητας ή ροής:  Φ=1/η</a:t>
            </a:r>
            <a:endParaRPr lang="el-GR" altLang="el-GR" smtClean="0"/>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295A9BE-F1C1-4C00-9AE9-66083C7A2932}"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0" y="115888"/>
            <a:ext cx="9144000" cy="909637"/>
          </a:xfrm>
        </p:spPr>
        <p:txBody>
          <a:bodyPr/>
          <a:lstStyle/>
          <a:p>
            <a:r>
              <a:rPr lang="el-GR" altLang="el-GR" smtClean="0"/>
              <a:t>Μέτρηση ιξώδους</a:t>
            </a:r>
          </a:p>
        </p:txBody>
      </p:sp>
      <p:sp>
        <p:nvSpPr>
          <p:cNvPr id="41986" name="Θέση περιεχομένου 2"/>
          <p:cNvSpPr>
            <a:spLocks noGrp="1"/>
          </p:cNvSpPr>
          <p:nvPr>
            <p:ph idx="1"/>
          </p:nvPr>
        </p:nvSpPr>
        <p:spPr>
          <a:xfrm>
            <a:off x="492125" y="1700213"/>
            <a:ext cx="8229600" cy="1657350"/>
          </a:xfrm>
        </p:spPr>
        <p:txBody>
          <a:bodyPr/>
          <a:lstStyle/>
          <a:p>
            <a:r>
              <a:rPr lang="el-GR" altLang="el-GR" smtClean="0"/>
              <a:t>Για την μέτρηση του ιξώδους των ρευστών χρησιμοποιούνται διάφοροι τύποι οργάνων, όπως είναι τα  </a:t>
            </a:r>
            <a:r>
              <a:rPr lang="el-GR" altLang="el-GR" b="1" smtClean="0"/>
              <a:t>ιξωδόμετρα</a:t>
            </a:r>
            <a:r>
              <a:rPr lang="el-GR" altLang="el-GR" smtClean="0"/>
              <a:t> και τα </a:t>
            </a:r>
            <a:r>
              <a:rPr lang="el-GR" altLang="el-GR" b="1" smtClean="0"/>
              <a:t>κύπελλα ροής.</a:t>
            </a:r>
            <a:endParaRPr lang="el-GR" altLang="el-GR" smtClean="0"/>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B6BF169-38AB-4783-884C-3E2CFDF4A18C}"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909637"/>
          </a:xfrm>
        </p:spPr>
        <p:txBody>
          <a:bodyPr/>
          <a:lstStyle/>
          <a:p>
            <a:r>
              <a:rPr lang="el-GR" altLang="el-GR" smtClean="0"/>
              <a:t>Ιξωδόμετρο </a:t>
            </a:r>
            <a:r>
              <a:rPr lang="en-US" altLang="el-GR" smtClean="0"/>
              <a:t>Brookfield</a:t>
            </a:r>
            <a:r>
              <a:rPr lang="el-GR" altLang="el-GR" smtClean="0"/>
              <a:t> </a:t>
            </a:r>
            <a:r>
              <a:rPr lang="el-GR" altLang="el-GR" sz="3200" b="0" smtClean="0"/>
              <a:t>(1 από </a:t>
            </a:r>
            <a:r>
              <a:rPr lang="en-US" altLang="el-GR" sz="3200" b="0" smtClean="0"/>
              <a:t>5</a:t>
            </a:r>
            <a:r>
              <a:rPr lang="el-GR" altLang="el-GR" sz="3200" b="0" smtClean="0"/>
              <a:t>)</a:t>
            </a:r>
          </a:p>
        </p:txBody>
      </p:sp>
      <p:sp>
        <p:nvSpPr>
          <p:cNvPr id="43010" name="Θέση περιεχομένου 2"/>
          <p:cNvSpPr>
            <a:spLocks noGrp="1"/>
          </p:cNvSpPr>
          <p:nvPr>
            <p:ph idx="1"/>
          </p:nvPr>
        </p:nvSpPr>
        <p:spPr/>
        <p:txBody>
          <a:bodyPr/>
          <a:lstStyle/>
          <a:p>
            <a:r>
              <a:rPr lang="el-GR" altLang="el-GR" dirty="0" smtClean="0"/>
              <a:t>Το </a:t>
            </a:r>
            <a:r>
              <a:rPr lang="el-GR" altLang="el-GR" b="1" dirty="0" smtClean="0"/>
              <a:t>ιξωδόμετρο </a:t>
            </a:r>
            <a:r>
              <a:rPr lang="el-GR" altLang="el-GR" b="1" dirty="0" err="1" smtClean="0"/>
              <a:t>Brookfield</a:t>
            </a:r>
            <a:r>
              <a:rPr lang="el-GR" altLang="el-GR" b="1" dirty="0" smtClean="0"/>
              <a:t> </a:t>
            </a:r>
            <a:r>
              <a:rPr lang="el-GR" altLang="el-GR" dirty="0" smtClean="0"/>
              <a:t>είναι ένας τύπος περιστρεφόμενου ιξωδομέτρου που </a:t>
            </a:r>
            <a:r>
              <a:rPr lang="el-GR" altLang="el-GR" dirty="0" smtClean="0"/>
              <a:t>σχηματίζεται </a:t>
            </a:r>
            <a:r>
              <a:rPr lang="el-GR" altLang="el-GR" dirty="0" smtClean="0"/>
              <a:t>από δύο ομόκεντρους </a:t>
            </a:r>
            <a:r>
              <a:rPr lang="el-GR" altLang="el-GR" dirty="0" smtClean="0"/>
              <a:t>κυλίνδρους</a:t>
            </a:r>
            <a:r>
              <a:rPr lang="el-GR" altLang="el-GR" dirty="0" smtClean="0"/>
              <a:t>, που σχηματίζουν </a:t>
            </a:r>
            <a:r>
              <a:rPr lang="el-GR" altLang="el-GR" dirty="0" smtClean="0"/>
              <a:t>η άτρακτος </a:t>
            </a:r>
            <a:r>
              <a:rPr lang="el-GR" altLang="el-GR" dirty="0" smtClean="0"/>
              <a:t>του οργάνου και το δοχείο στο οποίο τίθεται το ρευστό. </a:t>
            </a:r>
          </a:p>
          <a:p>
            <a:r>
              <a:rPr lang="el-GR" altLang="el-GR" dirty="0" smtClean="0"/>
              <a:t>Το εξωτερικό δοχείο είναι ακίνητο και ο εσωτερικός κύλινδρος περιστρέφεται. </a:t>
            </a:r>
          </a:p>
          <a:p>
            <a:r>
              <a:rPr lang="el-GR" altLang="el-GR" dirty="0" smtClean="0"/>
              <a:t>Το υγρό τοποθετείται ανάμεσα στον κύλινδρο του οργάνου και το δοχείο και μετριέται η απαιτούμενη ροπή </a:t>
            </a:r>
            <a:r>
              <a:rPr lang="el-GR" altLang="el-GR" dirty="0" smtClean="0"/>
              <a:t>στρέψης </a:t>
            </a:r>
            <a:r>
              <a:rPr lang="el-GR" altLang="el-GR" dirty="0" smtClean="0"/>
              <a:t>για την περιστροφή του κυλίνδρου, η οποία είναι ανάλογη του ιξώδους του ρευστού.</a:t>
            </a:r>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D879FE-28E2-48F1-87DF-247E34BAC8AF}" type="slidenum">
              <a:rPr lang="el-GR" altLang="el-GR">
                <a:solidFill>
                  <a:srgbClr val="000000"/>
                </a:solidFill>
              </a:rPr>
              <a:pPr/>
              <a:t>16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0" y="115888"/>
            <a:ext cx="9144000" cy="909637"/>
          </a:xfrm>
        </p:spPr>
        <p:txBody>
          <a:bodyPr/>
          <a:lstStyle/>
          <a:p>
            <a:r>
              <a:rPr lang="el-GR" altLang="el-GR" smtClean="0"/>
              <a:t>Ιξωδόμετρο </a:t>
            </a:r>
            <a:r>
              <a:rPr lang="en-US" altLang="el-GR" smtClean="0"/>
              <a:t>Brookfield</a:t>
            </a:r>
            <a:r>
              <a:rPr lang="el-GR" altLang="el-GR" smtClean="0"/>
              <a:t> </a:t>
            </a:r>
            <a:r>
              <a:rPr lang="el-GR" altLang="el-GR" sz="3200" b="0" smtClean="0"/>
              <a:t>(2 από </a:t>
            </a:r>
            <a:r>
              <a:rPr lang="en-US" altLang="el-GR" sz="3200" b="0" smtClean="0"/>
              <a:t>5</a:t>
            </a:r>
            <a:r>
              <a:rPr lang="el-GR" altLang="el-GR" sz="3200" b="0" smtClean="0"/>
              <a:t>)</a:t>
            </a:r>
            <a:endParaRPr lang="el-GR" altLang="el-GR" smtClean="0"/>
          </a:p>
        </p:txBody>
      </p:sp>
      <p:pic>
        <p:nvPicPr>
          <p:cNvPr id="5" name="Picture 1"/>
          <p:cNvPicPr>
            <a:picLocks noGrp="1" noChangeAspect="1" noChangeArrowheads="1"/>
          </p:cNvPicPr>
          <p:nvPr>
            <p:ph idx="1"/>
          </p:nvPr>
        </p:nvPicPr>
        <p:blipFill>
          <a:blip r:embed="rId3" r:link="rId4"/>
          <a:srcRect/>
          <a:stretch>
            <a:fillRect/>
          </a:stretch>
        </p:blipFill>
        <p:spPr>
          <a:xfrm>
            <a:off x="2990850" y="1774825"/>
            <a:ext cx="3162300" cy="3832225"/>
          </a:xfrm>
          <a:ln w="38100" cap="sq">
            <a:solidFill>
              <a:srgbClr val="000000"/>
            </a:solidFill>
            <a:miter lim="800000"/>
          </a:ln>
          <a:effectLst>
            <a:outerShdw blurRad="50800" dist="38100" dir="2700000" algn="tl" rotWithShape="0">
              <a:srgbClr val="000000">
                <a:alpha val="43000"/>
              </a:srgbClr>
            </a:outerShdw>
          </a:effectLst>
        </p:spPr>
      </p:pic>
      <p:sp>
        <p:nvSpPr>
          <p:cNvPr id="440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B474A5A-2504-48AF-A97A-25602263D712}" type="slidenum">
              <a:rPr lang="el-GR" altLang="el-GR">
                <a:solidFill>
                  <a:srgbClr val="000000"/>
                </a:solidFill>
              </a:rPr>
              <a:pPr/>
              <a:t>17</a:t>
            </a:fld>
            <a:endParaRPr lang="el-GR" altLang="el-GR">
              <a:solidFill>
                <a:srgbClr val="000000"/>
              </a:solidFill>
            </a:endParaRPr>
          </a:p>
        </p:txBody>
      </p:sp>
      <p:sp>
        <p:nvSpPr>
          <p:cNvPr id="3" name="Ορθογώνιο 2"/>
          <p:cNvSpPr/>
          <p:nvPr/>
        </p:nvSpPr>
        <p:spPr>
          <a:xfrm>
            <a:off x="2987675" y="5876925"/>
            <a:ext cx="3168650" cy="277813"/>
          </a:xfrm>
          <a:prstGeom prst="rect">
            <a:avLst/>
          </a:prstGeom>
        </p:spPr>
        <p:txBody>
          <a:bodyPr>
            <a:spAutoFit/>
          </a:bodyPr>
          <a:lstStyle/>
          <a:p>
            <a:pPr algn="ctr">
              <a:defRPr/>
            </a:pPr>
            <a:r>
              <a:rPr lang="en-US" sz="1200" dirty="0">
                <a:latin typeface="+mn-lt"/>
                <a:hlinkClick r:id="rId5"/>
              </a:rPr>
              <a:t>nickmoranteconsultants.com</a:t>
            </a:r>
            <a:endParaRPr lang="el-GR" sz="12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0" y="115888"/>
            <a:ext cx="9144000" cy="909637"/>
          </a:xfrm>
        </p:spPr>
        <p:txBody>
          <a:bodyPr/>
          <a:lstStyle/>
          <a:p>
            <a:r>
              <a:rPr lang="el-GR" altLang="el-GR" smtClean="0"/>
              <a:t>Ιξωδόμετρο </a:t>
            </a:r>
            <a:r>
              <a:rPr lang="en-US" altLang="el-GR" smtClean="0"/>
              <a:t>Brookfield</a:t>
            </a:r>
            <a:r>
              <a:rPr lang="el-GR" altLang="el-GR" smtClean="0"/>
              <a:t> </a:t>
            </a:r>
            <a:r>
              <a:rPr lang="el-GR" altLang="el-GR" sz="3200" b="0" smtClean="0"/>
              <a:t>(</a:t>
            </a:r>
            <a:r>
              <a:rPr lang="en-US" altLang="el-GR" sz="3200" b="0" smtClean="0"/>
              <a:t>3</a:t>
            </a:r>
            <a:r>
              <a:rPr lang="el-GR" altLang="el-GR" sz="3200" b="0" smtClean="0"/>
              <a:t> από </a:t>
            </a:r>
            <a:r>
              <a:rPr lang="en-US" altLang="el-GR" sz="3200" b="0" smtClean="0"/>
              <a:t>5</a:t>
            </a:r>
            <a:r>
              <a:rPr lang="el-GR" altLang="el-GR" sz="3200" b="0" smtClean="0"/>
              <a:t>)</a:t>
            </a:r>
            <a:endParaRPr lang="el-GR" altLang="el-GR" smtClean="0"/>
          </a:p>
        </p:txBody>
      </p:sp>
      <p:sp>
        <p:nvSpPr>
          <p:cNvPr id="46082" name="Θέση περιεχομένου 2"/>
          <p:cNvSpPr>
            <a:spLocks noGrp="1"/>
          </p:cNvSpPr>
          <p:nvPr>
            <p:ph idx="1"/>
          </p:nvPr>
        </p:nvSpPr>
        <p:spPr/>
        <p:txBody>
          <a:bodyPr/>
          <a:lstStyle/>
          <a:p>
            <a:r>
              <a:rPr lang="el-GR" altLang="el-GR" dirty="0" smtClean="0"/>
              <a:t>Η </a:t>
            </a:r>
            <a:r>
              <a:rPr lang="el-GR" altLang="el-GR" b="1" dirty="0" smtClean="0"/>
              <a:t>ταχύτητα περιστροφής </a:t>
            </a:r>
            <a:r>
              <a:rPr lang="el-GR" altLang="el-GR" dirty="0" smtClean="0"/>
              <a:t>της ατράκτου μπορεί να ρυθμιστεί με κατάλληλο κουμπί (ελέγχου της ταχύτητας περιστροφής). </a:t>
            </a:r>
          </a:p>
          <a:p>
            <a:r>
              <a:rPr lang="el-GR" altLang="el-GR" dirty="0" smtClean="0"/>
              <a:t>Η ροπή της δύναμης που χρειάζεται για να υπερνικηθεί η αντίσταση, που προέρχεται από το ιξώδες, ώστε να </a:t>
            </a:r>
            <a:r>
              <a:rPr lang="el-GR" altLang="el-GR" dirty="0" err="1" smtClean="0"/>
              <a:t>περιστραφεί</a:t>
            </a:r>
            <a:r>
              <a:rPr lang="el-GR" altLang="el-GR" dirty="0" smtClean="0"/>
              <a:t> ο κύλινδρος με ορισμένη ταχύτητα, μετριέται από την παραμόρφωση ενός ελατηρίου και διαβάζεται στην κλίμακα που υπάρχει σε ένα βαθμονομημένο δίσκο. </a:t>
            </a:r>
          </a:p>
          <a:p>
            <a:r>
              <a:rPr lang="el-GR" altLang="el-GR" dirty="0" smtClean="0"/>
              <a:t>Ο κάθε τύπος οργάνου διαθέτει </a:t>
            </a:r>
            <a:r>
              <a:rPr lang="el-GR" altLang="el-GR" b="1" dirty="0" smtClean="0"/>
              <a:t>έναν αριθμό </a:t>
            </a:r>
            <a:r>
              <a:rPr lang="el-GR" altLang="el-GR" b="1" dirty="0" smtClean="0"/>
              <a:t>ατράκτων</a:t>
            </a:r>
            <a:r>
              <a:rPr lang="el-GR" altLang="el-GR" dirty="0" smtClean="0"/>
              <a:t>, </a:t>
            </a:r>
            <a:r>
              <a:rPr lang="el-GR" altLang="el-GR" dirty="0" smtClean="0"/>
              <a:t>που μπορούν να περιστρέφονται με ορισμένες μόνο ταχύτητες.</a:t>
            </a:r>
          </a:p>
        </p:txBody>
      </p:sp>
      <p:sp>
        <p:nvSpPr>
          <p:cNvPr id="460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5FE05CF-9940-4786-8AAE-FB8B7A86D792}" type="slidenum">
              <a:rPr lang="el-GR" altLang="el-GR">
                <a:solidFill>
                  <a:srgbClr val="000000"/>
                </a:solidFill>
              </a:rPr>
              <a:pPr/>
              <a:t>18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1009650"/>
          </a:xfrm>
        </p:spPr>
        <p:txBody>
          <a:bodyPr/>
          <a:lstStyle/>
          <a:p>
            <a:r>
              <a:rPr lang="el-GR" altLang="el-GR" sz="4400" smtClean="0"/>
              <a:t>Στόχος ενότητας </a:t>
            </a:r>
            <a:endParaRPr lang="el-GR" altLang="el-GR" sz="3600" smtClean="0"/>
          </a:p>
        </p:txBody>
      </p:sp>
      <p:sp>
        <p:nvSpPr>
          <p:cNvPr id="27650" name="Θέση περιεχομένου 2"/>
          <p:cNvSpPr>
            <a:spLocks noGrp="1"/>
          </p:cNvSpPr>
          <p:nvPr>
            <p:ph idx="1"/>
          </p:nvPr>
        </p:nvSpPr>
        <p:spPr>
          <a:xfrm>
            <a:off x="468313" y="1700213"/>
            <a:ext cx="8229600" cy="2376487"/>
          </a:xfrm>
        </p:spPr>
        <p:txBody>
          <a:bodyPr/>
          <a:lstStyle/>
          <a:p>
            <a:r>
              <a:rPr lang="el-GR" altLang="el-GR" smtClean="0"/>
              <a:t>Στόχος της ενότητας είναι η εξοικείωση των σπουδαστών με την έννοια του ιξώδους ενός ρευστού </a:t>
            </a:r>
            <a:r>
              <a:rPr lang="en-US" altLang="el-GR" smtClean="0"/>
              <a:t>(</a:t>
            </a:r>
            <a:r>
              <a:rPr lang="el-GR" altLang="el-GR" smtClean="0"/>
              <a:t>στα οποία συμπεριλαμβάνονται τα μελάνια</a:t>
            </a:r>
            <a:r>
              <a:rPr lang="en-US" altLang="el-GR" smtClean="0"/>
              <a:t>) </a:t>
            </a:r>
            <a:r>
              <a:rPr lang="el-GR" altLang="el-GR" smtClean="0"/>
              <a:t>και τους τρόπους μέτρησής του στο εργαστήριο. Επίσης, η εξάσκηση στην κατασκευή και χρήση των σχετικών διαγραμμάτων.</a:t>
            </a:r>
          </a:p>
          <a:p>
            <a:endParaRPr lang="el-GR" altLang="el-GR" smtClean="0"/>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122B69C-8F47-47F7-8164-FBCE7AA5DC9A}"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0" y="115888"/>
            <a:ext cx="9144000" cy="909637"/>
          </a:xfrm>
        </p:spPr>
        <p:txBody>
          <a:bodyPr/>
          <a:lstStyle/>
          <a:p>
            <a:r>
              <a:rPr lang="el-GR" altLang="el-GR" smtClean="0"/>
              <a:t>Ιξωδόμετρο </a:t>
            </a:r>
            <a:r>
              <a:rPr lang="en-US" altLang="el-GR" smtClean="0"/>
              <a:t>Brookfield</a:t>
            </a:r>
            <a:r>
              <a:rPr lang="el-GR" altLang="el-GR" smtClean="0"/>
              <a:t> </a:t>
            </a:r>
            <a:r>
              <a:rPr lang="el-GR" altLang="el-GR" sz="3200" b="0" smtClean="0"/>
              <a:t>(</a:t>
            </a:r>
            <a:r>
              <a:rPr lang="en-US" altLang="el-GR" sz="3200" b="0" smtClean="0"/>
              <a:t>4</a:t>
            </a:r>
            <a:r>
              <a:rPr lang="el-GR" altLang="el-GR" sz="3200" b="0" smtClean="0"/>
              <a:t> από </a:t>
            </a:r>
            <a:r>
              <a:rPr lang="en-US" altLang="el-GR" sz="3200" b="0" smtClean="0"/>
              <a:t>5</a:t>
            </a:r>
            <a:r>
              <a:rPr lang="el-GR" altLang="el-GR" sz="3200" b="0" smtClean="0"/>
              <a:t>)</a:t>
            </a:r>
            <a:endParaRPr lang="el-GR" altLang="el-GR" smtClean="0"/>
          </a:p>
        </p:txBody>
      </p:sp>
      <p:sp>
        <p:nvSpPr>
          <p:cNvPr id="47106" name="Θέση περιεχομένου 2"/>
          <p:cNvSpPr>
            <a:spLocks noGrp="1"/>
          </p:cNvSpPr>
          <p:nvPr>
            <p:ph idx="1"/>
          </p:nvPr>
        </p:nvSpPr>
        <p:spPr/>
        <p:txBody>
          <a:bodyPr/>
          <a:lstStyle/>
          <a:p>
            <a:r>
              <a:rPr lang="el-GR" altLang="el-GR" smtClean="0"/>
              <a:t>Για κάθε κύλινδρο και για κάθε ταχύτητα περιστροφής του, αντιστοιχεί ένας αριθμός, που λέγεται </a:t>
            </a:r>
            <a:r>
              <a:rPr lang="el-GR" altLang="el-GR" b="1" smtClean="0"/>
              <a:t>συντελεστής μετατροπής</a:t>
            </a:r>
            <a:r>
              <a:rPr lang="el-GR" altLang="el-GR" smtClean="0"/>
              <a:t> και δίνεται από τον κατασκευαστή, με τον οποίο πρέπει να πολλαπλασιαστεί η ένδειξη του βαθμονομημένου δίσκου του ιξωδομέτρου, ώστε να δώσει το ιξώδες σε cP. </a:t>
            </a:r>
          </a:p>
          <a:p>
            <a:r>
              <a:rPr lang="el-GR" altLang="el-GR" smtClean="0"/>
              <a:t>Το ιξωδόμετρο Brookfield έχει την ικανότητα να μετρά σε περιοχές μέτρησης. Η ελάχιστη περιοχή μέτρησής του βρίσκεται με τη χρησιμοποίηση του μεγάλου κυλίνδρου στη μεγάλη ταχύτητα περιστροφής και η μέγιστη με τη χρησιμοποίηση του μικρού κυλίνδρου στη μικρότερη ταχύτητα περιστροφής.</a:t>
            </a:r>
          </a:p>
        </p:txBody>
      </p:sp>
      <p:sp>
        <p:nvSpPr>
          <p:cNvPr id="471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A91A9A0-A668-4FE1-B1CA-0C98972DA0E0}" type="slidenum">
              <a:rPr lang="el-GR" altLang="el-GR">
                <a:solidFill>
                  <a:srgbClr val="000000"/>
                </a:solidFill>
              </a:rPr>
              <a:pPr/>
              <a:t>19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0" y="115888"/>
            <a:ext cx="9144000" cy="909637"/>
          </a:xfrm>
        </p:spPr>
        <p:txBody>
          <a:bodyPr/>
          <a:lstStyle/>
          <a:p>
            <a:r>
              <a:rPr lang="el-GR" altLang="el-GR" smtClean="0"/>
              <a:t>Ιξωδόμετρο </a:t>
            </a:r>
            <a:r>
              <a:rPr lang="en-US" altLang="el-GR" smtClean="0"/>
              <a:t>Brookfield</a:t>
            </a:r>
            <a:r>
              <a:rPr lang="el-GR" altLang="el-GR" smtClean="0"/>
              <a:t> </a:t>
            </a:r>
            <a:r>
              <a:rPr lang="el-GR" altLang="el-GR" sz="3200" b="0" smtClean="0"/>
              <a:t>(</a:t>
            </a:r>
            <a:r>
              <a:rPr lang="en-US" altLang="el-GR" sz="3200" b="0" smtClean="0"/>
              <a:t>5</a:t>
            </a:r>
            <a:r>
              <a:rPr lang="el-GR" altLang="el-GR" sz="3200" b="0" smtClean="0"/>
              <a:t> από </a:t>
            </a:r>
            <a:r>
              <a:rPr lang="en-US" altLang="el-GR" sz="3200" b="0" smtClean="0"/>
              <a:t>5</a:t>
            </a:r>
            <a:r>
              <a:rPr lang="el-GR" altLang="el-GR" sz="3200" b="0" smtClean="0"/>
              <a:t>)</a:t>
            </a:r>
            <a:endParaRPr lang="el-GR" altLang="el-GR" smtClean="0"/>
          </a:p>
        </p:txBody>
      </p:sp>
      <p:sp>
        <p:nvSpPr>
          <p:cNvPr id="48130" name="Θέση περιεχομένου 2"/>
          <p:cNvSpPr>
            <a:spLocks noGrp="1"/>
          </p:cNvSpPr>
          <p:nvPr>
            <p:ph idx="1"/>
          </p:nvPr>
        </p:nvSpPr>
        <p:spPr/>
        <p:txBody>
          <a:bodyPr/>
          <a:lstStyle/>
          <a:p>
            <a:r>
              <a:rPr lang="el-GR" altLang="el-GR" smtClean="0"/>
              <a:t>Συμπερασματικά, το ιξωδόμετρο Brookfield μετράει το απόλυτο ιξώδες ενός ρευστού σε cP και είναι εφοδιασμένο με τρεις σειρές ατράκτων για ρευστά με χαμηλό ιξώδες (μελάνια φλεξογραφίας, μελάνια βαθυτυπίας, χρώματα, βερνίκια, λάκκες, διαλύτες κλπ), μέτριο ιξώδες (κόλλες, μελάνια μεταξοτυπίας, επιχρίσματα χαρτιού, γόμες, οδοντόπαστες κλπ) και υψηλό ιξώδες (άσφαλτος, πάστες, μελάνια λιθογραφίας, μελάνια τυπογραφίας, μελάνια ξηράς όφσετ, εποξειδικά επιχρίσματα, πίσσες κλπ).</a:t>
            </a:r>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B6FA2D2-745A-4D30-821F-3C740ADF1641}" type="slidenum">
              <a:rPr lang="el-GR" altLang="el-GR">
                <a:solidFill>
                  <a:srgbClr val="000000"/>
                </a:solidFill>
              </a:rPr>
              <a:pPr/>
              <a:t>20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Τίτλος"/>
          <p:cNvSpPr>
            <a:spLocks noGrp="1"/>
          </p:cNvSpPr>
          <p:nvPr>
            <p:ph type="title"/>
          </p:nvPr>
        </p:nvSpPr>
        <p:spPr>
          <a:xfrm>
            <a:off x="0" y="115888"/>
            <a:ext cx="9144000" cy="909637"/>
          </a:xfrm>
        </p:spPr>
        <p:txBody>
          <a:bodyPr/>
          <a:lstStyle/>
          <a:p>
            <a:r>
              <a:rPr lang="el-GR" altLang="el-GR" smtClean="0"/>
              <a:t>Πειραματικό μέρος</a:t>
            </a:r>
          </a:p>
        </p:txBody>
      </p:sp>
      <p:sp>
        <p:nvSpPr>
          <p:cNvPr id="49154" name="2 - Θέση περιεχομένου"/>
          <p:cNvSpPr>
            <a:spLocks noGrp="1"/>
          </p:cNvSpPr>
          <p:nvPr>
            <p:ph idx="1"/>
          </p:nvPr>
        </p:nvSpPr>
        <p:spPr>
          <a:xfrm>
            <a:off x="457200" y="1196975"/>
            <a:ext cx="8229600" cy="5184775"/>
          </a:xfrm>
        </p:spPr>
        <p:txBody>
          <a:bodyPr/>
          <a:lstStyle/>
          <a:p>
            <a:r>
              <a:rPr lang="el-GR" altLang="el-GR" smtClean="0"/>
              <a:t>Δίνεται δείγμα μελανιού υδατικής βάσης και με την χρήση του ιξωδομέτρου Brookfield μετριέται το ιξώδες του με την χρήση διαφορετικών κυλίνδρων και διάφορες ταχύτητες περιστροφής.</a:t>
            </a:r>
          </a:p>
          <a:p>
            <a:r>
              <a:rPr lang="el-GR" altLang="el-GR" smtClean="0"/>
              <a:t>Στη συνέχεια κατασκευάζεται διάγραμμα του ιξώδους σε σχέση με την ταχύτητα περιστροφής για κάθε κύλινδρο που χρησιμοποιείται. </a:t>
            </a:r>
          </a:p>
          <a:p>
            <a:r>
              <a:rPr lang="el-GR" altLang="el-GR" smtClean="0"/>
              <a:t>Με τις υποδείξεις των καθηγητών το διάγραμμα κατασκευάζεται με πρόγραμμα γραφικών (</a:t>
            </a:r>
            <a:r>
              <a:rPr lang="en-US" altLang="el-GR" smtClean="0"/>
              <a:t>Excel, Origin</a:t>
            </a:r>
            <a:r>
              <a:rPr lang="el-GR" altLang="el-GR" smtClean="0"/>
              <a:t>, κτλ) και εξάγονται συμπεράσματα.</a:t>
            </a:r>
          </a:p>
          <a:p>
            <a:endParaRPr lang="el-GR" altLang="el-GR" smtClean="0"/>
          </a:p>
        </p:txBody>
      </p:sp>
      <p:sp>
        <p:nvSpPr>
          <p:cNvPr id="49155"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41671F9-0228-4A60-963B-DB7242617578}" type="slidenum">
              <a:rPr lang="el-GR" altLang="el-GR">
                <a:solidFill>
                  <a:srgbClr val="000000"/>
                </a:solidFill>
              </a:rPr>
              <a:pPr/>
              <a:t>21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0" y="115888"/>
            <a:ext cx="9144000" cy="909637"/>
          </a:xfrm>
        </p:spPr>
        <p:txBody>
          <a:bodyPr/>
          <a:lstStyle/>
          <a:p>
            <a:r>
              <a:rPr lang="el-GR" altLang="el-GR" smtClean="0"/>
              <a:t>Κύπελλο ροής</a:t>
            </a:r>
            <a:r>
              <a:rPr lang="en-US" altLang="el-GR" smtClean="0"/>
              <a:t> </a:t>
            </a:r>
            <a:r>
              <a:rPr lang="en-US" altLang="el-GR" sz="3200" b="0" smtClean="0"/>
              <a:t>(1 </a:t>
            </a:r>
            <a:r>
              <a:rPr lang="el-GR" altLang="el-GR" sz="3200" b="0" smtClean="0"/>
              <a:t>από 2)</a:t>
            </a:r>
          </a:p>
        </p:txBody>
      </p:sp>
      <p:sp>
        <p:nvSpPr>
          <p:cNvPr id="50178" name="Θέση περιεχομένου 2"/>
          <p:cNvSpPr>
            <a:spLocks noGrp="1"/>
          </p:cNvSpPr>
          <p:nvPr>
            <p:ph idx="1"/>
          </p:nvPr>
        </p:nvSpPr>
        <p:spPr>
          <a:xfrm>
            <a:off x="466725" y="1557338"/>
            <a:ext cx="8229600" cy="3671887"/>
          </a:xfrm>
        </p:spPr>
        <p:txBody>
          <a:bodyPr/>
          <a:lstStyle/>
          <a:p>
            <a:r>
              <a:rPr lang="el-GR" altLang="el-GR" smtClean="0"/>
              <a:t>Το </a:t>
            </a:r>
            <a:r>
              <a:rPr lang="el-GR" altLang="el-GR" b="1" smtClean="0"/>
              <a:t>κύπελλο ροής </a:t>
            </a:r>
            <a:r>
              <a:rPr lang="el-GR" altLang="el-GR" smtClean="0"/>
              <a:t>είναι ένα όργανο εμπειρικής μέτρησης του </a:t>
            </a:r>
            <a:r>
              <a:rPr lang="el-GR" altLang="el-GR" b="1" smtClean="0"/>
              <a:t>χρόνου ροής </a:t>
            </a:r>
            <a:r>
              <a:rPr lang="el-GR" altLang="el-GR" smtClean="0"/>
              <a:t>ενός ρευστού, όπως είναι τα χρώματα, τα βερνίκια και άλλα παρόμοια προϊόντα. Ο χρόνος ροής των νευτώνειων και των σχεδόν νευτώνειων υλικών από δοχεία ροής σχετίζεται με το </a:t>
            </a:r>
            <a:r>
              <a:rPr lang="el-GR" altLang="el-GR" b="1" smtClean="0"/>
              <a:t>κινηματικό ιξώδες </a:t>
            </a:r>
            <a:r>
              <a:rPr lang="el-GR" altLang="el-GR" smtClean="0"/>
              <a:t>τους. </a:t>
            </a:r>
          </a:p>
          <a:p>
            <a:r>
              <a:rPr lang="el-GR" altLang="el-GR" smtClean="0"/>
              <a:t>Χρησιμοποιούνται πολλά πρότυπα κύπελλα ροής ανάλογα με το ακολουθούμενο πρότυπο (DIN, Ford, BS κτλ).</a:t>
            </a:r>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E2889A3-DECA-44CC-B686-121BD7D87405}" type="slidenum">
              <a:rPr lang="el-GR" altLang="el-GR">
                <a:solidFill>
                  <a:srgbClr val="000000"/>
                </a:solidFill>
              </a:rPr>
              <a:pPr/>
              <a:t>22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0" y="115888"/>
            <a:ext cx="9144000" cy="909637"/>
          </a:xfrm>
        </p:spPr>
        <p:txBody>
          <a:bodyPr/>
          <a:lstStyle/>
          <a:p>
            <a:r>
              <a:rPr lang="el-GR" altLang="el-GR" smtClean="0"/>
              <a:t>Κύπελλο ροής</a:t>
            </a:r>
            <a:r>
              <a:rPr lang="en-US" altLang="el-GR" smtClean="0"/>
              <a:t> </a:t>
            </a:r>
            <a:r>
              <a:rPr lang="en-US" altLang="el-GR" sz="3200" b="0" smtClean="0"/>
              <a:t>(</a:t>
            </a:r>
            <a:r>
              <a:rPr lang="el-GR" altLang="el-GR" sz="3200" b="0" smtClean="0"/>
              <a:t>2</a:t>
            </a:r>
            <a:r>
              <a:rPr lang="en-US" altLang="el-GR" sz="3200" b="0" smtClean="0"/>
              <a:t> </a:t>
            </a:r>
            <a:r>
              <a:rPr lang="el-GR" altLang="el-GR" sz="3200" b="0" smtClean="0"/>
              <a:t>από 2)</a:t>
            </a:r>
            <a:endParaRPr lang="el-GR" altLang="el-GR" smtClean="0"/>
          </a:p>
        </p:txBody>
      </p:sp>
      <p:pic>
        <p:nvPicPr>
          <p:cNvPr id="51202" name="Picture 2" descr="File:Shell C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1185863"/>
            <a:ext cx="2914650" cy="490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3" name="Rectangle 8"/>
          <p:cNvSpPr>
            <a:spLocks noChangeArrowheads="1"/>
          </p:cNvSpPr>
          <p:nvPr/>
        </p:nvSpPr>
        <p:spPr bwMode="auto">
          <a:xfrm>
            <a:off x="3235325" y="6161088"/>
            <a:ext cx="2671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4"/>
              </a:rPr>
              <a:t>Shell Cup</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5" tooltip="User:Norcross Viscosity (page does not exist)"/>
              </a:rPr>
              <a:t>Norcross Viscosity</a:t>
            </a:r>
            <a:r>
              <a:rPr lang="el-GR" altLang="el-GR" sz="1200">
                <a:solidFill>
                  <a:srgbClr val="000000"/>
                </a:solidFill>
                <a:latin typeface="Calibri" pitchFamily="34" charset="0"/>
              </a:rPr>
              <a:t> </a:t>
            </a:r>
            <a:r>
              <a:rPr lang="el-GR" altLang="el-GR" sz="1200">
                <a:solidFill>
                  <a:srgbClr val="595959"/>
                </a:solidFill>
                <a:latin typeface="Calibri" pitchFamily="34" charset="0"/>
              </a:rPr>
              <a:t>διαθέσιμο με άδεια </a:t>
            </a:r>
            <a:r>
              <a:rPr lang="en-US" altLang="el-GR" sz="1200">
                <a:solidFill>
                  <a:srgbClr val="000000"/>
                </a:solidFill>
                <a:latin typeface="Calibri" pitchFamily="34" charset="0"/>
                <a:cs typeface="Arial" charset="0"/>
                <a:hlinkClick r:id="rId6"/>
              </a:rPr>
              <a:t>CC BY-SA 3.0</a:t>
            </a:r>
            <a:endParaRPr lang="en-US" altLang="el-GR" sz="1200">
              <a:solidFill>
                <a:srgbClr val="000000"/>
              </a:solidFill>
              <a:latin typeface="Calibri" pitchFamily="34" charset="0"/>
              <a:cs typeface="Arial" charset="0"/>
            </a:endParaRPr>
          </a:p>
        </p:txBody>
      </p:sp>
      <p:sp>
        <p:nvSpPr>
          <p:cNvPr id="512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7CF8FEB-7A23-41CB-A65E-9B902F902203}" type="slidenum">
              <a:rPr lang="el-GR" altLang="el-GR">
                <a:solidFill>
                  <a:srgbClr val="000000"/>
                </a:solidFill>
              </a:rPr>
              <a:pPr/>
              <a:t>23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a:xfrm>
            <a:off x="0" y="115888"/>
            <a:ext cx="9144000" cy="909637"/>
          </a:xfrm>
        </p:spPr>
        <p:txBody>
          <a:bodyPr/>
          <a:lstStyle/>
          <a:p>
            <a:r>
              <a:rPr lang="el-GR" altLang="el-GR" smtClean="0"/>
              <a:t>Χρόνος ροής</a:t>
            </a:r>
            <a:r>
              <a:rPr lang="en-US" altLang="el-GR" smtClean="0"/>
              <a:t> </a:t>
            </a:r>
            <a:endParaRPr lang="el-GR" altLang="el-GR" smtClean="0"/>
          </a:p>
        </p:txBody>
      </p:sp>
      <p:sp>
        <p:nvSpPr>
          <p:cNvPr id="53250" name="Θέση περιεχομένου 2"/>
          <p:cNvSpPr>
            <a:spLocks noGrp="1"/>
          </p:cNvSpPr>
          <p:nvPr>
            <p:ph idx="1"/>
          </p:nvPr>
        </p:nvSpPr>
        <p:spPr>
          <a:xfrm>
            <a:off x="457200" y="1412875"/>
            <a:ext cx="8229600" cy="2520950"/>
          </a:xfrm>
        </p:spPr>
        <p:txBody>
          <a:bodyPr/>
          <a:lstStyle/>
          <a:p>
            <a:r>
              <a:rPr lang="el-GR" altLang="el-GR" b="1" smtClean="0"/>
              <a:t>Χρόνος ροής </a:t>
            </a:r>
            <a:r>
              <a:rPr lang="el-GR" altLang="el-GR" smtClean="0"/>
              <a:t>είναι ο χρόνος, σε δευτερόλεπτα, που μεσολαβεί από τη στιγμή που το δείγμα αρχίζει να εκρέει από την οπή του γεμάτου κυπέλλου, ως τη στιγμή που η νηματική ροή διακόπτεται.</a:t>
            </a:r>
          </a:p>
        </p:txBody>
      </p:sp>
      <p:sp>
        <p:nvSpPr>
          <p:cNvPr id="532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B01CAA3-0C3D-41D0-BC2C-52EB5A2595A0}" type="slidenum">
              <a:rPr lang="el-GR" altLang="el-GR">
                <a:solidFill>
                  <a:srgbClr val="000000"/>
                </a:solidFill>
              </a:rPr>
              <a:pPr/>
              <a:t>24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a:xfrm>
            <a:off x="0" y="115888"/>
            <a:ext cx="9144000" cy="909637"/>
          </a:xfrm>
        </p:spPr>
        <p:txBody>
          <a:bodyPr/>
          <a:lstStyle/>
          <a:p>
            <a:r>
              <a:rPr lang="el-GR" altLang="el-GR" smtClean="0"/>
              <a:t>Γέμισμα του κυπέλλου ροής </a:t>
            </a:r>
            <a:endParaRPr lang="el-GR" altLang="el-GR" sz="3200" b="0" smtClean="0"/>
          </a:p>
        </p:txBody>
      </p:sp>
      <p:sp>
        <p:nvSpPr>
          <p:cNvPr id="54274" name="Θέση περιεχομένου 2"/>
          <p:cNvSpPr>
            <a:spLocks noGrp="1"/>
          </p:cNvSpPr>
          <p:nvPr>
            <p:ph idx="1"/>
          </p:nvPr>
        </p:nvSpPr>
        <p:spPr/>
        <p:txBody>
          <a:bodyPr/>
          <a:lstStyle/>
          <a:p>
            <a:r>
              <a:rPr lang="el-GR" altLang="el-GR" smtClean="0"/>
              <a:t>Ενώ το στόμιο κρατιέται κλειστό με το δάκτυλό μας, το κύπελλο ροής γεμίζεται με το δείγμα, με αργό τρόπο, ώστε να αποφεύγεται ο σχηματισμός φυσαλίδων αέρα. </a:t>
            </a:r>
          </a:p>
          <a:p>
            <a:r>
              <a:rPr lang="el-GR" altLang="el-GR" smtClean="0"/>
              <a:t>Αν σχηματίζονται φυσαλίδες, αφήνονται να ανέβουν στην επιφάνεια και στη συνέχεια απομακρύνονται. </a:t>
            </a:r>
          </a:p>
          <a:p>
            <a:r>
              <a:rPr lang="el-GR" altLang="el-GR" smtClean="0"/>
              <a:t>Αν σχηματιστεί μηνίσκος, μια λάμα ή μια επίπεδη γυάλινη πλάκα, σύρεται πάνω στην επιφάνεια, οριζόντια και σε επαφή με το χείλος του κυπέλου, έτσι ώστε η στάθμη του δείγματος να συμπίπτει με το πάνω χείλος του κυπέλλου.</a:t>
            </a:r>
          </a:p>
          <a:p>
            <a:endParaRPr lang="el-GR" altLang="el-GR" smtClean="0"/>
          </a:p>
        </p:txBody>
      </p:sp>
      <p:sp>
        <p:nvSpPr>
          <p:cNvPr id="542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4AB2FC-F48B-40D7-9BAB-08C7B80056AF}" type="slidenum">
              <a:rPr lang="el-GR" altLang="el-GR">
                <a:solidFill>
                  <a:srgbClr val="000000"/>
                </a:solidFill>
              </a:rPr>
              <a:pPr/>
              <a:t>25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1"/>
          <p:cNvSpPr>
            <a:spLocks noGrp="1"/>
          </p:cNvSpPr>
          <p:nvPr>
            <p:ph type="title"/>
          </p:nvPr>
        </p:nvSpPr>
        <p:spPr>
          <a:xfrm>
            <a:off x="0" y="115888"/>
            <a:ext cx="9144000" cy="909637"/>
          </a:xfrm>
        </p:spPr>
        <p:txBody>
          <a:bodyPr/>
          <a:lstStyle/>
          <a:p>
            <a:r>
              <a:rPr lang="el-GR" altLang="el-GR" smtClean="0"/>
              <a:t>Μέτρηση του χρόνου ροής </a:t>
            </a:r>
            <a:r>
              <a:rPr lang="el-GR" altLang="el-GR" sz="3200" b="0" smtClean="0"/>
              <a:t>(1 από 2)</a:t>
            </a:r>
          </a:p>
        </p:txBody>
      </p:sp>
      <p:sp>
        <p:nvSpPr>
          <p:cNvPr id="55298" name="Θέση περιεχομένου 2"/>
          <p:cNvSpPr>
            <a:spLocks noGrp="1"/>
          </p:cNvSpPr>
          <p:nvPr>
            <p:ph idx="1"/>
          </p:nvPr>
        </p:nvSpPr>
        <p:spPr/>
        <p:txBody>
          <a:bodyPr/>
          <a:lstStyle/>
          <a:p>
            <a:r>
              <a:rPr lang="el-GR" altLang="el-GR" smtClean="0"/>
              <a:t>Κάτω από το κύπελλο τοποθετείται κατάλληλος υποδοχέας, με τρόπο ώστε η απόσταση μεταξύ στομίου εκροής του κυπέλου και της επιφάνειας του δείγματος στον υποδοχέα να μην είναι ποτέ λιγότερο από 100 mm. </a:t>
            </a:r>
          </a:p>
          <a:p>
            <a:r>
              <a:rPr lang="el-GR" altLang="el-GR" smtClean="0"/>
              <a:t>Απομακρύνεται το δάκτυλό μας από το στόμιο εκροής και ταυτόχρονα μπαίνει σε λειτουργία το </a:t>
            </a:r>
            <a:r>
              <a:rPr lang="el-GR" altLang="el-GR" b="1" smtClean="0"/>
              <a:t>χρονόμετρο</a:t>
            </a:r>
            <a:r>
              <a:rPr lang="el-GR" altLang="el-GR" smtClean="0"/>
              <a:t>, που διακόπτεται μόλις εμφανιστεί η πρώτη διακοπή της ροής του δείγματος κοντά στο στόμιο εκροής.</a:t>
            </a:r>
          </a:p>
        </p:txBody>
      </p:sp>
      <p:sp>
        <p:nvSpPr>
          <p:cNvPr id="552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F5AA902-D3C2-40A0-9F1B-BD4708323A3F}" type="slidenum">
              <a:rPr lang="el-GR" altLang="el-GR">
                <a:solidFill>
                  <a:srgbClr val="000000"/>
                </a:solidFill>
              </a:rPr>
              <a:pPr/>
              <a:t>26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1"/>
          <p:cNvSpPr>
            <a:spLocks noGrp="1"/>
          </p:cNvSpPr>
          <p:nvPr>
            <p:ph type="title"/>
          </p:nvPr>
        </p:nvSpPr>
        <p:spPr>
          <a:xfrm>
            <a:off x="0" y="115888"/>
            <a:ext cx="9144000" cy="909637"/>
          </a:xfrm>
        </p:spPr>
        <p:txBody>
          <a:bodyPr/>
          <a:lstStyle/>
          <a:p>
            <a:r>
              <a:rPr lang="el-GR" altLang="el-GR" smtClean="0"/>
              <a:t>Μέτρηση του χρόνου ροής </a:t>
            </a:r>
            <a:r>
              <a:rPr lang="el-GR" altLang="el-GR" sz="3200" b="0" smtClean="0"/>
              <a:t>(2 από 2)</a:t>
            </a:r>
            <a:endParaRPr lang="el-GR" altLang="el-GR" smtClean="0"/>
          </a:p>
        </p:txBody>
      </p:sp>
      <p:sp>
        <p:nvSpPr>
          <p:cNvPr id="56322" name="Θέση περιεχομένου 2"/>
          <p:cNvSpPr>
            <a:spLocks noGrp="1"/>
          </p:cNvSpPr>
          <p:nvPr>
            <p:ph idx="1"/>
          </p:nvPr>
        </p:nvSpPr>
        <p:spPr/>
        <p:txBody>
          <a:bodyPr/>
          <a:lstStyle/>
          <a:p>
            <a:r>
              <a:rPr lang="el-GR" altLang="el-GR" smtClean="0"/>
              <a:t>Στη συνέχεια μετράμε τον </a:t>
            </a:r>
            <a:r>
              <a:rPr lang="el-GR" altLang="el-GR" b="1" smtClean="0"/>
              <a:t>χρόνο ροής </a:t>
            </a:r>
            <a:r>
              <a:rPr lang="el-GR" altLang="el-GR" smtClean="0"/>
              <a:t>ρευστού = Χ sec,</a:t>
            </a:r>
          </a:p>
          <a:p>
            <a:r>
              <a:rPr lang="el-GR" altLang="el-GR" smtClean="0"/>
              <a:t>Συσχετίζουμε τον χρόνο ροής (sec) με το κινηματικό ιξώδες (cSt - centiStokes) με βάση την πρότυπη καμπύλη αναφοράς, που δίνεται για το συγκεκριμένο είδος του κυπέλλου που χρησιμοποιήθηκε (π.χ. din CUP 4)</a:t>
            </a:r>
          </a:p>
          <a:p>
            <a:r>
              <a:rPr lang="el-GR" altLang="el-GR" smtClean="0"/>
              <a:t>Οπότε, βρίσκουμε ότι σε χρόνο ροής Χ sec αντιστοιχούν Υ cSt για το ρευστό που εξετάζουμε.</a:t>
            </a:r>
          </a:p>
        </p:txBody>
      </p:sp>
      <p:sp>
        <p:nvSpPr>
          <p:cNvPr id="563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03B3AC-580E-4DD6-96B1-C46A3BA8782D}" type="slidenum">
              <a:rPr lang="el-GR" altLang="el-GR">
                <a:solidFill>
                  <a:srgbClr val="000000"/>
                </a:solidFill>
              </a:rPr>
              <a:pPr/>
              <a:t>27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dirty="0" smtClean="0"/>
              <a:t>Παράδειγμα πρότυπης καμπύλης αναφοράς</a:t>
            </a:r>
            <a:endParaRPr lang="el-GR" dirty="0"/>
          </a:p>
        </p:txBody>
      </p:sp>
      <p:graphicFrame>
        <p:nvGraphicFramePr>
          <p:cNvPr id="1031" name="Object 7"/>
          <p:cNvGraphicFramePr>
            <a:graphicFrameLocks noChangeAspect="1"/>
          </p:cNvGraphicFramePr>
          <p:nvPr/>
        </p:nvGraphicFramePr>
        <p:xfrm>
          <a:off x="1692275" y="1557338"/>
          <a:ext cx="5472113" cy="4351337"/>
        </p:xfrm>
        <a:graphic>
          <a:graphicData uri="http://schemas.openxmlformats.org/presentationml/2006/ole">
            <mc:AlternateContent xmlns:mc="http://schemas.openxmlformats.org/markup-compatibility/2006">
              <mc:Choice xmlns:v="urn:schemas-microsoft-com:vml" Requires="v">
                <p:oleObj spid="_x0000_s1038" name="Graph" r:id="rId3" imgW="3776472" imgH="3006547" progId="Origin50.Graph">
                  <p:embed/>
                </p:oleObj>
              </mc:Choice>
              <mc:Fallback>
                <p:oleObj name="Graph" r:id="rId3" imgW="3776472" imgH="3006547" progId="Origin50.Graph">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557338"/>
                        <a:ext cx="5472113"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FA75D8F-0AB7-4095-BA15-057605AA7A49}" type="slidenum">
              <a:rPr lang="el-GR" altLang="el-GR">
                <a:solidFill>
                  <a:srgbClr val="000000"/>
                </a:solidFill>
              </a:rPr>
              <a:pPr/>
              <a:t>28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a:xfrm>
            <a:off x="0" y="115888"/>
            <a:ext cx="9144000" cy="1009650"/>
          </a:xfrm>
        </p:spPr>
        <p:txBody>
          <a:bodyPr/>
          <a:lstStyle/>
          <a:p>
            <a:r>
              <a:rPr lang="el-GR" altLang="el-GR" sz="4400" smtClean="0"/>
              <a:t>Εισαγωγή</a:t>
            </a:r>
            <a:endParaRPr lang="el-GR" altLang="el-GR" sz="3600" smtClean="0"/>
          </a:p>
        </p:txBody>
      </p:sp>
      <p:sp>
        <p:nvSpPr>
          <p:cNvPr id="28674" name="Θέση περιεχομένου 2"/>
          <p:cNvSpPr>
            <a:spLocks noGrp="1"/>
          </p:cNvSpPr>
          <p:nvPr>
            <p:ph idx="1"/>
          </p:nvPr>
        </p:nvSpPr>
        <p:spPr>
          <a:xfrm>
            <a:off x="468313" y="1700213"/>
            <a:ext cx="8229600" cy="2376487"/>
          </a:xfrm>
        </p:spPr>
        <p:txBody>
          <a:bodyPr/>
          <a:lstStyle/>
          <a:p>
            <a:r>
              <a:rPr lang="el-GR" altLang="el-GR" smtClean="0"/>
              <a:t>Η συμπεριφορά των εκτυπωτικών μελανιών στη ροή επηρεάζει την ομαλή λειτουργία των εκτυπωτικών μηχανών και την ποιότητα της εκτύπωσης, και για αυτό τον λόγο χρειάζεται να διευκρινιστούν ορισμένες βασικές έννοιες σχετικές με το ιξώδες των ρευστών.</a:t>
            </a:r>
          </a:p>
        </p:txBody>
      </p:sp>
      <p:sp>
        <p:nvSpPr>
          <p:cNvPr id="286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AFA8278-EA5E-4E5D-B8B7-517928918611}"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 Τίτλος"/>
          <p:cNvSpPr>
            <a:spLocks noGrp="1"/>
          </p:cNvSpPr>
          <p:nvPr>
            <p:ph type="title"/>
          </p:nvPr>
        </p:nvSpPr>
        <p:spPr>
          <a:xfrm>
            <a:off x="0" y="115888"/>
            <a:ext cx="9144000" cy="909637"/>
          </a:xfrm>
        </p:spPr>
        <p:txBody>
          <a:bodyPr/>
          <a:lstStyle/>
          <a:p>
            <a:r>
              <a:rPr lang="el-GR" altLang="el-GR" smtClean="0"/>
              <a:t>Εφαρμογή</a:t>
            </a:r>
          </a:p>
        </p:txBody>
      </p:sp>
      <p:sp>
        <p:nvSpPr>
          <p:cNvPr id="59394" name="2 - Θέση περιεχομένου"/>
          <p:cNvSpPr>
            <a:spLocks noGrp="1"/>
          </p:cNvSpPr>
          <p:nvPr>
            <p:ph idx="1"/>
          </p:nvPr>
        </p:nvSpPr>
        <p:spPr/>
        <p:txBody>
          <a:bodyPr/>
          <a:lstStyle/>
          <a:p>
            <a:r>
              <a:rPr lang="el-GR" altLang="el-GR" smtClean="0"/>
              <a:t>Δίνεται δείγμα μελανιού υδατικής βάσης και αραιώνεται με νερό σε ποσοστά 1,2 3,4 και 5 %.</a:t>
            </a:r>
          </a:p>
          <a:p>
            <a:r>
              <a:rPr lang="el-GR" altLang="el-GR" smtClean="0"/>
              <a:t>Στα δείγματα αυτά μετριέται ο χρόνος ροής και κατασκευάζεται η καμπύλη αραίωσης με πρόγραμμα γραφικών (</a:t>
            </a:r>
            <a:r>
              <a:rPr lang="en-US" altLang="el-GR" smtClean="0"/>
              <a:t>Excel, Origin</a:t>
            </a:r>
            <a:r>
              <a:rPr lang="el-GR" altLang="el-GR" smtClean="0"/>
              <a:t>, κτλ).</a:t>
            </a:r>
          </a:p>
          <a:p>
            <a:r>
              <a:rPr lang="el-GR" altLang="el-GR" smtClean="0"/>
              <a:t>Τέλος, σχολιάζονται τα αποτελέσματα και εξάγονται συμπεράσματα.</a:t>
            </a:r>
          </a:p>
        </p:txBody>
      </p:sp>
      <p:sp>
        <p:nvSpPr>
          <p:cNvPr id="59395"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E009828-DE04-443E-A768-17DB769D6370}" type="slidenum">
              <a:rPr lang="el-GR" altLang="el-GR">
                <a:solidFill>
                  <a:srgbClr val="000000"/>
                </a:solidFill>
              </a:rPr>
              <a:pPr/>
              <a:t>29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60418" name="Θέση περιεχομένου 2"/>
          <p:cNvSpPr>
            <a:spLocks noGrp="1"/>
          </p:cNvSpPr>
          <p:nvPr>
            <p:ph idx="1"/>
          </p:nvPr>
        </p:nvSpPr>
        <p:spPr/>
        <p:txBody>
          <a:bodyPr/>
          <a:lstStyle/>
          <a:p>
            <a:r>
              <a:rPr lang="el-GR" altLang="el-GR" smtClean="0"/>
              <a:t>Σημειώσεις για το εργαστήριο «Μελάνια», Στ. Θεοχάρη, Σ.Γ.Τ.Κ.Σ., ΤΕΙ Αθήνας, 2008.</a:t>
            </a:r>
          </a:p>
          <a:p>
            <a:r>
              <a:rPr lang="el-GR" altLang="el-GR" smtClean="0"/>
              <a:t>Μελάνια και καλυπτικά εκτυπώσεων, </a:t>
            </a:r>
            <a:r>
              <a:rPr lang="en-GB" altLang="el-GR" smtClean="0"/>
              <a:t>Thompson</a:t>
            </a:r>
            <a:r>
              <a:rPr lang="el-GR" altLang="el-GR" smtClean="0"/>
              <a:t>, </a:t>
            </a:r>
            <a:r>
              <a:rPr lang="en-GB" altLang="el-GR" smtClean="0"/>
              <a:t>B</a:t>
            </a:r>
            <a:r>
              <a:rPr lang="el-GR" altLang="el-GR" smtClean="0"/>
              <a:t>, Εκδ. ΙΩΝ, 1998.</a:t>
            </a:r>
          </a:p>
          <a:p>
            <a:r>
              <a:rPr lang="el-GR" altLang="el-GR" smtClean="0"/>
              <a:t>Μελάνια Εκτυπώσεων, </a:t>
            </a:r>
            <a:r>
              <a:rPr lang="en-US" altLang="el-GR" smtClean="0"/>
              <a:t>Todd R</a:t>
            </a:r>
            <a:r>
              <a:rPr lang="el-GR" altLang="el-GR" smtClean="0"/>
              <a:t>., Εκδ. ΙΩΝ, 1999.</a:t>
            </a:r>
          </a:p>
          <a:p>
            <a:r>
              <a:rPr lang="el-GR" altLang="el-GR" smtClean="0"/>
              <a:t>Εργαστηριακές ασκήσεις Υλικών ΙΙ, Σ.Γ.Τ.Κ.Σ., Τ.Ε.Ι. Αθήνας, Ειρ. Στρατή, Αθήνα 1997.</a:t>
            </a:r>
          </a:p>
          <a:p>
            <a:r>
              <a:rPr lang="el-GR" altLang="el-GR" smtClean="0"/>
              <a:t>Σημειώσεις Μελάνια – Φωτοευαπαθείς ενώσεις, Π. Παπαδάκου, ΤΕΙ Αθήνας, 2007.</a:t>
            </a:r>
          </a:p>
        </p:txBody>
      </p:sp>
      <p:sp>
        <p:nvSpPr>
          <p:cNvPr id="604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EB18BCD-7586-4779-9FD1-E694102F984C}" type="slidenum">
              <a:rPr lang="el-GR" altLang="el-GR">
                <a:solidFill>
                  <a:srgbClr val="000000"/>
                </a:solidFill>
              </a:rPr>
              <a:pPr/>
              <a:t>30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6"/>
          <p:cNvSpPr>
            <a:spLocks noGrp="1"/>
          </p:cNvSpPr>
          <p:nvPr>
            <p:ph type="ctrTitle"/>
          </p:nvPr>
        </p:nvSpPr>
        <p:spPr/>
        <p:txBody>
          <a:bodyPr/>
          <a:lstStyle/>
          <a:p>
            <a:r>
              <a:rPr lang="el-GR" altLang="el-GR" smtClean="0"/>
              <a:t>Τέλος Ενότητας</a:t>
            </a:r>
          </a:p>
        </p:txBody>
      </p:sp>
      <p:sp>
        <p:nvSpPr>
          <p:cNvPr id="61442" name="Υπότιτλος 7"/>
          <p:cNvSpPr>
            <a:spLocks noGrp="1"/>
          </p:cNvSpPr>
          <p:nvPr>
            <p:ph type="subTitle" idx="1"/>
          </p:nvPr>
        </p:nvSpPr>
        <p:spPr/>
        <p:txBody>
          <a:bodyPr/>
          <a:lstStyle/>
          <a:p>
            <a:endParaRPr lang="el-GR" altLang="el-GR" smtClean="0"/>
          </a:p>
        </p:txBody>
      </p:sp>
      <p:grpSp>
        <p:nvGrpSpPr>
          <p:cNvPr id="61443" name="Ομάδα 8"/>
          <p:cNvGrpSpPr>
            <a:grpSpLocks/>
          </p:cNvGrpSpPr>
          <p:nvPr/>
        </p:nvGrpSpPr>
        <p:grpSpPr bwMode="auto">
          <a:xfrm>
            <a:off x="1766888" y="5930900"/>
            <a:ext cx="5829300" cy="768350"/>
            <a:chOff x="1767633" y="5931169"/>
            <a:chExt cx="5828703" cy="768532"/>
          </a:xfrm>
        </p:grpSpPr>
        <p:pic>
          <p:nvPicPr>
            <p:cNvPr id="614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ctrTitle"/>
          </p:nvPr>
        </p:nvSpPr>
        <p:spPr/>
        <p:txBody>
          <a:bodyPr/>
          <a:lstStyle/>
          <a:p>
            <a:r>
              <a:rPr lang="el-GR" altLang="el-GR" sz="4400" smtClean="0"/>
              <a:t>Σημειώματα</a:t>
            </a:r>
          </a:p>
        </p:txBody>
      </p:sp>
      <p:sp>
        <p:nvSpPr>
          <p:cNvPr id="63490"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a:t>
            </a:r>
            <a:r>
              <a:rPr lang="el-GR" sz="2000" dirty="0" smtClean="0"/>
              <a:t>(Ε). Ενότητα 2</a:t>
            </a:r>
            <a:r>
              <a:rPr lang="en-US" sz="2000" dirty="0" smtClean="0"/>
              <a:t>:</a:t>
            </a:r>
            <a:r>
              <a:rPr lang="el-GR" sz="2000" dirty="0"/>
              <a:t> Μέτρηση του Ιξώδους Ρευστού».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l-GR" altLang="el-GR" smtClean="0"/>
              <a:t>Χρηματοδότηση</a:t>
            </a:r>
          </a:p>
        </p:txBody>
      </p:sp>
      <p:sp>
        <p:nvSpPr>
          <p:cNvPr id="71682"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1683"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1009650"/>
          </a:xfrm>
        </p:spPr>
        <p:txBody>
          <a:bodyPr/>
          <a:lstStyle/>
          <a:p>
            <a:r>
              <a:rPr lang="el-GR" altLang="el-GR" smtClean="0"/>
              <a:t>Ιξώδες </a:t>
            </a:r>
            <a:r>
              <a:rPr lang="el-GR" altLang="el-GR" sz="3200" b="0" smtClean="0"/>
              <a:t>(1 από 2)</a:t>
            </a:r>
          </a:p>
        </p:txBody>
      </p:sp>
      <p:sp>
        <p:nvSpPr>
          <p:cNvPr id="29698" name="Θέση περιεχομένου 2"/>
          <p:cNvSpPr>
            <a:spLocks noGrp="1"/>
          </p:cNvSpPr>
          <p:nvPr>
            <p:ph idx="1"/>
          </p:nvPr>
        </p:nvSpPr>
        <p:spPr>
          <a:xfrm>
            <a:off x="395288" y="1557338"/>
            <a:ext cx="8229600" cy="4103687"/>
          </a:xfrm>
        </p:spPr>
        <p:txBody>
          <a:bodyPr/>
          <a:lstStyle/>
          <a:p>
            <a:pPr>
              <a:spcBef>
                <a:spcPts val="2400"/>
              </a:spcBef>
            </a:pPr>
            <a:r>
              <a:rPr lang="el-GR" altLang="el-GR" b="1" smtClean="0"/>
              <a:t>Ιξώδες</a:t>
            </a:r>
            <a:r>
              <a:rPr lang="el-GR" altLang="el-GR" smtClean="0"/>
              <a:t> είναι η εσωτερική τριβή ή το μέτρο της αντίστασης ενός ρευστού στη ροή. Όσο μεγαλύτερο είναι το ιξώδες του ρευστού, δηλαδή όσο πιο παχύρευστο είναι αυτό, τόσο πιο αργά γίνεται η ροή του. </a:t>
            </a:r>
          </a:p>
          <a:p>
            <a:r>
              <a:rPr lang="el-GR" altLang="el-GR" smtClean="0"/>
              <a:t>Για παράδειγμα, όταν αναδεύουμε νερό μέσα σε ένα ποτήρι με ένα κουτάλι και σταματήσουμε, παρατηρούμε ότι η περιστροφική κίνηση του νερού επιβραδύνεται και σύντομα σταματά. Η διακοπή αυτή οφείλεται στην </a:t>
            </a:r>
            <a:r>
              <a:rPr lang="el-GR" altLang="el-GR" b="1" smtClean="0"/>
              <a:t>εσωτερική τριβή </a:t>
            </a:r>
            <a:r>
              <a:rPr lang="el-GR" altLang="el-GR" smtClean="0"/>
              <a:t>του νερού, δηλαδή στο </a:t>
            </a:r>
            <a:r>
              <a:rPr lang="el-GR" altLang="el-GR" b="1" smtClean="0"/>
              <a:t>ιξώδες</a:t>
            </a:r>
            <a:r>
              <a:rPr lang="el-GR" altLang="el-GR" smtClean="0"/>
              <a:t> του.</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EB6380-4E49-4FAC-9FEB-4340152BB479}"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0" y="115888"/>
            <a:ext cx="9144000" cy="1009650"/>
          </a:xfrm>
        </p:spPr>
        <p:txBody>
          <a:bodyPr/>
          <a:lstStyle/>
          <a:p>
            <a:r>
              <a:rPr lang="el-GR" altLang="el-GR" smtClean="0"/>
              <a:t>Ιξώδες </a:t>
            </a:r>
            <a:r>
              <a:rPr lang="el-GR" altLang="el-GR" sz="3200" b="0" smtClean="0"/>
              <a:t>(2 από 2)</a:t>
            </a:r>
            <a:endParaRPr lang="el-GR" altLang="el-GR" sz="3200" smtClean="0"/>
          </a:p>
        </p:txBody>
      </p:sp>
      <p:sp>
        <p:nvSpPr>
          <p:cNvPr id="30722" name="Θέση περιεχομένου 2"/>
          <p:cNvSpPr>
            <a:spLocks noGrp="1"/>
          </p:cNvSpPr>
          <p:nvPr>
            <p:ph idx="1"/>
          </p:nvPr>
        </p:nvSpPr>
        <p:spPr>
          <a:xfrm>
            <a:off x="457200" y="1484313"/>
            <a:ext cx="8229600" cy="4752975"/>
          </a:xfrm>
        </p:spPr>
        <p:txBody>
          <a:bodyPr/>
          <a:lstStyle/>
          <a:p>
            <a:r>
              <a:rPr lang="el-GR" altLang="el-GR" smtClean="0"/>
              <a:t>Ως </a:t>
            </a:r>
            <a:r>
              <a:rPr lang="el-GR" altLang="el-GR" b="1" smtClean="0"/>
              <a:t>Ιξώδες</a:t>
            </a:r>
            <a:r>
              <a:rPr lang="el-GR" altLang="el-GR" smtClean="0"/>
              <a:t> μπορεί να θεωρηθεί η ικανότητα ενός ρευστού να αντιστέκεται σε παραμορφωτικές δυνάμεις και συγκεκριμένα σε διατμητικές τάσεις. </a:t>
            </a:r>
          </a:p>
          <a:p>
            <a:r>
              <a:rPr lang="el-GR" altLang="el-GR" smtClean="0"/>
              <a:t>Οφείλεται στη συνεκτικότητα (μοριακή έλξη) και τη μοριακή ανταλλαγή κινητικής ορμής μεταξύ δύο παρακείμενων στοιβάδων  (ή φύλλων) του ρευστού, που όταν αυτό βρίσκεται σε κίνηση, εκδηλώνονται, σαν διατμητικές τάσεις μεταξύ των στοιβάδων που κινούνται.</a:t>
            </a:r>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7636270-09AE-4582-B425-EF7BD582E603}"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1009650"/>
          </a:xfrm>
        </p:spPr>
        <p:txBody>
          <a:bodyPr/>
          <a:lstStyle/>
          <a:p>
            <a:r>
              <a:rPr lang="el-GR" altLang="el-GR" sz="4400" smtClean="0"/>
              <a:t>Νευτώνεια ροή </a:t>
            </a:r>
            <a:endParaRPr lang="el-GR" altLang="el-GR" sz="3600" smtClean="0"/>
          </a:p>
        </p:txBody>
      </p:sp>
      <p:sp>
        <p:nvSpPr>
          <p:cNvPr id="31746" name="Θέση περιεχομένου 2"/>
          <p:cNvSpPr>
            <a:spLocks noGrp="1"/>
          </p:cNvSpPr>
          <p:nvPr>
            <p:ph idx="1"/>
          </p:nvPr>
        </p:nvSpPr>
        <p:spPr>
          <a:xfrm>
            <a:off x="468313" y="1412875"/>
            <a:ext cx="8229600" cy="5040313"/>
          </a:xfrm>
        </p:spPr>
        <p:txBody>
          <a:bodyPr/>
          <a:lstStyle/>
          <a:p>
            <a:r>
              <a:rPr lang="el-GR" altLang="el-GR" dirty="0" smtClean="0"/>
              <a:t>Για την καλύτερη κατανόηση του φαινομένου, σύμφωνα με το πρότυπο της απλής </a:t>
            </a:r>
            <a:r>
              <a:rPr lang="el-GR" altLang="el-GR" b="1" dirty="0" smtClean="0"/>
              <a:t>Νευτώνειας ροής, </a:t>
            </a:r>
            <a:r>
              <a:rPr lang="el-GR" altLang="el-GR" dirty="0" smtClean="0"/>
              <a:t>μπορεί να θεωρηθεί ότι το ρευστό αποτελείται από μια σειρά </a:t>
            </a:r>
            <a:r>
              <a:rPr lang="el-GR" altLang="el-GR" dirty="0" smtClean="0"/>
              <a:t>στοιβάδων ή φύλλων </a:t>
            </a:r>
            <a:r>
              <a:rPr lang="el-GR" altLang="el-GR" dirty="0" smtClean="0"/>
              <a:t>τοποθετημένων </a:t>
            </a:r>
            <a:r>
              <a:rPr lang="el-GR" altLang="el-GR" dirty="0" smtClean="0"/>
              <a:t>το ένα πάνω στο άλλο. </a:t>
            </a:r>
            <a:endParaRPr lang="el-GR" altLang="el-GR" dirty="0" smtClean="0"/>
          </a:p>
          <a:p>
            <a:r>
              <a:rPr lang="el-GR" altLang="el-GR" dirty="0" smtClean="0"/>
              <a:t>Εάν ασκηθεί στις στοιβάδες αυτές μια δύναμη, τότε γλιστρούν η μια επάνω στην άλλη και κινούνται. Όσο μεγαλύτερη είναι η δύναμη που ασκείται, τόσο πιο γρήγορο είναι το γλίστρημα της μιας στοιβάδας επάνω στην άλλη. Αυτή η ροή λέγεται </a:t>
            </a:r>
            <a:r>
              <a:rPr lang="el-GR" altLang="el-GR" b="1" dirty="0" smtClean="0"/>
              <a:t>φυλλώδης, στρωτή ροή.</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B53212D-4127-40A9-BBE3-F91CE4020263}"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1009650"/>
          </a:xfrm>
        </p:spPr>
        <p:txBody>
          <a:bodyPr/>
          <a:lstStyle/>
          <a:p>
            <a:r>
              <a:rPr lang="el-GR" altLang="el-GR" sz="4400" smtClean="0"/>
              <a:t>Διάτμηση</a:t>
            </a:r>
            <a:endParaRPr lang="el-GR" altLang="el-GR" sz="3600" smtClean="0"/>
          </a:p>
        </p:txBody>
      </p:sp>
      <p:sp>
        <p:nvSpPr>
          <p:cNvPr id="32770" name="Θέση περιεχομένου 2"/>
          <p:cNvSpPr>
            <a:spLocks noGrp="1"/>
          </p:cNvSpPr>
          <p:nvPr>
            <p:ph idx="1"/>
          </p:nvPr>
        </p:nvSpPr>
        <p:spPr>
          <a:xfrm>
            <a:off x="468313" y="1412875"/>
            <a:ext cx="8229600" cy="5040313"/>
          </a:xfrm>
        </p:spPr>
        <p:txBody>
          <a:bodyPr/>
          <a:lstStyle/>
          <a:p>
            <a:r>
              <a:rPr lang="el-GR" altLang="el-GR" smtClean="0"/>
              <a:t>Η δύναμη που προκαλεί το γλίστρημα των στοιβάδων μεταξύ τους λέγεται </a:t>
            </a:r>
            <a:r>
              <a:rPr lang="el-GR" altLang="el-GR" b="1" smtClean="0"/>
              <a:t>διατμητική τάση </a:t>
            </a:r>
            <a:r>
              <a:rPr lang="el-GR" altLang="el-GR" smtClean="0"/>
              <a:t>και προκαλεί την παραμόρφωση του υγρού, ενώ το φαινόμενο λέγεται </a:t>
            </a:r>
            <a:r>
              <a:rPr lang="el-GR" altLang="el-GR" b="1" smtClean="0"/>
              <a:t>διάτμηση</a:t>
            </a:r>
            <a:r>
              <a:rPr lang="el-GR" altLang="el-GR" smtClean="0"/>
              <a:t>. </a:t>
            </a:r>
          </a:p>
          <a:p>
            <a:r>
              <a:rPr lang="el-GR" altLang="el-GR" smtClean="0"/>
              <a:t>Η κίνηση της μιας στοιβάδας επάνω στην άλλη λέγεται </a:t>
            </a:r>
            <a:r>
              <a:rPr lang="el-GR" altLang="el-GR" b="1" smtClean="0"/>
              <a:t>παραμόρφωση διάτμησης (ταχύτητα διάτμησης). </a:t>
            </a:r>
            <a:endParaRPr lang="el-GR" altLang="el-GR" smtClean="0"/>
          </a:p>
          <a:p>
            <a:r>
              <a:rPr lang="el-GR" altLang="el-GR" smtClean="0"/>
              <a:t>Μεταξύ των φύλλων αναπτύσσεται μια </a:t>
            </a:r>
            <a:r>
              <a:rPr lang="el-GR" altLang="el-GR" b="1" smtClean="0"/>
              <a:t>αντίσταση τριβής </a:t>
            </a:r>
            <a:r>
              <a:rPr lang="el-GR" altLang="el-GR" smtClean="0"/>
              <a:t>που εμποδίζει τη δράση αυτής της διατμητικής τάσης. Κάθε υγρό προβάλλει τη δική του αντίσταση, σε διαφορετικό βαθμό, ανάλογα με τη χημική δομή και τις φυσικές του ιδιότητες. </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F02CAD2-0C1D-4778-A9A3-584D8CCAC3FA}"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1009650"/>
          </a:xfrm>
        </p:spPr>
        <p:txBody>
          <a:bodyPr/>
          <a:lstStyle/>
          <a:p>
            <a:r>
              <a:rPr lang="el-GR" altLang="el-GR" sz="4400" smtClean="0"/>
              <a:t>Διατμητική τάση ή τάση τριβής</a:t>
            </a:r>
            <a:endParaRPr lang="el-GR" altLang="el-GR" sz="3600" smtClean="0"/>
          </a:p>
        </p:txBody>
      </p:sp>
      <p:sp>
        <p:nvSpPr>
          <p:cNvPr id="3" name="Θέση περιεχομένου 2"/>
          <p:cNvSpPr>
            <a:spLocks noGrp="1"/>
          </p:cNvSpPr>
          <p:nvPr>
            <p:ph idx="1"/>
          </p:nvPr>
        </p:nvSpPr>
        <p:spPr>
          <a:xfrm>
            <a:off x="457200" y="1301934"/>
            <a:ext cx="8229600" cy="3313113"/>
          </a:xfrm>
        </p:spPr>
        <p:txBody>
          <a:bodyPr rtlCol="0">
            <a:normAutofit/>
          </a:bodyPr>
          <a:lstStyle/>
          <a:p>
            <a:pPr marL="0" indent="0" fontAlgn="auto">
              <a:spcAft>
                <a:spcPts val="0"/>
              </a:spcAft>
              <a:buFont typeface="Arial" pitchFamily="34" charset="0"/>
              <a:buNone/>
              <a:defRPr/>
            </a:pPr>
            <a:r>
              <a:rPr lang="el-GR" b="1" dirty="0"/>
              <a:t>Πιο </a:t>
            </a:r>
            <a:r>
              <a:rPr lang="el-GR" b="1" dirty="0" smtClean="0"/>
              <a:t>αναλυτικά:</a:t>
            </a:r>
            <a:endParaRPr lang="el-GR" b="1" dirty="0"/>
          </a:p>
          <a:p>
            <a:pPr fontAlgn="auto">
              <a:spcAft>
                <a:spcPts val="0"/>
              </a:spcAft>
              <a:buFont typeface="Arial" pitchFamily="34" charset="0"/>
              <a:buChar char="•"/>
              <a:defRPr/>
            </a:pPr>
            <a:r>
              <a:rPr lang="el-GR" dirty="0" smtClean="0"/>
              <a:t>Εξετάζοντας δύο </a:t>
            </a:r>
            <a:r>
              <a:rPr lang="el-GR" dirty="0"/>
              <a:t>παρακείμενες στοιβάδες ρευστού που μεταξύ τους απέχουν dx, η μια έχει μεγαλύτερη ταχύτητα κατά </a:t>
            </a:r>
            <a:r>
              <a:rPr lang="el-GR" dirty="0" err="1"/>
              <a:t>dv</a:t>
            </a:r>
            <a:r>
              <a:rPr lang="el-GR" dirty="0"/>
              <a:t>, από την άλλη. </a:t>
            </a:r>
            <a:r>
              <a:rPr lang="el-GR" dirty="0" smtClean="0"/>
              <a:t>Το γεγονός αυτό, </a:t>
            </a:r>
            <a:r>
              <a:rPr lang="el-GR" dirty="0"/>
              <a:t>οφείλεται στη </a:t>
            </a:r>
            <a:r>
              <a:rPr lang="el-GR" b="1" dirty="0" err="1"/>
              <a:t>διατμητική</a:t>
            </a:r>
            <a:r>
              <a:rPr lang="el-GR" b="1" dirty="0"/>
              <a:t> τάση ή τάση τριβής (τ)</a:t>
            </a:r>
            <a:r>
              <a:rPr lang="el-GR" dirty="0"/>
              <a:t>, (δηλαδή στη δύναμη ανά μονάδα επιφάνειας ή F/A, που εκφράζεται σε μονάδες dyn/cm</a:t>
            </a:r>
            <a:r>
              <a:rPr lang="el-GR" baseline="30000" dirty="0"/>
              <a:t>2</a:t>
            </a:r>
            <a:r>
              <a:rPr lang="el-GR" dirty="0"/>
              <a:t>) και που δίνεται από τον μαθηματικό </a:t>
            </a:r>
            <a:r>
              <a:rPr lang="el-GR" dirty="0" smtClean="0"/>
              <a:t>τύπο:</a:t>
            </a:r>
            <a:endParaRPr lang="el-GR" dirty="0"/>
          </a:p>
        </p:txBody>
      </p:sp>
      <p:sp>
        <p:nvSpPr>
          <p:cNvPr id="9" name="TextBox 8"/>
          <p:cNvSpPr txBox="1">
            <a:spLocks noRot="1" noChangeAspect="1" noMove="1" noResize="1" noEditPoints="1" noAdjustHandles="1" noChangeArrowheads="1" noChangeShapeType="1" noTextEdit="1"/>
          </p:cNvSpPr>
          <p:nvPr/>
        </p:nvSpPr>
        <p:spPr>
          <a:xfrm>
            <a:off x="3563888" y="4581128"/>
            <a:ext cx="2016224" cy="829843"/>
          </a:xfrm>
          <a:prstGeom prst="rect">
            <a:avLst/>
          </a:prstGeom>
          <a:blipFill rotWithShape="1">
            <a:blip r:embed="rId2" cstate="print"/>
            <a:stretch>
              <a:fillRect/>
            </a:stretch>
          </a:blipFill>
        </p:spPr>
        <p:txBody>
          <a:bodyPr/>
          <a:lstStyle/>
          <a:p>
            <a:pPr>
              <a:defRPr/>
            </a:pPr>
            <a:r>
              <a:rPr lang="el-GR">
                <a:noFill/>
              </a:rPr>
              <a:t> </a:t>
            </a:r>
          </a:p>
        </p:txBody>
      </p:sp>
      <p:sp>
        <p:nvSpPr>
          <p:cNvPr id="3379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EA024F1-0EC1-4D54-AE38-9ED60A2A9BD1}"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144000" cy="1009650"/>
          </a:xfrm>
        </p:spPr>
        <p:txBody>
          <a:bodyPr/>
          <a:lstStyle/>
          <a:p>
            <a:r>
              <a:rPr lang="el-GR" altLang="el-GR" sz="4400" smtClean="0"/>
              <a:t>Συντελεστής ιξώδους</a:t>
            </a:r>
            <a:endParaRPr lang="el-GR" altLang="el-GR" sz="3600" smtClean="0"/>
          </a:p>
        </p:txBody>
      </p:sp>
      <p:sp>
        <p:nvSpPr>
          <p:cNvPr id="3" name="Θέση περιεχομένου 2"/>
          <p:cNvSpPr>
            <a:spLocks noGrp="1" noRot="1" noChangeAspect="1" noMove="1" noResize="1" noEditPoints="1" noAdjustHandles="1" noChangeArrowheads="1" noChangeShapeType="1" noTextEdit="1"/>
          </p:cNvSpPr>
          <p:nvPr>
            <p:ph idx="1"/>
          </p:nvPr>
        </p:nvSpPr>
        <p:spPr>
          <a:xfrm>
            <a:off x="457200" y="1628800"/>
            <a:ext cx="8229600" cy="3816424"/>
          </a:xfrm>
          <a:blipFill rotWithShape="1">
            <a:blip r:embed="rId2" cstate="print"/>
            <a:stretch>
              <a:fillRect l="-963"/>
            </a:stretch>
          </a:blipFill>
        </p:spPr>
        <p:txBody>
          <a:bodyPr rtlCol="0">
            <a:normAutofit/>
          </a:bodyPr>
          <a:lstStyle/>
          <a:p>
            <a:pPr fontAlgn="auto">
              <a:spcAft>
                <a:spcPts val="0"/>
              </a:spcAft>
              <a:buFont typeface="Arial" pitchFamily="34" charset="0"/>
              <a:buChar char="•"/>
              <a:defRPr/>
            </a:pPr>
            <a:r>
              <a:rPr lang="el-GR">
                <a:noFill/>
              </a:rPr>
              <a:t> </a:t>
            </a:r>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1400C11-5109-4ED2-8DE8-98D27C928F5D}"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81ecae4f14ad2089f96a2c3568beaccf0ee2f5"/>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23</TotalTime>
  <Words>2310</Words>
  <Application>Microsoft Office PowerPoint</Application>
  <PresentationFormat>Προβολή στην οθόνη (4:3)</PresentationFormat>
  <Paragraphs>192</Paragraphs>
  <Slides>38</Slides>
  <Notes>9</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46" baseType="lpstr">
      <vt:lpstr>Arial</vt:lpstr>
      <vt:lpstr>Calibri</vt:lpstr>
      <vt:lpstr>Times New Roman</vt:lpstr>
      <vt:lpstr>Wingdings</vt:lpstr>
      <vt:lpstr>OC_template_updated</vt:lpstr>
      <vt:lpstr>1_OC_template_updated</vt:lpstr>
      <vt:lpstr>2_OC_template_updated</vt:lpstr>
      <vt:lpstr>Graph</vt:lpstr>
      <vt:lpstr>Μελάνια και επικαλυπτικά (Ε)</vt:lpstr>
      <vt:lpstr>Στόχος ενότητας </vt:lpstr>
      <vt:lpstr>Εισαγωγή</vt:lpstr>
      <vt:lpstr>Ιξώδες (1 από 2)</vt:lpstr>
      <vt:lpstr>Ιξώδες (2 από 2)</vt:lpstr>
      <vt:lpstr>Νευτώνεια ροή </vt:lpstr>
      <vt:lpstr>Διάτμηση</vt:lpstr>
      <vt:lpstr>Διατμητική τάση ή τάση τριβής</vt:lpstr>
      <vt:lpstr>Συντελεστής ιξώδους</vt:lpstr>
      <vt:lpstr>Νευτώνεια ρευστά </vt:lpstr>
      <vt:lpstr>Μη Νευτώνεια Ρευστά - Θιξοτροπία</vt:lpstr>
      <vt:lpstr>Μονάδες ιξώδους (1 από 2)</vt:lpstr>
      <vt:lpstr>Μονάδες ιξώδους (2 από 2)</vt:lpstr>
      <vt:lpstr>Κινηματικό ιξώδες</vt:lpstr>
      <vt:lpstr>Συντελεστής ρευστότητας</vt:lpstr>
      <vt:lpstr>Μέτρηση ιξώδους</vt:lpstr>
      <vt:lpstr>Ιξωδόμετρο Brookfield (1 από 5)</vt:lpstr>
      <vt:lpstr>Ιξωδόμετρο Brookfield (2 από 5)</vt:lpstr>
      <vt:lpstr>Ιξωδόμετρο Brookfield (3 από 5)</vt:lpstr>
      <vt:lpstr>Ιξωδόμετρο Brookfield (4 από 5)</vt:lpstr>
      <vt:lpstr>Ιξωδόμετρο Brookfield (5 από 5)</vt:lpstr>
      <vt:lpstr>Πειραματικό μέρος</vt:lpstr>
      <vt:lpstr>Κύπελλο ροής (1 από 2)</vt:lpstr>
      <vt:lpstr>Κύπελλο ροής (2 από 2)</vt:lpstr>
      <vt:lpstr>Χρόνος ροής </vt:lpstr>
      <vt:lpstr>Γέμισμα του κυπέλλου ροής </vt:lpstr>
      <vt:lpstr>Μέτρηση του χρόνου ροής (1 από 2)</vt:lpstr>
      <vt:lpstr>Μέτρηση του χρόνου ροής (2 από 2)</vt:lpstr>
      <vt:lpstr>Παράδειγμα πρότυπης καμπύλης αναφοράς</vt:lpstr>
      <vt:lpstr>Εφαρμογή</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(Ε)</dc:title>
  <dc:creator>opencourses@teiath.gr</dc:creator>
  <cp:lastModifiedBy>User</cp:lastModifiedBy>
  <cp:revision>10</cp:revision>
  <dcterms:created xsi:type="dcterms:W3CDTF">2014-09-29T08:52:01Z</dcterms:created>
  <dcterms:modified xsi:type="dcterms:W3CDTF">2017-04-07T10:48:40Z</dcterms:modified>
</cp:coreProperties>
</file>