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84" r:id="rId1"/>
    <p:sldMasterId id="2147483696" r:id="rId2"/>
  </p:sldMasterIdLst>
  <p:notesMasterIdLst>
    <p:notesMasterId r:id="rId66"/>
  </p:notesMasterIdLst>
  <p:handoutMasterIdLst>
    <p:handoutMasterId r:id="rId67"/>
  </p:handoutMasterIdLst>
  <p:sldIdLst>
    <p:sldId id="256" r:id="rId3"/>
    <p:sldId id="269" r:id="rId4"/>
    <p:sldId id="270" r:id="rId5"/>
    <p:sldId id="271" r:id="rId6"/>
    <p:sldId id="272" r:id="rId7"/>
    <p:sldId id="273" r:id="rId8"/>
    <p:sldId id="274" r:id="rId9"/>
    <p:sldId id="275" r:id="rId10"/>
    <p:sldId id="276" r:id="rId11"/>
    <p:sldId id="277" r:id="rId12"/>
    <p:sldId id="278" r:id="rId13"/>
    <p:sldId id="279" r:id="rId14"/>
    <p:sldId id="280" r:id="rId15"/>
    <p:sldId id="281" r:id="rId16"/>
    <p:sldId id="282" r:id="rId17"/>
    <p:sldId id="283" r:id="rId18"/>
    <p:sldId id="284" r:id="rId19"/>
    <p:sldId id="285" r:id="rId20"/>
    <p:sldId id="286" r:id="rId21"/>
    <p:sldId id="287" r:id="rId22"/>
    <p:sldId id="288" r:id="rId23"/>
    <p:sldId id="289" r:id="rId24"/>
    <p:sldId id="290" r:id="rId25"/>
    <p:sldId id="291" r:id="rId26"/>
    <p:sldId id="292" r:id="rId27"/>
    <p:sldId id="293" r:id="rId28"/>
    <p:sldId id="294" r:id="rId29"/>
    <p:sldId id="295" r:id="rId30"/>
    <p:sldId id="296" r:id="rId31"/>
    <p:sldId id="297" r:id="rId32"/>
    <p:sldId id="298" r:id="rId33"/>
    <p:sldId id="299" r:id="rId34"/>
    <p:sldId id="300" r:id="rId35"/>
    <p:sldId id="301" r:id="rId36"/>
    <p:sldId id="302" r:id="rId37"/>
    <p:sldId id="303" r:id="rId38"/>
    <p:sldId id="304" r:id="rId39"/>
    <p:sldId id="305" r:id="rId40"/>
    <p:sldId id="306" r:id="rId41"/>
    <p:sldId id="307" r:id="rId42"/>
    <p:sldId id="308" r:id="rId43"/>
    <p:sldId id="309" r:id="rId44"/>
    <p:sldId id="310" r:id="rId45"/>
    <p:sldId id="311" r:id="rId46"/>
    <p:sldId id="312" r:id="rId47"/>
    <p:sldId id="313" r:id="rId48"/>
    <p:sldId id="314" r:id="rId49"/>
    <p:sldId id="315" r:id="rId50"/>
    <p:sldId id="316" r:id="rId51"/>
    <p:sldId id="317" r:id="rId52"/>
    <p:sldId id="318" r:id="rId53"/>
    <p:sldId id="319" r:id="rId54"/>
    <p:sldId id="320" r:id="rId55"/>
    <p:sldId id="321" r:id="rId56"/>
    <p:sldId id="322" r:id="rId57"/>
    <p:sldId id="323" r:id="rId58"/>
    <p:sldId id="257" r:id="rId59"/>
    <p:sldId id="262" r:id="rId60"/>
    <p:sldId id="264" r:id="rId61"/>
    <p:sldId id="324" r:id="rId62"/>
    <p:sldId id="325" r:id="rId63"/>
    <p:sldId id="266" r:id="rId64"/>
    <p:sldId id="261" r:id="rId65"/>
  </p:sldIdLst>
  <p:sldSz cx="9144000" cy="6858000" type="screen4x3"/>
  <p:notesSz cx="7104063" cy="10234613"/>
  <p:custDataLst>
    <p:tags r:id="rId68"/>
  </p:custDataLst>
  <p:defaultTex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99"/>
    <a:srgbClr val="4545C3"/>
    <a:srgbClr val="C00000"/>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135" autoAdjust="0"/>
    <p:restoredTop sz="94660"/>
  </p:normalViewPr>
  <p:slideViewPr>
    <p:cSldViewPr>
      <p:cViewPr varScale="1">
        <p:scale>
          <a:sx n="107" d="100"/>
          <a:sy n="107" d="100"/>
        </p:scale>
        <p:origin x="-1824" y="-8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76" d="100"/>
          <a:sy n="76" d="100"/>
        </p:scale>
        <p:origin x="-3978" y="-108"/>
      </p:cViewPr>
      <p:guideLst>
        <p:guide orient="horz" pos="3223"/>
        <p:guide pos="2237"/>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tags" Target="tags/tag1.xml"/><Relationship Id="rId7" Type="http://schemas.openxmlformats.org/officeDocument/2006/relationships/slide" Target="slides/slide5.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handoutMaster" Target="handoutMasters/handout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diagrams/colors1.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80C7BE8-C4E8-464B-B11D-CA951411499E}" type="doc">
      <dgm:prSet loTypeId="urn:microsoft.com/office/officeart/2005/8/layout/hierarchy2" loCatId="hierarchy" qsTypeId="urn:microsoft.com/office/officeart/2005/8/quickstyle/simple3" qsCatId="simple" csTypeId="urn:microsoft.com/office/officeart/2005/8/colors/accent4_1" csCatId="accent4" phldr="1"/>
      <dgm:spPr/>
      <dgm:t>
        <a:bodyPr/>
        <a:lstStyle/>
        <a:p>
          <a:endParaRPr lang="el-GR"/>
        </a:p>
      </dgm:t>
    </dgm:pt>
    <dgm:pt modelId="{7B8DC8F2-6E88-469C-8FA8-A5A6346DB11F}">
      <dgm:prSet phldrT="[Text]" custT="1"/>
      <dgm:spPr>
        <a:xfrm>
          <a:off x="0" y="2464511"/>
          <a:ext cx="1290890" cy="541808"/>
        </a:xfrm>
        <a:gradFill rotWithShape="0">
          <a:gsLst>
            <a:gs pos="0">
              <a:sysClr val="window" lastClr="FFFFFF">
                <a:hueOff val="0"/>
                <a:satOff val="0"/>
                <a:lumOff val="0"/>
                <a:alphaOff val="0"/>
                <a:tint val="50000"/>
                <a:satMod val="300000"/>
              </a:sysClr>
            </a:gs>
            <a:gs pos="35000">
              <a:sysClr val="window" lastClr="FFFFFF">
                <a:hueOff val="0"/>
                <a:satOff val="0"/>
                <a:lumOff val="0"/>
                <a:alphaOff val="0"/>
                <a:tint val="37000"/>
                <a:satMod val="300000"/>
              </a:sysClr>
            </a:gs>
            <a:gs pos="100000">
              <a:sysClr val="window" lastClr="FFFFFF">
                <a:hueOff val="0"/>
                <a:satOff val="0"/>
                <a:lumOff val="0"/>
                <a:alphaOff val="0"/>
                <a:tint val="15000"/>
                <a:satMod val="350000"/>
              </a:sys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r>
            <a:rPr lang="el-GR" sz="2400" dirty="0" smtClean="0">
              <a:solidFill>
                <a:sysClr val="windowText" lastClr="000000">
                  <a:hueOff val="0"/>
                  <a:satOff val="0"/>
                  <a:lumOff val="0"/>
                  <a:alphaOff val="0"/>
                </a:sysClr>
              </a:solidFill>
              <a:latin typeface="Calibri"/>
              <a:ea typeface="+mn-ea"/>
              <a:cs typeface="Arial" pitchFamily="34" charset="0"/>
            </a:rPr>
            <a:t>Ίνες</a:t>
          </a:r>
          <a:endParaRPr lang="el-GR" sz="2400" dirty="0">
            <a:solidFill>
              <a:sysClr val="windowText" lastClr="000000">
                <a:hueOff val="0"/>
                <a:satOff val="0"/>
                <a:lumOff val="0"/>
                <a:alphaOff val="0"/>
              </a:sysClr>
            </a:solidFill>
            <a:latin typeface="Calibri"/>
            <a:ea typeface="+mn-ea"/>
            <a:cs typeface="Arial" pitchFamily="34" charset="0"/>
          </a:endParaRPr>
        </a:p>
      </dgm:t>
    </dgm:pt>
    <dgm:pt modelId="{98F8315F-2222-47F1-B63A-1D124C677E7A}" type="parTrans" cxnId="{18C76DFD-9F4E-43CF-B1F9-5EA6ABC2F569}">
      <dgm:prSet/>
      <dgm:spPr/>
      <dgm:t>
        <a:bodyPr/>
        <a:lstStyle/>
        <a:p>
          <a:endParaRPr lang="el-GR"/>
        </a:p>
      </dgm:t>
    </dgm:pt>
    <dgm:pt modelId="{7CF4F304-138E-4956-BFC0-256FF5110DC6}" type="sibTrans" cxnId="{18C76DFD-9F4E-43CF-B1F9-5EA6ABC2F569}">
      <dgm:prSet/>
      <dgm:spPr/>
      <dgm:t>
        <a:bodyPr/>
        <a:lstStyle/>
        <a:p>
          <a:endParaRPr lang="el-GR"/>
        </a:p>
      </dgm:t>
    </dgm:pt>
    <dgm:pt modelId="{8A69AF4B-626E-46F7-B4F3-9779C71D18B3}">
      <dgm:prSet phldrT="[Text]" custT="1"/>
      <dgm:spPr>
        <a:xfrm>
          <a:off x="1619678" y="1520385"/>
          <a:ext cx="1178098" cy="830578"/>
        </a:xfrm>
        <a:gradFill rotWithShape="0">
          <a:gsLst>
            <a:gs pos="0">
              <a:sysClr val="window" lastClr="FFFFFF">
                <a:hueOff val="0"/>
                <a:satOff val="0"/>
                <a:lumOff val="0"/>
                <a:alphaOff val="0"/>
                <a:tint val="50000"/>
                <a:satMod val="300000"/>
              </a:sysClr>
            </a:gs>
            <a:gs pos="35000">
              <a:sysClr val="window" lastClr="FFFFFF">
                <a:hueOff val="0"/>
                <a:satOff val="0"/>
                <a:lumOff val="0"/>
                <a:alphaOff val="0"/>
                <a:tint val="37000"/>
                <a:satMod val="300000"/>
              </a:sysClr>
            </a:gs>
            <a:gs pos="100000">
              <a:sysClr val="window" lastClr="FFFFFF">
                <a:hueOff val="0"/>
                <a:satOff val="0"/>
                <a:lumOff val="0"/>
                <a:alphaOff val="0"/>
                <a:tint val="15000"/>
                <a:satMod val="350000"/>
              </a:sys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a:spcAft>
              <a:spcPts val="600"/>
            </a:spcAft>
          </a:pPr>
          <a:r>
            <a:rPr lang="el-GR" sz="2200" dirty="0" smtClean="0">
              <a:solidFill>
                <a:sysClr val="windowText" lastClr="000000">
                  <a:hueOff val="0"/>
                  <a:satOff val="0"/>
                  <a:lumOff val="0"/>
                  <a:alphaOff val="0"/>
                </a:sysClr>
              </a:solidFill>
              <a:latin typeface="Calibri"/>
              <a:ea typeface="+mn-ea"/>
              <a:cs typeface="Arial" pitchFamily="34" charset="0"/>
            </a:rPr>
            <a:t>Φυσικές ίνες</a:t>
          </a:r>
          <a:endParaRPr lang="el-GR" sz="2200" dirty="0">
            <a:solidFill>
              <a:sysClr val="windowText" lastClr="000000">
                <a:hueOff val="0"/>
                <a:satOff val="0"/>
                <a:lumOff val="0"/>
                <a:alphaOff val="0"/>
              </a:sysClr>
            </a:solidFill>
            <a:latin typeface="Calibri"/>
            <a:ea typeface="+mn-ea"/>
            <a:cs typeface="Arial" pitchFamily="34" charset="0"/>
          </a:endParaRPr>
        </a:p>
      </dgm:t>
    </dgm:pt>
    <dgm:pt modelId="{C39A5372-4E72-4D60-8A3D-F265400DCF2F}" type="parTrans" cxnId="{7E7FA9FB-CA0C-469C-8CF0-33A8721C1CB2}">
      <dgm:prSet/>
      <dgm:spPr>
        <a:xfrm rot="17540907">
          <a:off x="1022939" y="2319784"/>
          <a:ext cx="864689" cy="31521"/>
        </a:xfrm>
        <a:noFill/>
        <a:ln w="25400" cap="flat" cmpd="sng" algn="ctr">
          <a:solidFill>
            <a:srgbClr val="8064A2">
              <a:shade val="60000"/>
              <a:hueOff val="0"/>
              <a:satOff val="0"/>
              <a:lumOff val="0"/>
              <a:alphaOff val="0"/>
            </a:srgbClr>
          </a:solidFill>
          <a:prstDash val="solid"/>
        </a:ln>
        <a:effectLst/>
      </dgm:spPr>
      <dgm:t>
        <a:bodyPr/>
        <a:lstStyle/>
        <a:p>
          <a:endParaRPr lang="el-GR">
            <a:solidFill>
              <a:sysClr val="windowText" lastClr="000000">
                <a:hueOff val="0"/>
                <a:satOff val="0"/>
                <a:lumOff val="0"/>
                <a:alphaOff val="0"/>
              </a:sysClr>
            </a:solidFill>
            <a:latin typeface="Calibri"/>
            <a:ea typeface="+mn-ea"/>
            <a:cs typeface="+mn-cs"/>
          </a:endParaRPr>
        </a:p>
      </dgm:t>
    </dgm:pt>
    <dgm:pt modelId="{E7D07BC7-269A-4308-8416-3D67358E6602}" type="sibTrans" cxnId="{7E7FA9FB-CA0C-469C-8CF0-33A8721C1CB2}">
      <dgm:prSet/>
      <dgm:spPr/>
      <dgm:t>
        <a:bodyPr/>
        <a:lstStyle/>
        <a:p>
          <a:endParaRPr lang="el-GR"/>
        </a:p>
      </dgm:t>
    </dgm:pt>
    <dgm:pt modelId="{772C97B1-7082-4C4B-A293-BEB42CBE51AD}">
      <dgm:prSet phldrT="[Text]" custT="1"/>
      <dgm:spPr>
        <a:xfrm>
          <a:off x="3735709" y="93579"/>
          <a:ext cx="5109936" cy="837075"/>
        </a:xfrm>
        <a:gradFill rotWithShape="0">
          <a:gsLst>
            <a:gs pos="0">
              <a:sysClr val="window" lastClr="FFFFFF">
                <a:hueOff val="0"/>
                <a:satOff val="0"/>
                <a:lumOff val="0"/>
                <a:alphaOff val="0"/>
                <a:tint val="50000"/>
                <a:satMod val="300000"/>
              </a:sysClr>
            </a:gs>
            <a:gs pos="35000">
              <a:sysClr val="window" lastClr="FFFFFF">
                <a:hueOff val="0"/>
                <a:satOff val="0"/>
                <a:lumOff val="0"/>
                <a:alphaOff val="0"/>
                <a:tint val="37000"/>
                <a:satMod val="300000"/>
              </a:sysClr>
            </a:gs>
            <a:gs pos="100000">
              <a:sysClr val="window" lastClr="FFFFFF">
                <a:hueOff val="0"/>
                <a:satOff val="0"/>
                <a:lumOff val="0"/>
                <a:alphaOff val="0"/>
                <a:tint val="15000"/>
                <a:satMod val="350000"/>
              </a:sys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marL="90488" indent="-90488" algn="l"/>
          <a:r>
            <a:rPr lang="el-GR" sz="1800" b="1" dirty="0" smtClean="0">
              <a:solidFill>
                <a:sysClr val="windowText" lastClr="000000">
                  <a:hueOff val="0"/>
                  <a:satOff val="0"/>
                  <a:lumOff val="0"/>
                  <a:alphaOff val="0"/>
                </a:sysClr>
              </a:solidFill>
              <a:latin typeface="Calibri"/>
              <a:ea typeface="+mn-ea"/>
              <a:cs typeface="+mn-cs"/>
            </a:rPr>
            <a:t>  </a:t>
          </a:r>
          <a:r>
            <a:rPr lang="el-GR" sz="2000" b="1" dirty="0" smtClean="0">
              <a:solidFill>
                <a:sysClr val="windowText" lastClr="000000">
                  <a:hueOff val="0"/>
                  <a:satOff val="0"/>
                  <a:lumOff val="0"/>
                  <a:alphaOff val="0"/>
                </a:sysClr>
              </a:solidFill>
              <a:latin typeface="Calibri"/>
              <a:ea typeface="+mn-ea"/>
              <a:cs typeface="Arial" pitchFamily="34" charset="0"/>
            </a:rPr>
            <a:t>Ζωικές ίνες </a:t>
          </a:r>
          <a:r>
            <a:rPr lang="el-GR" sz="2000" dirty="0" smtClean="0">
              <a:solidFill>
                <a:sysClr val="windowText" lastClr="000000">
                  <a:hueOff val="0"/>
                  <a:satOff val="0"/>
                  <a:lumOff val="0"/>
                  <a:alphaOff val="0"/>
                </a:sysClr>
              </a:solidFill>
              <a:latin typeface="Calibri"/>
              <a:ea typeface="+mn-ea"/>
              <a:cs typeface="Arial" pitchFamily="34" charset="0"/>
            </a:rPr>
            <a:t>(μαλλί, μετάξι, αλπακά, κασμίρ,  </a:t>
          </a:r>
          <a:r>
            <a:rPr lang="el-GR" sz="2000" dirty="0" err="1" smtClean="0">
              <a:solidFill>
                <a:sysClr val="windowText" lastClr="000000">
                  <a:hueOff val="0"/>
                  <a:satOff val="0"/>
                  <a:lumOff val="0"/>
                  <a:alphaOff val="0"/>
                </a:sysClr>
              </a:solidFill>
              <a:latin typeface="Calibri"/>
              <a:ea typeface="+mn-ea"/>
              <a:cs typeface="Arial" pitchFamily="34" charset="0"/>
            </a:rPr>
            <a:t>ανγκορά</a:t>
          </a:r>
          <a:r>
            <a:rPr lang="el-GR" sz="2000" dirty="0" smtClean="0">
              <a:solidFill>
                <a:sysClr val="windowText" lastClr="000000">
                  <a:hueOff val="0"/>
                  <a:satOff val="0"/>
                  <a:lumOff val="0"/>
                  <a:alphaOff val="0"/>
                </a:sysClr>
              </a:solidFill>
              <a:latin typeface="Calibri"/>
              <a:ea typeface="+mn-ea"/>
              <a:cs typeface="Arial" pitchFamily="34" charset="0"/>
            </a:rPr>
            <a:t>, </a:t>
          </a:r>
          <a:r>
            <a:rPr lang="el-GR" sz="2000" dirty="0" err="1" smtClean="0">
              <a:solidFill>
                <a:sysClr val="windowText" lastClr="000000">
                  <a:hueOff val="0"/>
                  <a:satOff val="0"/>
                  <a:lumOff val="0"/>
                  <a:alphaOff val="0"/>
                </a:sysClr>
              </a:solidFill>
              <a:latin typeface="Calibri"/>
              <a:ea typeface="+mn-ea"/>
              <a:cs typeface="Arial" pitchFamily="34" charset="0"/>
            </a:rPr>
            <a:t>μοχαίρ</a:t>
          </a:r>
          <a:r>
            <a:rPr lang="el-GR" sz="2000" dirty="0" smtClean="0">
              <a:solidFill>
                <a:sysClr val="windowText" lastClr="000000">
                  <a:hueOff val="0"/>
                  <a:satOff val="0"/>
                  <a:lumOff val="0"/>
                  <a:alphaOff val="0"/>
                </a:sysClr>
              </a:solidFill>
              <a:latin typeface="Calibri"/>
              <a:ea typeface="+mn-ea"/>
              <a:cs typeface="Arial" pitchFamily="34" charset="0"/>
            </a:rPr>
            <a:t>)</a:t>
          </a:r>
          <a:endParaRPr lang="el-GR" sz="2000" dirty="0">
            <a:solidFill>
              <a:sysClr val="windowText" lastClr="000000">
                <a:hueOff val="0"/>
                <a:satOff val="0"/>
                <a:lumOff val="0"/>
                <a:alphaOff val="0"/>
              </a:sysClr>
            </a:solidFill>
            <a:latin typeface="Calibri"/>
            <a:ea typeface="+mn-ea"/>
            <a:cs typeface="Arial" pitchFamily="34" charset="0"/>
          </a:endParaRPr>
        </a:p>
      </dgm:t>
    </dgm:pt>
    <dgm:pt modelId="{C104C5D8-A7A6-4263-A31E-7584B65C7656}" type="parTrans" cxnId="{505D05BF-7057-45C6-BEFA-318DBED913E4}">
      <dgm:prSet/>
      <dgm:spPr>
        <a:xfrm rot="18202769">
          <a:off x="2414359" y="1208134"/>
          <a:ext cx="1704767" cy="31521"/>
        </a:xfrm>
        <a:noFill/>
        <a:ln w="25400" cap="flat" cmpd="sng" algn="ctr">
          <a:solidFill>
            <a:srgbClr val="8064A2">
              <a:shade val="80000"/>
              <a:hueOff val="0"/>
              <a:satOff val="0"/>
              <a:lumOff val="0"/>
              <a:alphaOff val="0"/>
            </a:srgbClr>
          </a:solidFill>
          <a:prstDash val="solid"/>
        </a:ln>
        <a:effectLst/>
      </dgm:spPr>
      <dgm:t>
        <a:bodyPr/>
        <a:lstStyle/>
        <a:p>
          <a:endParaRPr lang="el-GR">
            <a:solidFill>
              <a:sysClr val="windowText" lastClr="000000">
                <a:hueOff val="0"/>
                <a:satOff val="0"/>
                <a:lumOff val="0"/>
                <a:alphaOff val="0"/>
              </a:sysClr>
            </a:solidFill>
            <a:latin typeface="Calibri"/>
            <a:ea typeface="+mn-ea"/>
            <a:cs typeface="+mn-cs"/>
          </a:endParaRPr>
        </a:p>
      </dgm:t>
    </dgm:pt>
    <dgm:pt modelId="{6FB596D6-05C4-475E-A013-91EB5989E599}" type="sibTrans" cxnId="{505D05BF-7057-45C6-BEFA-318DBED913E4}">
      <dgm:prSet/>
      <dgm:spPr/>
      <dgm:t>
        <a:bodyPr/>
        <a:lstStyle/>
        <a:p>
          <a:endParaRPr lang="el-GR"/>
        </a:p>
      </dgm:t>
    </dgm:pt>
    <dgm:pt modelId="{F4F717F2-43E0-4A19-9D9B-D08E6FE9D07D}">
      <dgm:prSet phldrT="[Text]" custT="1"/>
      <dgm:spPr>
        <a:xfrm>
          <a:off x="3716037" y="1074987"/>
          <a:ext cx="5129608" cy="945762"/>
        </a:xfrm>
        <a:gradFill rotWithShape="0">
          <a:gsLst>
            <a:gs pos="0">
              <a:sysClr val="window" lastClr="FFFFFF">
                <a:hueOff val="0"/>
                <a:satOff val="0"/>
                <a:lumOff val="0"/>
                <a:alphaOff val="0"/>
                <a:tint val="50000"/>
                <a:satMod val="300000"/>
              </a:sysClr>
            </a:gs>
            <a:gs pos="35000">
              <a:sysClr val="window" lastClr="FFFFFF">
                <a:hueOff val="0"/>
                <a:satOff val="0"/>
                <a:lumOff val="0"/>
                <a:alphaOff val="0"/>
                <a:tint val="37000"/>
                <a:satMod val="300000"/>
              </a:sysClr>
            </a:gs>
            <a:gs pos="100000">
              <a:sysClr val="window" lastClr="FFFFFF">
                <a:hueOff val="0"/>
                <a:satOff val="0"/>
                <a:lumOff val="0"/>
                <a:alphaOff val="0"/>
                <a:tint val="15000"/>
                <a:satMod val="350000"/>
              </a:sys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algn="l"/>
          <a:r>
            <a:rPr lang="el-GR" sz="2000" b="1" dirty="0" smtClean="0">
              <a:solidFill>
                <a:sysClr val="windowText" lastClr="000000">
                  <a:hueOff val="0"/>
                  <a:satOff val="0"/>
                  <a:lumOff val="0"/>
                  <a:alphaOff val="0"/>
                </a:sysClr>
              </a:solidFill>
              <a:latin typeface="Calibri"/>
              <a:ea typeface="+mn-ea"/>
              <a:cs typeface="Arial" pitchFamily="34" charset="0"/>
            </a:rPr>
            <a:t>Φυτικές Ίνες </a:t>
          </a:r>
          <a:r>
            <a:rPr lang="el-GR" sz="2000" dirty="0" smtClean="0">
              <a:solidFill>
                <a:sysClr val="windowText" lastClr="000000">
                  <a:hueOff val="0"/>
                  <a:satOff val="0"/>
                  <a:lumOff val="0"/>
                  <a:alphaOff val="0"/>
                </a:sysClr>
              </a:solidFill>
              <a:latin typeface="Calibri"/>
              <a:ea typeface="+mn-ea"/>
              <a:cs typeface="Arial" pitchFamily="34" charset="0"/>
            </a:rPr>
            <a:t>(λινάρι, βαμβάκι, κάνναβη, ραμί, </a:t>
          </a:r>
          <a:r>
            <a:rPr lang="el-GR" sz="2000" dirty="0" err="1" smtClean="0">
              <a:solidFill>
                <a:sysClr val="windowText" lastClr="000000">
                  <a:hueOff val="0"/>
                  <a:satOff val="0"/>
                  <a:lumOff val="0"/>
                  <a:alphaOff val="0"/>
                </a:sysClr>
              </a:solidFill>
              <a:latin typeface="Calibri"/>
              <a:ea typeface="+mn-ea"/>
              <a:cs typeface="Arial" pitchFamily="34" charset="0"/>
            </a:rPr>
            <a:t>γιούτα</a:t>
          </a:r>
          <a:r>
            <a:rPr lang="el-GR" sz="2000" dirty="0" smtClean="0">
              <a:solidFill>
                <a:sysClr val="windowText" lastClr="000000">
                  <a:hueOff val="0"/>
                  <a:satOff val="0"/>
                  <a:lumOff val="0"/>
                  <a:alphaOff val="0"/>
                </a:sysClr>
              </a:solidFill>
              <a:latin typeface="Calibri"/>
              <a:ea typeface="+mn-ea"/>
              <a:cs typeface="Arial" pitchFamily="34" charset="0"/>
            </a:rPr>
            <a:t>, σπαρτό, τσουκνίδα, </a:t>
          </a:r>
          <a:r>
            <a:rPr lang="en-US" sz="2000" dirty="0" smtClean="0">
              <a:solidFill>
                <a:sysClr val="windowText" lastClr="000000">
                  <a:hueOff val="0"/>
                  <a:satOff val="0"/>
                  <a:lumOff val="0"/>
                  <a:alphaOff val="0"/>
                </a:sysClr>
              </a:solidFill>
              <a:latin typeface="Calibri"/>
              <a:ea typeface="+mn-ea"/>
              <a:cs typeface="Arial" pitchFamily="34" charset="0"/>
            </a:rPr>
            <a:t>kapok,</a:t>
          </a:r>
          <a:r>
            <a:rPr lang="el-GR" sz="2000" dirty="0" smtClean="0">
              <a:solidFill>
                <a:sysClr val="windowText" lastClr="000000">
                  <a:hueOff val="0"/>
                  <a:satOff val="0"/>
                  <a:lumOff val="0"/>
                  <a:alphaOff val="0"/>
                </a:sysClr>
              </a:solidFill>
              <a:latin typeface="Calibri"/>
              <a:ea typeface="+mn-ea"/>
              <a:cs typeface="Arial" pitchFamily="34" charset="0"/>
            </a:rPr>
            <a:t> </a:t>
          </a:r>
          <a:r>
            <a:rPr lang="el-GR" sz="2000" dirty="0" err="1" smtClean="0">
              <a:solidFill>
                <a:sysClr val="windowText" lastClr="000000">
                  <a:hueOff val="0"/>
                  <a:satOff val="0"/>
                  <a:lumOff val="0"/>
                  <a:alphaOff val="0"/>
                </a:sysClr>
              </a:solidFill>
              <a:latin typeface="Calibri"/>
              <a:ea typeface="+mn-ea"/>
              <a:cs typeface="Arial" pitchFamily="34" charset="0"/>
            </a:rPr>
            <a:t>μανίλα</a:t>
          </a:r>
          <a:r>
            <a:rPr lang="el-GR" sz="2000" dirty="0" smtClean="0">
              <a:solidFill>
                <a:sysClr val="windowText" lastClr="000000">
                  <a:hueOff val="0"/>
                  <a:satOff val="0"/>
                  <a:lumOff val="0"/>
                  <a:alphaOff val="0"/>
                </a:sysClr>
              </a:solidFill>
              <a:latin typeface="Calibri"/>
              <a:ea typeface="+mn-ea"/>
              <a:cs typeface="Arial" pitchFamily="34" charset="0"/>
            </a:rPr>
            <a:t>) </a:t>
          </a:r>
          <a:endParaRPr lang="el-GR" sz="2000" dirty="0">
            <a:solidFill>
              <a:sysClr val="windowText" lastClr="000000">
                <a:hueOff val="0"/>
                <a:satOff val="0"/>
                <a:lumOff val="0"/>
                <a:alphaOff val="0"/>
              </a:sysClr>
            </a:solidFill>
            <a:latin typeface="Calibri"/>
            <a:ea typeface="+mn-ea"/>
            <a:cs typeface="Arial" pitchFamily="34" charset="0"/>
          </a:endParaRPr>
        </a:p>
      </dgm:t>
    </dgm:pt>
    <dgm:pt modelId="{8A9D2269-0672-4B29-A955-43783B24F556}" type="parTrans" cxnId="{62711E58-AEFB-4A9B-A9B6-643530B1668A}">
      <dgm:prSet/>
      <dgm:spPr>
        <a:xfrm rot="20226263">
          <a:off x="2758511" y="1726010"/>
          <a:ext cx="996791" cy="31521"/>
        </a:xfrm>
        <a:noFill/>
        <a:ln w="25400" cap="flat" cmpd="sng" algn="ctr">
          <a:solidFill>
            <a:srgbClr val="8064A2">
              <a:shade val="80000"/>
              <a:hueOff val="0"/>
              <a:satOff val="0"/>
              <a:lumOff val="0"/>
              <a:alphaOff val="0"/>
            </a:srgbClr>
          </a:solidFill>
          <a:prstDash val="solid"/>
        </a:ln>
        <a:effectLst/>
      </dgm:spPr>
      <dgm:t>
        <a:bodyPr/>
        <a:lstStyle/>
        <a:p>
          <a:endParaRPr lang="el-GR">
            <a:solidFill>
              <a:sysClr val="windowText" lastClr="000000">
                <a:hueOff val="0"/>
                <a:satOff val="0"/>
                <a:lumOff val="0"/>
                <a:alphaOff val="0"/>
              </a:sysClr>
            </a:solidFill>
            <a:latin typeface="Calibri"/>
            <a:ea typeface="+mn-ea"/>
            <a:cs typeface="+mn-cs"/>
          </a:endParaRPr>
        </a:p>
      </dgm:t>
    </dgm:pt>
    <dgm:pt modelId="{597BB9CD-6B47-4A62-8C4E-C7A58A196F06}" type="sibTrans" cxnId="{62711E58-AEFB-4A9B-A9B6-643530B1668A}">
      <dgm:prSet/>
      <dgm:spPr/>
      <dgm:t>
        <a:bodyPr/>
        <a:lstStyle/>
        <a:p>
          <a:endParaRPr lang="el-GR"/>
        </a:p>
      </dgm:t>
    </dgm:pt>
    <dgm:pt modelId="{9DAFDC31-38B1-4A56-9D6E-C06E5F0BDC4A}">
      <dgm:prSet phldrT="[Text]" custT="1"/>
      <dgm:spPr>
        <a:xfrm>
          <a:off x="1619678" y="3155003"/>
          <a:ext cx="1217972" cy="818699"/>
        </a:xfrm>
        <a:gradFill rotWithShape="0">
          <a:gsLst>
            <a:gs pos="0">
              <a:sysClr val="window" lastClr="FFFFFF">
                <a:hueOff val="0"/>
                <a:satOff val="0"/>
                <a:lumOff val="0"/>
                <a:alphaOff val="0"/>
                <a:tint val="50000"/>
                <a:satMod val="300000"/>
              </a:sysClr>
            </a:gs>
            <a:gs pos="35000">
              <a:sysClr val="window" lastClr="FFFFFF">
                <a:hueOff val="0"/>
                <a:satOff val="0"/>
                <a:lumOff val="0"/>
                <a:alphaOff val="0"/>
                <a:tint val="37000"/>
                <a:satMod val="300000"/>
              </a:sysClr>
            </a:gs>
            <a:gs pos="100000">
              <a:sysClr val="window" lastClr="FFFFFF">
                <a:hueOff val="0"/>
                <a:satOff val="0"/>
                <a:lumOff val="0"/>
                <a:alphaOff val="0"/>
                <a:tint val="15000"/>
                <a:satMod val="350000"/>
              </a:sys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a:spcAft>
              <a:spcPts val="600"/>
            </a:spcAft>
          </a:pPr>
          <a:r>
            <a:rPr lang="el-GR" sz="2200" dirty="0" smtClean="0">
              <a:solidFill>
                <a:sysClr val="windowText" lastClr="000000">
                  <a:hueOff val="0"/>
                  <a:satOff val="0"/>
                  <a:lumOff val="0"/>
                  <a:alphaOff val="0"/>
                </a:sysClr>
              </a:solidFill>
              <a:latin typeface="Calibri"/>
              <a:ea typeface="+mn-ea"/>
              <a:cs typeface="Arial" pitchFamily="34" charset="0"/>
            </a:rPr>
            <a:t>Τεχνητές</a:t>
          </a:r>
          <a:endParaRPr lang="en-US" sz="2200" dirty="0" smtClean="0">
            <a:solidFill>
              <a:sysClr val="windowText" lastClr="000000">
                <a:hueOff val="0"/>
                <a:satOff val="0"/>
                <a:lumOff val="0"/>
                <a:alphaOff val="0"/>
              </a:sysClr>
            </a:solidFill>
            <a:latin typeface="Calibri"/>
            <a:ea typeface="+mn-ea"/>
            <a:cs typeface="Arial" pitchFamily="34" charset="0"/>
          </a:endParaRPr>
        </a:p>
        <a:p>
          <a:pPr>
            <a:spcAft>
              <a:spcPts val="600"/>
            </a:spcAft>
          </a:pPr>
          <a:r>
            <a:rPr lang="el-GR" sz="2200" dirty="0" smtClean="0">
              <a:solidFill>
                <a:sysClr val="windowText" lastClr="000000">
                  <a:hueOff val="0"/>
                  <a:satOff val="0"/>
                  <a:lumOff val="0"/>
                  <a:alphaOff val="0"/>
                </a:sysClr>
              </a:solidFill>
              <a:latin typeface="Calibri"/>
              <a:ea typeface="+mn-ea"/>
              <a:cs typeface="Arial" pitchFamily="34" charset="0"/>
            </a:rPr>
            <a:t> ίνες</a:t>
          </a:r>
          <a:endParaRPr lang="el-GR" sz="2200" dirty="0">
            <a:solidFill>
              <a:sysClr val="windowText" lastClr="000000">
                <a:hueOff val="0"/>
                <a:satOff val="0"/>
                <a:lumOff val="0"/>
                <a:alphaOff val="0"/>
              </a:sysClr>
            </a:solidFill>
            <a:latin typeface="Calibri"/>
            <a:ea typeface="+mn-ea"/>
            <a:cs typeface="Arial" pitchFamily="34" charset="0"/>
          </a:endParaRPr>
        </a:p>
      </dgm:t>
    </dgm:pt>
    <dgm:pt modelId="{7D995431-3DA0-484E-A42D-9279F7EB8745}" type="parTrans" cxnId="{D641BD9A-150F-48C4-85F1-C9751AFD2ADD}">
      <dgm:prSet/>
      <dgm:spPr>
        <a:xfrm rot="4101890">
          <a:off x="1009403" y="3134123"/>
          <a:ext cx="891761" cy="31521"/>
        </a:xfrm>
        <a:noFill/>
        <a:ln w="25400" cap="flat" cmpd="sng" algn="ctr">
          <a:solidFill>
            <a:srgbClr val="8064A2">
              <a:shade val="60000"/>
              <a:hueOff val="0"/>
              <a:satOff val="0"/>
              <a:lumOff val="0"/>
              <a:alphaOff val="0"/>
            </a:srgbClr>
          </a:solidFill>
          <a:prstDash val="solid"/>
        </a:ln>
        <a:effectLst/>
      </dgm:spPr>
      <dgm:t>
        <a:bodyPr/>
        <a:lstStyle/>
        <a:p>
          <a:endParaRPr lang="el-GR">
            <a:solidFill>
              <a:sysClr val="windowText" lastClr="000000">
                <a:hueOff val="0"/>
                <a:satOff val="0"/>
                <a:lumOff val="0"/>
                <a:alphaOff val="0"/>
              </a:sysClr>
            </a:solidFill>
            <a:latin typeface="Calibri"/>
            <a:ea typeface="+mn-ea"/>
            <a:cs typeface="+mn-cs"/>
          </a:endParaRPr>
        </a:p>
      </dgm:t>
    </dgm:pt>
    <dgm:pt modelId="{7CD16819-E272-4455-BB8C-2249A8D21CAE}" type="sibTrans" cxnId="{D641BD9A-150F-48C4-85F1-C9751AFD2ADD}">
      <dgm:prSet/>
      <dgm:spPr/>
      <dgm:t>
        <a:bodyPr/>
        <a:lstStyle/>
        <a:p>
          <a:endParaRPr lang="el-GR"/>
        </a:p>
      </dgm:t>
    </dgm:pt>
    <dgm:pt modelId="{BC7F662E-FEA7-4805-A25A-91F122BA6784}">
      <dgm:prSet phldrT="[Text]" custT="1"/>
      <dgm:spPr>
        <a:xfrm>
          <a:off x="3740040" y="2875190"/>
          <a:ext cx="5105605" cy="1574562"/>
        </a:xfrm>
        <a:gradFill rotWithShape="0">
          <a:gsLst>
            <a:gs pos="0">
              <a:sysClr val="window" lastClr="FFFFFF">
                <a:hueOff val="0"/>
                <a:satOff val="0"/>
                <a:lumOff val="0"/>
                <a:alphaOff val="0"/>
                <a:tint val="50000"/>
                <a:satMod val="300000"/>
              </a:sysClr>
            </a:gs>
            <a:gs pos="35000">
              <a:sysClr val="window" lastClr="FFFFFF">
                <a:hueOff val="0"/>
                <a:satOff val="0"/>
                <a:lumOff val="0"/>
                <a:alphaOff val="0"/>
                <a:tint val="37000"/>
                <a:satMod val="300000"/>
              </a:sysClr>
            </a:gs>
            <a:gs pos="100000">
              <a:sysClr val="window" lastClr="FFFFFF">
                <a:hueOff val="0"/>
                <a:satOff val="0"/>
                <a:lumOff val="0"/>
                <a:alphaOff val="0"/>
                <a:tint val="15000"/>
                <a:satMod val="350000"/>
              </a:sys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algn="l"/>
          <a:r>
            <a:rPr lang="el-GR" sz="2000" b="1" dirty="0" err="1" smtClean="0">
              <a:solidFill>
                <a:sysClr val="windowText" lastClr="000000">
                  <a:hueOff val="0"/>
                  <a:satOff val="0"/>
                  <a:lumOff val="0"/>
                  <a:alphaOff val="0"/>
                </a:sysClr>
              </a:solidFill>
              <a:latin typeface="Calibri"/>
              <a:ea typeface="+mn-ea"/>
              <a:cs typeface="Arial" pitchFamily="34" charset="0"/>
            </a:rPr>
            <a:t>Ημι</a:t>
          </a:r>
          <a:r>
            <a:rPr lang="el-GR" sz="2000" b="1" dirty="0" smtClean="0">
              <a:solidFill>
                <a:sysClr val="windowText" lastClr="000000">
                  <a:hueOff val="0"/>
                  <a:satOff val="0"/>
                  <a:lumOff val="0"/>
                  <a:alphaOff val="0"/>
                </a:sysClr>
              </a:solidFill>
              <a:latin typeface="Calibri"/>
              <a:ea typeface="+mn-ea"/>
              <a:cs typeface="Arial" pitchFamily="34" charset="0"/>
            </a:rPr>
            <a:t>-συνθετικές </a:t>
          </a:r>
        </a:p>
        <a:p>
          <a:pPr algn="l"/>
          <a:r>
            <a:rPr lang="el-GR" sz="2000" dirty="0" smtClean="0">
              <a:solidFill>
                <a:sysClr val="windowText" lastClr="000000">
                  <a:hueOff val="0"/>
                  <a:satOff val="0"/>
                  <a:lumOff val="0"/>
                  <a:alphaOff val="0"/>
                </a:sysClr>
              </a:solidFill>
              <a:latin typeface="Calibri"/>
              <a:ea typeface="+mn-ea"/>
              <a:cs typeface="Arial" pitchFamily="34" charset="0"/>
            </a:rPr>
            <a:t>Κυτταρινικές: </a:t>
          </a:r>
          <a:r>
            <a:rPr lang="el-GR" sz="2000" dirty="0" err="1" smtClean="0">
              <a:solidFill>
                <a:sysClr val="windowText" lastClr="000000">
                  <a:hueOff val="0"/>
                  <a:satOff val="0"/>
                  <a:lumOff val="0"/>
                  <a:alphaOff val="0"/>
                </a:sysClr>
              </a:solidFill>
              <a:latin typeface="Calibri"/>
              <a:ea typeface="+mn-ea"/>
              <a:cs typeface="Arial" pitchFamily="34" charset="0"/>
            </a:rPr>
            <a:t>ρεγιόν</a:t>
          </a:r>
          <a:r>
            <a:rPr lang="el-GR" sz="2000" dirty="0" smtClean="0">
              <a:solidFill>
                <a:sysClr val="windowText" lastClr="000000">
                  <a:hueOff val="0"/>
                  <a:satOff val="0"/>
                  <a:lumOff val="0"/>
                  <a:alphaOff val="0"/>
                </a:sysClr>
              </a:solidFill>
              <a:latin typeface="Calibri"/>
              <a:ea typeface="+mn-ea"/>
              <a:cs typeface="Arial" pitchFamily="34" charset="0"/>
            </a:rPr>
            <a:t>, </a:t>
          </a:r>
          <a:r>
            <a:rPr lang="el-GR" sz="2000" dirty="0" err="1" smtClean="0">
              <a:solidFill>
                <a:sysClr val="windowText" lastClr="000000">
                  <a:hueOff val="0"/>
                  <a:satOff val="0"/>
                  <a:lumOff val="0"/>
                  <a:alphaOff val="0"/>
                </a:sysClr>
              </a:solidFill>
              <a:latin typeface="Calibri"/>
              <a:ea typeface="+mn-ea"/>
              <a:cs typeface="Arial" pitchFamily="34" charset="0"/>
            </a:rPr>
            <a:t>βισκόζη</a:t>
          </a:r>
          <a:r>
            <a:rPr lang="el-GR" sz="2000" dirty="0" smtClean="0">
              <a:solidFill>
                <a:sysClr val="windowText" lastClr="000000">
                  <a:hueOff val="0"/>
                  <a:satOff val="0"/>
                  <a:lumOff val="0"/>
                  <a:alphaOff val="0"/>
                </a:sysClr>
              </a:solidFill>
              <a:latin typeface="Calibri"/>
              <a:ea typeface="+mn-ea"/>
              <a:cs typeface="Arial" pitchFamily="34" charset="0"/>
            </a:rPr>
            <a:t>, </a:t>
          </a:r>
          <a:r>
            <a:rPr lang="en-US" sz="2000" dirty="0" err="1" smtClean="0">
              <a:solidFill>
                <a:sysClr val="windowText" lastClr="000000">
                  <a:hueOff val="0"/>
                  <a:satOff val="0"/>
                  <a:lumOff val="0"/>
                  <a:alphaOff val="0"/>
                </a:sysClr>
              </a:solidFill>
              <a:latin typeface="Calibri"/>
              <a:ea typeface="+mn-ea"/>
              <a:cs typeface="Arial" pitchFamily="34" charset="0"/>
            </a:rPr>
            <a:t>lyocell</a:t>
          </a:r>
          <a:r>
            <a:rPr lang="en-US" sz="2000" dirty="0" smtClean="0">
              <a:solidFill>
                <a:sysClr val="windowText" lastClr="000000">
                  <a:hueOff val="0"/>
                  <a:satOff val="0"/>
                  <a:lumOff val="0"/>
                  <a:alphaOff val="0"/>
                </a:sysClr>
              </a:solidFill>
              <a:latin typeface="Calibri"/>
              <a:ea typeface="+mn-ea"/>
              <a:cs typeface="Arial" pitchFamily="34" charset="0"/>
            </a:rPr>
            <a:t>, modal</a:t>
          </a:r>
          <a:r>
            <a:rPr lang="el-GR" sz="2000" dirty="0" smtClean="0">
              <a:solidFill>
                <a:sysClr val="windowText" lastClr="000000">
                  <a:hueOff val="0"/>
                  <a:satOff val="0"/>
                  <a:lumOff val="0"/>
                  <a:alphaOff val="0"/>
                </a:sysClr>
              </a:solidFill>
              <a:latin typeface="Calibri"/>
              <a:ea typeface="+mn-ea"/>
              <a:cs typeface="Arial" pitchFamily="34" charset="0"/>
            </a:rPr>
            <a:t> </a:t>
          </a:r>
        </a:p>
        <a:p>
          <a:pPr algn="l"/>
          <a:r>
            <a:rPr lang="el-GR" sz="2000" dirty="0" smtClean="0">
              <a:solidFill>
                <a:sysClr val="windowText" lastClr="000000">
                  <a:hueOff val="0"/>
                  <a:satOff val="0"/>
                  <a:lumOff val="0"/>
                  <a:alphaOff val="0"/>
                </a:sysClr>
              </a:solidFill>
              <a:latin typeface="Calibri"/>
              <a:ea typeface="+mn-ea"/>
              <a:cs typeface="Arial" pitchFamily="34" charset="0"/>
            </a:rPr>
            <a:t>Πρωτεϊνικές: καζεΐνη</a:t>
          </a:r>
        </a:p>
        <a:p>
          <a:pPr algn="l"/>
          <a:r>
            <a:rPr lang="el-GR" sz="2000" dirty="0" smtClean="0">
              <a:solidFill>
                <a:sysClr val="windowText" lastClr="000000">
                  <a:hueOff val="0"/>
                  <a:satOff val="0"/>
                  <a:lumOff val="0"/>
                  <a:alphaOff val="0"/>
                </a:sysClr>
              </a:solidFill>
              <a:latin typeface="Calibri"/>
              <a:ea typeface="+mn-ea"/>
              <a:cs typeface="Arial" pitchFamily="34" charset="0"/>
            </a:rPr>
            <a:t>Μεταλλικά νήματα,  Ίνες άνθρακα</a:t>
          </a:r>
        </a:p>
        <a:p>
          <a:pPr algn="ctr"/>
          <a:endParaRPr lang="el-GR" sz="700" dirty="0">
            <a:solidFill>
              <a:sysClr val="windowText" lastClr="000000">
                <a:hueOff val="0"/>
                <a:satOff val="0"/>
                <a:lumOff val="0"/>
                <a:alphaOff val="0"/>
              </a:sysClr>
            </a:solidFill>
            <a:latin typeface="Calibri"/>
            <a:ea typeface="+mn-ea"/>
            <a:cs typeface="+mn-cs"/>
          </a:endParaRPr>
        </a:p>
      </dgm:t>
    </dgm:pt>
    <dgm:pt modelId="{4C31572E-F915-40DB-AD03-24DFD40224B4}" type="parTrans" cxnId="{2D29880E-BF75-417C-822D-C155EE7C6FC8}">
      <dgm:prSet/>
      <dgm:spPr>
        <a:xfrm rot="372328">
          <a:off x="2834991" y="3597651"/>
          <a:ext cx="907708" cy="31521"/>
        </a:xfrm>
        <a:noFill/>
        <a:ln w="25400" cap="flat" cmpd="sng" algn="ctr">
          <a:solidFill>
            <a:srgbClr val="8064A2">
              <a:shade val="80000"/>
              <a:hueOff val="0"/>
              <a:satOff val="0"/>
              <a:lumOff val="0"/>
              <a:alphaOff val="0"/>
            </a:srgbClr>
          </a:solidFill>
          <a:prstDash val="solid"/>
        </a:ln>
        <a:effectLst/>
      </dgm:spPr>
      <dgm:t>
        <a:bodyPr/>
        <a:lstStyle/>
        <a:p>
          <a:endParaRPr lang="el-GR">
            <a:solidFill>
              <a:sysClr val="windowText" lastClr="000000">
                <a:hueOff val="0"/>
                <a:satOff val="0"/>
                <a:lumOff val="0"/>
                <a:alphaOff val="0"/>
              </a:sysClr>
            </a:solidFill>
            <a:latin typeface="Calibri"/>
            <a:ea typeface="+mn-ea"/>
            <a:cs typeface="+mn-cs"/>
          </a:endParaRPr>
        </a:p>
      </dgm:t>
    </dgm:pt>
    <dgm:pt modelId="{5F105B43-6AF5-4B4C-9006-7306AD92FEA2}" type="sibTrans" cxnId="{2D29880E-BF75-417C-822D-C155EE7C6FC8}">
      <dgm:prSet/>
      <dgm:spPr/>
      <dgm:t>
        <a:bodyPr/>
        <a:lstStyle/>
        <a:p>
          <a:endParaRPr lang="el-GR"/>
        </a:p>
      </dgm:t>
    </dgm:pt>
    <dgm:pt modelId="{3E555476-8585-469D-96AB-D205CC6C8AEB}">
      <dgm:prSet phldrT="[Text]" custT="1"/>
      <dgm:spPr>
        <a:xfrm>
          <a:off x="3759920" y="4586935"/>
          <a:ext cx="5096053" cy="694331"/>
        </a:xfrm>
        <a:gradFill rotWithShape="0">
          <a:gsLst>
            <a:gs pos="0">
              <a:sysClr val="window" lastClr="FFFFFF">
                <a:hueOff val="0"/>
                <a:satOff val="0"/>
                <a:lumOff val="0"/>
                <a:alphaOff val="0"/>
                <a:tint val="50000"/>
                <a:satMod val="300000"/>
              </a:sysClr>
            </a:gs>
            <a:gs pos="35000">
              <a:sysClr val="window" lastClr="FFFFFF">
                <a:hueOff val="0"/>
                <a:satOff val="0"/>
                <a:lumOff val="0"/>
                <a:alphaOff val="0"/>
                <a:tint val="37000"/>
                <a:satMod val="300000"/>
              </a:sysClr>
            </a:gs>
            <a:gs pos="100000">
              <a:sysClr val="window" lastClr="FFFFFF">
                <a:hueOff val="0"/>
                <a:satOff val="0"/>
                <a:lumOff val="0"/>
                <a:alphaOff val="0"/>
                <a:tint val="15000"/>
                <a:satMod val="350000"/>
              </a:sys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algn="l"/>
          <a:r>
            <a:rPr lang="el-GR" sz="2000" b="1" dirty="0" smtClean="0">
              <a:solidFill>
                <a:sysClr val="windowText" lastClr="000000">
                  <a:hueOff val="0"/>
                  <a:satOff val="0"/>
                  <a:lumOff val="0"/>
                  <a:alphaOff val="0"/>
                </a:sysClr>
              </a:solidFill>
              <a:latin typeface="Calibri"/>
              <a:ea typeface="+mn-ea"/>
              <a:cs typeface="Arial" pitchFamily="34" charset="0"/>
            </a:rPr>
            <a:t>Συνθετικές</a:t>
          </a:r>
          <a:r>
            <a:rPr lang="en-US" sz="2000" b="1" dirty="0" smtClean="0">
              <a:solidFill>
                <a:sysClr val="windowText" lastClr="000000">
                  <a:hueOff val="0"/>
                  <a:satOff val="0"/>
                  <a:lumOff val="0"/>
                  <a:alphaOff val="0"/>
                </a:sysClr>
              </a:solidFill>
              <a:latin typeface="Calibri"/>
              <a:ea typeface="+mn-ea"/>
              <a:cs typeface="Arial" pitchFamily="34" charset="0"/>
            </a:rPr>
            <a:t> </a:t>
          </a:r>
          <a:r>
            <a:rPr lang="en-US" sz="2000" dirty="0" smtClean="0">
              <a:solidFill>
                <a:sysClr val="windowText" lastClr="000000">
                  <a:hueOff val="0"/>
                  <a:satOff val="0"/>
                  <a:lumOff val="0"/>
                  <a:alphaOff val="0"/>
                </a:sysClr>
              </a:solidFill>
              <a:latin typeface="Calibri"/>
              <a:ea typeface="+mn-ea"/>
              <a:cs typeface="Arial" pitchFamily="34" charset="0"/>
            </a:rPr>
            <a:t> (</a:t>
          </a:r>
          <a:r>
            <a:rPr lang="el-GR" sz="2000" dirty="0" smtClean="0">
              <a:solidFill>
                <a:sysClr val="windowText" lastClr="000000">
                  <a:hueOff val="0"/>
                  <a:satOff val="0"/>
                  <a:lumOff val="0"/>
                  <a:alphaOff val="0"/>
                </a:sysClr>
              </a:solidFill>
              <a:latin typeface="Calibri"/>
              <a:ea typeface="+mn-ea"/>
              <a:cs typeface="Arial" pitchFamily="34" charset="0"/>
            </a:rPr>
            <a:t>πολυαμιδικές, πολυεστερικές, ακρυλικές</a:t>
          </a:r>
          <a:r>
            <a:rPr lang="el-GR" sz="2000" dirty="0" smtClean="0">
              <a:solidFill>
                <a:sysClr val="windowText" lastClr="000000">
                  <a:hueOff val="0"/>
                  <a:satOff val="0"/>
                  <a:lumOff val="0"/>
                  <a:alphaOff val="0"/>
                </a:sysClr>
              </a:solidFill>
              <a:latin typeface="Arial" pitchFamily="34" charset="0"/>
              <a:ea typeface="+mn-ea"/>
              <a:cs typeface="Arial" pitchFamily="34" charset="0"/>
            </a:rPr>
            <a:t>)</a:t>
          </a:r>
          <a:endParaRPr lang="el-GR" sz="2000" dirty="0">
            <a:solidFill>
              <a:sysClr val="windowText" lastClr="000000">
                <a:hueOff val="0"/>
                <a:satOff val="0"/>
                <a:lumOff val="0"/>
                <a:alphaOff val="0"/>
              </a:sysClr>
            </a:solidFill>
            <a:latin typeface="Arial" pitchFamily="34" charset="0"/>
            <a:ea typeface="+mn-ea"/>
            <a:cs typeface="Arial" pitchFamily="34" charset="0"/>
          </a:endParaRPr>
        </a:p>
      </dgm:t>
    </dgm:pt>
    <dgm:pt modelId="{736A9ACF-2063-402B-A208-DA72E69F350C}" type="parTrans" cxnId="{B19BB53F-D37B-4D52-AF93-C7E245EEA520}">
      <dgm:prSet/>
      <dgm:spPr>
        <a:xfrm rot="3362825">
          <a:off x="2473135" y="4233466"/>
          <a:ext cx="1651300" cy="31521"/>
        </a:xfrm>
        <a:noFill/>
        <a:ln w="25400" cap="flat" cmpd="sng" algn="ctr">
          <a:solidFill>
            <a:srgbClr val="8064A2">
              <a:shade val="80000"/>
              <a:hueOff val="0"/>
              <a:satOff val="0"/>
              <a:lumOff val="0"/>
              <a:alphaOff val="0"/>
            </a:srgbClr>
          </a:solidFill>
          <a:prstDash val="solid"/>
        </a:ln>
        <a:effectLst/>
      </dgm:spPr>
      <dgm:t>
        <a:bodyPr/>
        <a:lstStyle/>
        <a:p>
          <a:endParaRPr lang="el-GR">
            <a:solidFill>
              <a:sysClr val="windowText" lastClr="000000">
                <a:hueOff val="0"/>
                <a:satOff val="0"/>
                <a:lumOff val="0"/>
                <a:alphaOff val="0"/>
              </a:sysClr>
            </a:solidFill>
            <a:latin typeface="Calibri"/>
            <a:ea typeface="+mn-ea"/>
            <a:cs typeface="+mn-cs"/>
          </a:endParaRPr>
        </a:p>
      </dgm:t>
    </dgm:pt>
    <dgm:pt modelId="{588360C8-ED0C-4284-85AC-23BA1CE378AB}" type="sibTrans" cxnId="{B19BB53F-D37B-4D52-AF93-C7E245EEA520}">
      <dgm:prSet/>
      <dgm:spPr/>
      <dgm:t>
        <a:bodyPr/>
        <a:lstStyle/>
        <a:p>
          <a:endParaRPr lang="el-GR"/>
        </a:p>
      </dgm:t>
    </dgm:pt>
    <dgm:pt modelId="{084CEF31-ADD2-4812-9C59-809B2434A63F}">
      <dgm:prSet phldrT="[Text]" custT="1"/>
      <dgm:spPr>
        <a:xfrm>
          <a:off x="3713994" y="2083104"/>
          <a:ext cx="5131651" cy="652926"/>
        </a:xfrm>
        <a:gradFill rotWithShape="0">
          <a:gsLst>
            <a:gs pos="0">
              <a:sysClr val="window" lastClr="FFFFFF">
                <a:hueOff val="0"/>
                <a:satOff val="0"/>
                <a:lumOff val="0"/>
                <a:alphaOff val="0"/>
                <a:tint val="50000"/>
                <a:satMod val="300000"/>
              </a:sysClr>
            </a:gs>
            <a:gs pos="35000">
              <a:sysClr val="window" lastClr="FFFFFF">
                <a:hueOff val="0"/>
                <a:satOff val="0"/>
                <a:lumOff val="0"/>
                <a:alphaOff val="0"/>
                <a:tint val="37000"/>
                <a:satMod val="300000"/>
              </a:sysClr>
            </a:gs>
            <a:gs pos="100000">
              <a:sysClr val="window" lastClr="FFFFFF">
                <a:hueOff val="0"/>
                <a:satOff val="0"/>
                <a:lumOff val="0"/>
                <a:alphaOff val="0"/>
                <a:tint val="15000"/>
                <a:satMod val="350000"/>
              </a:sys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algn="l"/>
          <a:r>
            <a:rPr lang="el-GR" sz="1800" b="1" dirty="0" smtClean="0">
              <a:solidFill>
                <a:sysClr val="windowText" lastClr="000000">
                  <a:hueOff val="0"/>
                  <a:satOff val="0"/>
                  <a:lumOff val="0"/>
                  <a:alphaOff val="0"/>
                </a:sysClr>
              </a:solidFill>
              <a:latin typeface="Calibri"/>
              <a:ea typeface="+mn-ea"/>
              <a:cs typeface="+mn-cs"/>
            </a:rPr>
            <a:t> </a:t>
          </a:r>
          <a:r>
            <a:rPr lang="el-GR" sz="2000" b="1" dirty="0" smtClean="0">
              <a:solidFill>
                <a:sysClr val="windowText" lastClr="000000">
                  <a:hueOff val="0"/>
                  <a:satOff val="0"/>
                  <a:lumOff val="0"/>
                  <a:alphaOff val="0"/>
                </a:sysClr>
              </a:solidFill>
              <a:latin typeface="Calibri"/>
              <a:ea typeface="+mn-ea"/>
              <a:cs typeface="Arial" pitchFamily="34" charset="0"/>
            </a:rPr>
            <a:t>Ορυκτές ίνες </a:t>
          </a:r>
          <a:r>
            <a:rPr lang="el-GR" sz="2000" dirty="0" smtClean="0">
              <a:solidFill>
                <a:sysClr val="windowText" lastClr="000000">
                  <a:hueOff val="0"/>
                  <a:satOff val="0"/>
                  <a:lumOff val="0"/>
                  <a:alphaOff val="0"/>
                </a:sysClr>
              </a:solidFill>
              <a:latin typeface="Calibri"/>
              <a:ea typeface="+mn-ea"/>
              <a:cs typeface="Arial" pitchFamily="34" charset="0"/>
            </a:rPr>
            <a:t>(αμίαντος)</a:t>
          </a:r>
          <a:endParaRPr lang="el-GR" sz="2000" dirty="0">
            <a:solidFill>
              <a:sysClr val="windowText" lastClr="000000">
                <a:hueOff val="0"/>
                <a:satOff val="0"/>
                <a:lumOff val="0"/>
                <a:alphaOff val="0"/>
              </a:sysClr>
            </a:solidFill>
            <a:latin typeface="Calibri"/>
            <a:ea typeface="+mn-ea"/>
            <a:cs typeface="Arial" pitchFamily="34" charset="0"/>
          </a:endParaRPr>
        </a:p>
      </dgm:t>
    </dgm:pt>
    <dgm:pt modelId="{2E4B179F-FFCB-4C3C-A5FD-56CF412FB0D7}" type="parTrans" cxnId="{5926EB57-7C9C-4966-AD93-5BFAC96B4EF1}">
      <dgm:prSet/>
      <dgm:spPr>
        <a:xfrm rot="1640957">
          <a:off x="2740127" y="2156860"/>
          <a:ext cx="1031517" cy="31521"/>
        </a:xfrm>
        <a:noFill/>
        <a:ln w="25400" cap="flat" cmpd="sng" algn="ctr">
          <a:solidFill>
            <a:srgbClr val="8064A2">
              <a:shade val="80000"/>
              <a:hueOff val="0"/>
              <a:satOff val="0"/>
              <a:lumOff val="0"/>
              <a:alphaOff val="0"/>
            </a:srgbClr>
          </a:solidFill>
          <a:prstDash val="solid"/>
        </a:ln>
        <a:effectLst/>
      </dgm:spPr>
      <dgm:t>
        <a:bodyPr/>
        <a:lstStyle/>
        <a:p>
          <a:endParaRPr lang="el-GR">
            <a:solidFill>
              <a:sysClr val="windowText" lastClr="000000">
                <a:hueOff val="0"/>
                <a:satOff val="0"/>
                <a:lumOff val="0"/>
                <a:alphaOff val="0"/>
              </a:sysClr>
            </a:solidFill>
            <a:latin typeface="Calibri"/>
            <a:ea typeface="+mn-ea"/>
            <a:cs typeface="+mn-cs"/>
          </a:endParaRPr>
        </a:p>
      </dgm:t>
    </dgm:pt>
    <dgm:pt modelId="{93BC8BBD-B3B7-48F4-84D5-CD6FF7E9F7E1}" type="sibTrans" cxnId="{5926EB57-7C9C-4966-AD93-5BFAC96B4EF1}">
      <dgm:prSet/>
      <dgm:spPr/>
      <dgm:t>
        <a:bodyPr/>
        <a:lstStyle/>
        <a:p>
          <a:endParaRPr lang="el-GR"/>
        </a:p>
      </dgm:t>
    </dgm:pt>
    <dgm:pt modelId="{8F2B471B-E41C-4994-A9A5-524C00110B7D}" type="pres">
      <dgm:prSet presAssocID="{380C7BE8-C4E8-464B-B11D-CA951411499E}" presName="diagram" presStyleCnt="0">
        <dgm:presLayoutVars>
          <dgm:chPref val="1"/>
          <dgm:dir/>
          <dgm:animOne val="branch"/>
          <dgm:animLvl val="lvl"/>
          <dgm:resizeHandles val="exact"/>
        </dgm:presLayoutVars>
      </dgm:prSet>
      <dgm:spPr/>
      <dgm:t>
        <a:bodyPr/>
        <a:lstStyle/>
        <a:p>
          <a:endParaRPr lang="el-GR"/>
        </a:p>
      </dgm:t>
    </dgm:pt>
    <dgm:pt modelId="{AB1125D1-69ED-4C92-90C0-3D8095D6C1EE}" type="pres">
      <dgm:prSet presAssocID="{7B8DC8F2-6E88-469C-8FA8-A5A6346DB11F}" presName="root1" presStyleCnt="0"/>
      <dgm:spPr/>
      <dgm:t>
        <a:bodyPr/>
        <a:lstStyle/>
        <a:p>
          <a:endParaRPr lang="el-GR"/>
        </a:p>
      </dgm:t>
    </dgm:pt>
    <dgm:pt modelId="{B8B4FDC1-1B62-4742-B151-2685C93C84F2}" type="pres">
      <dgm:prSet presAssocID="{7B8DC8F2-6E88-469C-8FA8-A5A6346DB11F}" presName="LevelOneTextNode" presStyleLbl="node0" presStyleIdx="0" presStyleCnt="1" custScaleX="68246" custScaleY="57288" custLinFactNeighborX="-50023" custLinFactNeighborY="-4134">
        <dgm:presLayoutVars>
          <dgm:chPref val="3"/>
        </dgm:presLayoutVars>
      </dgm:prSet>
      <dgm:spPr>
        <a:prstGeom prst="roundRect">
          <a:avLst>
            <a:gd name="adj" fmla="val 10000"/>
          </a:avLst>
        </a:prstGeom>
      </dgm:spPr>
      <dgm:t>
        <a:bodyPr/>
        <a:lstStyle/>
        <a:p>
          <a:endParaRPr lang="el-GR"/>
        </a:p>
      </dgm:t>
    </dgm:pt>
    <dgm:pt modelId="{C886A6C5-A338-4323-B29E-1D4C2BD1CB12}" type="pres">
      <dgm:prSet presAssocID="{7B8DC8F2-6E88-469C-8FA8-A5A6346DB11F}" presName="level2hierChild" presStyleCnt="0"/>
      <dgm:spPr/>
      <dgm:t>
        <a:bodyPr/>
        <a:lstStyle/>
        <a:p>
          <a:endParaRPr lang="el-GR"/>
        </a:p>
      </dgm:t>
    </dgm:pt>
    <dgm:pt modelId="{CB23E4A0-7A09-48CB-8F1C-1D8CD4B4347B}" type="pres">
      <dgm:prSet presAssocID="{C39A5372-4E72-4D60-8A3D-F265400DCF2F}" presName="conn2-1" presStyleLbl="parChTrans1D2" presStyleIdx="0" presStyleCnt="2"/>
      <dgm:spPr>
        <a:custGeom>
          <a:avLst/>
          <a:gdLst/>
          <a:ahLst/>
          <a:cxnLst/>
          <a:rect l="0" t="0" r="0" b="0"/>
          <a:pathLst>
            <a:path>
              <a:moveTo>
                <a:pt x="0" y="15760"/>
              </a:moveTo>
              <a:lnTo>
                <a:pt x="864689" y="15760"/>
              </a:lnTo>
            </a:path>
          </a:pathLst>
        </a:custGeom>
      </dgm:spPr>
      <dgm:t>
        <a:bodyPr/>
        <a:lstStyle/>
        <a:p>
          <a:endParaRPr lang="el-GR"/>
        </a:p>
      </dgm:t>
    </dgm:pt>
    <dgm:pt modelId="{75AFB258-FAE5-493B-A3B8-3B02E0D8F354}" type="pres">
      <dgm:prSet presAssocID="{C39A5372-4E72-4D60-8A3D-F265400DCF2F}" presName="connTx" presStyleLbl="parChTrans1D2" presStyleIdx="0" presStyleCnt="2"/>
      <dgm:spPr/>
      <dgm:t>
        <a:bodyPr/>
        <a:lstStyle/>
        <a:p>
          <a:endParaRPr lang="el-GR"/>
        </a:p>
      </dgm:t>
    </dgm:pt>
    <dgm:pt modelId="{3064AEE3-46E8-4A61-8311-F152E17F882A}" type="pres">
      <dgm:prSet presAssocID="{8A69AF4B-626E-46F7-B4F3-9779C71D18B3}" presName="root2" presStyleCnt="0"/>
      <dgm:spPr/>
      <dgm:t>
        <a:bodyPr/>
        <a:lstStyle/>
        <a:p>
          <a:endParaRPr lang="el-GR"/>
        </a:p>
      </dgm:t>
    </dgm:pt>
    <dgm:pt modelId="{2DF1730A-5061-4CBB-B004-FB5FED46B71D}" type="pres">
      <dgm:prSet presAssocID="{8A69AF4B-626E-46F7-B4F3-9779C71D18B3}" presName="LevelTwoTextNode" presStyleLbl="node2" presStyleIdx="0" presStyleCnt="2" custScaleX="62283" custScaleY="87821" custLinFactNeighborX="-23049" custLinFactNeighborY="54103">
        <dgm:presLayoutVars>
          <dgm:chPref val="3"/>
        </dgm:presLayoutVars>
      </dgm:prSet>
      <dgm:spPr>
        <a:prstGeom prst="roundRect">
          <a:avLst>
            <a:gd name="adj" fmla="val 10000"/>
          </a:avLst>
        </a:prstGeom>
      </dgm:spPr>
      <dgm:t>
        <a:bodyPr/>
        <a:lstStyle/>
        <a:p>
          <a:endParaRPr lang="el-GR"/>
        </a:p>
      </dgm:t>
    </dgm:pt>
    <dgm:pt modelId="{DF696BB6-52F5-4842-955D-6F6EAA1ED1AF}" type="pres">
      <dgm:prSet presAssocID="{8A69AF4B-626E-46F7-B4F3-9779C71D18B3}" presName="level3hierChild" presStyleCnt="0"/>
      <dgm:spPr/>
      <dgm:t>
        <a:bodyPr/>
        <a:lstStyle/>
        <a:p>
          <a:endParaRPr lang="el-GR"/>
        </a:p>
      </dgm:t>
    </dgm:pt>
    <dgm:pt modelId="{570EC443-9044-44EA-9428-B2B9043577C2}" type="pres">
      <dgm:prSet presAssocID="{C104C5D8-A7A6-4263-A31E-7584B65C7656}" presName="conn2-1" presStyleLbl="parChTrans1D3" presStyleIdx="0" presStyleCnt="5"/>
      <dgm:spPr>
        <a:custGeom>
          <a:avLst/>
          <a:gdLst/>
          <a:ahLst/>
          <a:cxnLst/>
          <a:rect l="0" t="0" r="0" b="0"/>
          <a:pathLst>
            <a:path>
              <a:moveTo>
                <a:pt x="0" y="15760"/>
              </a:moveTo>
              <a:lnTo>
                <a:pt x="1704767" y="15760"/>
              </a:lnTo>
            </a:path>
          </a:pathLst>
        </a:custGeom>
      </dgm:spPr>
      <dgm:t>
        <a:bodyPr/>
        <a:lstStyle/>
        <a:p>
          <a:endParaRPr lang="el-GR"/>
        </a:p>
      </dgm:t>
    </dgm:pt>
    <dgm:pt modelId="{B2A36A74-91C6-4E92-8B19-8354BB3F9807}" type="pres">
      <dgm:prSet presAssocID="{C104C5D8-A7A6-4263-A31E-7584B65C7656}" presName="connTx" presStyleLbl="parChTrans1D3" presStyleIdx="0" presStyleCnt="5"/>
      <dgm:spPr/>
      <dgm:t>
        <a:bodyPr/>
        <a:lstStyle/>
        <a:p>
          <a:endParaRPr lang="el-GR"/>
        </a:p>
      </dgm:t>
    </dgm:pt>
    <dgm:pt modelId="{25365559-805B-4F92-841F-24540EECA7E5}" type="pres">
      <dgm:prSet presAssocID="{772C97B1-7082-4C4B-A293-BEB42CBE51AD}" presName="root2" presStyleCnt="0"/>
      <dgm:spPr/>
      <dgm:t>
        <a:bodyPr/>
        <a:lstStyle/>
        <a:p>
          <a:endParaRPr lang="el-GR"/>
        </a:p>
      </dgm:t>
    </dgm:pt>
    <dgm:pt modelId="{713285BE-86EA-4D07-A016-CC42C9A7DFF6}" type="pres">
      <dgm:prSet presAssocID="{772C97B1-7082-4C4B-A293-BEB42CBE51AD}" presName="LevelTwoTextNode" presStyleLbl="node3" presStyleIdx="0" presStyleCnt="5" custScaleX="270149" custScaleY="88508" custLinFactNeighborX="-12815" custLinFactNeighborY="-15583">
        <dgm:presLayoutVars>
          <dgm:chPref val="3"/>
        </dgm:presLayoutVars>
      </dgm:prSet>
      <dgm:spPr>
        <a:prstGeom prst="roundRect">
          <a:avLst>
            <a:gd name="adj" fmla="val 10000"/>
          </a:avLst>
        </a:prstGeom>
      </dgm:spPr>
      <dgm:t>
        <a:bodyPr/>
        <a:lstStyle/>
        <a:p>
          <a:endParaRPr lang="el-GR"/>
        </a:p>
      </dgm:t>
    </dgm:pt>
    <dgm:pt modelId="{3516CDB6-27DE-4728-BDED-2584249B569F}" type="pres">
      <dgm:prSet presAssocID="{772C97B1-7082-4C4B-A293-BEB42CBE51AD}" presName="level3hierChild" presStyleCnt="0"/>
      <dgm:spPr/>
      <dgm:t>
        <a:bodyPr/>
        <a:lstStyle/>
        <a:p>
          <a:endParaRPr lang="el-GR"/>
        </a:p>
      </dgm:t>
    </dgm:pt>
    <dgm:pt modelId="{817218B6-8244-475A-8125-A656A95EE1B6}" type="pres">
      <dgm:prSet presAssocID="{8A9D2269-0672-4B29-A955-43783B24F556}" presName="conn2-1" presStyleLbl="parChTrans1D3" presStyleIdx="1" presStyleCnt="5"/>
      <dgm:spPr>
        <a:custGeom>
          <a:avLst/>
          <a:gdLst/>
          <a:ahLst/>
          <a:cxnLst/>
          <a:rect l="0" t="0" r="0" b="0"/>
          <a:pathLst>
            <a:path>
              <a:moveTo>
                <a:pt x="0" y="15760"/>
              </a:moveTo>
              <a:lnTo>
                <a:pt x="996791" y="15760"/>
              </a:lnTo>
            </a:path>
          </a:pathLst>
        </a:custGeom>
      </dgm:spPr>
      <dgm:t>
        <a:bodyPr/>
        <a:lstStyle/>
        <a:p>
          <a:endParaRPr lang="el-GR"/>
        </a:p>
      </dgm:t>
    </dgm:pt>
    <dgm:pt modelId="{3A53E441-8657-4255-AA2F-409301FBDDAB}" type="pres">
      <dgm:prSet presAssocID="{8A9D2269-0672-4B29-A955-43783B24F556}" presName="connTx" presStyleLbl="parChTrans1D3" presStyleIdx="1" presStyleCnt="5"/>
      <dgm:spPr/>
      <dgm:t>
        <a:bodyPr/>
        <a:lstStyle/>
        <a:p>
          <a:endParaRPr lang="el-GR"/>
        </a:p>
      </dgm:t>
    </dgm:pt>
    <dgm:pt modelId="{2E0BE950-450B-461A-9344-1D915D421B8E}" type="pres">
      <dgm:prSet presAssocID="{F4F717F2-43E0-4A19-9D9B-D08E6FE9D07D}" presName="root2" presStyleCnt="0"/>
      <dgm:spPr/>
      <dgm:t>
        <a:bodyPr/>
        <a:lstStyle/>
        <a:p>
          <a:endParaRPr lang="el-GR"/>
        </a:p>
      </dgm:t>
    </dgm:pt>
    <dgm:pt modelId="{10297731-BF21-403C-BE30-FA07FCFCCA3D}" type="pres">
      <dgm:prSet presAssocID="{F4F717F2-43E0-4A19-9D9B-D08E6FE9D07D}" presName="LevelTwoTextNode" presStyleLbl="node3" presStyleIdx="1" presStyleCnt="5" custScaleX="271189" custLinFactNeighborX="-16778" custLinFactNeighborY="-16053">
        <dgm:presLayoutVars>
          <dgm:chPref val="3"/>
        </dgm:presLayoutVars>
      </dgm:prSet>
      <dgm:spPr>
        <a:prstGeom prst="roundRect">
          <a:avLst>
            <a:gd name="adj" fmla="val 10000"/>
          </a:avLst>
        </a:prstGeom>
      </dgm:spPr>
      <dgm:t>
        <a:bodyPr/>
        <a:lstStyle/>
        <a:p>
          <a:endParaRPr lang="el-GR"/>
        </a:p>
      </dgm:t>
    </dgm:pt>
    <dgm:pt modelId="{3D4FD4A1-C3EB-45C6-91D9-43EF51B2CC95}" type="pres">
      <dgm:prSet presAssocID="{F4F717F2-43E0-4A19-9D9B-D08E6FE9D07D}" presName="level3hierChild" presStyleCnt="0"/>
      <dgm:spPr/>
      <dgm:t>
        <a:bodyPr/>
        <a:lstStyle/>
        <a:p>
          <a:endParaRPr lang="el-GR"/>
        </a:p>
      </dgm:t>
    </dgm:pt>
    <dgm:pt modelId="{C30F81AF-F819-4DC2-9B27-C38F6A7DA16A}" type="pres">
      <dgm:prSet presAssocID="{2E4B179F-FFCB-4C3C-A5FD-56CF412FB0D7}" presName="conn2-1" presStyleLbl="parChTrans1D3" presStyleIdx="2" presStyleCnt="5"/>
      <dgm:spPr>
        <a:custGeom>
          <a:avLst/>
          <a:gdLst/>
          <a:ahLst/>
          <a:cxnLst/>
          <a:rect l="0" t="0" r="0" b="0"/>
          <a:pathLst>
            <a:path>
              <a:moveTo>
                <a:pt x="0" y="15760"/>
              </a:moveTo>
              <a:lnTo>
                <a:pt x="1031517" y="15760"/>
              </a:lnTo>
            </a:path>
          </a:pathLst>
        </a:custGeom>
      </dgm:spPr>
      <dgm:t>
        <a:bodyPr/>
        <a:lstStyle/>
        <a:p>
          <a:endParaRPr lang="el-GR"/>
        </a:p>
      </dgm:t>
    </dgm:pt>
    <dgm:pt modelId="{52631AF0-F917-4C80-B701-AA4F938C7A38}" type="pres">
      <dgm:prSet presAssocID="{2E4B179F-FFCB-4C3C-A5FD-56CF412FB0D7}" presName="connTx" presStyleLbl="parChTrans1D3" presStyleIdx="2" presStyleCnt="5"/>
      <dgm:spPr/>
      <dgm:t>
        <a:bodyPr/>
        <a:lstStyle/>
        <a:p>
          <a:endParaRPr lang="el-GR"/>
        </a:p>
      </dgm:t>
    </dgm:pt>
    <dgm:pt modelId="{397D95BF-B418-4855-ABD5-C60F42920230}" type="pres">
      <dgm:prSet presAssocID="{084CEF31-ADD2-4812-9C59-809B2434A63F}" presName="root2" presStyleCnt="0"/>
      <dgm:spPr/>
      <dgm:t>
        <a:bodyPr/>
        <a:lstStyle/>
        <a:p>
          <a:endParaRPr lang="el-GR"/>
        </a:p>
      </dgm:t>
    </dgm:pt>
    <dgm:pt modelId="{7CC8E6A5-0182-48B4-AC7C-5AEF20C1CE7E}" type="pres">
      <dgm:prSet presAssocID="{084CEF31-ADD2-4812-9C59-809B2434A63F}" presName="LevelTwoTextNode" presStyleLbl="node3" presStyleIdx="2" presStyleCnt="5" custScaleX="271297" custScaleY="56340" custLinFactNeighborX="-12815" custLinFactNeighborY="-20091">
        <dgm:presLayoutVars>
          <dgm:chPref val="3"/>
        </dgm:presLayoutVars>
      </dgm:prSet>
      <dgm:spPr>
        <a:prstGeom prst="roundRect">
          <a:avLst>
            <a:gd name="adj" fmla="val 10000"/>
          </a:avLst>
        </a:prstGeom>
      </dgm:spPr>
      <dgm:t>
        <a:bodyPr/>
        <a:lstStyle/>
        <a:p>
          <a:endParaRPr lang="el-GR"/>
        </a:p>
      </dgm:t>
    </dgm:pt>
    <dgm:pt modelId="{A35B2D1C-3DF1-4A15-9639-F75ECB883845}" type="pres">
      <dgm:prSet presAssocID="{084CEF31-ADD2-4812-9C59-809B2434A63F}" presName="level3hierChild" presStyleCnt="0"/>
      <dgm:spPr/>
      <dgm:t>
        <a:bodyPr/>
        <a:lstStyle/>
        <a:p>
          <a:endParaRPr lang="el-GR"/>
        </a:p>
      </dgm:t>
    </dgm:pt>
    <dgm:pt modelId="{384574A3-F436-4627-9648-D0C06B25695A}" type="pres">
      <dgm:prSet presAssocID="{7D995431-3DA0-484E-A42D-9279F7EB8745}" presName="conn2-1" presStyleLbl="parChTrans1D2" presStyleIdx="1" presStyleCnt="2"/>
      <dgm:spPr>
        <a:custGeom>
          <a:avLst/>
          <a:gdLst/>
          <a:ahLst/>
          <a:cxnLst/>
          <a:rect l="0" t="0" r="0" b="0"/>
          <a:pathLst>
            <a:path>
              <a:moveTo>
                <a:pt x="0" y="15760"/>
              </a:moveTo>
              <a:lnTo>
                <a:pt x="891761" y="15760"/>
              </a:lnTo>
            </a:path>
          </a:pathLst>
        </a:custGeom>
      </dgm:spPr>
      <dgm:t>
        <a:bodyPr/>
        <a:lstStyle/>
        <a:p>
          <a:endParaRPr lang="el-GR"/>
        </a:p>
      </dgm:t>
    </dgm:pt>
    <dgm:pt modelId="{4840BC58-FA9E-42B2-B253-6FE398421A6F}" type="pres">
      <dgm:prSet presAssocID="{7D995431-3DA0-484E-A42D-9279F7EB8745}" presName="connTx" presStyleLbl="parChTrans1D2" presStyleIdx="1" presStyleCnt="2"/>
      <dgm:spPr/>
      <dgm:t>
        <a:bodyPr/>
        <a:lstStyle/>
        <a:p>
          <a:endParaRPr lang="el-GR"/>
        </a:p>
      </dgm:t>
    </dgm:pt>
    <dgm:pt modelId="{9D40AF6F-14DA-45BB-AFD6-ACD0C2EA55D2}" type="pres">
      <dgm:prSet presAssocID="{9DAFDC31-38B1-4A56-9D6E-C06E5F0BDC4A}" presName="root2" presStyleCnt="0"/>
      <dgm:spPr/>
      <dgm:t>
        <a:bodyPr/>
        <a:lstStyle/>
        <a:p>
          <a:endParaRPr lang="el-GR"/>
        </a:p>
      </dgm:t>
    </dgm:pt>
    <dgm:pt modelId="{82D4BF8B-A259-4BD1-AB36-760B8EDE41B2}" type="pres">
      <dgm:prSet presAssocID="{9DAFDC31-38B1-4A56-9D6E-C06E5F0BDC4A}" presName="LevelTwoTextNode" presStyleLbl="node2" presStyleIdx="1" presStyleCnt="2" custScaleX="64391" custScaleY="86565" custLinFactNeighborX="-23049" custLinFactNeighborY="-59912">
        <dgm:presLayoutVars>
          <dgm:chPref val="3"/>
        </dgm:presLayoutVars>
      </dgm:prSet>
      <dgm:spPr>
        <a:prstGeom prst="roundRect">
          <a:avLst>
            <a:gd name="adj" fmla="val 10000"/>
          </a:avLst>
        </a:prstGeom>
      </dgm:spPr>
      <dgm:t>
        <a:bodyPr/>
        <a:lstStyle/>
        <a:p>
          <a:endParaRPr lang="el-GR"/>
        </a:p>
      </dgm:t>
    </dgm:pt>
    <dgm:pt modelId="{927909DE-A254-40B1-B221-FE5B9CB0AC7F}" type="pres">
      <dgm:prSet presAssocID="{9DAFDC31-38B1-4A56-9D6E-C06E5F0BDC4A}" presName="level3hierChild" presStyleCnt="0"/>
      <dgm:spPr/>
      <dgm:t>
        <a:bodyPr/>
        <a:lstStyle/>
        <a:p>
          <a:endParaRPr lang="el-GR"/>
        </a:p>
      </dgm:t>
    </dgm:pt>
    <dgm:pt modelId="{6B9186E1-09C3-400D-8603-C666175B5CC9}" type="pres">
      <dgm:prSet presAssocID="{4C31572E-F915-40DB-AD03-24DFD40224B4}" presName="conn2-1" presStyleLbl="parChTrans1D3" presStyleIdx="3" presStyleCnt="5"/>
      <dgm:spPr>
        <a:custGeom>
          <a:avLst/>
          <a:gdLst/>
          <a:ahLst/>
          <a:cxnLst/>
          <a:rect l="0" t="0" r="0" b="0"/>
          <a:pathLst>
            <a:path>
              <a:moveTo>
                <a:pt x="0" y="15760"/>
              </a:moveTo>
              <a:lnTo>
                <a:pt x="907708" y="15760"/>
              </a:lnTo>
            </a:path>
          </a:pathLst>
        </a:custGeom>
      </dgm:spPr>
      <dgm:t>
        <a:bodyPr/>
        <a:lstStyle/>
        <a:p>
          <a:endParaRPr lang="el-GR"/>
        </a:p>
      </dgm:t>
    </dgm:pt>
    <dgm:pt modelId="{A811577D-53DC-4051-BB66-B5CD01D38BAF}" type="pres">
      <dgm:prSet presAssocID="{4C31572E-F915-40DB-AD03-24DFD40224B4}" presName="connTx" presStyleLbl="parChTrans1D3" presStyleIdx="3" presStyleCnt="5"/>
      <dgm:spPr/>
      <dgm:t>
        <a:bodyPr/>
        <a:lstStyle/>
        <a:p>
          <a:endParaRPr lang="el-GR"/>
        </a:p>
      </dgm:t>
    </dgm:pt>
    <dgm:pt modelId="{2EB50F36-23A7-4138-8312-1A110566AF75}" type="pres">
      <dgm:prSet presAssocID="{BC7F662E-FEA7-4805-A25A-91F122BA6784}" presName="root2" presStyleCnt="0"/>
      <dgm:spPr/>
      <dgm:t>
        <a:bodyPr/>
        <a:lstStyle/>
        <a:p>
          <a:endParaRPr lang="el-GR"/>
        </a:p>
      </dgm:t>
    </dgm:pt>
    <dgm:pt modelId="{770A33EA-9494-4308-9291-59AB67FED533}" type="pres">
      <dgm:prSet presAssocID="{BC7F662E-FEA7-4805-A25A-91F122BA6784}" presName="LevelTwoTextNode" presStyleLbl="node3" presStyleIdx="3" presStyleCnt="5" custScaleX="269920" custScaleY="214042" custLinFactNeighborX="-14923" custLinFactNeighborY="3734">
        <dgm:presLayoutVars>
          <dgm:chPref val="3"/>
        </dgm:presLayoutVars>
      </dgm:prSet>
      <dgm:spPr>
        <a:prstGeom prst="roundRect">
          <a:avLst>
            <a:gd name="adj" fmla="val 10000"/>
          </a:avLst>
        </a:prstGeom>
      </dgm:spPr>
      <dgm:t>
        <a:bodyPr/>
        <a:lstStyle/>
        <a:p>
          <a:endParaRPr lang="el-GR"/>
        </a:p>
      </dgm:t>
    </dgm:pt>
    <dgm:pt modelId="{90B14B68-A3D8-4CA4-A7DB-7DD2B6A3096D}" type="pres">
      <dgm:prSet presAssocID="{BC7F662E-FEA7-4805-A25A-91F122BA6784}" presName="level3hierChild" presStyleCnt="0"/>
      <dgm:spPr/>
      <dgm:t>
        <a:bodyPr/>
        <a:lstStyle/>
        <a:p>
          <a:endParaRPr lang="el-GR"/>
        </a:p>
      </dgm:t>
    </dgm:pt>
    <dgm:pt modelId="{42DA122D-2DB7-498A-AB2B-F527A02B90BF}" type="pres">
      <dgm:prSet presAssocID="{736A9ACF-2063-402B-A208-DA72E69F350C}" presName="conn2-1" presStyleLbl="parChTrans1D3" presStyleIdx="4" presStyleCnt="5"/>
      <dgm:spPr>
        <a:custGeom>
          <a:avLst/>
          <a:gdLst/>
          <a:ahLst/>
          <a:cxnLst/>
          <a:rect l="0" t="0" r="0" b="0"/>
          <a:pathLst>
            <a:path>
              <a:moveTo>
                <a:pt x="0" y="15760"/>
              </a:moveTo>
              <a:lnTo>
                <a:pt x="1651300" y="15760"/>
              </a:lnTo>
            </a:path>
          </a:pathLst>
        </a:custGeom>
      </dgm:spPr>
      <dgm:t>
        <a:bodyPr/>
        <a:lstStyle/>
        <a:p>
          <a:endParaRPr lang="el-GR"/>
        </a:p>
      </dgm:t>
    </dgm:pt>
    <dgm:pt modelId="{B4AB84AC-492D-4313-94C9-2A4040D31C57}" type="pres">
      <dgm:prSet presAssocID="{736A9ACF-2063-402B-A208-DA72E69F350C}" presName="connTx" presStyleLbl="parChTrans1D3" presStyleIdx="4" presStyleCnt="5"/>
      <dgm:spPr/>
      <dgm:t>
        <a:bodyPr/>
        <a:lstStyle/>
        <a:p>
          <a:endParaRPr lang="el-GR"/>
        </a:p>
      </dgm:t>
    </dgm:pt>
    <dgm:pt modelId="{430E7950-EDFF-4280-B9EC-64BB445898FB}" type="pres">
      <dgm:prSet presAssocID="{3E555476-8585-469D-96AB-D205CC6C8AEB}" presName="root2" presStyleCnt="0"/>
      <dgm:spPr/>
      <dgm:t>
        <a:bodyPr/>
        <a:lstStyle/>
        <a:p>
          <a:endParaRPr lang="el-GR"/>
        </a:p>
      </dgm:t>
    </dgm:pt>
    <dgm:pt modelId="{2605E2B5-BFF3-4AA9-92F8-BB726715E8FB}" type="pres">
      <dgm:prSet presAssocID="{3E555476-8585-469D-96AB-D205CC6C8AEB}" presName="LevelTwoTextNode" presStyleLbl="node3" presStyleIdx="4" presStyleCnt="5" custScaleX="269415" custScaleY="73415" custLinFactNeighborX="-14923" custLinFactNeighborY="12470">
        <dgm:presLayoutVars>
          <dgm:chPref val="3"/>
        </dgm:presLayoutVars>
      </dgm:prSet>
      <dgm:spPr>
        <a:prstGeom prst="roundRect">
          <a:avLst>
            <a:gd name="adj" fmla="val 10000"/>
          </a:avLst>
        </a:prstGeom>
      </dgm:spPr>
      <dgm:t>
        <a:bodyPr/>
        <a:lstStyle/>
        <a:p>
          <a:endParaRPr lang="el-GR"/>
        </a:p>
      </dgm:t>
    </dgm:pt>
    <dgm:pt modelId="{435D7BDA-F950-40BB-A981-BAE89A6E716B}" type="pres">
      <dgm:prSet presAssocID="{3E555476-8585-469D-96AB-D205CC6C8AEB}" presName="level3hierChild" presStyleCnt="0"/>
      <dgm:spPr/>
      <dgm:t>
        <a:bodyPr/>
        <a:lstStyle/>
        <a:p>
          <a:endParaRPr lang="el-GR"/>
        </a:p>
      </dgm:t>
    </dgm:pt>
  </dgm:ptLst>
  <dgm:cxnLst>
    <dgm:cxn modelId="{C62EE454-A5D1-45F3-888E-4E60838D4313}" type="presOf" srcId="{F4F717F2-43E0-4A19-9D9B-D08E6FE9D07D}" destId="{10297731-BF21-403C-BE30-FA07FCFCCA3D}" srcOrd="0" destOrd="0" presId="urn:microsoft.com/office/officeart/2005/8/layout/hierarchy2"/>
    <dgm:cxn modelId="{5B8C49E7-B5AB-4C6D-942E-6B5D8C87126D}" type="presOf" srcId="{C104C5D8-A7A6-4263-A31E-7584B65C7656}" destId="{570EC443-9044-44EA-9428-B2B9043577C2}" srcOrd="0" destOrd="0" presId="urn:microsoft.com/office/officeart/2005/8/layout/hierarchy2"/>
    <dgm:cxn modelId="{9245DE17-D310-4AB1-AC55-66ED6E8F7C1F}" type="presOf" srcId="{C39A5372-4E72-4D60-8A3D-F265400DCF2F}" destId="{CB23E4A0-7A09-48CB-8F1C-1D8CD4B4347B}" srcOrd="0" destOrd="0" presId="urn:microsoft.com/office/officeart/2005/8/layout/hierarchy2"/>
    <dgm:cxn modelId="{4841263A-5C34-4140-BFA1-5B843FFCBFE0}" type="presOf" srcId="{2E4B179F-FFCB-4C3C-A5FD-56CF412FB0D7}" destId="{52631AF0-F917-4C80-B701-AA4F938C7A38}" srcOrd="1" destOrd="0" presId="urn:microsoft.com/office/officeart/2005/8/layout/hierarchy2"/>
    <dgm:cxn modelId="{407EEF65-F569-4EB1-9173-B22F980891A0}" type="presOf" srcId="{4C31572E-F915-40DB-AD03-24DFD40224B4}" destId="{A811577D-53DC-4051-BB66-B5CD01D38BAF}" srcOrd="1" destOrd="0" presId="urn:microsoft.com/office/officeart/2005/8/layout/hierarchy2"/>
    <dgm:cxn modelId="{67D02106-0035-401B-A3C8-7DA589D74A58}" type="presOf" srcId="{380C7BE8-C4E8-464B-B11D-CA951411499E}" destId="{8F2B471B-E41C-4994-A9A5-524C00110B7D}" srcOrd="0" destOrd="0" presId="urn:microsoft.com/office/officeart/2005/8/layout/hierarchy2"/>
    <dgm:cxn modelId="{B19BB53F-D37B-4D52-AF93-C7E245EEA520}" srcId="{9DAFDC31-38B1-4A56-9D6E-C06E5F0BDC4A}" destId="{3E555476-8585-469D-96AB-D205CC6C8AEB}" srcOrd="1" destOrd="0" parTransId="{736A9ACF-2063-402B-A208-DA72E69F350C}" sibTransId="{588360C8-ED0C-4284-85AC-23BA1CE378AB}"/>
    <dgm:cxn modelId="{EB23FDA8-045A-45F3-AEDF-FAD5CDEFC2C7}" type="presOf" srcId="{084CEF31-ADD2-4812-9C59-809B2434A63F}" destId="{7CC8E6A5-0182-48B4-AC7C-5AEF20C1CE7E}" srcOrd="0" destOrd="0" presId="urn:microsoft.com/office/officeart/2005/8/layout/hierarchy2"/>
    <dgm:cxn modelId="{2D29880E-BF75-417C-822D-C155EE7C6FC8}" srcId="{9DAFDC31-38B1-4A56-9D6E-C06E5F0BDC4A}" destId="{BC7F662E-FEA7-4805-A25A-91F122BA6784}" srcOrd="0" destOrd="0" parTransId="{4C31572E-F915-40DB-AD03-24DFD40224B4}" sibTransId="{5F105B43-6AF5-4B4C-9006-7306AD92FEA2}"/>
    <dgm:cxn modelId="{62711E58-AEFB-4A9B-A9B6-643530B1668A}" srcId="{8A69AF4B-626E-46F7-B4F3-9779C71D18B3}" destId="{F4F717F2-43E0-4A19-9D9B-D08E6FE9D07D}" srcOrd="1" destOrd="0" parTransId="{8A9D2269-0672-4B29-A955-43783B24F556}" sibTransId="{597BB9CD-6B47-4A62-8C4E-C7A58A196F06}"/>
    <dgm:cxn modelId="{D5469A0F-9C73-42F1-808C-4204223B4315}" type="presOf" srcId="{7D995431-3DA0-484E-A42D-9279F7EB8745}" destId="{384574A3-F436-4627-9648-D0C06B25695A}" srcOrd="0" destOrd="0" presId="urn:microsoft.com/office/officeart/2005/8/layout/hierarchy2"/>
    <dgm:cxn modelId="{D485D638-992E-4151-BC11-5150BAA94821}" type="presOf" srcId="{C39A5372-4E72-4D60-8A3D-F265400DCF2F}" destId="{75AFB258-FAE5-493B-A3B8-3B02E0D8F354}" srcOrd="1" destOrd="0" presId="urn:microsoft.com/office/officeart/2005/8/layout/hierarchy2"/>
    <dgm:cxn modelId="{79D6AB3F-D3CF-436F-9994-380E3C24E1FB}" type="presOf" srcId="{BC7F662E-FEA7-4805-A25A-91F122BA6784}" destId="{770A33EA-9494-4308-9291-59AB67FED533}" srcOrd="0" destOrd="0" presId="urn:microsoft.com/office/officeart/2005/8/layout/hierarchy2"/>
    <dgm:cxn modelId="{F5DDF5ED-38D7-41AD-9912-70CB363DA035}" type="presOf" srcId="{772C97B1-7082-4C4B-A293-BEB42CBE51AD}" destId="{713285BE-86EA-4D07-A016-CC42C9A7DFF6}" srcOrd="0" destOrd="0" presId="urn:microsoft.com/office/officeart/2005/8/layout/hierarchy2"/>
    <dgm:cxn modelId="{505D05BF-7057-45C6-BEFA-318DBED913E4}" srcId="{8A69AF4B-626E-46F7-B4F3-9779C71D18B3}" destId="{772C97B1-7082-4C4B-A293-BEB42CBE51AD}" srcOrd="0" destOrd="0" parTransId="{C104C5D8-A7A6-4263-A31E-7584B65C7656}" sibTransId="{6FB596D6-05C4-475E-A013-91EB5989E599}"/>
    <dgm:cxn modelId="{24C2B67D-6BC3-401D-B294-61B489CEC078}" type="presOf" srcId="{2E4B179F-FFCB-4C3C-A5FD-56CF412FB0D7}" destId="{C30F81AF-F819-4DC2-9B27-C38F6A7DA16A}" srcOrd="0" destOrd="0" presId="urn:microsoft.com/office/officeart/2005/8/layout/hierarchy2"/>
    <dgm:cxn modelId="{5926EB57-7C9C-4966-AD93-5BFAC96B4EF1}" srcId="{8A69AF4B-626E-46F7-B4F3-9779C71D18B3}" destId="{084CEF31-ADD2-4812-9C59-809B2434A63F}" srcOrd="2" destOrd="0" parTransId="{2E4B179F-FFCB-4C3C-A5FD-56CF412FB0D7}" sibTransId="{93BC8BBD-B3B7-48F4-84D5-CD6FF7E9F7E1}"/>
    <dgm:cxn modelId="{D641BD9A-150F-48C4-85F1-C9751AFD2ADD}" srcId="{7B8DC8F2-6E88-469C-8FA8-A5A6346DB11F}" destId="{9DAFDC31-38B1-4A56-9D6E-C06E5F0BDC4A}" srcOrd="1" destOrd="0" parTransId="{7D995431-3DA0-484E-A42D-9279F7EB8745}" sibTransId="{7CD16819-E272-4455-BB8C-2249A8D21CAE}"/>
    <dgm:cxn modelId="{18C76DFD-9F4E-43CF-B1F9-5EA6ABC2F569}" srcId="{380C7BE8-C4E8-464B-B11D-CA951411499E}" destId="{7B8DC8F2-6E88-469C-8FA8-A5A6346DB11F}" srcOrd="0" destOrd="0" parTransId="{98F8315F-2222-47F1-B63A-1D124C677E7A}" sibTransId="{7CF4F304-138E-4956-BFC0-256FF5110DC6}"/>
    <dgm:cxn modelId="{7EC28797-7955-4748-BC0E-C8F8D7AACE6D}" type="presOf" srcId="{8A69AF4B-626E-46F7-B4F3-9779C71D18B3}" destId="{2DF1730A-5061-4CBB-B004-FB5FED46B71D}" srcOrd="0" destOrd="0" presId="urn:microsoft.com/office/officeart/2005/8/layout/hierarchy2"/>
    <dgm:cxn modelId="{4F208C3B-FE85-496B-A29F-7DED4A967883}" type="presOf" srcId="{8A9D2269-0672-4B29-A955-43783B24F556}" destId="{3A53E441-8657-4255-AA2F-409301FBDDAB}" srcOrd="1" destOrd="0" presId="urn:microsoft.com/office/officeart/2005/8/layout/hierarchy2"/>
    <dgm:cxn modelId="{673C8E2D-33F2-4C55-A6DB-FDE1E85CFC30}" type="presOf" srcId="{7B8DC8F2-6E88-469C-8FA8-A5A6346DB11F}" destId="{B8B4FDC1-1B62-4742-B151-2685C93C84F2}" srcOrd="0" destOrd="0" presId="urn:microsoft.com/office/officeart/2005/8/layout/hierarchy2"/>
    <dgm:cxn modelId="{9995C2B3-1E21-4455-A944-AE92B2325F00}" type="presOf" srcId="{3E555476-8585-469D-96AB-D205CC6C8AEB}" destId="{2605E2B5-BFF3-4AA9-92F8-BB726715E8FB}" srcOrd="0" destOrd="0" presId="urn:microsoft.com/office/officeart/2005/8/layout/hierarchy2"/>
    <dgm:cxn modelId="{B6C19FDA-1AF9-425D-89CD-CD74DF01A465}" type="presOf" srcId="{9DAFDC31-38B1-4A56-9D6E-C06E5F0BDC4A}" destId="{82D4BF8B-A259-4BD1-AB36-760B8EDE41B2}" srcOrd="0" destOrd="0" presId="urn:microsoft.com/office/officeart/2005/8/layout/hierarchy2"/>
    <dgm:cxn modelId="{1D3375D2-1A2C-479B-AB79-746A883B4682}" type="presOf" srcId="{736A9ACF-2063-402B-A208-DA72E69F350C}" destId="{42DA122D-2DB7-498A-AB2B-F527A02B90BF}" srcOrd="0" destOrd="0" presId="urn:microsoft.com/office/officeart/2005/8/layout/hierarchy2"/>
    <dgm:cxn modelId="{E2E02793-65F8-471A-A95A-CC24BF5EEA7F}" type="presOf" srcId="{7D995431-3DA0-484E-A42D-9279F7EB8745}" destId="{4840BC58-FA9E-42B2-B253-6FE398421A6F}" srcOrd="1" destOrd="0" presId="urn:microsoft.com/office/officeart/2005/8/layout/hierarchy2"/>
    <dgm:cxn modelId="{12BEE5D4-932D-447C-94FE-523ADFC89721}" type="presOf" srcId="{4C31572E-F915-40DB-AD03-24DFD40224B4}" destId="{6B9186E1-09C3-400D-8603-C666175B5CC9}" srcOrd="0" destOrd="0" presId="urn:microsoft.com/office/officeart/2005/8/layout/hierarchy2"/>
    <dgm:cxn modelId="{7E7FA9FB-CA0C-469C-8CF0-33A8721C1CB2}" srcId="{7B8DC8F2-6E88-469C-8FA8-A5A6346DB11F}" destId="{8A69AF4B-626E-46F7-B4F3-9779C71D18B3}" srcOrd="0" destOrd="0" parTransId="{C39A5372-4E72-4D60-8A3D-F265400DCF2F}" sibTransId="{E7D07BC7-269A-4308-8416-3D67358E6602}"/>
    <dgm:cxn modelId="{FCA39E86-95B4-4969-931D-B89EC0098ECF}" type="presOf" srcId="{8A9D2269-0672-4B29-A955-43783B24F556}" destId="{817218B6-8244-475A-8125-A656A95EE1B6}" srcOrd="0" destOrd="0" presId="urn:microsoft.com/office/officeart/2005/8/layout/hierarchy2"/>
    <dgm:cxn modelId="{DDA8BFC4-C55C-43F4-8C96-B1D1812282E9}" type="presOf" srcId="{736A9ACF-2063-402B-A208-DA72E69F350C}" destId="{B4AB84AC-492D-4313-94C9-2A4040D31C57}" srcOrd="1" destOrd="0" presId="urn:microsoft.com/office/officeart/2005/8/layout/hierarchy2"/>
    <dgm:cxn modelId="{8A347A26-659F-4D9C-8931-076C1B26F554}" type="presOf" srcId="{C104C5D8-A7A6-4263-A31E-7584B65C7656}" destId="{B2A36A74-91C6-4E92-8B19-8354BB3F9807}" srcOrd="1" destOrd="0" presId="urn:microsoft.com/office/officeart/2005/8/layout/hierarchy2"/>
    <dgm:cxn modelId="{44666D69-B4F2-4188-9645-1F654F91995C}" type="presParOf" srcId="{8F2B471B-E41C-4994-A9A5-524C00110B7D}" destId="{AB1125D1-69ED-4C92-90C0-3D8095D6C1EE}" srcOrd="0" destOrd="0" presId="urn:microsoft.com/office/officeart/2005/8/layout/hierarchy2"/>
    <dgm:cxn modelId="{406F7E2D-502A-490B-9E45-00E395E98B01}" type="presParOf" srcId="{AB1125D1-69ED-4C92-90C0-3D8095D6C1EE}" destId="{B8B4FDC1-1B62-4742-B151-2685C93C84F2}" srcOrd="0" destOrd="0" presId="urn:microsoft.com/office/officeart/2005/8/layout/hierarchy2"/>
    <dgm:cxn modelId="{A591DD3A-6EC6-42FE-BCB2-34C9F3D43535}" type="presParOf" srcId="{AB1125D1-69ED-4C92-90C0-3D8095D6C1EE}" destId="{C886A6C5-A338-4323-B29E-1D4C2BD1CB12}" srcOrd="1" destOrd="0" presId="urn:microsoft.com/office/officeart/2005/8/layout/hierarchy2"/>
    <dgm:cxn modelId="{A78D6D3E-D2E9-49E2-A4BF-D44B602A9D63}" type="presParOf" srcId="{C886A6C5-A338-4323-B29E-1D4C2BD1CB12}" destId="{CB23E4A0-7A09-48CB-8F1C-1D8CD4B4347B}" srcOrd="0" destOrd="0" presId="urn:microsoft.com/office/officeart/2005/8/layout/hierarchy2"/>
    <dgm:cxn modelId="{40D24503-46E3-4FC5-AB1D-6C1E531EC0FD}" type="presParOf" srcId="{CB23E4A0-7A09-48CB-8F1C-1D8CD4B4347B}" destId="{75AFB258-FAE5-493B-A3B8-3B02E0D8F354}" srcOrd="0" destOrd="0" presId="urn:microsoft.com/office/officeart/2005/8/layout/hierarchy2"/>
    <dgm:cxn modelId="{3F932DDC-C3BA-445C-948E-305E09E83C0E}" type="presParOf" srcId="{C886A6C5-A338-4323-B29E-1D4C2BD1CB12}" destId="{3064AEE3-46E8-4A61-8311-F152E17F882A}" srcOrd="1" destOrd="0" presId="urn:microsoft.com/office/officeart/2005/8/layout/hierarchy2"/>
    <dgm:cxn modelId="{7A0C5AAA-55B6-4C76-B588-38A3C373D74E}" type="presParOf" srcId="{3064AEE3-46E8-4A61-8311-F152E17F882A}" destId="{2DF1730A-5061-4CBB-B004-FB5FED46B71D}" srcOrd="0" destOrd="0" presId="urn:microsoft.com/office/officeart/2005/8/layout/hierarchy2"/>
    <dgm:cxn modelId="{36849140-E122-436F-AC0F-A90D5F457CEC}" type="presParOf" srcId="{3064AEE3-46E8-4A61-8311-F152E17F882A}" destId="{DF696BB6-52F5-4842-955D-6F6EAA1ED1AF}" srcOrd="1" destOrd="0" presId="urn:microsoft.com/office/officeart/2005/8/layout/hierarchy2"/>
    <dgm:cxn modelId="{B9C3B556-1220-40A9-B85F-31710C9974AF}" type="presParOf" srcId="{DF696BB6-52F5-4842-955D-6F6EAA1ED1AF}" destId="{570EC443-9044-44EA-9428-B2B9043577C2}" srcOrd="0" destOrd="0" presId="urn:microsoft.com/office/officeart/2005/8/layout/hierarchy2"/>
    <dgm:cxn modelId="{66BEF6EF-E6E3-4403-A855-FBC43BB323D8}" type="presParOf" srcId="{570EC443-9044-44EA-9428-B2B9043577C2}" destId="{B2A36A74-91C6-4E92-8B19-8354BB3F9807}" srcOrd="0" destOrd="0" presId="urn:microsoft.com/office/officeart/2005/8/layout/hierarchy2"/>
    <dgm:cxn modelId="{745602AB-1D7B-4B31-827F-E400A53A8DD5}" type="presParOf" srcId="{DF696BB6-52F5-4842-955D-6F6EAA1ED1AF}" destId="{25365559-805B-4F92-841F-24540EECA7E5}" srcOrd="1" destOrd="0" presId="urn:microsoft.com/office/officeart/2005/8/layout/hierarchy2"/>
    <dgm:cxn modelId="{1F4A3F0F-FDF5-43A8-948A-1C29D1311479}" type="presParOf" srcId="{25365559-805B-4F92-841F-24540EECA7E5}" destId="{713285BE-86EA-4D07-A016-CC42C9A7DFF6}" srcOrd="0" destOrd="0" presId="urn:microsoft.com/office/officeart/2005/8/layout/hierarchy2"/>
    <dgm:cxn modelId="{BC68AEF7-1B99-48A0-B485-9F7F248262EF}" type="presParOf" srcId="{25365559-805B-4F92-841F-24540EECA7E5}" destId="{3516CDB6-27DE-4728-BDED-2584249B569F}" srcOrd="1" destOrd="0" presId="urn:microsoft.com/office/officeart/2005/8/layout/hierarchy2"/>
    <dgm:cxn modelId="{7BE09CCE-231A-418B-AC67-9F0AF358F178}" type="presParOf" srcId="{DF696BB6-52F5-4842-955D-6F6EAA1ED1AF}" destId="{817218B6-8244-475A-8125-A656A95EE1B6}" srcOrd="2" destOrd="0" presId="urn:microsoft.com/office/officeart/2005/8/layout/hierarchy2"/>
    <dgm:cxn modelId="{2AD9AF64-44CD-4F14-ACE7-17A073D1E745}" type="presParOf" srcId="{817218B6-8244-475A-8125-A656A95EE1B6}" destId="{3A53E441-8657-4255-AA2F-409301FBDDAB}" srcOrd="0" destOrd="0" presId="urn:microsoft.com/office/officeart/2005/8/layout/hierarchy2"/>
    <dgm:cxn modelId="{68E0791C-F91E-4F9B-A2DA-8F5A0E1A4416}" type="presParOf" srcId="{DF696BB6-52F5-4842-955D-6F6EAA1ED1AF}" destId="{2E0BE950-450B-461A-9344-1D915D421B8E}" srcOrd="3" destOrd="0" presId="urn:microsoft.com/office/officeart/2005/8/layout/hierarchy2"/>
    <dgm:cxn modelId="{5AE3F46F-650C-4F85-B31E-5C1B846596E9}" type="presParOf" srcId="{2E0BE950-450B-461A-9344-1D915D421B8E}" destId="{10297731-BF21-403C-BE30-FA07FCFCCA3D}" srcOrd="0" destOrd="0" presId="urn:microsoft.com/office/officeart/2005/8/layout/hierarchy2"/>
    <dgm:cxn modelId="{C4CEF783-1110-4DA8-B6D2-CC916BB44B6B}" type="presParOf" srcId="{2E0BE950-450B-461A-9344-1D915D421B8E}" destId="{3D4FD4A1-C3EB-45C6-91D9-43EF51B2CC95}" srcOrd="1" destOrd="0" presId="urn:microsoft.com/office/officeart/2005/8/layout/hierarchy2"/>
    <dgm:cxn modelId="{E7747C77-6AA7-4CE6-A9D5-812806119A47}" type="presParOf" srcId="{DF696BB6-52F5-4842-955D-6F6EAA1ED1AF}" destId="{C30F81AF-F819-4DC2-9B27-C38F6A7DA16A}" srcOrd="4" destOrd="0" presId="urn:microsoft.com/office/officeart/2005/8/layout/hierarchy2"/>
    <dgm:cxn modelId="{28349515-C84D-4106-9000-186AE92DDD84}" type="presParOf" srcId="{C30F81AF-F819-4DC2-9B27-C38F6A7DA16A}" destId="{52631AF0-F917-4C80-B701-AA4F938C7A38}" srcOrd="0" destOrd="0" presId="urn:microsoft.com/office/officeart/2005/8/layout/hierarchy2"/>
    <dgm:cxn modelId="{6C02B8C6-EF3D-4410-AEFC-F8268B14F6E8}" type="presParOf" srcId="{DF696BB6-52F5-4842-955D-6F6EAA1ED1AF}" destId="{397D95BF-B418-4855-ABD5-C60F42920230}" srcOrd="5" destOrd="0" presId="urn:microsoft.com/office/officeart/2005/8/layout/hierarchy2"/>
    <dgm:cxn modelId="{BE1EDBD4-C9A7-4661-B3D1-D2A47BDA725E}" type="presParOf" srcId="{397D95BF-B418-4855-ABD5-C60F42920230}" destId="{7CC8E6A5-0182-48B4-AC7C-5AEF20C1CE7E}" srcOrd="0" destOrd="0" presId="urn:microsoft.com/office/officeart/2005/8/layout/hierarchy2"/>
    <dgm:cxn modelId="{9FF0F1D4-4952-426A-A242-9D20E337C2D1}" type="presParOf" srcId="{397D95BF-B418-4855-ABD5-C60F42920230}" destId="{A35B2D1C-3DF1-4A15-9639-F75ECB883845}" srcOrd="1" destOrd="0" presId="urn:microsoft.com/office/officeart/2005/8/layout/hierarchy2"/>
    <dgm:cxn modelId="{6DCCC6D8-F0CA-4E4B-931D-3931872C9706}" type="presParOf" srcId="{C886A6C5-A338-4323-B29E-1D4C2BD1CB12}" destId="{384574A3-F436-4627-9648-D0C06B25695A}" srcOrd="2" destOrd="0" presId="urn:microsoft.com/office/officeart/2005/8/layout/hierarchy2"/>
    <dgm:cxn modelId="{05DE27E4-86C1-4463-A9D3-932526D3DC47}" type="presParOf" srcId="{384574A3-F436-4627-9648-D0C06B25695A}" destId="{4840BC58-FA9E-42B2-B253-6FE398421A6F}" srcOrd="0" destOrd="0" presId="urn:microsoft.com/office/officeart/2005/8/layout/hierarchy2"/>
    <dgm:cxn modelId="{F1FC6892-CC68-42EA-B738-9F16A892574D}" type="presParOf" srcId="{C886A6C5-A338-4323-B29E-1D4C2BD1CB12}" destId="{9D40AF6F-14DA-45BB-AFD6-ACD0C2EA55D2}" srcOrd="3" destOrd="0" presId="urn:microsoft.com/office/officeart/2005/8/layout/hierarchy2"/>
    <dgm:cxn modelId="{2F6232AB-B0BF-4711-B7F6-0B9928A4885F}" type="presParOf" srcId="{9D40AF6F-14DA-45BB-AFD6-ACD0C2EA55D2}" destId="{82D4BF8B-A259-4BD1-AB36-760B8EDE41B2}" srcOrd="0" destOrd="0" presId="urn:microsoft.com/office/officeart/2005/8/layout/hierarchy2"/>
    <dgm:cxn modelId="{D76EE6FB-3D6E-42CF-9DF7-CFB5AFAA7DEB}" type="presParOf" srcId="{9D40AF6F-14DA-45BB-AFD6-ACD0C2EA55D2}" destId="{927909DE-A254-40B1-B221-FE5B9CB0AC7F}" srcOrd="1" destOrd="0" presId="urn:microsoft.com/office/officeart/2005/8/layout/hierarchy2"/>
    <dgm:cxn modelId="{07262146-9328-45DF-ACE6-D1666A40E437}" type="presParOf" srcId="{927909DE-A254-40B1-B221-FE5B9CB0AC7F}" destId="{6B9186E1-09C3-400D-8603-C666175B5CC9}" srcOrd="0" destOrd="0" presId="urn:microsoft.com/office/officeart/2005/8/layout/hierarchy2"/>
    <dgm:cxn modelId="{A8992EA9-AF3F-4C95-8013-87C0A03E783D}" type="presParOf" srcId="{6B9186E1-09C3-400D-8603-C666175B5CC9}" destId="{A811577D-53DC-4051-BB66-B5CD01D38BAF}" srcOrd="0" destOrd="0" presId="urn:microsoft.com/office/officeart/2005/8/layout/hierarchy2"/>
    <dgm:cxn modelId="{4AD78E42-80D4-4899-B3CC-ACC56C6EBFB8}" type="presParOf" srcId="{927909DE-A254-40B1-B221-FE5B9CB0AC7F}" destId="{2EB50F36-23A7-4138-8312-1A110566AF75}" srcOrd="1" destOrd="0" presId="urn:microsoft.com/office/officeart/2005/8/layout/hierarchy2"/>
    <dgm:cxn modelId="{8F188479-2011-466F-B637-49D58F779957}" type="presParOf" srcId="{2EB50F36-23A7-4138-8312-1A110566AF75}" destId="{770A33EA-9494-4308-9291-59AB67FED533}" srcOrd="0" destOrd="0" presId="urn:microsoft.com/office/officeart/2005/8/layout/hierarchy2"/>
    <dgm:cxn modelId="{B12EEAB6-220A-4B95-A118-2A1B7DE9009A}" type="presParOf" srcId="{2EB50F36-23A7-4138-8312-1A110566AF75}" destId="{90B14B68-A3D8-4CA4-A7DB-7DD2B6A3096D}" srcOrd="1" destOrd="0" presId="urn:microsoft.com/office/officeart/2005/8/layout/hierarchy2"/>
    <dgm:cxn modelId="{EE2E4E67-C32E-4619-BA7D-D523C81CAD2E}" type="presParOf" srcId="{927909DE-A254-40B1-B221-FE5B9CB0AC7F}" destId="{42DA122D-2DB7-498A-AB2B-F527A02B90BF}" srcOrd="2" destOrd="0" presId="urn:microsoft.com/office/officeart/2005/8/layout/hierarchy2"/>
    <dgm:cxn modelId="{C1450A1C-AC60-4110-9D82-E26BB7398543}" type="presParOf" srcId="{42DA122D-2DB7-498A-AB2B-F527A02B90BF}" destId="{B4AB84AC-492D-4313-94C9-2A4040D31C57}" srcOrd="0" destOrd="0" presId="urn:microsoft.com/office/officeart/2005/8/layout/hierarchy2"/>
    <dgm:cxn modelId="{EE5A1F03-C3BE-4F5D-BA79-C4651D11D5E1}" type="presParOf" srcId="{927909DE-A254-40B1-B221-FE5B9CB0AC7F}" destId="{430E7950-EDFF-4280-B9EC-64BB445898FB}" srcOrd="3" destOrd="0" presId="urn:microsoft.com/office/officeart/2005/8/layout/hierarchy2"/>
    <dgm:cxn modelId="{2DBBA64D-8F36-4807-B806-4B8B792DB997}" type="presParOf" srcId="{430E7950-EDFF-4280-B9EC-64BB445898FB}" destId="{2605E2B5-BFF3-4AA9-92F8-BB726715E8FB}" srcOrd="0" destOrd="0" presId="urn:microsoft.com/office/officeart/2005/8/layout/hierarchy2"/>
    <dgm:cxn modelId="{0D223C2E-F59A-4721-8353-942246A81B83}" type="presParOf" srcId="{430E7950-EDFF-4280-B9EC-64BB445898FB}" destId="{435D7BDA-F950-40BB-A981-BAE89A6E716B}"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B4FDC1-1B62-4742-B151-2685C93C84F2}">
      <dsp:nvSpPr>
        <dsp:cNvPr id="0" name=""/>
        <dsp:cNvSpPr/>
      </dsp:nvSpPr>
      <dsp:spPr>
        <a:xfrm>
          <a:off x="0" y="2263167"/>
          <a:ext cx="1203472" cy="505117"/>
        </a:xfrm>
        <a:prstGeom prst="roundRect">
          <a:avLst>
            <a:gd name="adj" fmla="val 10000"/>
          </a:avLst>
        </a:prstGeom>
        <a:gradFill rotWithShape="0">
          <a:gsLst>
            <a:gs pos="0">
              <a:sysClr val="window" lastClr="FFFFFF">
                <a:hueOff val="0"/>
                <a:satOff val="0"/>
                <a:lumOff val="0"/>
                <a:alphaOff val="0"/>
                <a:tint val="50000"/>
                <a:satMod val="300000"/>
              </a:sysClr>
            </a:gs>
            <a:gs pos="35000">
              <a:sysClr val="window" lastClr="FFFFFF">
                <a:hueOff val="0"/>
                <a:satOff val="0"/>
                <a:lumOff val="0"/>
                <a:alphaOff val="0"/>
                <a:tint val="37000"/>
                <a:satMod val="300000"/>
              </a:sysClr>
            </a:gs>
            <a:gs pos="100000">
              <a:sysClr val="window" lastClr="FFFFFF">
                <a:hueOff val="0"/>
                <a:satOff val="0"/>
                <a:lumOff val="0"/>
                <a:alphaOff val="0"/>
                <a:tint val="15000"/>
                <a:satMod val="350000"/>
              </a:sys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l-GR" sz="2400" kern="1200" dirty="0" smtClean="0">
              <a:solidFill>
                <a:sysClr val="windowText" lastClr="000000">
                  <a:hueOff val="0"/>
                  <a:satOff val="0"/>
                  <a:lumOff val="0"/>
                  <a:alphaOff val="0"/>
                </a:sysClr>
              </a:solidFill>
              <a:latin typeface="Calibri"/>
              <a:ea typeface="+mn-ea"/>
              <a:cs typeface="Arial" pitchFamily="34" charset="0"/>
            </a:rPr>
            <a:t>Ίνες</a:t>
          </a:r>
          <a:endParaRPr lang="el-GR" sz="2400" kern="1200" dirty="0">
            <a:solidFill>
              <a:sysClr val="windowText" lastClr="000000">
                <a:hueOff val="0"/>
                <a:satOff val="0"/>
                <a:lumOff val="0"/>
                <a:alphaOff val="0"/>
              </a:sysClr>
            </a:solidFill>
            <a:latin typeface="Calibri"/>
            <a:ea typeface="+mn-ea"/>
            <a:cs typeface="Arial" pitchFamily="34" charset="0"/>
          </a:endParaRPr>
        </a:p>
      </dsp:txBody>
      <dsp:txXfrm>
        <a:off x="14794" y="2277961"/>
        <a:ext cx="1173884" cy="475529"/>
      </dsp:txXfrm>
    </dsp:sp>
    <dsp:sp modelId="{CB23E4A0-7A09-48CB-8F1C-1D8CD4B4347B}">
      <dsp:nvSpPr>
        <dsp:cNvPr id="0" name=""/>
        <dsp:cNvSpPr/>
      </dsp:nvSpPr>
      <dsp:spPr>
        <a:xfrm rot="17876173">
          <a:off x="956079" y="2089346"/>
          <a:ext cx="930901" cy="30336"/>
        </a:xfrm>
        <a:custGeom>
          <a:avLst/>
          <a:gdLst/>
          <a:ahLst/>
          <a:cxnLst/>
          <a:rect l="0" t="0" r="0" b="0"/>
          <a:pathLst>
            <a:path>
              <a:moveTo>
                <a:pt x="0" y="15760"/>
              </a:moveTo>
              <a:lnTo>
                <a:pt x="864689" y="15760"/>
              </a:lnTo>
            </a:path>
          </a:pathLst>
        </a:custGeom>
        <a:noFill/>
        <a:ln w="25400" cap="flat" cmpd="sng" algn="ctr">
          <a:solidFill>
            <a:srgbClr val="8064A2">
              <a:shade val="6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l-GR" sz="500" kern="1200">
            <a:solidFill>
              <a:sysClr val="windowText" lastClr="000000">
                <a:hueOff val="0"/>
                <a:satOff val="0"/>
                <a:lumOff val="0"/>
                <a:alphaOff val="0"/>
              </a:sysClr>
            </a:solidFill>
            <a:latin typeface="Calibri"/>
            <a:ea typeface="+mn-ea"/>
            <a:cs typeface="+mn-cs"/>
          </a:endParaRPr>
        </a:p>
      </dsp:txBody>
      <dsp:txXfrm>
        <a:off x="1398257" y="2081242"/>
        <a:ext cx="46545" cy="46545"/>
      </dsp:txXfrm>
    </dsp:sp>
    <dsp:sp modelId="{2DF1730A-5061-4CBB-B004-FB5FED46B71D}">
      <dsp:nvSpPr>
        <dsp:cNvPr id="0" name=""/>
        <dsp:cNvSpPr/>
      </dsp:nvSpPr>
      <dsp:spPr>
        <a:xfrm>
          <a:off x="1639588" y="1306137"/>
          <a:ext cx="1098318" cy="774331"/>
        </a:xfrm>
        <a:prstGeom prst="roundRect">
          <a:avLst>
            <a:gd name="adj" fmla="val 10000"/>
          </a:avLst>
        </a:prstGeom>
        <a:gradFill rotWithShape="0">
          <a:gsLst>
            <a:gs pos="0">
              <a:sysClr val="window" lastClr="FFFFFF">
                <a:hueOff val="0"/>
                <a:satOff val="0"/>
                <a:lumOff val="0"/>
                <a:alphaOff val="0"/>
                <a:tint val="50000"/>
                <a:satMod val="300000"/>
              </a:sysClr>
            </a:gs>
            <a:gs pos="35000">
              <a:sysClr val="window" lastClr="FFFFFF">
                <a:hueOff val="0"/>
                <a:satOff val="0"/>
                <a:lumOff val="0"/>
                <a:alphaOff val="0"/>
                <a:tint val="37000"/>
                <a:satMod val="300000"/>
              </a:sysClr>
            </a:gs>
            <a:gs pos="100000">
              <a:sysClr val="window" lastClr="FFFFFF">
                <a:hueOff val="0"/>
                <a:satOff val="0"/>
                <a:lumOff val="0"/>
                <a:alphaOff val="0"/>
                <a:tint val="15000"/>
                <a:satMod val="350000"/>
              </a:sys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ts val="600"/>
            </a:spcAft>
          </a:pPr>
          <a:r>
            <a:rPr lang="el-GR" sz="2200" kern="1200" dirty="0" smtClean="0">
              <a:solidFill>
                <a:sysClr val="windowText" lastClr="000000">
                  <a:hueOff val="0"/>
                  <a:satOff val="0"/>
                  <a:lumOff val="0"/>
                  <a:alphaOff val="0"/>
                </a:sysClr>
              </a:solidFill>
              <a:latin typeface="Calibri"/>
              <a:ea typeface="+mn-ea"/>
              <a:cs typeface="Arial" pitchFamily="34" charset="0"/>
            </a:rPr>
            <a:t>Φυσικές ίνες</a:t>
          </a:r>
          <a:endParaRPr lang="el-GR" sz="2200" kern="1200" dirty="0">
            <a:solidFill>
              <a:sysClr val="windowText" lastClr="000000">
                <a:hueOff val="0"/>
                <a:satOff val="0"/>
                <a:lumOff val="0"/>
                <a:alphaOff val="0"/>
              </a:sysClr>
            </a:solidFill>
            <a:latin typeface="Calibri"/>
            <a:ea typeface="+mn-ea"/>
            <a:cs typeface="Arial" pitchFamily="34" charset="0"/>
          </a:endParaRPr>
        </a:p>
      </dsp:txBody>
      <dsp:txXfrm>
        <a:off x="1662267" y="1328816"/>
        <a:ext cx="1052960" cy="728973"/>
      </dsp:txXfrm>
    </dsp:sp>
    <dsp:sp modelId="{570EC443-9044-44EA-9428-B2B9043577C2}">
      <dsp:nvSpPr>
        <dsp:cNvPr id="0" name=""/>
        <dsp:cNvSpPr/>
      </dsp:nvSpPr>
      <dsp:spPr>
        <a:xfrm rot="18252453">
          <a:off x="2392981" y="1026580"/>
          <a:ext cx="1575693" cy="30336"/>
        </a:xfrm>
        <a:custGeom>
          <a:avLst/>
          <a:gdLst/>
          <a:ahLst/>
          <a:cxnLst/>
          <a:rect l="0" t="0" r="0" b="0"/>
          <a:pathLst>
            <a:path>
              <a:moveTo>
                <a:pt x="0" y="15760"/>
              </a:moveTo>
              <a:lnTo>
                <a:pt x="1704767" y="15760"/>
              </a:lnTo>
            </a:path>
          </a:pathLst>
        </a:custGeom>
        <a:noFill/>
        <a:ln w="25400" cap="flat" cmpd="sng" algn="ctr">
          <a:solidFill>
            <a:srgbClr val="8064A2">
              <a:shade val="8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l-GR" sz="500" kern="1200">
            <a:solidFill>
              <a:sysClr val="windowText" lastClr="000000">
                <a:hueOff val="0"/>
                <a:satOff val="0"/>
                <a:lumOff val="0"/>
                <a:alphaOff val="0"/>
              </a:sysClr>
            </a:solidFill>
            <a:latin typeface="Calibri"/>
            <a:ea typeface="+mn-ea"/>
            <a:cs typeface="+mn-cs"/>
          </a:endParaRPr>
        </a:p>
      </dsp:txBody>
      <dsp:txXfrm>
        <a:off x="3141435" y="1002356"/>
        <a:ext cx="78784" cy="78784"/>
      </dsp:txXfrm>
    </dsp:sp>
    <dsp:sp modelId="{713285BE-86EA-4D07-A016-CC42C9A7DFF6}">
      <dsp:nvSpPr>
        <dsp:cNvPr id="0" name=""/>
        <dsp:cNvSpPr/>
      </dsp:nvSpPr>
      <dsp:spPr>
        <a:xfrm>
          <a:off x="3623749" y="0"/>
          <a:ext cx="4763894" cy="780389"/>
        </a:xfrm>
        <a:prstGeom prst="roundRect">
          <a:avLst>
            <a:gd name="adj" fmla="val 10000"/>
          </a:avLst>
        </a:prstGeom>
        <a:gradFill rotWithShape="0">
          <a:gsLst>
            <a:gs pos="0">
              <a:sysClr val="window" lastClr="FFFFFF">
                <a:hueOff val="0"/>
                <a:satOff val="0"/>
                <a:lumOff val="0"/>
                <a:alphaOff val="0"/>
                <a:tint val="50000"/>
                <a:satMod val="300000"/>
              </a:sysClr>
            </a:gs>
            <a:gs pos="35000">
              <a:sysClr val="window" lastClr="FFFFFF">
                <a:hueOff val="0"/>
                <a:satOff val="0"/>
                <a:lumOff val="0"/>
                <a:alphaOff val="0"/>
                <a:tint val="37000"/>
                <a:satMod val="300000"/>
              </a:sysClr>
            </a:gs>
            <a:gs pos="100000">
              <a:sysClr val="window" lastClr="FFFFFF">
                <a:hueOff val="0"/>
                <a:satOff val="0"/>
                <a:lumOff val="0"/>
                <a:alphaOff val="0"/>
                <a:tint val="15000"/>
                <a:satMod val="350000"/>
              </a:sys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90488" lvl="0" indent="-90488" algn="l" defTabSz="800100">
            <a:lnSpc>
              <a:spcPct val="90000"/>
            </a:lnSpc>
            <a:spcBef>
              <a:spcPct val="0"/>
            </a:spcBef>
            <a:spcAft>
              <a:spcPct val="35000"/>
            </a:spcAft>
          </a:pPr>
          <a:r>
            <a:rPr lang="el-GR" sz="1800" b="1" kern="1200" dirty="0" smtClean="0">
              <a:solidFill>
                <a:sysClr val="windowText" lastClr="000000">
                  <a:hueOff val="0"/>
                  <a:satOff val="0"/>
                  <a:lumOff val="0"/>
                  <a:alphaOff val="0"/>
                </a:sysClr>
              </a:solidFill>
              <a:latin typeface="Calibri"/>
              <a:ea typeface="+mn-ea"/>
              <a:cs typeface="+mn-cs"/>
            </a:rPr>
            <a:t>  </a:t>
          </a:r>
          <a:r>
            <a:rPr lang="el-GR" sz="2000" b="1" kern="1200" dirty="0" smtClean="0">
              <a:solidFill>
                <a:sysClr val="windowText" lastClr="000000">
                  <a:hueOff val="0"/>
                  <a:satOff val="0"/>
                  <a:lumOff val="0"/>
                  <a:alphaOff val="0"/>
                </a:sysClr>
              </a:solidFill>
              <a:latin typeface="Calibri"/>
              <a:ea typeface="+mn-ea"/>
              <a:cs typeface="Arial" pitchFamily="34" charset="0"/>
            </a:rPr>
            <a:t>Ζωικές ίνες </a:t>
          </a:r>
          <a:r>
            <a:rPr lang="el-GR" sz="2000" kern="1200" dirty="0" smtClean="0">
              <a:solidFill>
                <a:sysClr val="windowText" lastClr="000000">
                  <a:hueOff val="0"/>
                  <a:satOff val="0"/>
                  <a:lumOff val="0"/>
                  <a:alphaOff val="0"/>
                </a:sysClr>
              </a:solidFill>
              <a:latin typeface="Calibri"/>
              <a:ea typeface="+mn-ea"/>
              <a:cs typeface="Arial" pitchFamily="34" charset="0"/>
            </a:rPr>
            <a:t>(μαλλί, μετάξι, αλπακά, κασμίρ,  </a:t>
          </a:r>
          <a:r>
            <a:rPr lang="el-GR" sz="2000" kern="1200" dirty="0" err="1" smtClean="0">
              <a:solidFill>
                <a:sysClr val="windowText" lastClr="000000">
                  <a:hueOff val="0"/>
                  <a:satOff val="0"/>
                  <a:lumOff val="0"/>
                  <a:alphaOff val="0"/>
                </a:sysClr>
              </a:solidFill>
              <a:latin typeface="Calibri"/>
              <a:ea typeface="+mn-ea"/>
              <a:cs typeface="Arial" pitchFamily="34" charset="0"/>
            </a:rPr>
            <a:t>ανγκορά</a:t>
          </a:r>
          <a:r>
            <a:rPr lang="el-GR" sz="2000" kern="1200" dirty="0" smtClean="0">
              <a:solidFill>
                <a:sysClr val="windowText" lastClr="000000">
                  <a:hueOff val="0"/>
                  <a:satOff val="0"/>
                  <a:lumOff val="0"/>
                  <a:alphaOff val="0"/>
                </a:sysClr>
              </a:solidFill>
              <a:latin typeface="Calibri"/>
              <a:ea typeface="+mn-ea"/>
              <a:cs typeface="Arial" pitchFamily="34" charset="0"/>
            </a:rPr>
            <a:t>, </a:t>
          </a:r>
          <a:r>
            <a:rPr lang="el-GR" sz="2000" kern="1200" dirty="0" err="1" smtClean="0">
              <a:solidFill>
                <a:sysClr val="windowText" lastClr="000000">
                  <a:hueOff val="0"/>
                  <a:satOff val="0"/>
                  <a:lumOff val="0"/>
                  <a:alphaOff val="0"/>
                </a:sysClr>
              </a:solidFill>
              <a:latin typeface="Calibri"/>
              <a:ea typeface="+mn-ea"/>
              <a:cs typeface="Arial" pitchFamily="34" charset="0"/>
            </a:rPr>
            <a:t>μοχαίρ</a:t>
          </a:r>
          <a:r>
            <a:rPr lang="el-GR" sz="2000" kern="1200" dirty="0" smtClean="0">
              <a:solidFill>
                <a:sysClr val="windowText" lastClr="000000">
                  <a:hueOff val="0"/>
                  <a:satOff val="0"/>
                  <a:lumOff val="0"/>
                  <a:alphaOff val="0"/>
                </a:sysClr>
              </a:solidFill>
              <a:latin typeface="Calibri"/>
              <a:ea typeface="+mn-ea"/>
              <a:cs typeface="Arial" pitchFamily="34" charset="0"/>
            </a:rPr>
            <a:t>)</a:t>
          </a:r>
          <a:endParaRPr lang="el-GR" sz="2000" kern="1200" dirty="0">
            <a:solidFill>
              <a:sysClr val="windowText" lastClr="000000">
                <a:hueOff val="0"/>
                <a:satOff val="0"/>
                <a:lumOff val="0"/>
                <a:alphaOff val="0"/>
              </a:sysClr>
            </a:solidFill>
            <a:latin typeface="Calibri"/>
            <a:ea typeface="+mn-ea"/>
            <a:cs typeface="Arial" pitchFamily="34" charset="0"/>
          </a:endParaRPr>
        </a:p>
      </dsp:txBody>
      <dsp:txXfrm>
        <a:off x="3646606" y="22857"/>
        <a:ext cx="4718180" cy="734675"/>
      </dsp:txXfrm>
    </dsp:sp>
    <dsp:sp modelId="{817218B6-8244-475A-8125-A656A95EE1B6}">
      <dsp:nvSpPr>
        <dsp:cNvPr id="0" name=""/>
        <dsp:cNvSpPr/>
      </dsp:nvSpPr>
      <dsp:spPr>
        <a:xfrm rot="19782143">
          <a:off x="2673368" y="1439753"/>
          <a:ext cx="945033" cy="30336"/>
        </a:xfrm>
        <a:custGeom>
          <a:avLst/>
          <a:gdLst/>
          <a:ahLst/>
          <a:cxnLst/>
          <a:rect l="0" t="0" r="0" b="0"/>
          <a:pathLst>
            <a:path>
              <a:moveTo>
                <a:pt x="0" y="15760"/>
              </a:moveTo>
              <a:lnTo>
                <a:pt x="996791" y="15760"/>
              </a:lnTo>
            </a:path>
          </a:pathLst>
        </a:custGeom>
        <a:noFill/>
        <a:ln w="25400" cap="flat" cmpd="sng" algn="ctr">
          <a:solidFill>
            <a:srgbClr val="8064A2">
              <a:shade val="8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l-GR" sz="500" kern="1200">
            <a:solidFill>
              <a:sysClr val="windowText" lastClr="000000">
                <a:hueOff val="0"/>
                <a:satOff val="0"/>
                <a:lumOff val="0"/>
                <a:alphaOff val="0"/>
              </a:sysClr>
            </a:solidFill>
            <a:latin typeface="Calibri"/>
            <a:ea typeface="+mn-ea"/>
            <a:cs typeface="+mn-cs"/>
          </a:endParaRPr>
        </a:p>
      </dsp:txBody>
      <dsp:txXfrm>
        <a:off x="3122259" y="1431296"/>
        <a:ext cx="47251" cy="47251"/>
      </dsp:txXfrm>
    </dsp:sp>
    <dsp:sp modelId="{10297731-BF21-403C-BE30-FA07FCFCCA3D}">
      <dsp:nvSpPr>
        <dsp:cNvPr id="0" name=""/>
        <dsp:cNvSpPr/>
      </dsp:nvSpPr>
      <dsp:spPr>
        <a:xfrm>
          <a:off x="3553864" y="775683"/>
          <a:ext cx="4782234" cy="881716"/>
        </a:xfrm>
        <a:prstGeom prst="roundRect">
          <a:avLst>
            <a:gd name="adj" fmla="val 10000"/>
          </a:avLst>
        </a:prstGeom>
        <a:gradFill rotWithShape="0">
          <a:gsLst>
            <a:gs pos="0">
              <a:sysClr val="window" lastClr="FFFFFF">
                <a:hueOff val="0"/>
                <a:satOff val="0"/>
                <a:lumOff val="0"/>
                <a:alphaOff val="0"/>
                <a:tint val="50000"/>
                <a:satMod val="300000"/>
              </a:sysClr>
            </a:gs>
            <a:gs pos="35000">
              <a:sysClr val="window" lastClr="FFFFFF">
                <a:hueOff val="0"/>
                <a:satOff val="0"/>
                <a:lumOff val="0"/>
                <a:alphaOff val="0"/>
                <a:tint val="37000"/>
                <a:satMod val="300000"/>
              </a:sysClr>
            </a:gs>
            <a:gs pos="100000">
              <a:sysClr val="window" lastClr="FFFFFF">
                <a:hueOff val="0"/>
                <a:satOff val="0"/>
                <a:lumOff val="0"/>
                <a:alphaOff val="0"/>
                <a:tint val="15000"/>
                <a:satMod val="350000"/>
              </a:sys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lvl="0" algn="l" defTabSz="889000">
            <a:lnSpc>
              <a:spcPct val="90000"/>
            </a:lnSpc>
            <a:spcBef>
              <a:spcPct val="0"/>
            </a:spcBef>
            <a:spcAft>
              <a:spcPct val="35000"/>
            </a:spcAft>
          </a:pPr>
          <a:r>
            <a:rPr lang="el-GR" sz="2000" b="1" kern="1200" dirty="0" smtClean="0">
              <a:solidFill>
                <a:sysClr val="windowText" lastClr="000000">
                  <a:hueOff val="0"/>
                  <a:satOff val="0"/>
                  <a:lumOff val="0"/>
                  <a:alphaOff val="0"/>
                </a:sysClr>
              </a:solidFill>
              <a:latin typeface="Calibri"/>
              <a:ea typeface="+mn-ea"/>
              <a:cs typeface="Arial" pitchFamily="34" charset="0"/>
            </a:rPr>
            <a:t>Φυτικές Ίνες </a:t>
          </a:r>
          <a:r>
            <a:rPr lang="el-GR" sz="2000" kern="1200" dirty="0" smtClean="0">
              <a:solidFill>
                <a:sysClr val="windowText" lastClr="000000">
                  <a:hueOff val="0"/>
                  <a:satOff val="0"/>
                  <a:lumOff val="0"/>
                  <a:alphaOff val="0"/>
                </a:sysClr>
              </a:solidFill>
              <a:latin typeface="Calibri"/>
              <a:ea typeface="+mn-ea"/>
              <a:cs typeface="Arial" pitchFamily="34" charset="0"/>
            </a:rPr>
            <a:t>(λινάρι, βαμβάκι, κάνναβη, ραμί, </a:t>
          </a:r>
          <a:r>
            <a:rPr lang="el-GR" sz="2000" kern="1200" dirty="0" err="1" smtClean="0">
              <a:solidFill>
                <a:sysClr val="windowText" lastClr="000000">
                  <a:hueOff val="0"/>
                  <a:satOff val="0"/>
                  <a:lumOff val="0"/>
                  <a:alphaOff val="0"/>
                </a:sysClr>
              </a:solidFill>
              <a:latin typeface="Calibri"/>
              <a:ea typeface="+mn-ea"/>
              <a:cs typeface="Arial" pitchFamily="34" charset="0"/>
            </a:rPr>
            <a:t>γιούτα</a:t>
          </a:r>
          <a:r>
            <a:rPr lang="el-GR" sz="2000" kern="1200" dirty="0" smtClean="0">
              <a:solidFill>
                <a:sysClr val="windowText" lastClr="000000">
                  <a:hueOff val="0"/>
                  <a:satOff val="0"/>
                  <a:lumOff val="0"/>
                  <a:alphaOff val="0"/>
                </a:sysClr>
              </a:solidFill>
              <a:latin typeface="Calibri"/>
              <a:ea typeface="+mn-ea"/>
              <a:cs typeface="Arial" pitchFamily="34" charset="0"/>
            </a:rPr>
            <a:t>, σπαρτό, τσουκνίδα, </a:t>
          </a:r>
          <a:r>
            <a:rPr lang="en-US" sz="2000" kern="1200" dirty="0" smtClean="0">
              <a:solidFill>
                <a:sysClr val="windowText" lastClr="000000">
                  <a:hueOff val="0"/>
                  <a:satOff val="0"/>
                  <a:lumOff val="0"/>
                  <a:alphaOff val="0"/>
                </a:sysClr>
              </a:solidFill>
              <a:latin typeface="Calibri"/>
              <a:ea typeface="+mn-ea"/>
              <a:cs typeface="Arial" pitchFamily="34" charset="0"/>
            </a:rPr>
            <a:t>kapok,</a:t>
          </a:r>
          <a:r>
            <a:rPr lang="el-GR" sz="2000" kern="1200" dirty="0" smtClean="0">
              <a:solidFill>
                <a:sysClr val="windowText" lastClr="000000">
                  <a:hueOff val="0"/>
                  <a:satOff val="0"/>
                  <a:lumOff val="0"/>
                  <a:alphaOff val="0"/>
                </a:sysClr>
              </a:solidFill>
              <a:latin typeface="Calibri"/>
              <a:ea typeface="+mn-ea"/>
              <a:cs typeface="Arial" pitchFamily="34" charset="0"/>
            </a:rPr>
            <a:t> </a:t>
          </a:r>
          <a:r>
            <a:rPr lang="el-GR" sz="2000" kern="1200" dirty="0" err="1" smtClean="0">
              <a:solidFill>
                <a:sysClr val="windowText" lastClr="000000">
                  <a:hueOff val="0"/>
                  <a:satOff val="0"/>
                  <a:lumOff val="0"/>
                  <a:alphaOff val="0"/>
                </a:sysClr>
              </a:solidFill>
              <a:latin typeface="Calibri"/>
              <a:ea typeface="+mn-ea"/>
              <a:cs typeface="Arial" pitchFamily="34" charset="0"/>
            </a:rPr>
            <a:t>μανίλα</a:t>
          </a:r>
          <a:r>
            <a:rPr lang="el-GR" sz="2000" kern="1200" dirty="0" smtClean="0">
              <a:solidFill>
                <a:sysClr val="windowText" lastClr="000000">
                  <a:hueOff val="0"/>
                  <a:satOff val="0"/>
                  <a:lumOff val="0"/>
                  <a:alphaOff val="0"/>
                </a:sysClr>
              </a:solidFill>
              <a:latin typeface="Calibri"/>
              <a:ea typeface="+mn-ea"/>
              <a:cs typeface="Arial" pitchFamily="34" charset="0"/>
            </a:rPr>
            <a:t>) </a:t>
          </a:r>
          <a:endParaRPr lang="el-GR" sz="2000" kern="1200" dirty="0">
            <a:solidFill>
              <a:sysClr val="windowText" lastClr="000000">
                <a:hueOff val="0"/>
                <a:satOff val="0"/>
                <a:lumOff val="0"/>
                <a:alphaOff val="0"/>
              </a:sysClr>
            </a:solidFill>
            <a:latin typeface="Calibri"/>
            <a:ea typeface="+mn-ea"/>
            <a:cs typeface="Arial" pitchFamily="34" charset="0"/>
          </a:endParaRPr>
        </a:p>
      </dsp:txBody>
      <dsp:txXfrm>
        <a:off x="3579689" y="801508"/>
        <a:ext cx="4730584" cy="830066"/>
      </dsp:txXfrm>
    </dsp:sp>
    <dsp:sp modelId="{C30F81AF-F819-4DC2-9B27-C38F6A7DA16A}">
      <dsp:nvSpPr>
        <dsp:cNvPr id="0" name=""/>
        <dsp:cNvSpPr/>
      </dsp:nvSpPr>
      <dsp:spPr>
        <a:xfrm rot="1154238">
          <a:off x="2711712" y="1832699"/>
          <a:ext cx="938231" cy="30336"/>
        </a:xfrm>
        <a:custGeom>
          <a:avLst/>
          <a:gdLst/>
          <a:ahLst/>
          <a:cxnLst/>
          <a:rect l="0" t="0" r="0" b="0"/>
          <a:pathLst>
            <a:path>
              <a:moveTo>
                <a:pt x="0" y="15760"/>
              </a:moveTo>
              <a:lnTo>
                <a:pt x="1031517" y="15760"/>
              </a:lnTo>
            </a:path>
          </a:pathLst>
        </a:custGeom>
        <a:noFill/>
        <a:ln w="25400" cap="flat" cmpd="sng" algn="ctr">
          <a:solidFill>
            <a:srgbClr val="8064A2">
              <a:shade val="8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l-GR" sz="500" kern="1200">
            <a:solidFill>
              <a:sysClr val="windowText" lastClr="000000">
                <a:hueOff val="0"/>
                <a:satOff val="0"/>
                <a:lumOff val="0"/>
                <a:alphaOff val="0"/>
              </a:sysClr>
            </a:solidFill>
            <a:latin typeface="Calibri"/>
            <a:ea typeface="+mn-ea"/>
            <a:cs typeface="+mn-cs"/>
          </a:endParaRPr>
        </a:p>
      </dsp:txBody>
      <dsp:txXfrm>
        <a:off x="3157372" y="1824412"/>
        <a:ext cx="46911" cy="46911"/>
      </dsp:txXfrm>
    </dsp:sp>
    <dsp:sp modelId="{7CC8E6A5-0182-48B4-AC7C-5AEF20C1CE7E}">
      <dsp:nvSpPr>
        <dsp:cNvPr id="0" name=""/>
        <dsp:cNvSpPr/>
      </dsp:nvSpPr>
      <dsp:spPr>
        <a:xfrm>
          <a:off x="3623749" y="1754053"/>
          <a:ext cx="4784139" cy="496758"/>
        </a:xfrm>
        <a:prstGeom prst="roundRect">
          <a:avLst>
            <a:gd name="adj" fmla="val 10000"/>
          </a:avLst>
        </a:prstGeom>
        <a:gradFill rotWithShape="0">
          <a:gsLst>
            <a:gs pos="0">
              <a:sysClr val="window" lastClr="FFFFFF">
                <a:hueOff val="0"/>
                <a:satOff val="0"/>
                <a:lumOff val="0"/>
                <a:alphaOff val="0"/>
                <a:tint val="50000"/>
                <a:satMod val="300000"/>
              </a:sysClr>
            </a:gs>
            <a:gs pos="35000">
              <a:sysClr val="window" lastClr="FFFFFF">
                <a:hueOff val="0"/>
                <a:satOff val="0"/>
                <a:lumOff val="0"/>
                <a:alphaOff val="0"/>
                <a:tint val="37000"/>
                <a:satMod val="300000"/>
              </a:sysClr>
            </a:gs>
            <a:gs pos="100000">
              <a:sysClr val="window" lastClr="FFFFFF">
                <a:hueOff val="0"/>
                <a:satOff val="0"/>
                <a:lumOff val="0"/>
                <a:alphaOff val="0"/>
                <a:tint val="15000"/>
                <a:satMod val="350000"/>
              </a:sys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lvl="0" algn="l" defTabSz="800100">
            <a:lnSpc>
              <a:spcPct val="90000"/>
            </a:lnSpc>
            <a:spcBef>
              <a:spcPct val="0"/>
            </a:spcBef>
            <a:spcAft>
              <a:spcPct val="35000"/>
            </a:spcAft>
          </a:pPr>
          <a:r>
            <a:rPr lang="el-GR" sz="1800" b="1" kern="1200" dirty="0" smtClean="0">
              <a:solidFill>
                <a:sysClr val="windowText" lastClr="000000">
                  <a:hueOff val="0"/>
                  <a:satOff val="0"/>
                  <a:lumOff val="0"/>
                  <a:alphaOff val="0"/>
                </a:sysClr>
              </a:solidFill>
              <a:latin typeface="Calibri"/>
              <a:ea typeface="+mn-ea"/>
              <a:cs typeface="+mn-cs"/>
            </a:rPr>
            <a:t> </a:t>
          </a:r>
          <a:r>
            <a:rPr lang="el-GR" sz="2000" b="1" kern="1200" dirty="0" smtClean="0">
              <a:solidFill>
                <a:sysClr val="windowText" lastClr="000000">
                  <a:hueOff val="0"/>
                  <a:satOff val="0"/>
                  <a:lumOff val="0"/>
                  <a:alphaOff val="0"/>
                </a:sysClr>
              </a:solidFill>
              <a:latin typeface="Calibri"/>
              <a:ea typeface="+mn-ea"/>
              <a:cs typeface="Arial" pitchFamily="34" charset="0"/>
            </a:rPr>
            <a:t>Ορυκτές ίνες </a:t>
          </a:r>
          <a:r>
            <a:rPr lang="el-GR" sz="2000" kern="1200" dirty="0" smtClean="0">
              <a:solidFill>
                <a:sysClr val="windowText" lastClr="000000">
                  <a:hueOff val="0"/>
                  <a:satOff val="0"/>
                  <a:lumOff val="0"/>
                  <a:alphaOff val="0"/>
                </a:sysClr>
              </a:solidFill>
              <a:latin typeface="Calibri"/>
              <a:ea typeface="+mn-ea"/>
              <a:cs typeface="Arial" pitchFamily="34" charset="0"/>
            </a:rPr>
            <a:t>(αμίαντος)</a:t>
          </a:r>
          <a:endParaRPr lang="el-GR" sz="2000" kern="1200" dirty="0">
            <a:solidFill>
              <a:sysClr val="windowText" lastClr="000000">
                <a:hueOff val="0"/>
                <a:satOff val="0"/>
                <a:lumOff val="0"/>
                <a:alphaOff val="0"/>
              </a:sysClr>
            </a:solidFill>
            <a:latin typeface="Calibri"/>
            <a:ea typeface="+mn-ea"/>
            <a:cs typeface="Arial" pitchFamily="34" charset="0"/>
          </a:endParaRPr>
        </a:p>
      </dsp:txBody>
      <dsp:txXfrm>
        <a:off x="3638299" y="1768603"/>
        <a:ext cx="4755039" cy="467658"/>
      </dsp:txXfrm>
    </dsp:sp>
    <dsp:sp modelId="{384574A3-F436-4627-9648-D0C06B25695A}">
      <dsp:nvSpPr>
        <dsp:cNvPr id="0" name=""/>
        <dsp:cNvSpPr/>
      </dsp:nvSpPr>
      <dsp:spPr>
        <a:xfrm rot="3769729">
          <a:off x="944013" y="2925378"/>
          <a:ext cx="955033" cy="30336"/>
        </a:xfrm>
        <a:custGeom>
          <a:avLst/>
          <a:gdLst/>
          <a:ahLst/>
          <a:cxnLst/>
          <a:rect l="0" t="0" r="0" b="0"/>
          <a:pathLst>
            <a:path>
              <a:moveTo>
                <a:pt x="0" y="15760"/>
              </a:moveTo>
              <a:lnTo>
                <a:pt x="891761" y="15760"/>
              </a:lnTo>
            </a:path>
          </a:pathLst>
        </a:custGeom>
        <a:noFill/>
        <a:ln w="25400" cap="flat" cmpd="sng" algn="ctr">
          <a:solidFill>
            <a:srgbClr val="8064A2">
              <a:shade val="6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l-GR" sz="500" kern="1200">
            <a:solidFill>
              <a:sysClr val="windowText" lastClr="000000">
                <a:hueOff val="0"/>
                <a:satOff val="0"/>
                <a:lumOff val="0"/>
                <a:alphaOff val="0"/>
              </a:sysClr>
            </a:solidFill>
            <a:latin typeface="Calibri"/>
            <a:ea typeface="+mn-ea"/>
            <a:cs typeface="+mn-cs"/>
          </a:endParaRPr>
        </a:p>
      </dsp:txBody>
      <dsp:txXfrm>
        <a:off x="1397654" y="2916670"/>
        <a:ext cx="47751" cy="47751"/>
      </dsp:txXfrm>
    </dsp:sp>
    <dsp:sp modelId="{82D4BF8B-A259-4BD1-AB36-760B8EDE41B2}">
      <dsp:nvSpPr>
        <dsp:cNvPr id="0" name=""/>
        <dsp:cNvSpPr/>
      </dsp:nvSpPr>
      <dsp:spPr>
        <a:xfrm>
          <a:off x="1639588" y="2983738"/>
          <a:ext cx="1135491" cy="763257"/>
        </a:xfrm>
        <a:prstGeom prst="roundRect">
          <a:avLst>
            <a:gd name="adj" fmla="val 10000"/>
          </a:avLst>
        </a:prstGeom>
        <a:gradFill rotWithShape="0">
          <a:gsLst>
            <a:gs pos="0">
              <a:sysClr val="window" lastClr="FFFFFF">
                <a:hueOff val="0"/>
                <a:satOff val="0"/>
                <a:lumOff val="0"/>
                <a:alphaOff val="0"/>
                <a:tint val="50000"/>
                <a:satMod val="300000"/>
              </a:sysClr>
            </a:gs>
            <a:gs pos="35000">
              <a:sysClr val="window" lastClr="FFFFFF">
                <a:hueOff val="0"/>
                <a:satOff val="0"/>
                <a:lumOff val="0"/>
                <a:alphaOff val="0"/>
                <a:tint val="37000"/>
                <a:satMod val="300000"/>
              </a:sysClr>
            </a:gs>
            <a:gs pos="100000">
              <a:sysClr val="window" lastClr="FFFFFF">
                <a:hueOff val="0"/>
                <a:satOff val="0"/>
                <a:lumOff val="0"/>
                <a:alphaOff val="0"/>
                <a:tint val="15000"/>
                <a:satMod val="350000"/>
              </a:sys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ts val="600"/>
            </a:spcAft>
          </a:pPr>
          <a:r>
            <a:rPr lang="el-GR" sz="2200" kern="1200" dirty="0" smtClean="0">
              <a:solidFill>
                <a:sysClr val="windowText" lastClr="000000">
                  <a:hueOff val="0"/>
                  <a:satOff val="0"/>
                  <a:lumOff val="0"/>
                  <a:alphaOff val="0"/>
                </a:sysClr>
              </a:solidFill>
              <a:latin typeface="Calibri"/>
              <a:ea typeface="+mn-ea"/>
              <a:cs typeface="Arial" pitchFamily="34" charset="0"/>
            </a:rPr>
            <a:t>Τεχνητές</a:t>
          </a:r>
          <a:endParaRPr lang="en-US" sz="2200" kern="1200" dirty="0" smtClean="0">
            <a:solidFill>
              <a:sysClr val="windowText" lastClr="000000">
                <a:hueOff val="0"/>
                <a:satOff val="0"/>
                <a:lumOff val="0"/>
                <a:alphaOff val="0"/>
              </a:sysClr>
            </a:solidFill>
            <a:latin typeface="Calibri"/>
            <a:ea typeface="+mn-ea"/>
            <a:cs typeface="Arial" pitchFamily="34" charset="0"/>
          </a:endParaRPr>
        </a:p>
        <a:p>
          <a:pPr lvl="0" algn="ctr" defTabSz="977900">
            <a:lnSpc>
              <a:spcPct val="90000"/>
            </a:lnSpc>
            <a:spcBef>
              <a:spcPct val="0"/>
            </a:spcBef>
            <a:spcAft>
              <a:spcPts val="600"/>
            </a:spcAft>
          </a:pPr>
          <a:r>
            <a:rPr lang="el-GR" sz="2200" kern="1200" dirty="0" smtClean="0">
              <a:solidFill>
                <a:sysClr val="windowText" lastClr="000000">
                  <a:hueOff val="0"/>
                  <a:satOff val="0"/>
                  <a:lumOff val="0"/>
                  <a:alphaOff val="0"/>
                </a:sysClr>
              </a:solidFill>
              <a:latin typeface="Calibri"/>
              <a:ea typeface="+mn-ea"/>
              <a:cs typeface="Arial" pitchFamily="34" charset="0"/>
            </a:rPr>
            <a:t> ίνες</a:t>
          </a:r>
          <a:endParaRPr lang="el-GR" sz="2200" kern="1200" dirty="0">
            <a:solidFill>
              <a:sysClr val="windowText" lastClr="000000">
                <a:hueOff val="0"/>
                <a:satOff val="0"/>
                <a:lumOff val="0"/>
                <a:alphaOff val="0"/>
              </a:sysClr>
            </a:solidFill>
            <a:latin typeface="Calibri"/>
            <a:ea typeface="+mn-ea"/>
            <a:cs typeface="Arial" pitchFamily="34" charset="0"/>
          </a:endParaRPr>
        </a:p>
      </dsp:txBody>
      <dsp:txXfrm>
        <a:off x="1661943" y="3006093"/>
        <a:ext cx="1090781" cy="718547"/>
      </dsp:txXfrm>
    </dsp:sp>
    <dsp:sp modelId="{6B9186E1-09C3-400D-8603-C666175B5CC9}">
      <dsp:nvSpPr>
        <dsp:cNvPr id="0" name=""/>
        <dsp:cNvSpPr/>
      </dsp:nvSpPr>
      <dsp:spPr>
        <a:xfrm rot="685053">
          <a:off x="2766513" y="3435895"/>
          <a:ext cx="865803" cy="30336"/>
        </a:xfrm>
        <a:custGeom>
          <a:avLst/>
          <a:gdLst/>
          <a:ahLst/>
          <a:cxnLst/>
          <a:rect l="0" t="0" r="0" b="0"/>
          <a:pathLst>
            <a:path>
              <a:moveTo>
                <a:pt x="0" y="15760"/>
              </a:moveTo>
              <a:lnTo>
                <a:pt x="907708" y="15760"/>
              </a:lnTo>
            </a:path>
          </a:pathLst>
        </a:custGeom>
        <a:noFill/>
        <a:ln w="25400" cap="flat" cmpd="sng" algn="ctr">
          <a:solidFill>
            <a:srgbClr val="8064A2">
              <a:shade val="8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l-GR" sz="500" kern="1200">
            <a:solidFill>
              <a:sysClr val="windowText" lastClr="000000">
                <a:hueOff val="0"/>
                <a:satOff val="0"/>
                <a:lumOff val="0"/>
                <a:alphaOff val="0"/>
              </a:sysClr>
            </a:solidFill>
            <a:latin typeface="Calibri"/>
            <a:ea typeface="+mn-ea"/>
            <a:cs typeface="+mn-cs"/>
          </a:endParaRPr>
        </a:p>
      </dsp:txBody>
      <dsp:txXfrm>
        <a:off x="3177769" y="3429418"/>
        <a:ext cx="43290" cy="43290"/>
      </dsp:txXfrm>
    </dsp:sp>
    <dsp:sp modelId="{770A33EA-9494-4308-9291-59AB67FED533}">
      <dsp:nvSpPr>
        <dsp:cNvPr id="0" name=""/>
        <dsp:cNvSpPr/>
      </dsp:nvSpPr>
      <dsp:spPr>
        <a:xfrm>
          <a:off x="3623749" y="2593138"/>
          <a:ext cx="4759856" cy="1887242"/>
        </a:xfrm>
        <a:prstGeom prst="roundRect">
          <a:avLst>
            <a:gd name="adj" fmla="val 10000"/>
          </a:avLst>
        </a:prstGeom>
        <a:gradFill rotWithShape="0">
          <a:gsLst>
            <a:gs pos="0">
              <a:sysClr val="window" lastClr="FFFFFF">
                <a:hueOff val="0"/>
                <a:satOff val="0"/>
                <a:lumOff val="0"/>
                <a:alphaOff val="0"/>
                <a:tint val="50000"/>
                <a:satMod val="300000"/>
              </a:sysClr>
            </a:gs>
            <a:gs pos="35000">
              <a:sysClr val="window" lastClr="FFFFFF">
                <a:hueOff val="0"/>
                <a:satOff val="0"/>
                <a:lumOff val="0"/>
                <a:alphaOff val="0"/>
                <a:tint val="37000"/>
                <a:satMod val="300000"/>
              </a:sysClr>
            </a:gs>
            <a:gs pos="100000">
              <a:sysClr val="window" lastClr="FFFFFF">
                <a:hueOff val="0"/>
                <a:satOff val="0"/>
                <a:lumOff val="0"/>
                <a:alphaOff val="0"/>
                <a:tint val="15000"/>
                <a:satMod val="350000"/>
              </a:sys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lvl="0" algn="l" defTabSz="889000">
            <a:lnSpc>
              <a:spcPct val="90000"/>
            </a:lnSpc>
            <a:spcBef>
              <a:spcPct val="0"/>
            </a:spcBef>
            <a:spcAft>
              <a:spcPct val="35000"/>
            </a:spcAft>
          </a:pPr>
          <a:r>
            <a:rPr lang="el-GR" sz="2000" b="1" kern="1200" dirty="0" err="1" smtClean="0">
              <a:solidFill>
                <a:sysClr val="windowText" lastClr="000000">
                  <a:hueOff val="0"/>
                  <a:satOff val="0"/>
                  <a:lumOff val="0"/>
                  <a:alphaOff val="0"/>
                </a:sysClr>
              </a:solidFill>
              <a:latin typeface="Calibri"/>
              <a:ea typeface="+mn-ea"/>
              <a:cs typeface="Arial" pitchFamily="34" charset="0"/>
            </a:rPr>
            <a:t>Ημι</a:t>
          </a:r>
          <a:r>
            <a:rPr lang="el-GR" sz="2000" b="1" kern="1200" dirty="0" smtClean="0">
              <a:solidFill>
                <a:sysClr val="windowText" lastClr="000000">
                  <a:hueOff val="0"/>
                  <a:satOff val="0"/>
                  <a:lumOff val="0"/>
                  <a:alphaOff val="0"/>
                </a:sysClr>
              </a:solidFill>
              <a:latin typeface="Calibri"/>
              <a:ea typeface="+mn-ea"/>
              <a:cs typeface="Arial" pitchFamily="34" charset="0"/>
            </a:rPr>
            <a:t>-συνθετικές </a:t>
          </a:r>
        </a:p>
        <a:p>
          <a:pPr lvl="0" algn="l" defTabSz="889000">
            <a:lnSpc>
              <a:spcPct val="90000"/>
            </a:lnSpc>
            <a:spcBef>
              <a:spcPct val="0"/>
            </a:spcBef>
            <a:spcAft>
              <a:spcPct val="35000"/>
            </a:spcAft>
          </a:pPr>
          <a:r>
            <a:rPr lang="el-GR" sz="2000" kern="1200" dirty="0" smtClean="0">
              <a:solidFill>
                <a:sysClr val="windowText" lastClr="000000">
                  <a:hueOff val="0"/>
                  <a:satOff val="0"/>
                  <a:lumOff val="0"/>
                  <a:alphaOff val="0"/>
                </a:sysClr>
              </a:solidFill>
              <a:latin typeface="Calibri"/>
              <a:ea typeface="+mn-ea"/>
              <a:cs typeface="Arial" pitchFamily="34" charset="0"/>
            </a:rPr>
            <a:t>Κυτταρινικές: </a:t>
          </a:r>
          <a:r>
            <a:rPr lang="el-GR" sz="2000" kern="1200" dirty="0" err="1" smtClean="0">
              <a:solidFill>
                <a:sysClr val="windowText" lastClr="000000">
                  <a:hueOff val="0"/>
                  <a:satOff val="0"/>
                  <a:lumOff val="0"/>
                  <a:alphaOff val="0"/>
                </a:sysClr>
              </a:solidFill>
              <a:latin typeface="Calibri"/>
              <a:ea typeface="+mn-ea"/>
              <a:cs typeface="Arial" pitchFamily="34" charset="0"/>
            </a:rPr>
            <a:t>ρεγιόν</a:t>
          </a:r>
          <a:r>
            <a:rPr lang="el-GR" sz="2000" kern="1200" dirty="0" smtClean="0">
              <a:solidFill>
                <a:sysClr val="windowText" lastClr="000000">
                  <a:hueOff val="0"/>
                  <a:satOff val="0"/>
                  <a:lumOff val="0"/>
                  <a:alphaOff val="0"/>
                </a:sysClr>
              </a:solidFill>
              <a:latin typeface="Calibri"/>
              <a:ea typeface="+mn-ea"/>
              <a:cs typeface="Arial" pitchFamily="34" charset="0"/>
            </a:rPr>
            <a:t>, </a:t>
          </a:r>
          <a:r>
            <a:rPr lang="el-GR" sz="2000" kern="1200" dirty="0" err="1" smtClean="0">
              <a:solidFill>
                <a:sysClr val="windowText" lastClr="000000">
                  <a:hueOff val="0"/>
                  <a:satOff val="0"/>
                  <a:lumOff val="0"/>
                  <a:alphaOff val="0"/>
                </a:sysClr>
              </a:solidFill>
              <a:latin typeface="Calibri"/>
              <a:ea typeface="+mn-ea"/>
              <a:cs typeface="Arial" pitchFamily="34" charset="0"/>
            </a:rPr>
            <a:t>βισκόζη</a:t>
          </a:r>
          <a:r>
            <a:rPr lang="el-GR" sz="2000" kern="1200" dirty="0" smtClean="0">
              <a:solidFill>
                <a:sysClr val="windowText" lastClr="000000">
                  <a:hueOff val="0"/>
                  <a:satOff val="0"/>
                  <a:lumOff val="0"/>
                  <a:alphaOff val="0"/>
                </a:sysClr>
              </a:solidFill>
              <a:latin typeface="Calibri"/>
              <a:ea typeface="+mn-ea"/>
              <a:cs typeface="Arial" pitchFamily="34" charset="0"/>
            </a:rPr>
            <a:t>, </a:t>
          </a:r>
          <a:r>
            <a:rPr lang="en-US" sz="2000" kern="1200" dirty="0" err="1" smtClean="0">
              <a:solidFill>
                <a:sysClr val="windowText" lastClr="000000">
                  <a:hueOff val="0"/>
                  <a:satOff val="0"/>
                  <a:lumOff val="0"/>
                  <a:alphaOff val="0"/>
                </a:sysClr>
              </a:solidFill>
              <a:latin typeface="Calibri"/>
              <a:ea typeface="+mn-ea"/>
              <a:cs typeface="Arial" pitchFamily="34" charset="0"/>
            </a:rPr>
            <a:t>lyocell</a:t>
          </a:r>
          <a:r>
            <a:rPr lang="en-US" sz="2000" kern="1200" dirty="0" smtClean="0">
              <a:solidFill>
                <a:sysClr val="windowText" lastClr="000000">
                  <a:hueOff val="0"/>
                  <a:satOff val="0"/>
                  <a:lumOff val="0"/>
                  <a:alphaOff val="0"/>
                </a:sysClr>
              </a:solidFill>
              <a:latin typeface="Calibri"/>
              <a:ea typeface="+mn-ea"/>
              <a:cs typeface="Arial" pitchFamily="34" charset="0"/>
            </a:rPr>
            <a:t>, modal</a:t>
          </a:r>
          <a:r>
            <a:rPr lang="el-GR" sz="2000" kern="1200" dirty="0" smtClean="0">
              <a:solidFill>
                <a:sysClr val="windowText" lastClr="000000">
                  <a:hueOff val="0"/>
                  <a:satOff val="0"/>
                  <a:lumOff val="0"/>
                  <a:alphaOff val="0"/>
                </a:sysClr>
              </a:solidFill>
              <a:latin typeface="Calibri"/>
              <a:ea typeface="+mn-ea"/>
              <a:cs typeface="Arial" pitchFamily="34" charset="0"/>
            </a:rPr>
            <a:t> </a:t>
          </a:r>
        </a:p>
        <a:p>
          <a:pPr lvl="0" algn="l" defTabSz="889000">
            <a:lnSpc>
              <a:spcPct val="90000"/>
            </a:lnSpc>
            <a:spcBef>
              <a:spcPct val="0"/>
            </a:spcBef>
            <a:spcAft>
              <a:spcPct val="35000"/>
            </a:spcAft>
          </a:pPr>
          <a:r>
            <a:rPr lang="el-GR" sz="2000" kern="1200" dirty="0" smtClean="0">
              <a:solidFill>
                <a:sysClr val="windowText" lastClr="000000">
                  <a:hueOff val="0"/>
                  <a:satOff val="0"/>
                  <a:lumOff val="0"/>
                  <a:alphaOff val="0"/>
                </a:sysClr>
              </a:solidFill>
              <a:latin typeface="Calibri"/>
              <a:ea typeface="+mn-ea"/>
              <a:cs typeface="Arial" pitchFamily="34" charset="0"/>
            </a:rPr>
            <a:t>Πρωτεϊνικές: καζεΐνη</a:t>
          </a:r>
        </a:p>
        <a:p>
          <a:pPr lvl="0" algn="l" defTabSz="889000">
            <a:lnSpc>
              <a:spcPct val="90000"/>
            </a:lnSpc>
            <a:spcBef>
              <a:spcPct val="0"/>
            </a:spcBef>
            <a:spcAft>
              <a:spcPct val="35000"/>
            </a:spcAft>
          </a:pPr>
          <a:r>
            <a:rPr lang="el-GR" sz="2000" kern="1200" dirty="0" smtClean="0">
              <a:solidFill>
                <a:sysClr val="windowText" lastClr="000000">
                  <a:hueOff val="0"/>
                  <a:satOff val="0"/>
                  <a:lumOff val="0"/>
                  <a:alphaOff val="0"/>
                </a:sysClr>
              </a:solidFill>
              <a:latin typeface="Calibri"/>
              <a:ea typeface="+mn-ea"/>
              <a:cs typeface="Arial" pitchFamily="34" charset="0"/>
            </a:rPr>
            <a:t>Μεταλλικά νήματα,  Ίνες άνθρακα</a:t>
          </a:r>
        </a:p>
        <a:p>
          <a:pPr lvl="0" algn="ctr" defTabSz="889000">
            <a:lnSpc>
              <a:spcPct val="90000"/>
            </a:lnSpc>
            <a:spcBef>
              <a:spcPct val="0"/>
            </a:spcBef>
            <a:spcAft>
              <a:spcPct val="35000"/>
            </a:spcAft>
          </a:pPr>
          <a:endParaRPr lang="el-GR" sz="700" kern="1200" dirty="0">
            <a:solidFill>
              <a:sysClr val="windowText" lastClr="000000">
                <a:hueOff val="0"/>
                <a:satOff val="0"/>
                <a:lumOff val="0"/>
                <a:alphaOff val="0"/>
              </a:sysClr>
            </a:solidFill>
            <a:latin typeface="Calibri"/>
            <a:ea typeface="+mn-ea"/>
            <a:cs typeface="+mn-cs"/>
          </a:endParaRPr>
        </a:p>
      </dsp:txBody>
      <dsp:txXfrm>
        <a:off x="3679024" y="2648413"/>
        <a:ext cx="4649306" cy="1776692"/>
      </dsp:txXfrm>
    </dsp:sp>
    <dsp:sp modelId="{42DA122D-2DB7-498A-AB2B-F527A02B90BF}">
      <dsp:nvSpPr>
        <dsp:cNvPr id="0" name=""/>
        <dsp:cNvSpPr/>
      </dsp:nvSpPr>
      <dsp:spPr>
        <a:xfrm rot="3670926">
          <a:off x="2319102" y="4121490"/>
          <a:ext cx="1760625" cy="30336"/>
        </a:xfrm>
        <a:custGeom>
          <a:avLst/>
          <a:gdLst/>
          <a:ahLst/>
          <a:cxnLst/>
          <a:rect l="0" t="0" r="0" b="0"/>
          <a:pathLst>
            <a:path>
              <a:moveTo>
                <a:pt x="0" y="15760"/>
              </a:moveTo>
              <a:lnTo>
                <a:pt x="1651300" y="15760"/>
              </a:lnTo>
            </a:path>
          </a:pathLst>
        </a:custGeom>
        <a:noFill/>
        <a:ln w="25400" cap="flat" cmpd="sng" algn="ctr">
          <a:solidFill>
            <a:srgbClr val="8064A2">
              <a:shade val="8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l-GR" sz="600" kern="1200">
            <a:solidFill>
              <a:sysClr val="windowText" lastClr="000000">
                <a:hueOff val="0"/>
                <a:satOff val="0"/>
                <a:lumOff val="0"/>
                <a:alphaOff val="0"/>
              </a:sysClr>
            </a:solidFill>
            <a:latin typeface="Calibri"/>
            <a:ea typeface="+mn-ea"/>
            <a:cs typeface="+mn-cs"/>
          </a:endParaRPr>
        </a:p>
      </dsp:txBody>
      <dsp:txXfrm>
        <a:off x="3155399" y="4092643"/>
        <a:ext cx="88031" cy="88031"/>
      </dsp:txXfrm>
    </dsp:sp>
    <dsp:sp modelId="{2605E2B5-BFF3-4AA9-92F8-BB726715E8FB}">
      <dsp:nvSpPr>
        <dsp:cNvPr id="0" name=""/>
        <dsp:cNvSpPr/>
      </dsp:nvSpPr>
      <dsp:spPr>
        <a:xfrm>
          <a:off x="3623749" y="4584294"/>
          <a:ext cx="4750951" cy="647311"/>
        </a:xfrm>
        <a:prstGeom prst="roundRect">
          <a:avLst>
            <a:gd name="adj" fmla="val 10000"/>
          </a:avLst>
        </a:prstGeom>
        <a:gradFill rotWithShape="0">
          <a:gsLst>
            <a:gs pos="0">
              <a:sysClr val="window" lastClr="FFFFFF">
                <a:hueOff val="0"/>
                <a:satOff val="0"/>
                <a:lumOff val="0"/>
                <a:alphaOff val="0"/>
                <a:tint val="50000"/>
                <a:satMod val="300000"/>
              </a:sysClr>
            </a:gs>
            <a:gs pos="35000">
              <a:sysClr val="window" lastClr="FFFFFF">
                <a:hueOff val="0"/>
                <a:satOff val="0"/>
                <a:lumOff val="0"/>
                <a:alphaOff val="0"/>
                <a:tint val="37000"/>
                <a:satMod val="300000"/>
              </a:sysClr>
            </a:gs>
            <a:gs pos="100000">
              <a:sysClr val="window" lastClr="FFFFFF">
                <a:hueOff val="0"/>
                <a:satOff val="0"/>
                <a:lumOff val="0"/>
                <a:alphaOff val="0"/>
                <a:tint val="15000"/>
                <a:satMod val="350000"/>
              </a:sys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lvl="0" algn="l" defTabSz="889000">
            <a:lnSpc>
              <a:spcPct val="90000"/>
            </a:lnSpc>
            <a:spcBef>
              <a:spcPct val="0"/>
            </a:spcBef>
            <a:spcAft>
              <a:spcPct val="35000"/>
            </a:spcAft>
          </a:pPr>
          <a:r>
            <a:rPr lang="el-GR" sz="2000" b="1" kern="1200" dirty="0" smtClean="0">
              <a:solidFill>
                <a:sysClr val="windowText" lastClr="000000">
                  <a:hueOff val="0"/>
                  <a:satOff val="0"/>
                  <a:lumOff val="0"/>
                  <a:alphaOff val="0"/>
                </a:sysClr>
              </a:solidFill>
              <a:latin typeface="Calibri"/>
              <a:ea typeface="+mn-ea"/>
              <a:cs typeface="Arial" pitchFamily="34" charset="0"/>
            </a:rPr>
            <a:t>Συνθετικές</a:t>
          </a:r>
          <a:r>
            <a:rPr lang="en-US" sz="2000" b="1" kern="1200" dirty="0" smtClean="0">
              <a:solidFill>
                <a:sysClr val="windowText" lastClr="000000">
                  <a:hueOff val="0"/>
                  <a:satOff val="0"/>
                  <a:lumOff val="0"/>
                  <a:alphaOff val="0"/>
                </a:sysClr>
              </a:solidFill>
              <a:latin typeface="Calibri"/>
              <a:ea typeface="+mn-ea"/>
              <a:cs typeface="Arial" pitchFamily="34" charset="0"/>
            </a:rPr>
            <a:t> </a:t>
          </a:r>
          <a:r>
            <a:rPr lang="en-US" sz="2000" kern="1200" dirty="0" smtClean="0">
              <a:solidFill>
                <a:sysClr val="windowText" lastClr="000000">
                  <a:hueOff val="0"/>
                  <a:satOff val="0"/>
                  <a:lumOff val="0"/>
                  <a:alphaOff val="0"/>
                </a:sysClr>
              </a:solidFill>
              <a:latin typeface="Calibri"/>
              <a:ea typeface="+mn-ea"/>
              <a:cs typeface="Arial" pitchFamily="34" charset="0"/>
            </a:rPr>
            <a:t> (</a:t>
          </a:r>
          <a:r>
            <a:rPr lang="el-GR" sz="2000" kern="1200" dirty="0" smtClean="0">
              <a:solidFill>
                <a:sysClr val="windowText" lastClr="000000">
                  <a:hueOff val="0"/>
                  <a:satOff val="0"/>
                  <a:lumOff val="0"/>
                  <a:alphaOff val="0"/>
                </a:sysClr>
              </a:solidFill>
              <a:latin typeface="Calibri"/>
              <a:ea typeface="+mn-ea"/>
              <a:cs typeface="Arial" pitchFamily="34" charset="0"/>
            </a:rPr>
            <a:t>πολυαμιδικές, πολυεστερικές, ακρυλικές</a:t>
          </a:r>
          <a:r>
            <a:rPr lang="el-GR" sz="2000" kern="1200" dirty="0" smtClean="0">
              <a:solidFill>
                <a:sysClr val="windowText" lastClr="000000">
                  <a:hueOff val="0"/>
                  <a:satOff val="0"/>
                  <a:lumOff val="0"/>
                  <a:alphaOff val="0"/>
                </a:sysClr>
              </a:solidFill>
              <a:latin typeface="Arial" pitchFamily="34" charset="0"/>
              <a:ea typeface="+mn-ea"/>
              <a:cs typeface="Arial" pitchFamily="34" charset="0"/>
            </a:rPr>
            <a:t>)</a:t>
          </a:r>
          <a:endParaRPr lang="el-GR" sz="2000" kern="1200" dirty="0">
            <a:solidFill>
              <a:sysClr val="windowText" lastClr="000000">
                <a:hueOff val="0"/>
                <a:satOff val="0"/>
                <a:lumOff val="0"/>
                <a:alphaOff val="0"/>
              </a:sysClr>
            </a:solidFill>
            <a:latin typeface="Arial" pitchFamily="34" charset="0"/>
            <a:ea typeface="+mn-ea"/>
            <a:cs typeface="Arial" pitchFamily="34" charset="0"/>
          </a:endParaRPr>
        </a:p>
      </dsp:txBody>
      <dsp:txXfrm>
        <a:off x="3642708" y="4603253"/>
        <a:ext cx="4713033" cy="609393"/>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hdr" sz="quarter"/>
          </p:nvPr>
        </p:nvSpPr>
        <p:spPr bwMode="auto">
          <a:xfrm>
            <a:off x="0" y="0"/>
            <a:ext cx="3078163" cy="511175"/>
          </a:xfrm>
          <a:prstGeom prst="rect">
            <a:avLst/>
          </a:prstGeom>
          <a:noFill/>
          <a:ln w="9525">
            <a:noFill/>
            <a:miter lim="800000"/>
            <a:headEnd/>
            <a:tailEnd/>
          </a:ln>
          <a:effectLst/>
        </p:spPr>
        <p:txBody>
          <a:bodyPr vert="horz" wrap="square" lIns="99075" tIns="49538" rIns="99075" bIns="49538" numCol="1" anchor="t" anchorCtr="0" compatLnSpc="1">
            <a:prstTxWarp prst="textNoShape">
              <a:avLst/>
            </a:prstTxWarp>
          </a:bodyPr>
          <a:lstStyle>
            <a:lvl1pPr defTabSz="990600" eaLnBrk="0" hangingPunct="0">
              <a:defRPr sz="1300"/>
            </a:lvl1pPr>
          </a:lstStyle>
          <a:p>
            <a:pPr>
              <a:defRPr/>
            </a:pPr>
            <a:endParaRPr lang="el-GR"/>
          </a:p>
        </p:txBody>
      </p:sp>
      <p:sp>
        <p:nvSpPr>
          <p:cNvPr id="92163" name="Rectangle 3"/>
          <p:cNvSpPr>
            <a:spLocks noGrp="1" noChangeArrowheads="1"/>
          </p:cNvSpPr>
          <p:nvPr>
            <p:ph type="dt" sz="quarter" idx="1"/>
          </p:nvPr>
        </p:nvSpPr>
        <p:spPr bwMode="auto">
          <a:xfrm>
            <a:off x="4024313" y="0"/>
            <a:ext cx="3078162" cy="511175"/>
          </a:xfrm>
          <a:prstGeom prst="rect">
            <a:avLst/>
          </a:prstGeom>
          <a:noFill/>
          <a:ln w="9525">
            <a:noFill/>
            <a:miter lim="800000"/>
            <a:headEnd/>
            <a:tailEnd/>
          </a:ln>
          <a:effectLst/>
        </p:spPr>
        <p:txBody>
          <a:bodyPr vert="horz" wrap="square" lIns="99075" tIns="49538" rIns="99075" bIns="49538" numCol="1" anchor="t" anchorCtr="0" compatLnSpc="1">
            <a:prstTxWarp prst="textNoShape">
              <a:avLst/>
            </a:prstTxWarp>
          </a:bodyPr>
          <a:lstStyle>
            <a:lvl1pPr algn="r" defTabSz="990600" eaLnBrk="0" hangingPunct="0">
              <a:defRPr sz="1300"/>
            </a:lvl1pPr>
          </a:lstStyle>
          <a:p>
            <a:pPr>
              <a:defRPr/>
            </a:pPr>
            <a:fld id="{84A79048-66B1-475A-B924-F459D231C4C3}" type="datetimeFigureOut">
              <a:rPr lang="el-GR"/>
              <a:pPr>
                <a:defRPr/>
              </a:pPr>
              <a:t>24/2/2015</a:t>
            </a:fld>
            <a:endParaRPr lang="el-GR"/>
          </a:p>
        </p:txBody>
      </p:sp>
      <p:sp>
        <p:nvSpPr>
          <p:cNvPr id="92164" name="Rectangle 4"/>
          <p:cNvSpPr>
            <a:spLocks noGrp="1" noChangeArrowheads="1"/>
          </p:cNvSpPr>
          <p:nvPr>
            <p:ph type="ftr" sz="quarter" idx="2"/>
          </p:nvPr>
        </p:nvSpPr>
        <p:spPr bwMode="auto">
          <a:xfrm>
            <a:off x="0" y="9721850"/>
            <a:ext cx="3078163" cy="511175"/>
          </a:xfrm>
          <a:prstGeom prst="rect">
            <a:avLst/>
          </a:prstGeom>
          <a:noFill/>
          <a:ln w="9525">
            <a:noFill/>
            <a:miter lim="800000"/>
            <a:headEnd/>
            <a:tailEnd/>
          </a:ln>
          <a:effectLst/>
        </p:spPr>
        <p:txBody>
          <a:bodyPr vert="horz" wrap="square" lIns="99075" tIns="49538" rIns="99075" bIns="49538" numCol="1" anchor="b" anchorCtr="0" compatLnSpc="1">
            <a:prstTxWarp prst="textNoShape">
              <a:avLst/>
            </a:prstTxWarp>
          </a:bodyPr>
          <a:lstStyle>
            <a:lvl1pPr defTabSz="990600" eaLnBrk="0" hangingPunct="0">
              <a:defRPr sz="1300"/>
            </a:lvl1pPr>
          </a:lstStyle>
          <a:p>
            <a:pPr>
              <a:defRPr/>
            </a:pPr>
            <a:endParaRPr lang="el-GR"/>
          </a:p>
        </p:txBody>
      </p:sp>
      <p:sp>
        <p:nvSpPr>
          <p:cNvPr id="92165" name="Rectangle 5"/>
          <p:cNvSpPr>
            <a:spLocks noGrp="1" noChangeArrowheads="1"/>
          </p:cNvSpPr>
          <p:nvPr>
            <p:ph type="sldNum" sz="quarter" idx="3"/>
          </p:nvPr>
        </p:nvSpPr>
        <p:spPr bwMode="auto">
          <a:xfrm>
            <a:off x="4024313" y="9721850"/>
            <a:ext cx="3078162" cy="511175"/>
          </a:xfrm>
          <a:prstGeom prst="rect">
            <a:avLst/>
          </a:prstGeom>
          <a:noFill/>
          <a:ln w="9525">
            <a:noFill/>
            <a:miter lim="800000"/>
            <a:headEnd/>
            <a:tailEnd/>
          </a:ln>
          <a:effectLst/>
        </p:spPr>
        <p:txBody>
          <a:bodyPr vert="horz" wrap="square" lIns="99075" tIns="49538" rIns="99075" bIns="49538" numCol="1" anchor="b" anchorCtr="0" compatLnSpc="1">
            <a:prstTxWarp prst="textNoShape">
              <a:avLst/>
            </a:prstTxWarp>
          </a:bodyPr>
          <a:lstStyle>
            <a:lvl1pPr algn="r" defTabSz="990600" eaLnBrk="0" hangingPunct="0">
              <a:defRPr sz="1300"/>
            </a:lvl1pPr>
          </a:lstStyle>
          <a:p>
            <a:pPr>
              <a:defRPr/>
            </a:pPr>
            <a:fld id="{2EBCFCCB-10BB-4121-80C8-1E5058FD1454}" type="slidenum">
              <a:rPr lang="el-GR"/>
              <a:pPr>
                <a:defRPr/>
              </a:pPr>
              <a:t>‹#›</a:t>
            </a:fld>
            <a:endParaRPr lang="el-GR"/>
          </a:p>
        </p:txBody>
      </p:sp>
    </p:spTree>
    <p:extLst>
      <p:ext uri="{BB962C8B-B14F-4D97-AF65-F5344CB8AC3E}">
        <p14:creationId xmlns:p14="http://schemas.microsoft.com/office/powerpoint/2010/main" val="419600949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bwMode="auto">
          <a:xfrm>
            <a:off x="0" y="0"/>
            <a:ext cx="3078163" cy="511175"/>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lvl1pPr defTabSz="990600">
              <a:defRPr sz="1300"/>
            </a:lvl1pPr>
          </a:lstStyle>
          <a:p>
            <a:pPr>
              <a:defRPr/>
            </a:pPr>
            <a:endParaRPr lang="el-GR"/>
          </a:p>
        </p:txBody>
      </p:sp>
      <p:sp>
        <p:nvSpPr>
          <p:cNvPr id="3" name="2 - Θέση ημερομηνίας"/>
          <p:cNvSpPr>
            <a:spLocks noGrp="1"/>
          </p:cNvSpPr>
          <p:nvPr>
            <p:ph type="dt" idx="1"/>
          </p:nvPr>
        </p:nvSpPr>
        <p:spPr bwMode="auto">
          <a:xfrm>
            <a:off x="4024313" y="0"/>
            <a:ext cx="3078162" cy="511175"/>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lvl1pPr algn="r" defTabSz="990600">
              <a:defRPr sz="1300"/>
            </a:lvl1pPr>
          </a:lstStyle>
          <a:p>
            <a:pPr>
              <a:defRPr/>
            </a:pPr>
            <a:fld id="{19B0F716-1969-45AD-B426-D0CBFDF13F46}" type="datetimeFigureOut">
              <a:rPr lang="el-GR"/>
              <a:pPr>
                <a:defRPr/>
              </a:pPr>
              <a:t>24/2/2015</a:t>
            </a:fld>
            <a:endParaRPr lang="el-GR"/>
          </a:p>
        </p:txBody>
      </p:sp>
      <p:sp>
        <p:nvSpPr>
          <p:cNvPr id="4" name="3 - Θέση εικόνας διαφάνειας"/>
          <p:cNvSpPr>
            <a:spLocks noGrp="1" noRot="1" noChangeAspect="1"/>
          </p:cNvSpPr>
          <p:nvPr>
            <p:ph type="sldImg" idx="2"/>
          </p:nvPr>
        </p:nvSpPr>
        <p:spPr>
          <a:xfrm>
            <a:off x="993775" y="768350"/>
            <a:ext cx="5116513" cy="3836988"/>
          </a:xfrm>
          <a:prstGeom prst="rect">
            <a:avLst/>
          </a:prstGeom>
          <a:noFill/>
          <a:ln w="12700">
            <a:solidFill>
              <a:prstClr val="black"/>
            </a:solidFill>
          </a:ln>
        </p:spPr>
        <p:txBody>
          <a:bodyPr vert="horz" lIns="91440" tIns="45720" rIns="91440" bIns="45720" rtlCol="0" anchor="ctr"/>
          <a:lstStyle/>
          <a:p>
            <a:pPr lvl="0"/>
            <a:endParaRPr lang="el-GR" noProof="0" smtClean="0"/>
          </a:p>
        </p:txBody>
      </p:sp>
      <p:sp>
        <p:nvSpPr>
          <p:cNvPr id="5" name="4 - Θέση σημειώσεων"/>
          <p:cNvSpPr>
            <a:spLocks noGrp="1"/>
          </p:cNvSpPr>
          <p:nvPr>
            <p:ph type="body" sz="quarter" idx="3"/>
          </p:nvPr>
        </p:nvSpPr>
        <p:spPr bwMode="auto">
          <a:xfrm>
            <a:off x="711200" y="4860925"/>
            <a:ext cx="5683250" cy="4605338"/>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p>
            <a:pPr lvl="0"/>
            <a:r>
              <a:rPr lang="el-GR" noProof="0" smtClean="0"/>
              <a:t>Kλικ για επεξεργασία των στυλ του υποδείγματος</a:t>
            </a:r>
          </a:p>
          <a:p>
            <a:pPr lvl="1"/>
            <a:r>
              <a:rPr lang="el-GR" noProof="0" smtClean="0"/>
              <a:t>Δεύτερου επιπέδου</a:t>
            </a:r>
          </a:p>
          <a:p>
            <a:pPr lvl="2"/>
            <a:r>
              <a:rPr lang="el-GR" noProof="0" smtClean="0"/>
              <a:t>Τρίτου επιπέδου</a:t>
            </a:r>
          </a:p>
          <a:p>
            <a:pPr lvl="3"/>
            <a:r>
              <a:rPr lang="el-GR" noProof="0" smtClean="0"/>
              <a:t>Τέταρτου επιπέδου</a:t>
            </a:r>
          </a:p>
          <a:p>
            <a:pPr lvl="4"/>
            <a:r>
              <a:rPr lang="el-GR" noProof="0" smtClean="0"/>
              <a:t>Πέμπτου επιπέδου</a:t>
            </a:r>
          </a:p>
        </p:txBody>
      </p:sp>
      <p:sp>
        <p:nvSpPr>
          <p:cNvPr id="6" name="5 - Θέση υποσέλιδου"/>
          <p:cNvSpPr>
            <a:spLocks noGrp="1"/>
          </p:cNvSpPr>
          <p:nvPr>
            <p:ph type="ftr" sz="quarter" idx="4"/>
          </p:nvPr>
        </p:nvSpPr>
        <p:spPr bwMode="auto">
          <a:xfrm>
            <a:off x="0" y="9721850"/>
            <a:ext cx="3078163" cy="511175"/>
          </a:xfrm>
          <a:prstGeom prst="rect">
            <a:avLst/>
          </a:prstGeom>
          <a:noFill/>
          <a:ln w="9525">
            <a:noFill/>
            <a:miter lim="800000"/>
            <a:headEnd/>
            <a:tailEnd/>
          </a:ln>
        </p:spPr>
        <p:txBody>
          <a:bodyPr vert="horz" wrap="square" lIns="99075" tIns="49538" rIns="99075" bIns="49538" numCol="1" anchor="b" anchorCtr="0" compatLnSpc="1">
            <a:prstTxWarp prst="textNoShape">
              <a:avLst/>
            </a:prstTxWarp>
          </a:bodyPr>
          <a:lstStyle>
            <a:lvl1pPr defTabSz="990600">
              <a:defRPr sz="1300"/>
            </a:lvl1pPr>
          </a:lstStyle>
          <a:p>
            <a:pPr>
              <a:defRPr/>
            </a:pPr>
            <a:endParaRPr lang="el-GR"/>
          </a:p>
        </p:txBody>
      </p:sp>
      <p:sp>
        <p:nvSpPr>
          <p:cNvPr id="7" name="6 - Θέση αριθμού διαφάνειας"/>
          <p:cNvSpPr>
            <a:spLocks noGrp="1"/>
          </p:cNvSpPr>
          <p:nvPr>
            <p:ph type="sldNum" sz="quarter" idx="5"/>
          </p:nvPr>
        </p:nvSpPr>
        <p:spPr bwMode="auto">
          <a:xfrm>
            <a:off x="4024313" y="9721850"/>
            <a:ext cx="3078162" cy="511175"/>
          </a:xfrm>
          <a:prstGeom prst="rect">
            <a:avLst/>
          </a:prstGeom>
          <a:noFill/>
          <a:ln w="9525">
            <a:noFill/>
            <a:miter lim="800000"/>
            <a:headEnd/>
            <a:tailEnd/>
          </a:ln>
        </p:spPr>
        <p:txBody>
          <a:bodyPr vert="horz" wrap="square" lIns="99075" tIns="49538" rIns="99075" bIns="49538" numCol="1" anchor="b" anchorCtr="0" compatLnSpc="1">
            <a:prstTxWarp prst="textNoShape">
              <a:avLst/>
            </a:prstTxWarp>
          </a:bodyPr>
          <a:lstStyle>
            <a:lvl1pPr algn="r" defTabSz="990600">
              <a:defRPr sz="1300"/>
            </a:lvl1pPr>
          </a:lstStyle>
          <a:p>
            <a:pPr>
              <a:defRPr/>
            </a:pPr>
            <a:fld id="{71016A41-0609-40C7-9E3E-89C33107DF6A}" type="slidenum">
              <a:rPr lang="el-GR"/>
              <a:pPr>
                <a:defRPr/>
              </a:pPr>
              <a:t>‹#›</a:t>
            </a:fld>
            <a:endParaRPr lang="el-GR"/>
          </a:p>
        </p:txBody>
      </p:sp>
    </p:spTree>
    <p:extLst>
      <p:ext uri="{BB962C8B-B14F-4D97-AF65-F5344CB8AC3E}">
        <p14:creationId xmlns:p14="http://schemas.microsoft.com/office/powerpoint/2010/main" val="2436658440"/>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85766" indent="-185766">
              <a:buFont typeface="Arial" pitchFamily="34" charset="0"/>
              <a:buChar char="•"/>
            </a:pPr>
            <a:endParaRPr lang="el-GR" dirty="0">
              <a:solidFill>
                <a:srgbClr val="FF0000"/>
              </a:solidFill>
            </a:endParaRPr>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0</a:t>
            </a:fld>
            <a:endParaRPr lang="el-GR"/>
          </a:p>
        </p:txBody>
      </p:sp>
    </p:spTree>
    <p:extLst>
      <p:ext uri="{BB962C8B-B14F-4D97-AF65-F5344CB8AC3E}">
        <p14:creationId xmlns:p14="http://schemas.microsoft.com/office/powerpoint/2010/main" val="3992812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30</a:t>
            </a:fld>
            <a:endParaRPr lang="el-GR">
              <a:solidFill>
                <a:prstClr val="black"/>
              </a:solidFill>
            </a:endParaRPr>
          </a:p>
        </p:txBody>
      </p:sp>
    </p:spTree>
    <p:extLst>
      <p:ext uri="{BB962C8B-B14F-4D97-AF65-F5344CB8AC3E}">
        <p14:creationId xmlns:p14="http://schemas.microsoft.com/office/powerpoint/2010/main" val="42122723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33</a:t>
            </a:fld>
            <a:endParaRPr lang="el-GR">
              <a:solidFill>
                <a:prstClr val="black"/>
              </a:solidFill>
            </a:endParaRPr>
          </a:p>
        </p:txBody>
      </p:sp>
    </p:spTree>
    <p:extLst>
      <p:ext uri="{BB962C8B-B14F-4D97-AF65-F5344CB8AC3E}">
        <p14:creationId xmlns:p14="http://schemas.microsoft.com/office/powerpoint/2010/main" val="467178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smtClean="0"/>
              <a:t>I</a:t>
            </a:r>
            <a:r>
              <a:rPr lang="en-US" baseline="0" dirty="0" smtClean="0"/>
              <a:t> </a:t>
            </a:r>
            <a:r>
              <a:rPr lang="en-US" baseline="0" dirty="0" err="1" smtClean="0"/>
              <a:t>prwti</a:t>
            </a:r>
            <a:r>
              <a:rPr lang="en-US" baseline="0" dirty="0" smtClean="0"/>
              <a:t> </a:t>
            </a:r>
            <a:r>
              <a:rPr lang="en-US" baseline="0" dirty="0" err="1" smtClean="0"/>
              <a:t>tha</a:t>
            </a:r>
            <a:r>
              <a:rPr lang="en-US" baseline="0" dirty="0" smtClean="0"/>
              <a:t> mas </a:t>
            </a:r>
            <a:r>
              <a:rPr lang="en-US" baseline="0" dirty="0" err="1" smtClean="0"/>
              <a:t>dwthei</a:t>
            </a:r>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35</a:t>
            </a:fld>
            <a:endParaRPr lang="el-GR">
              <a:solidFill>
                <a:prstClr val="black"/>
              </a:solidFill>
            </a:endParaRPr>
          </a:p>
        </p:txBody>
      </p:sp>
    </p:spTree>
    <p:extLst>
      <p:ext uri="{BB962C8B-B14F-4D97-AF65-F5344CB8AC3E}">
        <p14:creationId xmlns:p14="http://schemas.microsoft.com/office/powerpoint/2010/main" val="32633358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smtClean="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36</a:t>
            </a:fld>
            <a:endParaRPr lang="el-GR">
              <a:solidFill>
                <a:prstClr val="black"/>
              </a:solidFill>
            </a:endParaRPr>
          </a:p>
        </p:txBody>
      </p:sp>
    </p:spTree>
    <p:extLst>
      <p:ext uri="{BB962C8B-B14F-4D97-AF65-F5344CB8AC3E}">
        <p14:creationId xmlns:p14="http://schemas.microsoft.com/office/powerpoint/2010/main" val="36152270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37</a:t>
            </a:fld>
            <a:endParaRPr lang="el-GR">
              <a:solidFill>
                <a:prstClr val="black"/>
              </a:solidFill>
            </a:endParaRPr>
          </a:p>
        </p:txBody>
      </p:sp>
    </p:spTree>
    <p:extLst>
      <p:ext uri="{BB962C8B-B14F-4D97-AF65-F5344CB8AC3E}">
        <p14:creationId xmlns:p14="http://schemas.microsoft.com/office/powerpoint/2010/main" val="5352712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38</a:t>
            </a:fld>
            <a:endParaRPr lang="el-GR">
              <a:solidFill>
                <a:prstClr val="black"/>
              </a:solidFill>
            </a:endParaRPr>
          </a:p>
        </p:txBody>
      </p:sp>
    </p:spTree>
    <p:extLst>
      <p:ext uri="{BB962C8B-B14F-4D97-AF65-F5344CB8AC3E}">
        <p14:creationId xmlns:p14="http://schemas.microsoft.com/office/powerpoint/2010/main" val="36509260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41</a:t>
            </a:fld>
            <a:endParaRPr lang="el-GR">
              <a:solidFill>
                <a:prstClr val="black"/>
              </a:solidFill>
            </a:endParaRPr>
          </a:p>
        </p:txBody>
      </p:sp>
    </p:spTree>
    <p:extLst>
      <p:ext uri="{BB962C8B-B14F-4D97-AF65-F5344CB8AC3E}">
        <p14:creationId xmlns:p14="http://schemas.microsoft.com/office/powerpoint/2010/main" val="32121899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44</a:t>
            </a:fld>
            <a:endParaRPr lang="el-GR">
              <a:solidFill>
                <a:prstClr val="black"/>
              </a:solidFill>
            </a:endParaRPr>
          </a:p>
        </p:txBody>
      </p:sp>
    </p:spTree>
    <p:extLst>
      <p:ext uri="{BB962C8B-B14F-4D97-AF65-F5344CB8AC3E}">
        <p14:creationId xmlns:p14="http://schemas.microsoft.com/office/powerpoint/2010/main" val="33905117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45</a:t>
            </a:fld>
            <a:endParaRPr lang="el-GR">
              <a:solidFill>
                <a:prstClr val="black"/>
              </a:solidFill>
            </a:endParaRPr>
          </a:p>
        </p:txBody>
      </p:sp>
    </p:spTree>
    <p:extLst>
      <p:ext uri="{BB962C8B-B14F-4D97-AF65-F5344CB8AC3E}">
        <p14:creationId xmlns:p14="http://schemas.microsoft.com/office/powerpoint/2010/main" val="25881478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48</a:t>
            </a:fld>
            <a:endParaRPr lang="el-GR">
              <a:solidFill>
                <a:prstClr val="black"/>
              </a:solidFill>
            </a:endParaRPr>
          </a:p>
        </p:txBody>
      </p:sp>
    </p:spTree>
    <p:extLst>
      <p:ext uri="{BB962C8B-B14F-4D97-AF65-F5344CB8AC3E}">
        <p14:creationId xmlns:p14="http://schemas.microsoft.com/office/powerpoint/2010/main" val="25211106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7</a:t>
            </a:fld>
            <a:endParaRPr lang="el-GR">
              <a:solidFill>
                <a:prstClr val="black"/>
              </a:solidFill>
            </a:endParaRPr>
          </a:p>
        </p:txBody>
      </p:sp>
    </p:spTree>
    <p:extLst>
      <p:ext uri="{BB962C8B-B14F-4D97-AF65-F5344CB8AC3E}">
        <p14:creationId xmlns:p14="http://schemas.microsoft.com/office/powerpoint/2010/main" val="26333604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52</a:t>
            </a:fld>
            <a:endParaRPr lang="el-GR">
              <a:solidFill>
                <a:prstClr val="black"/>
              </a:solidFill>
            </a:endParaRPr>
          </a:p>
        </p:txBody>
      </p:sp>
    </p:spTree>
    <p:extLst>
      <p:ext uri="{BB962C8B-B14F-4D97-AF65-F5344CB8AC3E}">
        <p14:creationId xmlns:p14="http://schemas.microsoft.com/office/powerpoint/2010/main" val="17814600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53</a:t>
            </a:fld>
            <a:endParaRPr lang="el-GR">
              <a:solidFill>
                <a:prstClr val="black"/>
              </a:solidFill>
            </a:endParaRPr>
          </a:p>
        </p:txBody>
      </p:sp>
    </p:spTree>
    <p:extLst>
      <p:ext uri="{BB962C8B-B14F-4D97-AF65-F5344CB8AC3E}">
        <p14:creationId xmlns:p14="http://schemas.microsoft.com/office/powerpoint/2010/main" val="22573309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56</a:t>
            </a:fld>
            <a:endParaRPr lang="el-GR"/>
          </a:p>
        </p:txBody>
      </p:sp>
    </p:spTree>
    <p:extLst>
      <p:ext uri="{BB962C8B-B14F-4D97-AF65-F5344CB8AC3E}">
        <p14:creationId xmlns:p14="http://schemas.microsoft.com/office/powerpoint/2010/main" val="3017940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57</a:t>
            </a:fld>
            <a:endParaRPr lang="el-GR"/>
          </a:p>
        </p:txBody>
      </p:sp>
    </p:spTree>
    <p:extLst>
      <p:ext uri="{BB962C8B-B14F-4D97-AF65-F5344CB8AC3E}">
        <p14:creationId xmlns:p14="http://schemas.microsoft.com/office/powerpoint/2010/main" val="27497211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58</a:t>
            </a:fld>
            <a:endParaRPr lang="el-GR"/>
          </a:p>
        </p:txBody>
      </p:sp>
    </p:spTree>
    <p:extLst>
      <p:ext uri="{BB962C8B-B14F-4D97-AF65-F5344CB8AC3E}">
        <p14:creationId xmlns:p14="http://schemas.microsoft.com/office/powerpoint/2010/main" val="15375097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59</a:t>
            </a:fld>
            <a:endParaRPr lang="el-GR"/>
          </a:p>
        </p:txBody>
      </p:sp>
    </p:spTree>
    <p:extLst>
      <p:ext uri="{BB962C8B-B14F-4D97-AF65-F5344CB8AC3E}">
        <p14:creationId xmlns:p14="http://schemas.microsoft.com/office/powerpoint/2010/main" val="33101659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61</a:t>
            </a:fld>
            <a:endParaRPr lang="el-GR"/>
          </a:p>
        </p:txBody>
      </p:sp>
    </p:spTree>
    <p:extLst>
      <p:ext uri="{BB962C8B-B14F-4D97-AF65-F5344CB8AC3E}">
        <p14:creationId xmlns:p14="http://schemas.microsoft.com/office/powerpoint/2010/main" val="40753707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85766" indent="-185766">
              <a:buFont typeface="Arial" pitchFamily="34" charset="0"/>
              <a:buChar char="•"/>
            </a:pP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62</a:t>
            </a:fld>
            <a:endParaRPr lang="el-GR"/>
          </a:p>
        </p:txBody>
      </p:sp>
    </p:spTree>
    <p:extLst>
      <p:ext uri="{BB962C8B-B14F-4D97-AF65-F5344CB8AC3E}">
        <p14:creationId xmlns:p14="http://schemas.microsoft.com/office/powerpoint/2010/main" val="24459846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indent="0">
              <a:buNone/>
            </a:pPr>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8</a:t>
            </a:fld>
            <a:endParaRPr lang="el-GR">
              <a:solidFill>
                <a:prstClr val="black"/>
              </a:solidFill>
            </a:endParaRPr>
          </a:p>
        </p:txBody>
      </p:sp>
    </p:spTree>
    <p:extLst>
      <p:ext uri="{BB962C8B-B14F-4D97-AF65-F5344CB8AC3E}">
        <p14:creationId xmlns:p14="http://schemas.microsoft.com/office/powerpoint/2010/main" val="31853006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12</a:t>
            </a:fld>
            <a:endParaRPr lang="el-GR">
              <a:solidFill>
                <a:prstClr val="black"/>
              </a:solidFill>
            </a:endParaRPr>
          </a:p>
        </p:txBody>
      </p:sp>
    </p:spTree>
    <p:extLst>
      <p:ext uri="{BB962C8B-B14F-4D97-AF65-F5344CB8AC3E}">
        <p14:creationId xmlns:p14="http://schemas.microsoft.com/office/powerpoint/2010/main" val="6727546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14</a:t>
            </a:fld>
            <a:endParaRPr lang="el-GR">
              <a:solidFill>
                <a:prstClr val="black"/>
              </a:solidFill>
            </a:endParaRPr>
          </a:p>
        </p:txBody>
      </p:sp>
    </p:spTree>
    <p:extLst>
      <p:ext uri="{BB962C8B-B14F-4D97-AF65-F5344CB8AC3E}">
        <p14:creationId xmlns:p14="http://schemas.microsoft.com/office/powerpoint/2010/main" val="8706803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18</a:t>
            </a:fld>
            <a:endParaRPr lang="el-GR">
              <a:solidFill>
                <a:prstClr val="black"/>
              </a:solidFill>
            </a:endParaRPr>
          </a:p>
        </p:txBody>
      </p:sp>
    </p:spTree>
    <p:extLst>
      <p:ext uri="{BB962C8B-B14F-4D97-AF65-F5344CB8AC3E}">
        <p14:creationId xmlns:p14="http://schemas.microsoft.com/office/powerpoint/2010/main" val="1367937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21</a:t>
            </a:fld>
            <a:endParaRPr lang="el-GR">
              <a:solidFill>
                <a:prstClr val="black"/>
              </a:solidFill>
            </a:endParaRPr>
          </a:p>
        </p:txBody>
      </p:sp>
    </p:spTree>
    <p:extLst>
      <p:ext uri="{BB962C8B-B14F-4D97-AF65-F5344CB8AC3E}">
        <p14:creationId xmlns:p14="http://schemas.microsoft.com/office/powerpoint/2010/main" val="3511488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24</a:t>
            </a:fld>
            <a:endParaRPr lang="el-GR">
              <a:solidFill>
                <a:prstClr val="black"/>
              </a:solidFill>
            </a:endParaRPr>
          </a:p>
        </p:txBody>
      </p:sp>
    </p:spTree>
    <p:extLst>
      <p:ext uri="{BB962C8B-B14F-4D97-AF65-F5344CB8AC3E}">
        <p14:creationId xmlns:p14="http://schemas.microsoft.com/office/powerpoint/2010/main" val="31532789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28</a:t>
            </a:fld>
            <a:endParaRPr lang="el-GR">
              <a:solidFill>
                <a:prstClr val="black"/>
              </a:solidFill>
            </a:endParaRPr>
          </a:p>
        </p:txBody>
      </p:sp>
    </p:spTree>
    <p:extLst>
      <p:ext uri="{BB962C8B-B14F-4D97-AF65-F5344CB8AC3E}">
        <p14:creationId xmlns:p14="http://schemas.microsoft.com/office/powerpoint/2010/main" val="7461393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solidFill>
                  <a:schemeClr val="tx1"/>
                </a:solidFill>
              </a:defRPr>
            </a:lvl1pPr>
          </a:lstStyle>
          <a:p>
            <a:r>
              <a:rPr lang="el-GR" smtClean="0"/>
              <a:t>Στυλ κύριου τίτλου</a:t>
            </a:r>
            <a:endParaRPr lang="el-GR"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159923134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412362244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solidFill>
                  <a:schemeClr val="tx1"/>
                </a:solidFill>
              </a:defRPr>
            </a:lvl1pPr>
          </a:lstStyle>
          <a:p>
            <a:r>
              <a:rPr lang="el-GR" smtClean="0"/>
              <a:t>Στυλ κύριου τίτλου</a:t>
            </a:r>
            <a:endParaRPr lang="el-GR"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272557129"/>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l-GR" smtClean="0"/>
              <a:t>Στυλ κύριου τίτλου</a:t>
            </a:r>
            <a:endParaRPr lang="el-GR" dirty="0"/>
          </a:p>
        </p:txBody>
      </p:sp>
      <p:sp>
        <p:nvSpPr>
          <p:cNvPr id="3" name="Content Placeholder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207866697"/>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el-GR" smtClean="0"/>
              <a:t>Στυλ κύριου τίτλου</a:t>
            </a:r>
            <a:endParaRPr lang="el-GR"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260415751"/>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l-GR" dirty="0"/>
          </a:p>
        </p:txBody>
      </p:sp>
      <p:sp>
        <p:nvSpPr>
          <p:cNvPr id="3" name="Content Placeholder 2"/>
          <p:cNvSpPr>
            <a:spLocks noGrp="1"/>
          </p:cNvSpPr>
          <p:nvPr>
            <p:ph sz="half" idx="1"/>
          </p:nvPr>
        </p:nvSpPr>
        <p:spPr>
          <a:xfrm>
            <a:off x="457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4" name="Content Placeholder 3"/>
          <p:cNvSpPr>
            <a:spLocks noGrp="1"/>
          </p:cNvSpPr>
          <p:nvPr>
            <p:ph sz="half" idx="2"/>
          </p:nvPr>
        </p:nvSpPr>
        <p:spPr>
          <a:xfrm>
            <a:off x="4648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5" name="Date Placeholder 4"/>
          <p:cNvSpPr>
            <a:spLocks noGrp="1"/>
          </p:cNvSpPr>
          <p:nvPr>
            <p:ph type="dt" sz="half" idx="10"/>
          </p:nvPr>
        </p:nvSpPr>
        <p:spPr/>
        <p:txBody>
          <a:bodyPr/>
          <a:lstStyle/>
          <a:p>
            <a:pPr>
              <a:defRPr/>
            </a:pPr>
            <a:endParaRPr lang="el-GR">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1598786437"/>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smtClean="0"/>
              <a:t>Στυλ κύριου τίτλου</a:t>
            </a:r>
            <a:endParaRPr lang="el-GR" dirty="0"/>
          </a:p>
        </p:txBody>
      </p:sp>
      <p:sp>
        <p:nvSpPr>
          <p:cNvPr id="3" name="Text Placeholder 2"/>
          <p:cNvSpPr>
            <a:spLocks noGrp="1"/>
          </p:cNvSpPr>
          <p:nvPr>
            <p:ph type="body" idx="1"/>
          </p:nvPr>
        </p:nvSpPr>
        <p:spPr>
          <a:xfrm>
            <a:off x="457200" y="1196752"/>
            <a:ext cx="4040188"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Content Placeholder 3"/>
          <p:cNvSpPr>
            <a:spLocks noGrp="1"/>
          </p:cNvSpPr>
          <p:nvPr>
            <p:ph sz="half" idx="2"/>
          </p:nvPr>
        </p:nvSpPr>
        <p:spPr>
          <a:xfrm>
            <a:off x="457200" y="2174874"/>
            <a:ext cx="4040188"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Text Placeholder 4"/>
          <p:cNvSpPr>
            <a:spLocks noGrp="1"/>
          </p:cNvSpPr>
          <p:nvPr>
            <p:ph type="body" sz="quarter" idx="3"/>
          </p:nvPr>
        </p:nvSpPr>
        <p:spPr>
          <a:xfrm>
            <a:off x="4645025" y="1196752"/>
            <a:ext cx="4041775"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Content Placeholder 5"/>
          <p:cNvSpPr>
            <a:spLocks noGrp="1"/>
          </p:cNvSpPr>
          <p:nvPr>
            <p:ph sz="quarter" idx="4"/>
          </p:nvPr>
        </p:nvSpPr>
        <p:spPr>
          <a:xfrm>
            <a:off x="4645025" y="2174874"/>
            <a:ext cx="4041775"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Date Placeholder 6"/>
          <p:cNvSpPr>
            <a:spLocks noGrp="1"/>
          </p:cNvSpPr>
          <p:nvPr>
            <p:ph type="dt" sz="half" idx="10"/>
          </p:nvPr>
        </p:nvSpPr>
        <p:spPr/>
        <p:txBody>
          <a:bodyPr/>
          <a:lstStyle/>
          <a:p>
            <a:pPr>
              <a:defRPr/>
            </a:pPr>
            <a:endParaRPr lang="el-GR">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l-GR">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1507861755"/>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907200"/>
          </a:xfrm>
        </p:spPr>
        <p:txBody>
          <a:bodyPr/>
          <a:lstStyle>
            <a:lvl1pPr>
              <a:defRPr>
                <a:solidFill>
                  <a:schemeClr val="tx1"/>
                </a:solidFill>
              </a:defRPr>
            </a:lvl1pPr>
          </a:lstStyle>
          <a:p>
            <a:r>
              <a:rPr lang="el-GR" smtClean="0"/>
              <a:t>Στυλ κύριου τίτλου</a:t>
            </a:r>
            <a:endParaRPr lang="el-GR" dirty="0"/>
          </a:p>
        </p:txBody>
      </p:sp>
      <p:sp>
        <p:nvSpPr>
          <p:cNvPr id="3" name="Date Placeholder 2"/>
          <p:cNvSpPr>
            <a:spLocks noGrp="1"/>
          </p:cNvSpPr>
          <p:nvPr>
            <p:ph type="dt" sz="half" idx="10"/>
          </p:nvPr>
        </p:nvSpPr>
        <p:spPr/>
        <p:txBody>
          <a:bodyPr/>
          <a:lstStyle/>
          <a:p>
            <a:pPr>
              <a:defRPr/>
            </a:pPr>
            <a:endParaRPr lang="el-GR">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l-GR">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1907158154"/>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pPr>
              <a:defRPr/>
            </a:pPr>
            <a:endParaRPr lang="el-GR">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189951698"/>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smtClean="0"/>
              <a:t>Κάντε κλικ στο εικονίδιο για να προσθέσετε εικόνα</a:t>
            </a:r>
            <a:endParaRPr lang="el-G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pPr>
              <a:defRPr/>
            </a:pPr>
            <a:endParaRPr lang="el-GR">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371274773"/>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l-GR" smtClean="0"/>
              <a:t>Στυλ κύριου τίτλου</a:t>
            </a:r>
            <a:endParaRPr lang="el-GR"/>
          </a:p>
        </p:txBody>
      </p:sp>
      <p:sp>
        <p:nvSpPr>
          <p:cNvPr id="3" name="Vertical Text Placeholder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259661975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l-GR" smtClean="0"/>
              <a:t>Στυλ κύριου τίτλου</a:t>
            </a:r>
            <a:endParaRPr lang="el-GR" dirty="0"/>
          </a:p>
        </p:txBody>
      </p:sp>
      <p:sp>
        <p:nvSpPr>
          <p:cNvPr id="3" name="Content Placeholder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2046416097"/>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183392769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el-GR" smtClean="0"/>
              <a:t>Στυλ κύριου τίτλου</a:t>
            </a:r>
            <a:endParaRPr lang="el-GR"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64536100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l-GR" dirty="0"/>
          </a:p>
        </p:txBody>
      </p:sp>
      <p:sp>
        <p:nvSpPr>
          <p:cNvPr id="3" name="Content Placeholder 2"/>
          <p:cNvSpPr>
            <a:spLocks noGrp="1"/>
          </p:cNvSpPr>
          <p:nvPr>
            <p:ph sz="half" idx="1"/>
          </p:nvPr>
        </p:nvSpPr>
        <p:spPr>
          <a:xfrm>
            <a:off x="457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4" name="Content Placeholder 3"/>
          <p:cNvSpPr>
            <a:spLocks noGrp="1"/>
          </p:cNvSpPr>
          <p:nvPr>
            <p:ph sz="half" idx="2"/>
          </p:nvPr>
        </p:nvSpPr>
        <p:spPr>
          <a:xfrm>
            <a:off x="4648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5" name="Date Placeholder 4"/>
          <p:cNvSpPr>
            <a:spLocks noGrp="1"/>
          </p:cNvSpPr>
          <p:nvPr>
            <p:ph type="dt" sz="half" idx="10"/>
          </p:nvPr>
        </p:nvSpPr>
        <p:spPr/>
        <p:txBody>
          <a:bodyPr/>
          <a:lstStyle/>
          <a:p>
            <a:pPr>
              <a:defRPr/>
            </a:pPr>
            <a:endParaRPr lang="el-GR"/>
          </a:p>
        </p:txBody>
      </p:sp>
      <p:sp>
        <p:nvSpPr>
          <p:cNvPr id="6" name="Footer Placeholder 5"/>
          <p:cNvSpPr>
            <a:spLocks noGrp="1"/>
          </p:cNvSpPr>
          <p:nvPr>
            <p:ph type="ftr" sz="quarter" idx="11"/>
          </p:nvPr>
        </p:nvSpPr>
        <p:spPr/>
        <p:txBody>
          <a:bodyPr/>
          <a:lstStyle/>
          <a:p>
            <a:pPr>
              <a:defRPr/>
            </a:pPr>
            <a:endParaRPr lang="el-G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413840259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smtClean="0"/>
              <a:t>Στυλ κύριου τίτλου</a:t>
            </a:r>
            <a:endParaRPr lang="el-GR" dirty="0"/>
          </a:p>
        </p:txBody>
      </p:sp>
      <p:sp>
        <p:nvSpPr>
          <p:cNvPr id="3" name="Text Placeholder 2"/>
          <p:cNvSpPr>
            <a:spLocks noGrp="1"/>
          </p:cNvSpPr>
          <p:nvPr>
            <p:ph type="body" idx="1"/>
          </p:nvPr>
        </p:nvSpPr>
        <p:spPr>
          <a:xfrm>
            <a:off x="457200" y="1196752"/>
            <a:ext cx="4040188"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Content Placeholder 3"/>
          <p:cNvSpPr>
            <a:spLocks noGrp="1"/>
          </p:cNvSpPr>
          <p:nvPr>
            <p:ph sz="half" idx="2"/>
          </p:nvPr>
        </p:nvSpPr>
        <p:spPr>
          <a:xfrm>
            <a:off x="457200" y="2174874"/>
            <a:ext cx="4040188"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Text Placeholder 4"/>
          <p:cNvSpPr>
            <a:spLocks noGrp="1"/>
          </p:cNvSpPr>
          <p:nvPr>
            <p:ph type="body" sz="quarter" idx="3"/>
          </p:nvPr>
        </p:nvSpPr>
        <p:spPr>
          <a:xfrm>
            <a:off x="4645025" y="1196752"/>
            <a:ext cx="4041775"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Content Placeholder 5"/>
          <p:cNvSpPr>
            <a:spLocks noGrp="1"/>
          </p:cNvSpPr>
          <p:nvPr>
            <p:ph sz="quarter" idx="4"/>
          </p:nvPr>
        </p:nvSpPr>
        <p:spPr>
          <a:xfrm>
            <a:off x="4645025" y="2174874"/>
            <a:ext cx="4041775"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Date Placeholder 6"/>
          <p:cNvSpPr>
            <a:spLocks noGrp="1"/>
          </p:cNvSpPr>
          <p:nvPr>
            <p:ph type="dt" sz="half" idx="10"/>
          </p:nvPr>
        </p:nvSpPr>
        <p:spPr/>
        <p:txBody>
          <a:bodyPr/>
          <a:lstStyle/>
          <a:p>
            <a:pPr>
              <a:defRPr/>
            </a:pPr>
            <a:endParaRPr lang="el-GR"/>
          </a:p>
        </p:txBody>
      </p:sp>
      <p:sp>
        <p:nvSpPr>
          <p:cNvPr id="8" name="Footer Placeholder 7"/>
          <p:cNvSpPr>
            <a:spLocks noGrp="1"/>
          </p:cNvSpPr>
          <p:nvPr>
            <p:ph type="ftr" sz="quarter" idx="11"/>
          </p:nvPr>
        </p:nvSpPr>
        <p:spPr/>
        <p:txBody>
          <a:bodyPr/>
          <a:lstStyle/>
          <a:p>
            <a:pPr>
              <a:defRPr/>
            </a:pPr>
            <a:endParaRPr lang="el-GR"/>
          </a:p>
        </p:txBody>
      </p:sp>
      <p:sp>
        <p:nvSpPr>
          <p:cNvPr id="9" name="Slide Number Placeholder 8"/>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384734539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907200"/>
          </a:xfrm>
        </p:spPr>
        <p:txBody>
          <a:bodyPr/>
          <a:lstStyle>
            <a:lvl1pPr>
              <a:defRPr>
                <a:solidFill>
                  <a:schemeClr val="tx1"/>
                </a:solidFill>
              </a:defRPr>
            </a:lvl1pPr>
          </a:lstStyle>
          <a:p>
            <a:r>
              <a:rPr lang="el-GR" smtClean="0"/>
              <a:t>Στυλ κύριου τίτλου</a:t>
            </a:r>
            <a:endParaRPr lang="el-GR" dirty="0"/>
          </a:p>
        </p:txBody>
      </p:sp>
      <p:sp>
        <p:nvSpPr>
          <p:cNvPr id="3" name="Date Placeholder 2"/>
          <p:cNvSpPr>
            <a:spLocks noGrp="1"/>
          </p:cNvSpPr>
          <p:nvPr>
            <p:ph type="dt" sz="half" idx="10"/>
          </p:nvPr>
        </p:nvSpPr>
        <p:spPr/>
        <p:txBody>
          <a:bodyPr/>
          <a:lstStyle/>
          <a:p>
            <a:pPr>
              <a:defRPr/>
            </a:pPr>
            <a:endParaRPr lang="el-GR"/>
          </a:p>
        </p:txBody>
      </p:sp>
      <p:sp>
        <p:nvSpPr>
          <p:cNvPr id="4" name="Footer Placeholder 3"/>
          <p:cNvSpPr>
            <a:spLocks noGrp="1"/>
          </p:cNvSpPr>
          <p:nvPr>
            <p:ph type="ftr" sz="quarter" idx="11"/>
          </p:nvPr>
        </p:nvSpPr>
        <p:spPr/>
        <p:txBody>
          <a:bodyPr/>
          <a:lstStyle/>
          <a:p>
            <a:pPr>
              <a:defRPr/>
            </a:pPr>
            <a:endParaRPr lang="el-GR"/>
          </a:p>
        </p:txBody>
      </p:sp>
      <p:sp>
        <p:nvSpPr>
          <p:cNvPr id="5" name="Slide Number Placeholder 4"/>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386136804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pPr>
              <a:defRPr/>
            </a:pPr>
            <a:endParaRPr lang="el-GR"/>
          </a:p>
        </p:txBody>
      </p:sp>
      <p:sp>
        <p:nvSpPr>
          <p:cNvPr id="6" name="Footer Placeholder 5"/>
          <p:cNvSpPr>
            <a:spLocks noGrp="1"/>
          </p:cNvSpPr>
          <p:nvPr>
            <p:ph type="ftr" sz="quarter" idx="11"/>
          </p:nvPr>
        </p:nvSpPr>
        <p:spPr/>
        <p:txBody>
          <a:bodyPr/>
          <a:lstStyle/>
          <a:p>
            <a:pPr>
              <a:defRPr/>
            </a:pPr>
            <a:endParaRPr lang="el-G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282713410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smtClean="0"/>
              <a:t>Κάντε κλικ στο εικονίδιο για να προσθέσετε μια εικόνα</a:t>
            </a:r>
            <a:endParaRPr lang="el-G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pPr>
              <a:defRPr/>
            </a:pPr>
            <a:endParaRPr lang="el-GR"/>
          </a:p>
        </p:txBody>
      </p:sp>
      <p:sp>
        <p:nvSpPr>
          <p:cNvPr id="6" name="Footer Placeholder 5"/>
          <p:cNvSpPr>
            <a:spLocks noGrp="1"/>
          </p:cNvSpPr>
          <p:nvPr>
            <p:ph type="ftr" sz="quarter" idx="11"/>
          </p:nvPr>
        </p:nvSpPr>
        <p:spPr/>
        <p:txBody>
          <a:bodyPr/>
          <a:lstStyle/>
          <a:p>
            <a:pPr>
              <a:defRPr/>
            </a:pPr>
            <a:endParaRPr lang="el-G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180207663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l-GR" smtClean="0"/>
              <a:t>Στυλ κύριου τίτλου</a:t>
            </a:r>
            <a:endParaRPr lang="el-GR"/>
          </a:p>
        </p:txBody>
      </p:sp>
      <p:sp>
        <p:nvSpPr>
          <p:cNvPr id="3" name="Vertical Text Placeholder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376796944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7544" y="116632"/>
            <a:ext cx="8229600" cy="908720"/>
          </a:xfrm>
          <a:prstGeom prst="rect">
            <a:avLst/>
          </a:prstGeom>
        </p:spPr>
        <p:txBody>
          <a:bodyPr vert="horz" lIns="91440" tIns="45720" rIns="91440" bIns="45720" rtlCol="0" anchor="ctr">
            <a:normAutofit/>
          </a:bodyPr>
          <a:lstStyle/>
          <a:p>
            <a:r>
              <a:rPr lang="el-GR" smtClean="0"/>
              <a:t>Στυλ κύριου τίτλου</a:t>
            </a:r>
            <a:endParaRPr lang="el-GR" dirty="0"/>
          </a:p>
        </p:txBody>
      </p:sp>
      <p:sp>
        <p:nvSpPr>
          <p:cNvPr id="3" name="Text Placeholder 2"/>
          <p:cNvSpPr>
            <a:spLocks noGrp="1"/>
          </p:cNvSpPr>
          <p:nvPr>
            <p:ph type="body" idx="1"/>
          </p:nvPr>
        </p:nvSpPr>
        <p:spPr>
          <a:xfrm>
            <a:off x="457200" y="1196752"/>
            <a:ext cx="8229600" cy="5040560"/>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l-G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l-G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defRPr>
            </a:lvl1p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284697249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2" r:id="rId7"/>
    <p:sldLayoutId id="2147483693" r:id="rId8"/>
    <p:sldLayoutId id="2147483694" r:id="rId9"/>
    <p:sldLayoutId id="2147483695" r:id="rId10"/>
  </p:sldLayoutIdLst>
  <p:timing>
    <p:tnLst>
      <p:par>
        <p:cTn id="1" dur="indefinite" restart="never" nodeType="tmRoot"/>
      </p:par>
    </p:tnLst>
  </p:timing>
  <p:hf hdr="0" ftr="0" dt="0"/>
  <p:txStyles>
    <p:titleStyle>
      <a:lvl1pPr algn="ctr" defTabSz="9144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7544" y="116632"/>
            <a:ext cx="8229600" cy="908720"/>
          </a:xfrm>
          <a:prstGeom prst="rect">
            <a:avLst/>
          </a:prstGeom>
        </p:spPr>
        <p:txBody>
          <a:bodyPr vert="horz" lIns="91440" tIns="45720" rIns="91440" bIns="45720" rtlCol="0" anchor="ctr">
            <a:normAutofit/>
          </a:bodyPr>
          <a:lstStyle/>
          <a:p>
            <a:r>
              <a:rPr lang="el-GR" smtClean="0"/>
              <a:t>Στυλ κύριου τίτλου</a:t>
            </a:r>
            <a:endParaRPr lang="el-GR" dirty="0"/>
          </a:p>
        </p:txBody>
      </p:sp>
      <p:sp>
        <p:nvSpPr>
          <p:cNvPr id="3" name="Text Placeholder 2"/>
          <p:cNvSpPr>
            <a:spLocks noGrp="1"/>
          </p:cNvSpPr>
          <p:nvPr>
            <p:ph type="body" idx="1"/>
          </p:nvPr>
        </p:nvSpPr>
        <p:spPr>
          <a:xfrm>
            <a:off x="457200" y="1196752"/>
            <a:ext cx="8229600" cy="5040560"/>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l-GR">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l-GR">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defRPr>
            </a:lvl1p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207544801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Lst>
  <p:timing>
    <p:tnLst>
      <p:par>
        <p:cTn id="1" dur="indefinite" restart="never" nodeType="tmRoot"/>
      </p:par>
    </p:tnLst>
  </p:timing>
  <p:hf hdr="0" ftr="0" dt="0"/>
  <p:txStyles>
    <p:titleStyle>
      <a:lvl1pPr algn="ctr" defTabSz="9144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hyperlink" Target="http://commons.wikimedia.org/wiki/File:Noraduz_-_Armenia_(2921901141).jpg" TargetMode="External"/><Relationship Id="rId2" Type="http://schemas.openxmlformats.org/officeDocument/2006/relationships/image" Target="../media/image10.png"/><Relationship Id="rId1" Type="http://schemas.openxmlformats.org/officeDocument/2006/relationships/slideLayout" Target="../slideLayouts/slideLayout12.xml"/><Relationship Id="rId5" Type="http://schemas.openxmlformats.org/officeDocument/2006/relationships/hyperlink" Target="http://creativecommons.org/licenses/by/2.0/deed.en" TargetMode="External"/><Relationship Id="rId4" Type="http://schemas.openxmlformats.org/officeDocument/2006/relationships/hyperlink" Target="http://commons.wikimedia.org/wiki/User:Magnus_Manske"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hyperlink" Target="http://www.namuseum.gr/object-month/2010/april/april10-gr.html" TargetMode="External"/><Relationship Id="rId7" Type="http://schemas.openxmlformats.org/officeDocument/2006/relationships/hyperlink" Target="http://creativecommons.org/licenses/by-sa/3.0/deed.en" TargetMode="External"/><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hyperlink" Target="http://commons.wikimedia.org/wiki/User:Marcus_Cyron" TargetMode="External"/><Relationship Id="rId5" Type="http://schemas.openxmlformats.org/officeDocument/2006/relationships/hyperlink" Target="http://commons.wikimedia.org/wiki/File:Attic_red-figure_Epinetron_Antikensammlung_Berlin_1.jpg" TargetMode="External"/><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hyperlink" Target="http://creativecommons.org/licenses/by-nc-nd/2.0/deed.en" TargetMode="External"/><Relationship Id="rId5" Type="http://schemas.openxmlformats.org/officeDocument/2006/relationships/hyperlink" Target="http://www.flickr.com/photos/reenah/" TargetMode="External"/><Relationship Id="rId4" Type="http://schemas.openxmlformats.org/officeDocument/2006/relationships/hyperlink" Target="http://www.flickr.com/photos/reenah/2578629048/"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hyperlink" Target="http://en.wikipedia.org/wiki/File:Spinning_Jenny_improved_203_Marsden.png"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hyperlink" Target="http://commons.wikimedia.org/wiki/File:Cotton_plant_open_flower1371.JPG" TargetMode="External"/><Relationship Id="rId2" Type="http://schemas.openxmlformats.org/officeDocument/2006/relationships/image" Target="../media/image15.png"/><Relationship Id="rId1" Type="http://schemas.openxmlformats.org/officeDocument/2006/relationships/slideLayout" Target="../slideLayouts/slideLayout12.xml"/><Relationship Id="rId6" Type="http://schemas.openxmlformats.org/officeDocument/2006/relationships/hyperlink" Target="http://en.wikipedia.org/wiki/File:CottonPlant.JPG" TargetMode="External"/><Relationship Id="rId5" Type="http://schemas.openxmlformats.org/officeDocument/2006/relationships/image" Target="../media/image16.png"/><Relationship Id="rId4" Type="http://schemas.openxmlformats.org/officeDocument/2006/relationships/hyperlink" Target="http://commons.wikimedia.org/wiki/User:Victor_M._Vicente_Selvas" TargetMode="External"/></Relationships>
</file>

<file path=ppt/slides/_rels/slide22.xml.rels><?xml version="1.0" encoding="UTF-8" standalone="yes"?>
<Relationships xmlns="http://schemas.openxmlformats.org/package/2006/relationships"><Relationship Id="rId8" Type="http://schemas.openxmlformats.org/officeDocument/2006/relationships/hyperlink" Target="http://www.flickr.com/photos/marceldouwedekker/7597602576/" TargetMode="External"/><Relationship Id="rId3" Type="http://schemas.openxmlformats.org/officeDocument/2006/relationships/image" Target="../media/image17.png"/><Relationship Id="rId7" Type="http://schemas.openxmlformats.org/officeDocument/2006/relationships/image" Target="../media/image19.jp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hyperlink" Target="http://en.wikipedia.org/wiki/File:Cotton_gin_EWM_2007.jpg" TargetMode="External"/><Relationship Id="rId5" Type="http://schemas.openxmlformats.org/officeDocument/2006/relationships/image" Target="../media/image18.png"/><Relationship Id="rId4" Type="http://schemas.openxmlformats.org/officeDocument/2006/relationships/hyperlink" Target="http://en.wikipedia.org/wiki/File:Cotton_gin_harpers.jpg" TargetMode="External"/><Relationship Id="rId9" Type="http://schemas.openxmlformats.org/officeDocument/2006/relationships/hyperlink" Target="http://creativecommons.org/licenses/by-nc-sa/2.0/deed.en"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hyperlink" Target="http://stphilsaleveltextilesdept.blogspot.gr/2010/05/mercerizing-cotton-fibres.html"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www.youtube.com/watch?v=qWsbLP7AkJc" TargetMode="External"/><Relationship Id="rId2" Type="http://schemas.openxmlformats.org/officeDocument/2006/relationships/hyperlink" Target="http://www.youtube.com/watch?v=yBeHpDqnqMk" TargetMode="External"/><Relationship Id="rId1" Type="http://schemas.openxmlformats.org/officeDocument/2006/relationships/slideLayout" Target="../slideLayouts/slideLayout12.xml"/><Relationship Id="rId4" Type="http://schemas.openxmlformats.org/officeDocument/2006/relationships/hyperlink" Target="http://www.youtube.com/watch?v=kH_b3Heo48I"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commons.wikimedia.org/wiki/File:Linum_usitatissimum_(OliBac).jpg" TargetMode="External"/><Relationship Id="rId2" Type="http://schemas.openxmlformats.org/officeDocument/2006/relationships/image" Target="../media/image21.jpg"/><Relationship Id="rId1" Type="http://schemas.openxmlformats.org/officeDocument/2006/relationships/slideLayout" Target="../slideLayouts/slideLayout12.xml"/><Relationship Id="rId5" Type="http://schemas.openxmlformats.org/officeDocument/2006/relationships/hyperlink" Target="http://creativecommons.org/licenses/by/2.0/deed.en" TargetMode="External"/><Relationship Id="rId4" Type="http://schemas.openxmlformats.org/officeDocument/2006/relationships/hyperlink" Target="http://commons.wikimedia.org/wiki/User:Magnus_Manske"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www.youtube.com/watch?v=FzTMH5NdwWY" TargetMode="Externa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hyperlink" Target="http://creativecommons.org/licenses/by-sa/3.0/deed.en" TargetMode="External"/><Relationship Id="rId5" Type="http://schemas.openxmlformats.org/officeDocument/2006/relationships/hyperlink" Target="http://commons.wikimedia.org/wiki/User:Pymouss" TargetMode="External"/><Relationship Id="rId4" Type="http://schemas.openxmlformats.org/officeDocument/2006/relationships/hyperlink" Target="http://commons.wikimedia.org/wiki/File:Harfleur_-_Mus%C3%A9e_du_Prieur%C3%A9_-_broye.jpg"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8" Type="http://schemas.openxmlformats.org/officeDocument/2006/relationships/hyperlink" Target="http://commons.wikimedia.org/wiki/User:Ies" TargetMode="External"/><Relationship Id="rId3" Type="http://schemas.openxmlformats.org/officeDocument/2006/relationships/hyperlink" Target="http://commons.wikimedia.org/wiki/File:Noe_hechel.jpg" TargetMode="External"/><Relationship Id="rId7" Type="http://schemas.openxmlformats.org/officeDocument/2006/relationships/hyperlink" Target="http://commons.wikimedia.org/wiki/File:Bergisch_Gladbach_-_Bergisches_Museum_23_ies.jpg" TargetMode="External"/><Relationship Id="rId2" Type="http://schemas.openxmlformats.org/officeDocument/2006/relationships/image" Target="../media/image24.jpeg"/><Relationship Id="rId1" Type="http://schemas.openxmlformats.org/officeDocument/2006/relationships/slideLayout" Target="../slideLayouts/slideLayout12.xml"/><Relationship Id="rId6" Type="http://schemas.openxmlformats.org/officeDocument/2006/relationships/image" Target="../media/image25.png"/><Relationship Id="rId11" Type="http://schemas.openxmlformats.org/officeDocument/2006/relationships/hyperlink" Target="http://commons.wikimedia.org/wiki/User:Pymouss" TargetMode="External"/><Relationship Id="rId5" Type="http://schemas.openxmlformats.org/officeDocument/2006/relationships/hyperlink" Target="http://creativecommons.org/licenses/by-sa/3.0/deed.en" TargetMode="External"/><Relationship Id="rId10" Type="http://schemas.openxmlformats.org/officeDocument/2006/relationships/hyperlink" Target="http://commons.wikimedia.org/wiki/File:Harfleur_-_Compagnons_duellistes_-_peignage_du_lin.jpg" TargetMode="External"/><Relationship Id="rId4" Type="http://schemas.openxmlformats.org/officeDocument/2006/relationships/hyperlink" Target="http://commons.wikimedia.org/wiki/User:Flominator" TargetMode="External"/><Relationship Id="rId9" Type="http://schemas.openxmlformats.org/officeDocument/2006/relationships/image" Target="../media/image26.png"/></Relationships>
</file>

<file path=ppt/slides/_rels/slide31.xml.rels><?xml version="1.0" encoding="UTF-8" standalone="yes"?>
<Relationships xmlns="http://schemas.openxmlformats.org/package/2006/relationships"><Relationship Id="rId8" Type="http://schemas.openxmlformats.org/officeDocument/2006/relationships/hyperlink" Target="http://en.wikipedia.org/wiki/File:BladeShearing.jpg" TargetMode="External"/><Relationship Id="rId3" Type="http://schemas.openxmlformats.org/officeDocument/2006/relationships/image" Target="../media/image27.jpeg"/><Relationship Id="rId7" Type="http://schemas.openxmlformats.org/officeDocument/2006/relationships/image" Target="../media/image28.jp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hyperlink" Target="http://creativecommons.org/licenses/by-nc-nd/2.0/deed.en" TargetMode="External"/><Relationship Id="rId5" Type="http://schemas.openxmlformats.org/officeDocument/2006/relationships/hyperlink" Target="http://www.flickr.com/photos/unisgeneva/" TargetMode="External"/><Relationship Id="rId4" Type="http://schemas.openxmlformats.org/officeDocument/2006/relationships/hyperlink" Target="http://www.flickr.com/photos/unisgeneva/6306319634/" TargetMode="External"/><Relationship Id="rId9" Type="http://schemas.openxmlformats.org/officeDocument/2006/relationships/hyperlink" Target="http://creativecommons.org/licenses/by-sa/3.0/deed.en"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hyperlink" Target="http://creativecommons.org/licenses/by-sa/2.0/deed.en" TargetMode="External"/><Relationship Id="rId5" Type="http://schemas.openxmlformats.org/officeDocument/2006/relationships/hyperlink" Target="http://www.flickr.com/photos/archer10/" TargetMode="External"/><Relationship Id="rId4" Type="http://schemas.openxmlformats.org/officeDocument/2006/relationships/hyperlink" Target="http://www.flickr.com/photos/archer10/7816000632/"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8" Type="http://schemas.openxmlformats.org/officeDocument/2006/relationships/hyperlink" Target="http://creativecommons.org/licenses/by-nc-nd/2.0/deed.en" TargetMode="External"/><Relationship Id="rId3" Type="http://schemas.openxmlformats.org/officeDocument/2006/relationships/image" Target="../media/image30.jpeg"/><Relationship Id="rId7" Type="http://schemas.openxmlformats.org/officeDocument/2006/relationships/hyperlink" Target="http://www.flickr.com/photos/nattsang/" TargetMode="External"/><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hyperlink" Target="http://www.flickr.com/photos/nattsang/313360418/" TargetMode="External"/><Relationship Id="rId5" Type="http://schemas.openxmlformats.org/officeDocument/2006/relationships/image" Target="../media/image31.png"/><Relationship Id="rId4" Type="http://schemas.openxmlformats.org/officeDocument/2006/relationships/hyperlink" Target="http://www.ebay.com/bhp/wool-combs"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hyperlink" Target="http://en.wikipedia.org/wiki/File:Elizabeth_of_Romania_pic.jpg" TargetMode="External"/><Relationship Id="rId4" Type="http://schemas.openxmlformats.org/officeDocument/2006/relationships/image" Target="../media/image33.jpg"/></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hyperlink" Target="http://nikosmardanis.blogspot.gr/2012/09/blog-post_5.html" TargetMode="External"/><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35.jpeg"/><Relationship Id="rId5" Type="http://schemas.openxmlformats.org/officeDocument/2006/relationships/hyperlink" Target="http://commons.wikimedia.org/wiki/User:PKM" TargetMode="External"/><Relationship Id="rId4" Type="http://schemas.openxmlformats.org/officeDocument/2006/relationships/hyperlink" Target="http://commons.wikimedia.org/wiki/File:Yarn_twist.png"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hyperlink" Target="http://www.youtube.com/watch?v=ynrwcqZzlGk" TargetMode="External"/><Relationship Id="rId2" Type="http://schemas.openxmlformats.org/officeDocument/2006/relationships/hyperlink" Target="http://www.youtube.com/watch?v=JUkkLmtpzdk&amp;feature=related" TargetMode="External"/><Relationship Id="rId1" Type="http://schemas.openxmlformats.org/officeDocument/2006/relationships/slideLayout" Target="../slideLayouts/slideLayout12.xml"/><Relationship Id="rId5" Type="http://schemas.openxmlformats.org/officeDocument/2006/relationships/hyperlink" Target="http://www.youtube.com/watch?v=c6zES_XUWj8&amp;feature=related" TargetMode="External"/><Relationship Id="rId4" Type="http://schemas.openxmlformats.org/officeDocument/2006/relationships/hyperlink" Target="http://www.youtube.com/watch?v=i4lzA_aBHCI&amp;feature=related"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commons.wikimedia.org/wiki/File:Bombyx_mori_001.JPG" TargetMode="External"/><Relationship Id="rId2" Type="http://schemas.openxmlformats.org/officeDocument/2006/relationships/image" Target="../media/image40.jpeg"/><Relationship Id="rId1" Type="http://schemas.openxmlformats.org/officeDocument/2006/relationships/slideLayout" Target="../slideLayouts/slideLayout12.xml"/><Relationship Id="rId5" Type="http://schemas.openxmlformats.org/officeDocument/2006/relationships/hyperlink" Target="http://creativecommons.org/licenses/by-sa/3.0/deed.en" TargetMode="External"/><Relationship Id="rId4" Type="http://schemas.openxmlformats.org/officeDocument/2006/relationships/hyperlink" Target="http://commons.wikimedia.org/wiki/User:Lilly_M" TargetMode="External"/></Relationships>
</file>

<file path=ppt/slides/_rels/slide42.xml.rels><?xml version="1.0" encoding="UTF-8" standalone="yes"?>
<Relationships xmlns="http://schemas.openxmlformats.org/package/2006/relationships"><Relationship Id="rId8" Type="http://schemas.openxmlformats.org/officeDocument/2006/relationships/hyperlink" Target="http://commons.wikimedia.org/wiki/User:Kuebi" TargetMode="External"/><Relationship Id="rId13" Type="http://schemas.openxmlformats.org/officeDocument/2006/relationships/image" Target="../media/image44.jpeg"/><Relationship Id="rId18" Type="http://schemas.openxmlformats.org/officeDocument/2006/relationships/hyperlink" Target="http://commons.wikimedia.org/wiki/User:P.gibellini" TargetMode="External"/><Relationship Id="rId3" Type="http://schemas.openxmlformats.org/officeDocument/2006/relationships/image" Target="../media/image41.png"/><Relationship Id="rId7" Type="http://schemas.openxmlformats.org/officeDocument/2006/relationships/hyperlink" Target="http://commons.wikimedia.org/wiki/File:Silk_worm_21_days_01.jpg" TargetMode="External"/><Relationship Id="rId12" Type="http://schemas.openxmlformats.org/officeDocument/2006/relationships/hyperlink" Target="http://commons.wikimedia.org/wiki/File:Bombyx_mori_Cocon_02.jpg" TargetMode="External"/><Relationship Id="rId17" Type="http://schemas.openxmlformats.org/officeDocument/2006/relationships/hyperlink" Target="http://commons.wikimedia.org/wiki/File:Bombyx_mori_sul_bozzolo_02.jpg" TargetMode="External"/><Relationship Id="rId2" Type="http://schemas.openxmlformats.org/officeDocument/2006/relationships/notesSlide" Target="../notesSlides/notesSlide16.xml"/><Relationship Id="rId16" Type="http://schemas.openxmlformats.org/officeDocument/2006/relationships/image" Target="../media/image45.jpeg"/><Relationship Id="rId1" Type="http://schemas.openxmlformats.org/officeDocument/2006/relationships/slideLayout" Target="../slideLayouts/slideLayout12.xml"/><Relationship Id="rId6" Type="http://schemas.openxmlformats.org/officeDocument/2006/relationships/image" Target="../media/image42.jpeg"/><Relationship Id="rId11" Type="http://schemas.openxmlformats.org/officeDocument/2006/relationships/image" Target="../media/image43.jpeg"/><Relationship Id="rId5" Type="http://schemas.openxmlformats.org/officeDocument/2006/relationships/hyperlink" Target="http://commons.wikimedia.org/w/index.php?title=User:Lisa_TVA&amp;action=edit&amp;redlink=1" TargetMode="External"/><Relationship Id="rId15" Type="http://schemas.openxmlformats.org/officeDocument/2006/relationships/hyperlink" Target="http://commons.wikimedia.org/wiki/User:Palnatoke" TargetMode="External"/><Relationship Id="rId10" Type="http://schemas.openxmlformats.org/officeDocument/2006/relationships/hyperlink" Target="http://creativecommons.org/licenses/by-sa/3.0/deed.en" TargetMode="External"/><Relationship Id="rId4" Type="http://schemas.openxmlformats.org/officeDocument/2006/relationships/hyperlink" Target="http://commons.wikimedia.org/wiki/File:Silkworm_Emerging_Larva.png" TargetMode="External"/><Relationship Id="rId9" Type="http://schemas.openxmlformats.org/officeDocument/2006/relationships/hyperlink" Target="http://commons.wikimedia.org/wiki/User:WeFt" TargetMode="External"/><Relationship Id="rId14" Type="http://schemas.openxmlformats.org/officeDocument/2006/relationships/hyperlink" Target="http://commons.wikimedia.org/wiki/File:Bombyx_mori_cocoons,_Bornholms_Sommerfuglepark_23.jpg"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hyperlink" Target="http://creativecommons.org/licenses/by-sa/3.0/deed.en" TargetMode="External"/><Relationship Id="rId5" Type="http://schemas.openxmlformats.org/officeDocument/2006/relationships/hyperlink" Target="http://commons.wikimedia.org/w/index.php?title=User:Grosty&amp;action=edit&amp;redlink=1" TargetMode="External"/><Relationship Id="rId4" Type="http://schemas.openxmlformats.org/officeDocument/2006/relationships/hyperlink" Target="http://commons.wikimedia.org/wiki/File:Silk_cocoon_5.JPG" TargetMode="Externa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hyperlink" Target="http://www.wirelace.net/page7.html" TargetMode="Externa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hyperlink" Target="https://ocp.teiath.gr/modules/document/document.php?course=STEF100"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0.xml.rels><?xml version="1.0" encoding="UTF-8" standalone="yes"?>
<Relationships xmlns="http://schemas.openxmlformats.org/package/2006/relationships"><Relationship Id="rId3" Type="http://schemas.openxmlformats.org/officeDocument/2006/relationships/hyperlink" Target="%5b1%5d%20http:/creativecommons.org/licenses/by-nc-sa/4.0/"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hyperlink" Target="http://www.learn2knit.co.uk/knitting/decreasing.php" TargetMode="Externa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3568" y="1052736"/>
            <a:ext cx="7772400" cy="1068239"/>
          </a:xfrm>
        </p:spPr>
        <p:txBody>
          <a:bodyPr>
            <a:normAutofit/>
          </a:bodyPr>
          <a:lstStyle/>
          <a:p>
            <a:pPr lvl="1" algn="ctr"/>
            <a:r>
              <a:rPr lang="el-GR" sz="4000" b="1" dirty="0" smtClean="0">
                <a:solidFill>
                  <a:schemeClr val="tx1"/>
                </a:solidFill>
                <a:latin typeface="+mn-lt"/>
              </a:rPr>
              <a:t>Συντήρηση Υφάσματος (Θ)</a:t>
            </a:r>
            <a:endParaRPr lang="el-GR" sz="4000" b="1" dirty="0">
              <a:solidFill>
                <a:schemeClr val="tx1"/>
              </a:solidFill>
              <a:latin typeface="+mn-lt"/>
            </a:endParaRPr>
          </a:p>
        </p:txBody>
      </p:sp>
      <p:sp>
        <p:nvSpPr>
          <p:cNvPr id="3" name="Υπότιτλος 2"/>
          <p:cNvSpPr>
            <a:spLocks noGrp="1"/>
          </p:cNvSpPr>
          <p:nvPr>
            <p:ph type="subTitle" idx="1"/>
          </p:nvPr>
        </p:nvSpPr>
        <p:spPr>
          <a:xfrm>
            <a:off x="0" y="3573016"/>
            <a:ext cx="9144000" cy="1752600"/>
          </a:xfrm>
        </p:spPr>
        <p:txBody>
          <a:bodyPr>
            <a:normAutofit/>
          </a:bodyPr>
          <a:lstStyle/>
          <a:p>
            <a:pPr>
              <a:spcBef>
                <a:spcPts val="600"/>
              </a:spcBef>
              <a:spcAft>
                <a:spcPts val="1800"/>
              </a:spcAft>
            </a:pPr>
            <a:r>
              <a:rPr lang="el-GR" sz="2600" b="1" dirty="0" smtClean="0"/>
              <a:t>Ενότητα 3</a:t>
            </a:r>
            <a:r>
              <a:rPr lang="el-GR" sz="2600" dirty="0" smtClean="0"/>
              <a:t>: </a:t>
            </a:r>
            <a:r>
              <a:rPr lang="el-GR" sz="2600" dirty="0"/>
              <a:t>Κλωστοϋφαντουργία – Κατεργασία ινών</a:t>
            </a:r>
            <a:endParaRPr lang="en-US" sz="2600" dirty="0" smtClean="0"/>
          </a:p>
          <a:p>
            <a:pPr>
              <a:spcBef>
                <a:spcPts val="600"/>
              </a:spcBef>
            </a:pPr>
            <a:r>
              <a:rPr lang="el-GR" sz="2200" dirty="0"/>
              <a:t>Άννα </a:t>
            </a:r>
            <a:r>
              <a:rPr lang="el-GR" sz="2200" dirty="0" err="1"/>
              <a:t>Καρατζάνη</a:t>
            </a:r>
            <a:endParaRPr lang="el-GR" sz="2200" dirty="0"/>
          </a:p>
          <a:p>
            <a:pPr>
              <a:spcBef>
                <a:spcPts val="0"/>
              </a:spcBef>
            </a:pPr>
            <a:r>
              <a:rPr lang="el-GR" sz="2200" dirty="0"/>
              <a:t>Τμήμα Συντήρησης Αρχαιοτήτων &amp; Έργων Τέχνης</a:t>
            </a:r>
          </a:p>
        </p:txBody>
      </p:sp>
      <p:pic>
        <p:nvPicPr>
          <p:cNvPr id="6" name="Picture 5" descr="Λογότυπο έργου Ανοικτών Ακαδημαϊκών Μαθημάτων" title="Λογότυπο έργου Ανοικτών Ακαδημαϊκών Μαθημάτων"/>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62318" y="476672"/>
            <a:ext cx="854197" cy="648072"/>
          </a:xfrm>
          <a:prstGeom prst="rect">
            <a:avLst/>
          </a:prstGeom>
        </p:spPr>
      </p:pic>
      <p:pic>
        <p:nvPicPr>
          <p:cNvPr id="1027" name="Picture 3" descr="Λογότυπο Τεχνολογικού Ιδρύματος Αθήνας" title="Λογότυπο Τεχνολογικού Ιδρύματος Αθήνας"/>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560" y="476673"/>
            <a:ext cx="682943" cy="69419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241425" y="631431"/>
            <a:ext cx="6661150" cy="338554"/>
          </a:xfrm>
          <a:prstGeom prst="rect">
            <a:avLst/>
          </a:prstGeom>
        </p:spPr>
        <p:txBody>
          <a:bodyPr>
            <a:spAutoFit/>
          </a:bodyPr>
          <a:lstStyle/>
          <a:p>
            <a:pPr algn="ctr"/>
            <a:r>
              <a:rPr lang="el-GR" sz="1600" dirty="0">
                <a:latin typeface="+mn-lt"/>
              </a:rPr>
              <a:t>Ανοικτά Ακαδημαϊκά </a:t>
            </a:r>
            <a:r>
              <a:rPr lang="el-GR" sz="1600" dirty="0" smtClean="0">
                <a:latin typeface="+mn-lt"/>
              </a:rPr>
              <a:t>Μαθήματα στο ΤΕΙ Αθήνας</a:t>
            </a:r>
            <a:endParaRPr lang="el-GR" sz="1600" dirty="0">
              <a:latin typeface="+mn-lt"/>
            </a:endParaRPr>
          </a:p>
        </p:txBody>
      </p:sp>
      <p:graphicFrame>
        <p:nvGraphicFramePr>
          <p:cNvPr id="4" name="Table 3"/>
          <p:cNvGraphicFramePr>
            <a:graphicFrameLocks noGrp="1"/>
          </p:cNvGraphicFramePr>
          <p:nvPr>
            <p:extLst>
              <p:ext uri="{D42A27DB-BD31-4B8C-83A1-F6EECF244321}">
                <p14:modId xmlns:p14="http://schemas.microsoft.com/office/powerpoint/2010/main" val="3688144402"/>
              </p:ext>
            </p:extLst>
          </p:nvPr>
        </p:nvGraphicFramePr>
        <p:xfrm>
          <a:off x="1759817" y="6087984"/>
          <a:ext cx="5695950" cy="792088"/>
        </p:xfrm>
        <a:graphic>
          <a:graphicData uri="http://schemas.openxmlformats.org/drawingml/2006/table">
            <a:tbl>
              <a:tblPr firstRow="1" firstCol="1" bandRow="1">
                <a:tableStyleId>{2D5ABB26-0587-4C30-8999-92F81FD0307C}</a:tableStyleId>
              </a:tblPr>
              <a:tblGrid>
                <a:gridCol w="2138838"/>
                <a:gridCol w="3557112"/>
              </a:tblGrid>
              <a:tr h="792088">
                <a:tc>
                  <a:txBody>
                    <a:bodyPr/>
                    <a:lstStyle/>
                    <a:p>
                      <a:pPr algn="just">
                        <a:lnSpc>
                          <a:spcPct val="115000"/>
                        </a:lnSpc>
                        <a:spcBef>
                          <a:spcPts val="0"/>
                        </a:spcBef>
                        <a:spcAft>
                          <a:spcPts val="0"/>
                        </a:spcAft>
                      </a:pPr>
                      <a:r>
                        <a:rPr lang="el-GR" sz="1000" dirty="0" smtClean="0">
                          <a:effectLst/>
                        </a:rPr>
                        <a:t>Το </a:t>
                      </a:r>
                      <a:r>
                        <a:rPr lang="el-GR" sz="1000" dirty="0">
                          <a:effectLst/>
                        </a:rPr>
                        <a:t>περιεχόμενο του μαθήματος διατίθεται με άδεια </a:t>
                      </a:r>
                      <a:r>
                        <a:rPr lang="en-US" sz="1000" dirty="0">
                          <a:effectLst/>
                        </a:rPr>
                        <a:t>Creative Commons </a:t>
                      </a:r>
                      <a:r>
                        <a:rPr lang="el-GR" sz="1000" dirty="0">
                          <a:effectLst/>
                        </a:rPr>
                        <a:t>εκτός και αν αναφέρεται διαφορετικά</a:t>
                      </a:r>
                      <a:endParaRPr lang="el-GR" sz="1100" dirty="0">
                        <a:effectLst/>
                        <a:latin typeface="Arial"/>
                        <a:ea typeface="Times New Roman"/>
                        <a:cs typeface="Times New Roman"/>
                      </a:endParaRPr>
                    </a:p>
                  </a:txBody>
                  <a:tcPr marL="68580" marR="68580" marT="0" marB="0"/>
                </a:tc>
                <a:tc>
                  <a:txBody>
                    <a:bodyPr/>
                    <a:lstStyle/>
                    <a:p>
                      <a:pPr marL="111125" algn="just">
                        <a:lnSpc>
                          <a:spcPct val="115000"/>
                        </a:lnSpc>
                        <a:spcAft>
                          <a:spcPts val="0"/>
                        </a:spcAft>
                      </a:pPr>
                      <a:r>
                        <a:rPr lang="el-GR" sz="1000" dirty="0" smtClean="0">
                          <a:effectLst/>
                        </a:rPr>
                        <a:t>Το </a:t>
                      </a:r>
                      <a:r>
                        <a:rPr lang="el-GR" sz="1000" dirty="0">
                          <a:effectLst/>
                        </a:rPr>
                        <a:t>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endParaRPr lang="el-GR" sz="1100" dirty="0">
                        <a:effectLst/>
                        <a:latin typeface="Arial"/>
                        <a:ea typeface="Times New Roman"/>
                        <a:cs typeface="Times New Roman"/>
                      </a:endParaRPr>
                    </a:p>
                  </a:txBody>
                  <a:tcPr marL="68580" marR="68580" marT="0" marB="0"/>
                </a:tc>
              </a:tr>
            </a:tbl>
          </a:graphicData>
        </a:graphic>
      </p:graphicFrame>
      <p:pic>
        <p:nvPicPr>
          <p:cNvPr id="12" name="Picture 11"/>
          <p:cNvPicPr/>
          <p:nvPr/>
        </p:nvPicPr>
        <p:blipFill>
          <a:blip r:embed="rId5">
            <a:extLst>
              <a:ext uri="{28A0092B-C50C-407E-A947-70E740481C1C}">
                <a14:useLocalDpi xmlns:a14="http://schemas.microsoft.com/office/drawing/2010/main" val="0"/>
              </a:ext>
            </a:extLst>
          </a:blip>
          <a:srcRect/>
          <a:stretch>
            <a:fillRect/>
          </a:stretch>
        </p:blipFill>
        <p:spPr bwMode="auto">
          <a:xfrm>
            <a:off x="1853792" y="5367126"/>
            <a:ext cx="1971675" cy="702000"/>
          </a:xfrm>
          <a:prstGeom prst="rect">
            <a:avLst/>
          </a:prstGeom>
          <a:noFill/>
        </p:spPr>
      </p:pic>
      <p:pic>
        <p:nvPicPr>
          <p:cNvPr id="11" name="Picture 2" descr="C:\Users\alex\Desktop\logo.png"/>
          <p:cNvPicPr>
            <a:picLocks noChangeAspect="1" noChangeArrowheads="1"/>
          </p:cNvPicPr>
          <p:nvPr/>
        </p:nvPicPr>
        <p:blipFill rotWithShape="1">
          <a:blip r:embed="rId6">
            <a:extLst>
              <a:ext uri="{28A0092B-C50C-407E-A947-70E740481C1C}">
                <a14:useLocalDpi xmlns:a14="http://schemas.microsoft.com/office/drawing/2010/main" val="0"/>
              </a:ext>
            </a:extLst>
          </a:blip>
          <a:srcRect t="8214"/>
          <a:stretch/>
        </p:blipFill>
        <p:spPr bwMode="auto">
          <a:xfrm>
            <a:off x="4045866" y="5368483"/>
            <a:ext cx="3348000" cy="70064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descr="\\Aias\opencourses\Α_ΥΠΟΣΤΗΡΙΞΗ ΑΝΑΠΤΥΞΗΣ ΑΨΜ\ΜΑΘΗΜΑΤΑ ΣΧΟΛΗ-ΚΑΘΗΓΗΤΗΣ\ΣΓΤΚΣ\ΚΑΡΑΤΖΑΝΗ ΑΝΝΑ\ΣΥΝΤΗΡΗΣΗ ΥΦΑΣΜΑΤΟΣ - Θ\ΕΚΠΑΙΔΕΥΤΙΚΟ ΥΛΙΚΟ\ΨΗΦΙΟΠΟΙΗΣΗ_ΒΕΛΤΙΩΣΗ\apo synantisi_01_11_13\prosthikes 23_11_2013\ΘΕΜΑ.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09298" y="1934275"/>
            <a:ext cx="2125404" cy="171074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65076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dirty="0">
                <a:solidFill>
                  <a:schemeClr val="accent4">
                    <a:lumMod val="75000"/>
                  </a:schemeClr>
                </a:solidFill>
              </a:rPr>
              <a:t>Γνέσιμο </a:t>
            </a:r>
            <a:r>
              <a:rPr lang="el-GR" sz="3200" b="0" dirty="0" smtClean="0">
                <a:solidFill>
                  <a:schemeClr val="accent4">
                    <a:lumMod val="75000"/>
                  </a:schemeClr>
                </a:solidFill>
              </a:rPr>
              <a:t>(1</a:t>
            </a:r>
            <a:r>
              <a:rPr lang="en-US" sz="3200" b="0" dirty="0" smtClean="0">
                <a:solidFill>
                  <a:schemeClr val="accent4">
                    <a:lumMod val="75000"/>
                  </a:schemeClr>
                </a:solidFill>
              </a:rPr>
              <a:t> </a:t>
            </a:r>
            <a:r>
              <a:rPr lang="el-GR" sz="3200" b="0" dirty="0" smtClean="0">
                <a:solidFill>
                  <a:schemeClr val="accent4">
                    <a:lumMod val="75000"/>
                  </a:schemeClr>
                </a:solidFill>
              </a:rPr>
              <a:t>από 4)</a:t>
            </a:r>
            <a:endParaRPr lang="el-GR" sz="3200" b="0" dirty="0">
              <a:solidFill>
                <a:schemeClr val="accent4">
                  <a:lumMod val="75000"/>
                </a:schemeClr>
              </a:solidFill>
            </a:endParaRPr>
          </a:p>
        </p:txBody>
      </p:sp>
      <p:sp>
        <p:nvSpPr>
          <p:cNvPr id="3" name="Θέση περιεχομένου 2"/>
          <p:cNvSpPr>
            <a:spLocks noGrp="1"/>
          </p:cNvSpPr>
          <p:nvPr>
            <p:ph idx="1"/>
          </p:nvPr>
        </p:nvSpPr>
        <p:spPr>
          <a:xfrm>
            <a:off x="457200" y="1196752"/>
            <a:ext cx="8229600" cy="2262179"/>
          </a:xfrm>
        </p:spPr>
        <p:txBody>
          <a:bodyPr/>
          <a:lstStyle/>
          <a:p>
            <a:pPr>
              <a:spcBef>
                <a:spcPts val="2400"/>
              </a:spcBef>
            </a:pPr>
            <a:r>
              <a:rPr lang="el-GR" sz="2400" dirty="0"/>
              <a:t>Το γνέσιμο (</a:t>
            </a:r>
            <a:r>
              <a:rPr lang="el-GR" sz="2400" dirty="0" err="1"/>
              <a:t>νήσις</a:t>
            </a:r>
            <a:r>
              <a:rPr lang="el-GR" sz="2400" dirty="0"/>
              <a:t>), αφορά στο μετασχηματιστικό στάδιο της πορείας από τις ίνες προς το ύφασμα. </a:t>
            </a:r>
          </a:p>
          <a:p>
            <a:pPr>
              <a:spcBef>
                <a:spcPts val="2400"/>
              </a:spcBef>
            </a:pPr>
            <a:r>
              <a:rPr lang="el-GR" sz="2400" dirty="0"/>
              <a:t>Η </a:t>
            </a:r>
            <a:r>
              <a:rPr lang="el-GR" sz="2400" dirty="0" err="1"/>
              <a:t>νήσις</a:t>
            </a:r>
            <a:r>
              <a:rPr lang="el-GR" sz="2400" dirty="0"/>
              <a:t> είναι η περιστροφική κίνηση με την οποία οι ίνες αποκτούν συνοχή και στερεότητα και γίνονται κλωστή. Ουσιαστικά πρόκειται για τρεις διαδοχικές ενέργειες:</a:t>
            </a:r>
          </a:p>
          <a:p>
            <a:endParaRPr lang="el-GR" dirty="0"/>
          </a:p>
        </p:txBody>
      </p:sp>
      <p:pic>
        <p:nvPicPr>
          <p:cNvPr id="5" name="Εικόνα 4" title="Γυναίκα από την Αρμενία που γνέθει."/>
          <p:cNvPicPr>
            <a:picLocks noChangeAspect="1"/>
          </p:cNvPicPr>
          <p:nvPr/>
        </p:nvPicPr>
        <p:blipFill>
          <a:blip r:embed="rId2"/>
          <a:stretch>
            <a:fillRect/>
          </a:stretch>
        </p:blipFill>
        <p:spPr>
          <a:xfrm>
            <a:off x="1691680" y="3641494"/>
            <a:ext cx="2472200" cy="2897418"/>
          </a:xfrm>
          <a:prstGeom prst="rect">
            <a:avLst/>
          </a:prstGeom>
          <a:ln>
            <a:solidFill>
              <a:srgbClr val="7030A0"/>
            </a:solidFill>
          </a:ln>
        </p:spPr>
      </p:pic>
      <p:sp>
        <p:nvSpPr>
          <p:cNvPr id="6" name="5 - TextBox"/>
          <p:cNvSpPr txBox="1"/>
          <p:nvPr/>
        </p:nvSpPr>
        <p:spPr>
          <a:xfrm>
            <a:off x="4283968" y="5831026"/>
            <a:ext cx="3071813" cy="707886"/>
          </a:xfrm>
          <a:prstGeom prst="rect">
            <a:avLst/>
          </a:prstGeom>
          <a:solidFill>
            <a:schemeClr val="accent4">
              <a:lumMod val="75000"/>
            </a:schemeClr>
          </a:solidFill>
        </p:spPr>
        <p:txBody>
          <a:bodyPr>
            <a:spAutoFit/>
          </a:bodyPr>
          <a:lstStyle/>
          <a:p>
            <a:pPr>
              <a:defRPr/>
            </a:pPr>
            <a:r>
              <a:rPr lang="el-GR" sz="2000" dirty="0">
                <a:solidFill>
                  <a:prstClr val="white"/>
                </a:solidFill>
                <a:latin typeface="Calibri"/>
                <a:cs typeface="Arial" charset="0"/>
              </a:rPr>
              <a:t>Γυναίκα από την Αρμενία που γνέθει.</a:t>
            </a:r>
          </a:p>
        </p:txBody>
      </p:sp>
      <p:sp>
        <p:nvSpPr>
          <p:cNvPr id="7" name="Rectangle 8"/>
          <p:cNvSpPr/>
          <p:nvPr/>
        </p:nvSpPr>
        <p:spPr>
          <a:xfrm rot="16200000">
            <a:off x="-147822" y="4859370"/>
            <a:ext cx="3251612" cy="461665"/>
          </a:xfrm>
          <a:prstGeom prst="rect">
            <a:avLst/>
          </a:prstGeom>
        </p:spPr>
        <p:txBody>
          <a:bodyPr wrap="square">
            <a:spAutoFit/>
          </a:bodyPr>
          <a:lstStyle/>
          <a:p>
            <a:pPr algn="ctr"/>
            <a:r>
              <a:rPr lang="en-US" sz="1200" dirty="0">
                <a:solidFill>
                  <a:prstClr val="black">
                    <a:lumMod val="65000"/>
                    <a:lumOff val="35000"/>
                  </a:prstClr>
                </a:solidFill>
                <a:latin typeface="Calibri"/>
              </a:rPr>
              <a:t>“</a:t>
            </a:r>
            <a:r>
              <a:rPr lang="en-US" sz="1200" dirty="0">
                <a:solidFill>
                  <a:prstClr val="black">
                    <a:lumMod val="65000"/>
                    <a:lumOff val="35000"/>
                  </a:prstClr>
                </a:solidFill>
                <a:latin typeface="Calibri"/>
                <a:hlinkClick r:id="rId3"/>
              </a:rPr>
              <a:t>Noraduz - Armenia (2921901141)</a:t>
            </a:r>
            <a:r>
              <a:rPr lang="en-US" sz="1200" dirty="0">
                <a:solidFill>
                  <a:prstClr val="black">
                    <a:lumMod val="65000"/>
                    <a:lumOff val="35000"/>
                  </a:prstClr>
                </a:solidFill>
                <a:latin typeface="Calibri"/>
              </a:rPr>
              <a:t>”,</a:t>
            </a:r>
            <a:r>
              <a:rPr lang="el-GR" sz="1200" dirty="0" smtClean="0">
                <a:solidFill>
                  <a:prstClr val="black">
                    <a:lumMod val="65000"/>
                    <a:lumOff val="35000"/>
                  </a:prstClr>
                </a:solidFill>
                <a:latin typeface="Calibri"/>
              </a:rPr>
              <a:t> από</a:t>
            </a:r>
            <a:r>
              <a:rPr lang="en-US" sz="1200" dirty="0" smtClean="0">
                <a:solidFill>
                  <a:prstClr val="black">
                    <a:lumMod val="65000"/>
                    <a:lumOff val="35000"/>
                  </a:prstClr>
                </a:solidFill>
                <a:latin typeface="Calibri"/>
              </a:rPr>
              <a:t>  </a:t>
            </a:r>
            <a:r>
              <a:rPr lang="en-US" sz="1200" dirty="0">
                <a:solidFill>
                  <a:prstClr val="black">
                    <a:lumMod val="65000"/>
                    <a:lumOff val="35000"/>
                  </a:prstClr>
                </a:solidFill>
                <a:latin typeface="Calibri"/>
                <a:hlinkClick r:id="rId4"/>
              </a:rPr>
              <a:t>Magnus </a:t>
            </a:r>
            <a:r>
              <a:rPr lang="en-US" sz="1200" dirty="0" err="1">
                <a:solidFill>
                  <a:prstClr val="black">
                    <a:lumMod val="65000"/>
                    <a:lumOff val="35000"/>
                  </a:prstClr>
                </a:solidFill>
                <a:latin typeface="Calibri"/>
                <a:hlinkClick r:id="rId4"/>
              </a:rPr>
              <a:t>Manske</a:t>
            </a:r>
            <a:r>
              <a:rPr lang="en-US" sz="1200" dirty="0">
                <a:solidFill>
                  <a:prstClr val="black">
                    <a:lumMod val="65000"/>
                    <a:lumOff val="35000"/>
                  </a:prstClr>
                </a:solidFill>
                <a:latin typeface="Calibri"/>
                <a:hlinkClick r:id="rId4"/>
              </a:rPr>
              <a:t>  </a:t>
            </a:r>
            <a:r>
              <a:rPr lang="el-GR" sz="1200" dirty="0" smtClean="0">
                <a:solidFill>
                  <a:prstClr val="black">
                    <a:lumMod val="65000"/>
                    <a:lumOff val="35000"/>
                  </a:prstClr>
                </a:solidFill>
                <a:latin typeface="Calibri"/>
              </a:rPr>
              <a:t>διαθέσιμο με άδεια</a:t>
            </a:r>
            <a:r>
              <a:rPr lang="en-US" sz="1200" dirty="0" smtClean="0">
                <a:solidFill>
                  <a:prstClr val="black">
                    <a:lumMod val="65000"/>
                    <a:lumOff val="35000"/>
                  </a:prstClr>
                </a:solidFill>
                <a:latin typeface="Calibri"/>
              </a:rPr>
              <a:t> </a:t>
            </a:r>
            <a:r>
              <a:rPr lang="en-US" sz="1200" dirty="0">
                <a:solidFill>
                  <a:prstClr val="black">
                    <a:lumMod val="65000"/>
                    <a:lumOff val="35000"/>
                  </a:prstClr>
                </a:solidFill>
                <a:latin typeface="Calibri"/>
                <a:hlinkClick r:id="rId5"/>
              </a:rPr>
              <a:t>CC BY 2.0</a:t>
            </a:r>
            <a:endParaRPr lang="en-US" sz="1200" dirty="0">
              <a:solidFill>
                <a:prstClr val="black">
                  <a:lumMod val="65000"/>
                  <a:lumOff val="35000"/>
                </a:prstClr>
              </a:solidFill>
              <a:latin typeface="Calibri"/>
            </a:endParaRPr>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9</a:t>
            </a:fld>
            <a:endParaRPr lang="el-GR">
              <a:solidFill>
                <a:prstClr val="black"/>
              </a:solidFill>
            </a:endParaRPr>
          </a:p>
        </p:txBody>
      </p:sp>
    </p:spTree>
    <p:extLst>
      <p:ext uri="{BB962C8B-B14F-4D97-AF65-F5344CB8AC3E}">
        <p14:creationId xmlns:p14="http://schemas.microsoft.com/office/powerpoint/2010/main" val="275168860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dirty="0">
                <a:solidFill>
                  <a:schemeClr val="accent4">
                    <a:lumMod val="75000"/>
                  </a:schemeClr>
                </a:solidFill>
              </a:rPr>
              <a:t>Γνέσιμο</a:t>
            </a:r>
            <a:r>
              <a:rPr lang="el-GR" sz="4400" dirty="0">
                <a:solidFill>
                  <a:schemeClr val="accent4">
                    <a:lumMod val="75000"/>
                  </a:schemeClr>
                </a:solidFill>
              </a:rPr>
              <a:t> </a:t>
            </a:r>
            <a:r>
              <a:rPr lang="el-GR" sz="3200" b="0" dirty="0" smtClean="0">
                <a:solidFill>
                  <a:schemeClr val="accent4">
                    <a:lumMod val="75000"/>
                  </a:schemeClr>
                </a:solidFill>
              </a:rPr>
              <a:t>(2</a:t>
            </a:r>
            <a:r>
              <a:rPr lang="en-US" sz="3200" b="0" dirty="0" smtClean="0">
                <a:solidFill>
                  <a:schemeClr val="accent4">
                    <a:lumMod val="75000"/>
                  </a:schemeClr>
                </a:solidFill>
              </a:rPr>
              <a:t> </a:t>
            </a:r>
            <a:r>
              <a:rPr lang="el-GR" sz="3200" b="0" dirty="0">
                <a:solidFill>
                  <a:schemeClr val="accent4">
                    <a:lumMod val="75000"/>
                  </a:schemeClr>
                </a:solidFill>
              </a:rPr>
              <a:t>από </a:t>
            </a:r>
            <a:r>
              <a:rPr lang="el-GR" sz="3200" b="0" dirty="0" smtClean="0">
                <a:solidFill>
                  <a:schemeClr val="accent4">
                    <a:lumMod val="75000"/>
                  </a:schemeClr>
                </a:solidFill>
              </a:rPr>
              <a:t>4)</a:t>
            </a:r>
            <a:endParaRPr lang="el-GR" sz="3200" dirty="0"/>
          </a:p>
        </p:txBody>
      </p:sp>
      <p:sp>
        <p:nvSpPr>
          <p:cNvPr id="3" name="Θέση περιεχομένου 2"/>
          <p:cNvSpPr>
            <a:spLocks noGrp="1"/>
          </p:cNvSpPr>
          <p:nvPr>
            <p:ph idx="1"/>
          </p:nvPr>
        </p:nvSpPr>
        <p:spPr/>
        <p:txBody>
          <a:bodyPr>
            <a:normAutofit/>
          </a:bodyPr>
          <a:lstStyle/>
          <a:p>
            <a:pPr>
              <a:spcBef>
                <a:spcPts val="3600"/>
              </a:spcBef>
              <a:buFont typeface="Wingdings" panose="05000000000000000000" pitchFamily="2" charset="2"/>
              <a:buChar char="ü"/>
            </a:pPr>
            <a:r>
              <a:rPr lang="el-GR" sz="2400" dirty="0"/>
              <a:t>το τράβηγμα, αργό και ομοιόμορφο, του μαλλιού από την τουλούπα, τόσων ινών όσες χρειάζεται για να μην κοπεί η κλωστή που σχηματίζεται σιγά σιγά από το περιστρεφόμενο αδράχτι,</a:t>
            </a:r>
          </a:p>
          <a:p>
            <a:pPr>
              <a:spcBef>
                <a:spcPts val="3600"/>
              </a:spcBef>
              <a:buFont typeface="Wingdings" panose="05000000000000000000" pitchFamily="2" charset="2"/>
              <a:buChar char="ü"/>
            </a:pPr>
            <a:r>
              <a:rPr lang="el-GR" sz="2400" dirty="0"/>
              <a:t>την περιστροφή του αδραχτιού με τα δάχτυλα,</a:t>
            </a:r>
          </a:p>
          <a:p>
            <a:pPr>
              <a:spcBef>
                <a:spcPts val="3600"/>
              </a:spcBef>
              <a:buFont typeface="Wingdings" panose="05000000000000000000" pitchFamily="2" charset="2"/>
              <a:buChar char="ü"/>
            </a:pPr>
            <a:r>
              <a:rPr lang="el-GR" sz="2400" dirty="0"/>
              <a:t>το τύλιγμα της έτοιμης κλωστής στο ίδιο το αδράχτι όταν το μήκος γίνει αρκετό και δυσκολεύει τις κινήσεις της </a:t>
            </a:r>
            <a:r>
              <a:rPr lang="el-GR" sz="2400" dirty="0" err="1"/>
              <a:t>γνέστρας</a:t>
            </a:r>
            <a:r>
              <a:rPr lang="el-GR" sz="2400" dirty="0"/>
              <a:t>.</a:t>
            </a:r>
          </a:p>
          <a:p>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10</a:t>
            </a:fld>
            <a:endParaRPr lang="el-GR">
              <a:solidFill>
                <a:prstClr val="black"/>
              </a:solidFill>
            </a:endParaRPr>
          </a:p>
        </p:txBody>
      </p:sp>
    </p:spTree>
    <p:extLst>
      <p:ext uri="{BB962C8B-B14F-4D97-AF65-F5344CB8AC3E}">
        <p14:creationId xmlns:p14="http://schemas.microsoft.com/office/powerpoint/2010/main" val="6560785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dirty="0">
                <a:solidFill>
                  <a:schemeClr val="accent4">
                    <a:lumMod val="75000"/>
                  </a:schemeClr>
                </a:solidFill>
              </a:rPr>
              <a:t>Γνέσιμο </a:t>
            </a:r>
            <a:r>
              <a:rPr lang="el-GR" sz="3200" b="0" dirty="0" smtClean="0">
                <a:solidFill>
                  <a:schemeClr val="accent4">
                    <a:lumMod val="75000"/>
                  </a:schemeClr>
                </a:solidFill>
              </a:rPr>
              <a:t>(3</a:t>
            </a:r>
            <a:r>
              <a:rPr lang="en-US" sz="3200" b="0" dirty="0" smtClean="0">
                <a:solidFill>
                  <a:schemeClr val="accent4">
                    <a:lumMod val="75000"/>
                  </a:schemeClr>
                </a:solidFill>
              </a:rPr>
              <a:t> </a:t>
            </a:r>
            <a:r>
              <a:rPr lang="el-GR" sz="3200" b="0" dirty="0">
                <a:solidFill>
                  <a:schemeClr val="accent4">
                    <a:lumMod val="75000"/>
                  </a:schemeClr>
                </a:solidFill>
              </a:rPr>
              <a:t>από </a:t>
            </a:r>
            <a:r>
              <a:rPr lang="el-GR" sz="3200" b="0" dirty="0" smtClean="0">
                <a:solidFill>
                  <a:schemeClr val="accent4">
                    <a:lumMod val="75000"/>
                  </a:schemeClr>
                </a:solidFill>
              </a:rPr>
              <a:t>4)</a:t>
            </a:r>
            <a:endParaRPr lang="el-GR" sz="3200" dirty="0"/>
          </a:p>
        </p:txBody>
      </p:sp>
      <p:sp>
        <p:nvSpPr>
          <p:cNvPr id="3" name="Θέση περιεχομένου 2"/>
          <p:cNvSpPr>
            <a:spLocks noGrp="1"/>
          </p:cNvSpPr>
          <p:nvPr>
            <p:ph idx="1"/>
          </p:nvPr>
        </p:nvSpPr>
        <p:spPr/>
        <p:txBody>
          <a:bodyPr>
            <a:normAutofit/>
          </a:bodyPr>
          <a:lstStyle/>
          <a:p>
            <a:pPr>
              <a:spcBef>
                <a:spcPts val="1800"/>
              </a:spcBef>
            </a:pPr>
            <a:r>
              <a:rPr lang="el-GR" sz="2400" dirty="0"/>
              <a:t>Σκοπός του γνεσίματος είναι να κλωστεί ομοιόμορφο νήμα, λεπτό και γερό, και η διαδικασία απαιτεί όσο το δυνατόν μεγαλύτερη ταχύτητα. </a:t>
            </a:r>
          </a:p>
          <a:p>
            <a:pPr>
              <a:spcBef>
                <a:spcPts val="1800"/>
              </a:spcBef>
            </a:pPr>
            <a:r>
              <a:rPr lang="el-GR" sz="2400" dirty="0"/>
              <a:t>Η ώθηση στο αδράχτι μπορούσε να γίνεται: </a:t>
            </a:r>
          </a:p>
          <a:p>
            <a:pPr lvl="1">
              <a:spcBef>
                <a:spcPts val="1200"/>
              </a:spcBef>
            </a:pPr>
            <a:r>
              <a:rPr lang="el-GR" sz="2400" dirty="0"/>
              <a:t>είτε μέσω του αντίχειρα και των άλλων δαχτύλων, </a:t>
            </a:r>
          </a:p>
          <a:p>
            <a:pPr lvl="1">
              <a:spcBef>
                <a:spcPts val="1200"/>
              </a:spcBef>
            </a:pPr>
            <a:r>
              <a:rPr lang="el-GR" sz="2400" dirty="0"/>
              <a:t>είτε στη χούφτα του δεξιού χεριού, είτε με γρήγορο στρίψιμο στο μηρό ή </a:t>
            </a:r>
          </a:p>
          <a:p>
            <a:pPr lvl="1">
              <a:spcBef>
                <a:spcPts val="1200"/>
              </a:spcBef>
            </a:pPr>
            <a:r>
              <a:rPr lang="el-GR" sz="2400" dirty="0"/>
              <a:t>γυρίζοντάς το σαν σβούρα στο έδαφος ή στη βάση κάποιου αγγείου. </a:t>
            </a:r>
          </a:p>
          <a:p>
            <a:pPr>
              <a:spcBef>
                <a:spcPts val="1800"/>
              </a:spcBef>
            </a:pPr>
            <a:r>
              <a:rPr lang="el-GR" sz="2400" dirty="0"/>
              <a:t>Το αδράχτι έτσι στριφογύριζε κρεμασμένο από την ίδια την κλωστή που σιγά σιγά σχηματιζόταν.</a:t>
            </a:r>
          </a:p>
          <a:p>
            <a:pPr>
              <a:spcBef>
                <a:spcPts val="1800"/>
              </a:spcBef>
            </a:pPr>
            <a:endParaRPr lang="el-GR" sz="2400"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11</a:t>
            </a:fld>
            <a:endParaRPr lang="el-GR">
              <a:solidFill>
                <a:prstClr val="black"/>
              </a:solidFill>
            </a:endParaRPr>
          </a:p>
        </p:txBody>
      </p:sp>
    </p:spTree>
    <p:extLst>
      <p:ext uri="{BB962C8B-B14F-4D97-AF65-F5344CB8AC3E}">
        <p14:creationId xmlns:p14="http://schemas.microsoft.com/office/powerpoint/2010/main" val="226120940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solidFill>
                  <a:schemeClr val="accent4">
                    <a:lumMod val="75000"/>
                  </a:schemeClr>
                </a:solidFill>
              </a:rPr>
              <a:t>Επίνητρο ή όνος</a:t>
            </a:r>
          </a:p>
        </p:txBody>
      </p:sp>
      <p:sp>
        <p:nvSpPr>
          <p:cNvPr id="6" name="5 - Ορθογώνιο"/>
          <p:cNvSpPr>
            <a:spLocks noChangeArrowheads="1"/>
          </p:cNvSpPr>
          <p:nvPr/>
        </p:nvSpPr>
        <p:spPr bwMode="auto">
          <a:xfrm>
            <a:off x="306130" y="5373216"/>
            <a:ext cx="8531740" cy="1015663"/>
          </a:xfrm>
          <a:prstGeom prst="rect">
            <a:avLst/>
          </a:prstGeom>
          <a:solidFill>
            <a:schemeClr val="accent4">
              <a:lumMod val="75000"/>
            </a:schemeClr>
          </a:solidFill>
          <a:ln w="9525">
            <a:noFill/>
            <a:miter lim="800000"/>
            <a:headEnd/>
            <a:tailEnd/>
          </a:ln>
        </p:spPr>
        <p:txBody>
          <a:bodyPr wrap="square">
            <a:spAutoFit/>
          </a:bodyPr>
          <a:lstStyle/>
          <a:p>
            <a:pPr>
              <a:defRPr/>
            </a:pPr>
            <a:r>
              <a:rPr lang="el-GR" sz="2000" dirty="0">
                <a:solidFill>
                  <a:prstClr val="white"/>
                </a:solidFill>
                <a:latin typeface="Calibri"/>
                <a:cs typeface="Arial" charset="0"/>
              </a:rPr>
              <a:t>Ειδικό πήλινο σκεύος το οποίο τοποθετούνταν επάνω στο γόνατο της </a:t>
            </a:r>
            <a:r>
              <a:rPr lang="el-GR" sz="2000" dirty="0" err="1">
                <a:solidFill>
                  <a:prstClr val="white"/>
                </a:solidFill>
                <a:latin typeface="Calibri"/>
                <a:cs typeface="Arial" charset="0"/>
              </a:rPr>
              <a:t>γνέστρας</a:t>
            </a:r>
            <a:r>
              <a:rPr lang="el-GR" sz="2000" dirty="0">
                <a:solidFill>
                  <a:prstClr val="white"/>
                </a:solidFill>
                <a:latin typeface="Calibri"/>
                <a:cs typeface="Arial" charset="0"/>
              </a:rPr>
              <a:t> για να το προστατεύει μαζί με το μηρό, όταν χρησιμοποιούσε το μηρό της ως αντιστήριγμα για το στρίψιμο της πρώτης </a:t>
            </a:r>
            <a:r>
              <a:rPr lang="el-GR" sz="2000" dirty="0" smtClean="0">
                <a:solidFill>
                  <a:prstClr val="white"/>
                </a:solidFill>
                <a:latin typeface="Calibri"/>
                <a:cs typeface="Arial" charset="0"/>
              </a:rPr>
              <a:t>κλωστής.</a:t>
            </a:r>
            <a:r>
              <a:rPr lang="en-GB" sz="2000" dirty="0" smtClean="0">
                <a:solidFill>
                  <a:prstClr val="black"/>
                </a:solidFill>
                <a:cs typeface="Arial" charset="0"/>
                <a:hlinkClick r:id="rId3"/>
              </a:rPr>
              <a:t> </a:t>
            </a:r>
            <a:endParaRPr lang="el-GR" sz="2000" dirty="0">
              <a:solidFill>
                <a:prstClr val="white"/>
              </a:solidFill>
              <a:latin typeface="Calibri"/>
              <a:cs typeface="Arial" charset="0"/>
            </a:endParaRPr>
          </a:p>
        </p:txBody>
      </p:sp>
      <p:pic>
        <p:nvPicPr>
          <p:cNvPr id="1026" name="Picture 2" descr="File:Attic red-figure Epinetron Antikensammlung Berlin 1.jpg" title="Επίνητρο ή όνος"/>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4952" y="1340768"/>
            <a:ext cx="4214097" cy="350103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8"/>
          <p:cNvSpPr/>
          <p:nvPr/>
        </p:nvSpPr>
        <p:spPr>
          <a:xfrm>
            <a:off x="2664398" y="4859370"/>
            <a:ext cx="3815203" cy="461665"/>
          </a:xfrm>
          <a:prstGeom prst="rect">
            <a:avLst/>
          </a:prstGeom>
        </p:spPr>
        <p:txBody>
          <a:bodyPr wrap="square">
            <a:spAutoFit/>
          </a:bodyPr>
          <a:lstStyle/>
          <a:p>
            <a:pPr algn="ctr"/>
            <a:r>
              <a:rPr lang="en-US" sz="1200" dirty="0" smtClean="0">
                <a:solidFill>
                  <a:prstClr val="black">
                    <a:lumMod val="65000"/>
                    <a:lumOff val="35000"/>
                  </a:prstClr>
                </a:solidFill>
                <a:latin typeface="Calibri"/>
              </a:rPr>
              <a:t>“</a:t>
            </a:r>
            <a:r>
              <a:rPr lang="en-US" sz="1200" dirty="0">
                <a:solidFill>
                  <a:prstClr val="black"/>
                </a:solidFill>
                <a:latin typeface="Calibri"/>
                <a:hlinkClick r:id="rId5"/>
              </a:rPr>
              <a:t>Attic red-figure </a:t>
            </a:r>
            <a:r>
              <a:rPr lang="en-US" sz="1200" dirty="0" err="1">
                <a:solidFill>
                  <a:prstClr val="black"/>
                </a:solidFill>
                <a:latin typeface="Calibri"/>
                <a:hlinkClick r:id="rId5"/>
              </a:rPr>
              <a:t>Epinetron</a:t>
            </a:r>
            <a:r>
              <a:rPr lang="en-US" sz="1200" dirty="0">
                <a:solidFill>
                  <a:prstClr val="black"/>
                </a:solidFill>
                <a:latin typeface="Calibri"/>
                <a:hlinkClick r:id="rId5"/>
              </a:rPr>
              <a:t> </a:t>
            </a:r>
            <a:r>
              <a:rPr lang="en-US" sz="1200" dirty="0" err="1">
                <a:solidFill>
                  <a:prstClr val="black"/>
                </a:solidFill>
                <a:latin typeface="Calibri"/>
                <a:hlinkClick r:id="rId5"/>
              </a:rPr>
              <a:t>Antikensammlung</a:t>
            </a:r>
            <a:r>
              <a:rPr lang="en-US" sz="1200" dirty="0">
                <a:solidFill>
                  <a:prstClr val="black"/>
                </a:solidFill>
                <a:latin typeface="Calibri"/>
                <a:hlinkClick r:id="rId5"/>
              </a:rPr>
              <a:t> Berlin </a:t>
            </a:r>
            <a:r>
              <a:rPr lang="en-US" sz="1200" dirty="0" smtClean="0">
                <a:solidFill>
                  <a:prstClr val="black"/>
                </a:solidFill>
                <a:latin typeface="Calibri"/>
                <a:hlinkClick r:id="rId5"/>
              </a:rPr>
              <a:t>1</a:t>
            </a:r>
            <a:r>
              <a:rPr lang="en-US" sz="1200" dirty="0" smtClean="0">
                <a:solidFill>
                  <a:prstClr val="black">
                    <a:lumMod val="65000"/>
                    <a:lumOff val="35000"/>
                  </a:prstClr>
                </a:solidFill>
                <a:latin typeface="Calibri"/>
              </a:rPr>
              <a:t>”,</a:t>
            </a:r>
            <a:r>
              <a:rPr lang="el-GR" sz="1200" dirty="0" smtClean="0">
                <a:solidFill>
                  <a:prstClr val="black">
                    <a:lumMod val="65000"/>
                    <a:lumOff val="35000"/>
                  </a:prstClr>
                </a:solidFill>
                <a:latin typeface="Calibri"/>
              </a:rPr>
              <a:t> από</a:t>
            </a:r>
            <a:r>
              <a:rPr lang="en-US" sz="1200" dirty="0" smtClean="0">
                <a:solidFill>
                  <a:prstClr val="black">
                    <a:lumMod val="65000"/>
                    <a:lumOff val="35000"/>
                  </a:prstClr>
                </a:solidFill>
                <a:latin typeface="Calibri"/>
              </a:rPr>
              <a:t>  </a:t>
            </a:r>
            <a:r>
              <a:rPr lang="en-US" sz="1200" dirty="0">
                <a:solidFill>
                  <a:prstClr val="black"/>
                </a:solidFill>
                <a:latin typeface="Calibri"/>
                <a:hlinkClick r:id="rId6" tooltip="User:Marcus Cyron"/>
              </a:rPr>
              <a:t>Marcus </a:t>
            </a:r>
            <a:r>
              <a:rPr lang="en-US" sz="1200" dirty="0" err="1" smtClean="0">
                <a:solidFill>
                  <a:prstClr val="black"/>
                </a:solidFill>
                <a:latin typeface="Calibri"/>
                <a:hlinkClick r:id="rId6" tooltip="User:Marcus Cyron"/>
              </a:rPr>
              <a:t>Cyron</a:t>
            </a:r>
            <a:r>
              <a:rPr lang="en-US" sz="1200" dirty="0" smtClean="0">
                <a:solidFill>
                  <a:prstClr val="black"/>
                </a:solidFill>
                <a:latin typeface="Calibri"/>
              </a:rPr>
              <a:t> </a:t>
            </a:r>
            <a:r>
              <a:rPr lang="el-GR" sz="1200" dirty="0" smtClean="0">
                <a:solidFill>
                  <a:prstClr val="black">
                    <a:lumMod val="65000"/>
                    <a:lumOff val="35000"/>
                  </a:prstClr>
                </a:solidFill>
                <a:latin typeface="Calibri"/>
              </a:rPr>
              <a:t>διαθέσιμο με άδεια</a:t>
            </a:r>
            <a:r>
              <a:rPr lang="en-US" sz="1200" dirty="0" smtClean="0">
                <a:solidFill>
                  <a:prstClr val="black">
                    <a:lumMod val="65000"/>
                    <a:lumOff val="35000"/>
                  </a:prstClr>
                </a:solidFill>
                <a:latin typeface="Calibri"/>
              </a:rPr>
              <a:t> </a:t>
            </a:r>
            <a:r>
              <a:rPr lang="en-US" sz="1200" dirty="0">
                <a:solidFill>
                  <a:prstClr val="black"/>
                </a:solidFill>
                <a:latin typeface="Calibri"/>
                <a:hlinkClick r:id="rId7"/>
              </a:rPr>
              <a:t>CC BY-SA 3.0</a:t>
            </a:r>
            <a:endParaRPr lang="en-US" sz="1200" dirty="0">
              <a:solidFill>
                <a:prstClr val="black"/>
              </a:solidFill>
              <a:latin typeface="Calibri"/>
            </a:endParaRPr>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12</a:t>
            </a:fld>
            <a:endParaRPr lang="el-GR">
              <a:solidFill>
                <a:prstClr val="black"/>
              </a:solidFill>
            </a:endParaRPr>
          </a:p>
        </p:txBody>
      </p:sp>
    </p:spTree>
    <p:extLst>
      <p:ext uri="{BB962C8B-B14F-4D97-AF65-F5344CB8AC3E}">
        <p14:creationId xmlns:p14="http://schemas.microsoft.com/office/powerpoint/2010/main" val="125744239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dirty="0">
                <a:solidFill>
                  <a:schemeClr val="accent4">
                    <a:lumMod val="75000"/>
                  </a:schemeClr>
                </a:solidFill>
              </a:rPr>
              <a:t>Γνέσιμο</a:t>
            </a:r>
            <a:r>
              <a:rPr lang="el-GR" sz="4400" dirty="0">
                <a:solidFill>
                  <a:schemeClr val="accent4">
                    <a:lumMod val="75000"/>
                  </a:schemeClr>
                </a:solidFill>
              </a:rPr>
              <a:t> </a:t>
            </a:r>
            <a:r>
              <a:rPr lang="el-GR" sz="3200" b="0" dirty="0" smtClean="0">
                <a:solidFill>
                  <a:schemeClr val="accent4">
                    <a:lumMod val="75000"/>
                  </a:schemeClr>
                </a:solidFill>
              </a:rPr>
              <a:t>(4</a:t>
            </a:r>
            <a:r>
              <a:rPr lang="en-US" sz="3200" b="0" dirty="0" smtClean="0">
                <a:solidFill>
                  <a:schemeClr val="accent4">
                    <a:lumMod val="75000"/>
                  </a:schemeClr>
                </a:solidFill>
              </a:rPr>
              <a:t> </a:t>
            </a:r>
            <a:r>
              <a:rPr lang="el-GR" sz="3200" b="0" dirty="0">
                <a:solidFill>
                  <a:schemeClr val="accent4">
                    <a:lumMod val="75000"/>
                  </a:schemeClr>
                </a:solidFill>
              </a:rPr>
              <a:t>από </a:t>
            </a:r>
            <a:r>
              <a:rPr lang="el-GR" sz="3200" b="0" dirty="0" smtClean="0">
                <a:solidFill>
                  <a:schemeClr val="accent4">
                    <a:lumMod val="75000"/>
                  </a:schemeClr>
                </a:solidFill>
              </a:rPr>
              <a:t>4)</a:t>
            </a:r>
            <a:endParaRPr lang="el-GR" sz="3200" dirty="0"/>
          </a:p>
        </p:txBody>
      </p:sp>
      <p:sp>
        <p:nvSpPr>
          <p:cNvPr id="3" name="Θέση περιεχομένου 2"/>
          <p:cNvSpPr>
            <a:spLocks noGrp="1"/>
          </p:cNvSpPr>
          <p:nvPr>
            <p:ph idx="1"/>
          </p:nvPr>
        </p:nvSpPr>
        <p:spPr/>
        <p:txBody>
          <a:bodyPr>
            <a:normAutofit/>
          </a:bodyPr>
          <a:lstStyle/>
          <a:p>
            <a:pPr>
              <a:spcBef>
                <a:spcPts val="2400"/>
              </a:spcBef>
            </a:pPr>
            <a:r>
              <a:rPr lang="el-GR" sz="2400" dirty="0"/>
              <a:t>Ο τρόπος γνεσίματος καθώς και η επιλογή των χρησιμοποιούμενων ινών εξαρτώνται από την τελική χρήση της κλωστής:</a:t>
            </a:r>
          </a:p>
          <a:p>
            <a:pPr lvl="1">
              <a:spcBef>
                <a:spcPts val="2400"/>
              </a:spcBef>
            </a:pPr>
            <a:r>
              <a:rPr lang="el-GR" sz="2400" dirty="0"/>
              <a:t>Το στημόνι πρέπει να είναι ανθεκτικότερο, άρα το γνέσιμο προσεκτικό, η κλωστή πιο γερά στριμμένη, οι ίνες μακρύτερες και καλύτερης ποιότητας.</a:t>
            </a:r>
          </a:p>
          <a:p>
            <a:pPr lvl="1">
              <a:spcBef>
                <a:spcPts val="2400"/>
              </a:spcBef>
            </a:pPr>
            <a:r>
              <a:rPr lang="el-GR" sz="2400" dirty="0"/>
              <a:t>Το υφάδι γίνεται συνήθως από κοντύτερες ίνες (</a:t>
            </a:r>
            <a:r>
              <a:rPr lang="el-GR" sz="2400" dirty="0" err="1"/>
              <a:t>κροκίδια</a:t>
            </a:r>
            <a:r>
              <a:rPr lang="el-GR" sz="2400" dirty="0"/>
              <a:t>) και από τις λιγότερο πεπειραμένες </a:t>
            </a:r>
            <a:r>
              <a:rPr lang="el-GR" sz="2400" dirty="0" err="1"/>
              <a:t>γνέστρες</a:t>
            </a:r>
            <a:r>
              <a:rPr lang="el-GR" sz="2400" dirty="0"/>
              <a:t>. Σε πολλές περιπτώσεις το υφάδι </a:t>
            </a:r>
            <a:r>
              <a:rPr lang="el-GR" sz="2400" dirty="0" err="1"/>
              <a:t>γνέθονταν</a:t>
            </a:r>
            <a:r>
              <a:rPr lang="el-GR" sz="2400" dirty="0"/>
              <a:t> με το χέρι, χωρίς αδράχτι.</a:t>
            </a:r>
          </a:p>
          <a:p>
            <a:pPr>
              <a:spcBef>
                <a:spcPts val="2400"/>
              </a:spcBef>
            </a:pPr>
            <a:endParaRPr lang="el-GR" sz="2400"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13</a:t>
            </a:fld>
            <a:endParaRPr lang="el-GR">
              <a:solidFill>
                <a:prstClr val="black"/>
              </a:solidFill>
            </a:endParaRPr>
          </a:p>
        </p:txBody>
      </p:sp>
    </p:spTree>
    <p:extLst>
      <p:ext uri="{BB962C8B-B14F-4D97-AF65-F5344CB8AC3E}">
        <p14:creationId xmlns:p14="http://schemas.microsoft.com/office/powerpoint/2010/main" val="148653601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solidFill>
                  <a:schemeClr val="accent4">
                    <a:lumMod val="75000"/>
                  </a:schemeClr>
                </a:solidFill>
              </a:rPr>
              <a:t>Αδράχτι</a:t>
            </a:r>
          </a:p>
        </p:txBody>
      </p:sp>
      <p:sp>
        <p:nvSpPr>
          <p:cNvPr id="3" name="Θέση περιεχομένου 2"/>
          <p:cNvSpPr>
            <a:spLocks noGrp="1"/>
          </p:cNvSpPr>
          <p:nvPr>
            <p:ph idx="1"/>
          </p:nvPr>
        </p:nvSpPr>
        <p:spPr>
          <a:xfrm>
            <a:off x="179512" y="1340768"/>
            <a:ext cx="4834880" cy="4320480"/>
          </a:xfrm>
        </p:spPr>
        <p:txBody>
          <a:bodyPr/>
          <a:lstStyle/>
          <a:p>
            <a:pPr marL="0" indent="0">
              <a:lnSpc>
                <a:spcPct val="114000"/>
              </a:lnSpc>
              <a:spcBef>
                <a:spcPts val="1200"/>
              </a:spcBef>
              <a:buNone/>
            </a:pPr>
            <a:r>
              <a:rPr lang="el-GR" sz="2400" dirty="0"/>
              <a:t>Αποτελείται από ένα ραβδί και ένα </a:t>
            </a:r>
            <a:r>
              <a:rPr lang="el-GR" sz="2400" dirty="0" err="1"/>
              <a:t>σφονδύλι</a:t>
            </a:r>
            <a:r>
              <a:rPr lang="el-GR" sz="2400" dirty="0"/>
              <a:t>, δηλαδή ένα στρογγυλό βαρίδι το οποίο ενισχύει και παρατείνει   τη διάρκεια της περιστροφικής κίνησης των δαχτύλων της </a:t>
            </a:r>
            <a:r>
              <a:rPr lang="el-GR" sz="2400" dirty="0" err="1"/>
              <a:t>γνέστρας</a:t>
            </a:r>
            <a:r>
              <a:rPr lang="el-GR" sz="2400" dirty="0"/>
              <a:t>. </a:t>
            </a:r>
          </a:p>
          <a:p>
            <a:pPr marL="0" indent="0">
              <a:lnSpc>
                <a:spcPct val="114000"/>
              </a:lnSpc>
              <a:spcBef>
                <a:spcPts val="1200"/>
              </a:spcBef>
              <a:buNone/>
            </a:pPr>
            <a:r>
              <a:rPr lang="el-GR" sz="2400" dirty="0"/>
              <a:t>Τα αδράχτια κατασκευάζονταν από ξύλο, αλλά και από ανθεκτικότερα υλικά, όπως μέταλλο ή κόκαλο.</a:t>
            </a:r>
          </a:p>
          <a:p>
            <a:pPr>
              <a:lnSpc>
                <a:spcPct val="114000"/>
              </a:lnSpc>
              <a:spcBef>
                <a:spcPts val="1200"/>
              </a:spcBef>
            </a:pPr>
            <a:endParaRPr lang="el-GR" dirty="0"/>
          </a:p>
        </p:txBody>
      </p:sp>
      <p:sp>
        <p:nvSpPr>
          <p:cNvPr id="8" name="4 - TextBox"/>
          <p:cNvSpPr txBox="1">
            <a:spLocks noChangeArrowheads="1"/>
          </p:cNvSpPr>
          <p:nvPr/>
        </p:nvSpPr>
        <p:spPr bwMode="auto">
          <a:xfrm>
            <a:off x="5143500" y="4737100"/>
            <a:ext cx="3879849" cy="400050"/>
          </a:xfrm>
          <a:prstGeom prst="rect">
            <a:avLst/>
          </a:prstGeom>
          <a:solidFill>
            <a:schemeClr val="accent4">
              <a:lumMod val="75000"/>
            </a:schemeClr>
          </a:solidFill>
          <a:ln w="9525">
            <a:noFill/>
            <a:miter lim="800000"/>
            <a:headEnd/>
            <a:tailEnd/>
          </a:ln>
        </p:spPr>
        <p:txBody>
          <a:bodyPr wrap="square">
            <a:spAutoFit/>
          </a:bodyPr>
          <a:lstStyle/>
          <a:p>
            <a:pPr fontAlgn="auto">
              <a:spcBef>
                <a:spcPts val="0"/>
              </a:spcBef>
              <a:spcAft>
                <a:spcPts val="0"/>
              </a:spcAft>
              <a:defRPr/>
            </a:pPr>
            <a:r>
              <a:rPr lang="el-GR" sz="2000" dirty="0">
                <a:solidFill>
                  <a:prstClr val="white"/>
                </a:solidFill>
                <a:latin typeface="Calibri"/>
              </a:rPr>
              <a:t>Αδράχτι και </a:t>
            </a:r>
            <a:r>
              <a:rPr lang="el-GR" sz="2000" dirty="0" err="1">
                <a:solidFill>
                  <a:prstClr val="white"/>
                </a:solidFill>
                <a:latin typeface="Calibri"/>
              </a:rPr>
              <a:t>σφονδύλι</a:t>
            </a:r>
            <a:endParaRPr lang="el-GR" sz="2000" dirty="0">
              <a:solidFill>
                <a:prstClr val="white"/>
              </a:solidFill>
              <a:latin typeface="Calibri"/>
            </a:endParaRPr>
          </a:p>
        </p:txBody>
      </p:sp>
      <p:pic>
        <p:nvPicPr>
          <p:cNvPr id="13" name="Picture 2" descr="http://farm4.staticflickr.com/3014/2578629048_7ef6f45fe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3500" y="1501775"/>
            <a:ext cx="3879850" cy="2481263"/>
          </a:xfrm>
          <a:prstGeom prst="rect">
            <a:avLst/>
          </a:prstGeom>
          <a:noFill/>
          <a:ln w="9525">
            <a:solidFill>
              <a:schemeClr val="accent4">
                <a:lumMod val="60000"/>
                <a:lumOff val="40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12" name="Rectangle 8"/>
          <p:cNvSpPr/>
          <p:nvPr/>
        </p:nvSpPr>
        <p:spPr>
          <a:xfrm>
            <a:off x="5508104" y="4000500"/>
            <a:ext cx="3096344" cy="461665"/>
          </a:xfrm>
          <a:prstGeom prst="rect">
            <a:avLst/>
          </a:prstGeom>
        </p:spPr>
        <p:txBody>
          <a:bodyPr wrap="square">
            <a:spAutoFit/>
          </a:bodyPr>
          <a:lstStyle/>
          <a:p>
            <a:pPr fontAlgn="auto">
              <a:spcBef>
                <a:spcPts val="0"/>
              </a:spcBef>
              <a:spcAft>
                <a:spcPts val="0"/>
              </a:spcAft>
              <a:defRPr/>
            </a:pPr>
            <a:r>
              <a:rPr lang="en-US" sz="1200" dirty="0">
                <a:solidFill>
                  <a:prstClr val="black">
                    <a:lumMod val="65000"/>
                    <a:lumOff val="35000"/>
                  </a:prstClr>
                </a:solidFill>
                <a:latin typeface="Calibri"/>
              </a:rPr>
              <a:t>“</a:t>
            </a:r>
            <a:r>
              <a:rPr lang="en-US" sz="1200" dirty="0">
                <a:solidFill>
                  <a:prstClr val="black"/>
                </a:solidFill>
                <a:latin typeface="Calibri"/>
                <a:hlinkClick r:id="rId4"/>
              </a:rPr>
              <a:t>First </a:t>
            </a:r>
            <a:r>
              <a:rPr lang="en-US" sz="1200" dirty="0" err="1">
                <a:solidFill>
                  <a:prstClr val="black"/>
                </a:solidFill>
                <a:latin typeface="Calibri"/>
                <a:hlinkClick r:id="rId4"/>
              </a:rPr>
              <a:t>handpsun</a:t>
            </a:r>
            <a:r>
              <a:rPr lang="en-US" sz="1200" dirty="0">
                <a:solidFill>
                  <a:prstClr val="black"/>
                </a:solidFill>
                <a:latin typeface="Calibri"/>
                <a:hlinkClick r:id="rId4"/>
              </a:rPr>
              <a:t> and drop spindle</a:t>
            </a:r>
            <a:r>
              <a:rPr lang="en-US" sz="1200" dirty="0">
                <a:solidFill>
                  <a:prstClr val="black">
                    <a:lumMod val="65000"/>
                    <a:lumOff val="35000"/>
                  </a:prstClr>
                </a:solidFill>
                <a:latin typeface="Calibri"/>
              </a:rPr>
              <a:t>”,</a:t>
            </a:r>
            <a:r>
              <a:rPr lang="el-GR" sz="1200" dirty="0">
                <a:solidFill>
                  <a:prstClr val="black">
                    <a:lumMod val="65000"/>
                    <a:lumOff val="35000"/>
                  </a:prstClr>
                </a:solidFill>
                <a:latin typeface="Calibri"/>
              </a:rPr>
              <a:t> </a:t>
            </a:r>
            <a:r>
              <a:rPr lang="el-GR" sz="1200" dirty="0" smtClean="0">
                <a:solidFill>
                  <a:prstClr val="black">
                    <a:lumMod val="65000"/>
                    <a:lumOff val="35000"/>
                  </a:prstClr>
                </a:solidFill>
                <a:latin typeface="Calibri"/>
              </a:rPr>
              <a:t>από</a:t>
            </a:r>
            <a:r>
              <a:rPr lang="en-US" sz="1200" dirty="0" smtClean="0">
                <a:solidFill>
                  <a:prstClr val="black">
                    <a:lumMod val="65000"/>
                    <a:lumOff val="35000"/>
                  </a:prstClr>
                </a:solidFill>
                <a:latin typeface="Calibri"/>
              </a:rPr>
              <a:t>  </a:t>
            </a:r>
            <a:r>
              <a:rPr lang="en-US" sz="1200" dirty="0" err="1">
                <a:solidFill>
                  <a:prstClr val="black"/>
                </a:solidFill>
                <a:latin typeface="Calibri"/>
                <a:hlinkClick r:id="rId5"/>
              </a:rPr>
              <a:t>rina</a:t>
            </a:r>
            <a:r>
              <a:rPr lang="en-US" sz="1200" dirty="0">
                <a:solidFill>
                  <a:prstClr val="black"/>
                </a:solidFill>
                <a:latin typeface="Calibri"/>
                <a:hlinkClick r:id="rId5"/>
              </a:rPr>
              <a:t> lee</a:t>
            </a:r>
            <a:r>
              <a:rPr lang="en-US" sz="1200" dirty="0">
                <a:solidFill>
                  <a:prstClr val="black"/>
                </a:solidFill>
                <a:latin typeface="Calibri"/>
              </a:rPr>
              <a:t> </a:t>
            </a:r>
            <a:r>
              <a:rPr lang="el-GR" sz="1200" dirty="0" smtClean="0">
                <a:solidFill>
                  <a:prstClr val="black">
                    <a:lumMod val="65000"/>
                    <a:lumOff val="35000"/>
                  </a:prstClr>
                </a:solidFill>
                <a:latin typeface="Calibri"/>
              </a:rPr>
              <a:t>διαθέσιμο με άδεια</a:t>
            </a:r>
            <a:r>
              <a:rPr lang="en-US" sz="1200" dirty="0" smtClean="0">
                <a:solidFill>
                  <a:prstClr val="black">
                    <a:lumMod val="65000"/>
                    <a:lumOff val="35000"/>
                  </a:prstClr>
                </a:solidFill>
                <a:latin typeface="Calibri"/>
              </a:rPr>
              <a:t> </a:t>
            </a:r>
            <a:r>
              <a:rPr lang="en-US" sz="1200" dirty="0">
                <a:solidFill>
                  <a:prstClr val="black"/>
                </a:solidFill>
                <a:latin typeface="Calibri"/>
                <a:hlinkClick r:id="rId6"/>
              </a:rPr>
              <a:t>CC BY-NC-ND 2.0</a:t>
            </a:r>
            <a:endParaRPr lang="en-US" sz="1200" dirty="0">
              <a:solidFill>
                <a:prstClr val="black"/>
              </a:solidFill>
              <a:latin typeface="Calibri"/>
            </a:endParaRPr>
          </a:p>
        </p:txBody>
      </p:sp>
      <p:sp>
        <p:nvSpPr>
          <p:cNvPr id="4" name="Θέση αριθμού διαφάνειας 3"/>
          <p:cNvSpPr>
            <a:spLocks noGrp="1"/>
          </p:cNvSpPr>
          <p:nvPr>
            <p:ph type="sldNum" sz="quarter" idx="12"/>
          </p:nvPr>
        </p:nvSpPr>
        <p:spPr>
          <a:xfrm>
            <a:off x="6553200" y="6376243"/>
            <a:ext cx="2133600" cy="365125"/>
          </a:xfrm>
        </p:spPr>
        <p:txBody>
          <a:bodyPr/>
          <a:lstStyle/>
          <a:p>
            <a:pPr>
              <a:defRPr/>
            </a:pPr>
            <a:fld id="{7E55E3B3-0445-4CFC-BED8-763D4409E61F}" type="slidenum">
              <a:rPr lang="el-GR" smtClean="0">
                <a:solidFill>
                  <a:prstClr val="black"/>
                </a:solidFill>
              </a:rPr>
              <a:pPr>
                <a:defRPr/>
              </a:pPr>
              <a:t>14</a:t>
            </a:fld>
            <a:endParaRPr lang="el-GR">
              <a:solidFill>
                <a:prstClr val="black"/>
              </a:solidFill>
            </a:endParaRPr>
          </a:p>
        </p:txBody>
      </p:sp>
    </p:spTree>
    <p:extLst>
      <p:ext uri="{BB962C8B-B14F-4D97-AF65-F5344CB8AC3E}">
        <p14:creationId xmlns:p14="http://schemas.microsoft.com/office/powerpoint/2010/main" val="288499938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dirty="0" smtClean="0">
                <a:solidFill>
                  <a:schemeClr val="accent4">
                    <a:lumMod val="75000"/>
                  </a:schemeClr>
                </a:solidFill>
              </a:rPr>
              <a:t>Σφονδύλια</a:t>
            </a:r>
            <a:endParaRPr lang="el-GR" dirty="0">
              <a:solidFill>
                <a:schemeClr val="accent4">
                  <a:lumMod val="75000"/>
                </a:schemeClr>
              </a:solidFill>
            </a:endParaRPr>
          </a:p>
        </p:txBody>
      </p:sp>
      <p:sp>
        <p:nvSpPr>
          <p:cNvPr id="3" name="Θέση περιεχομένου 2"/>
          <p:cNvSpPr>
            <a:spLocks noGrp="1"/>
          </p:cNvSpPr>
          <p:nvPr>
            <p:ph idx="1"/>
          </p:nvPr>
        </p:nvSpPr>
        <p:spPr/>
        <p:txBody>
          <a:bodyPr>
            <a:normAutofit/>
          </a:bodyPr>
          <a:lstStyle/>
          <a:p>
            <a:pPr>
              <a:lnSpc>
                <a:spcPct val="120000"/>
              </a:lnSpc>
              <a:spcBef>
                <a:spcPts val="3000"/>
              </a:spcBef>
            </a:pPr>
            <a:r>
              <a:rPr lang="el-GR" sz="2400" dirty="0"/>
              <a:t>Τα </a:t>
            </a:r>
            <a:r>
              <a:rPr lang="el-GR" sz="2400" dirty="0" err="1"/>
              <a:t>σφονδύλια</a:t>
            </a:r>
            <a:r>
              <a:rPr lang="el-GR" sz="2400" dirty="0"/>
              <a:t> ήταν κατασκευασμένα από πηλό, πέτρα ή κόκαλο και μερικές φορές από στεατίτη. Σκοπός τους ήταν η ενίσχυση της περιστροφής του αδραχτιού και για το λόγο αυτό καθοριστικό ρόλο έπαιζαν η διάμετρος και το βάρος τους.</a:t>
            </a:r>
          </a:p>
          <a:p>
            <a:pPr>
              <a:lnSpc>
                <a:spcPct val="120000"/>
              </a:lnSpc>
              <a:spcBef>
                <a:spcPts val="3000"/>
              </a:spcBef>
            </a:pPr>
            <a:r>
              <a:rPr lang="el-GR" sz="2400" dirty="0"/>
              <a:t>Όσο μακρύτερες οι ίνες, τόσο βαρύτερο έπρεπε να είναι το </a:t>
            </a:r>
            <a:r>
              <a:rPr lang="el-GR" sz="2400" dirty="0" err="1"/>
              <a:t>σφονδύλι</a:t>
            </a:r>
            <a:r>
              <a:rPr lang="el-GR" sz="2400" dirty="0"/>
              <a:t>, ενώ όσο η διάμετρος ήταν μεγαλύτερη τόσο η περιστροφή γινόταν πιο αργά και η κλωστή ήταν πιο αραιά στριμμένη. </a:t>
            </a:r>
          </a:p>
          <a:p>
            <a:pPr>
              <a:lnSpc>
                <a:spcPct val="120000"/>
              </a:lnSpc>
            </a:pP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15</a:t>
            </a:fld>
            <a:endParaRPr lang="el-GR">
              <a:solidFill>
                <a:prstClr val="black"/>
              </a:solidFill>
            </a:endParaRPr>
          </a:p>
        </p:txBody>
      </p:sp>
    </p:spTree>
    <p:extLst>
      <p:ext uri="{BB962C8B-B14F-4D97-AF65-F5344CB8AC3E}">
        <p14:creationId xmlns:p14="http://schemas.microsoft.com/office/powerpoint/2010/main" val="349979904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rtlCol="0">
            <a:normAutofit/>
          </a:bodyPr>
          <a:lstStyle/>
          <a:p>
            <a:pPr fontAlgn="auto">
              <a:spcAft>
                <a:spcPts val="0"/>
              </a:spcAft>
              <a:defRPr/>
            </a:pPr>
            <a:r>
              <a:rPr lang="el-GR" sz="4000" b="1" dirty="0" smtClean="0">
                <a:solidFill>
                  <a:schemeClr val="accent4">
                    <a:lumMod val="75000"/>
                  </a:schemeClr>
                </a:solidFill>
              </a:rPr>
              <a:t>Ρόκα</a:t>
            </a:r>
            <a:endParaRPr lang="el-GR" sz="4000" b="1" dirty="0">
              <a:solidFill>
                <a:schemeClr val="accent4">
                  <a:lumMod val="75000"/>
                </a:schemeClr>
              </a:solidFill>
            </a:endParaRPr>
          </a:p>
        </p:txBody>
      </p:sp>
      <p:sp>
        <p:nvSpPr>
          <p:cNvPr id="18435" name="Θέση περιεχομένου 2"/>
          <p:cNvSpPr>
            <a:spLocks noGrp="1"/>
          </p:cNvSpPr>
          <p:nvPr>
            <p:ph idx="1"/>
          </p:nvPr>
        </p:nvSpPr>
        <p:spPr>
          <a:xfrm>
            <a:off x="457200" y="1196752"/>
            <a:ext cx="5400675" cy="5661248"/>
          </a:xfrm>
        </p:spPr>
        <p:txBody>
          <a:bodyPr rtlCol="0">
            <a:normAutofit/>
          </a:bodyPr>
          <a:lstStyle/>
          <a:p>
            <a:pPr fontAlgn="auto">
              <a:lnSpc>
                <a:spcPct val="114000"/>
              </a:lnSpc>
              <a:spcBef>
                <a:spcPts val="3000"/>
              </a:spcBef>
              <a:spcAft>
                <a:spcPts val="0"/>
              </a:spcAft>
              <a:buFont typeface="Arial" pitchFamily="34" charset="0"/>
              <a:buChar char="•"/>
              <a:defRPr/>
            </a:pPr>
            <a:r>
              <a:rPr lang="el-GR" sz="2400" dirty="0" smtClean="0"/>
              <a:t>Η ρόκα είναι ένα ακόμη βασικό εργαλείο του γνεσίματος είναι, το διχαλωτό ξύλο το οποίο αποτελεί τη βάση επάνω στην οποία στηρίζονταν τα ξασμένα μαλλιά, η τουλούπα.</a:t>
            </a:r>
          </a:p>
          <a:p>
            <a:pPr fontAlgn="auto">
              <a:lnSpc>
                <a:spcPct val="114000"/>
              </a:lnSpc>
              <a:spcBef>
                <a:spcPts val="3000"/>
              </a:spcBef>
              <a:spcAft>
                <a:spcPts val="0"/>
              </a:spcAft>
              <a:buFont typeface="Arial" pitchFamily="34" charset="0"/>
              <a:buChar char="•"/>
              <a:defRPr/>
            </a:pPr>
            <a:r>
              <a:rPr lang="el-GR" sz="2400" dirty="0" smtClean="0"/>
              <a:t>Ένα άλλο απαραίτητο σκεύος για το γνέσιμο ήταν ο κάλαθος ή </a:t>
            </a:r>
            <a:r>
              <a:rPr lang="el-GR" sz="2400" dirty="0" err="1" smtClean="0"/>
              <a:t>τάλαρος</a:t>
            </a:r>
            <a:r>
              <a:rPr lang="el-GR" sz="2400" dirty="0" smtClean="0"/>
              <a:t>, ένα καλάθι δηλαδή από λυγαριά σε σχήμα κάλυκα, στο οποίο έμπαινε το μαλλί έτοιμο για γνέσιμο, αλλά και τα έτοιμα νήματα μετά το γνέσιμο. </a:t>
            </a:r>
          </a:p>
          <a:p>
            <a:pPr fontAlgn="auto">
              <a:lnSpc>
                <a:spcPct val="114000"/>
              </a:lnSpc>
              <a:spcAft>
                <a:spcPts val="0"/>
              </a:spcAft>
              <a:buFont typeface="Arial" pitchFamily="34" charset="0"/>
              <a:buChar char="•"/>
              <a:defRPr/>
            </a:pPr>
            <a:endParaRPr lang="el-GR" sz="2400" dirty="0" smtClean="0"/>
          </a:p>
          <a:p>
            <a:pPr fontAlgn="auto">
              <a:lnSpc>
                <a:spcPct val="114000"/>
              </a:lnSpc>
              <a:spcAft>
                <a:spcPts val="0"/>
              </a:spcAft>
              <a:buFont typeface="Arial" pitchFamily="34" charset="0"/>
              <a:buChar char="•"/>
              <a:defRPr/>
            </a:pPr>
            <a:endParaRPr lang="el-GR" sz="2400" dirty="0" smtClean="0"/>
          </a:p>
        </p:txBody>
      </p:sp>
      <p:sp>
        <p:nvSpPr>
          <p:cNvPr id="5" name="4 - TextBox"/>
          <p:cNvSpPr txBox="1">
            <a:spLocks noChangeArrowheads="1"/>
          </p:cNvSpPr>
          <p:nvPr/>
        </p:nvSpPr>
        <p:spPr bwMode="auto">
          <a:xfrm>
            <a:off x="5847032" y="5157192"/>
            <a:ext cx="2643188" cy="1015663"/>
          </a:xfrm>
          <a:prstGeom prst="rect">
            <a:avLst/>
          </a:prstGeom>
          <a:solidFill>
            <a:schemeClr val="accent4">
              <a:lumMod val="75000"/>
            </a:schemeClr>
          </a:solidFill>
          <a:ln w="9525">
            <a:noFill/>
            <a:miter lim="800000"/>
            <a:headEnd/>
            <a:tailEnd/>
          </a:ln>
        </p:spPr>
        <p:txBody>
          <a:bodyPr wrap="square">
            <a:spAutoFit/>
          </a:bodyPr>
          <a:lstStyle/>
          <a:p>
            <a:pPr fontAlgn="auto">
              <a:spcBef>
                <a:spcPts val="0"/>
              </a:spcBef>
              <a:spcAft>
                <a:spcPts val="0"/>
              </a:spcAft>
              <a:defRPr/>
            </a:pPr>
            <a:r>
              <a:rPr lang="el-GR" sz="2000" dirty="0">
                <a:solidFill>
                  <a:prstClr val="white"/>
                </a:solidFill>
                <a:latin typeface="Calibri"/>
              </a:rPr>
              <a:t>Περίτεχνα διακοσμημένες ρόκες και </a:t>
            </a:r>
            <a:r>
              <a:rPr lang="el-GR" sz="2000" dirty="0" err="1">
                <a:solidFill>
                  <a:prstClr val="white"/>
                </a:solidFill>
                <a:latin typeface="Calibri"/>
              </a:rPr>
              <a:t>σφονδύλια</a:t>
            </a:r>
            <a:r>
              <a:rPr lang="el-GR" sz="2000" dirty="0">
                <a:solidFill>
                  <a:prstClr val="white"/>
                </a:solidFill>
                <a:latin typeface="Calibri"/>
              </a:rPr>
              <a:t>.</a:t>
            </a:r>
          </a:p>
        </p:txBody>
      </p:sp>
      <p:sp>
        <p:nvSpPr>
          <p:cNvPr id="5126" name="Rectangle 8"/>
          <p:cNvSpPr>
            <a:spLocks noChangeArrowheads="1"/>
          </p:cNvSpPr>
          <p:nvPr/>
        </p:nvSpPr>
        <p:spPr bwMode="auto">
          <a:xfrm>
            <a:off x="5753894" y="4746624"/>
            <a:ext cx="28511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l-GR" altLang="el-GR" sz="1200" dirty="0">
                <a:solidFill>
                  <a:prstClr val="black"/>
                </a:solidFill>
              </a:rPr>
              <a:t>Άννα </a:t>
            </a:r>
            <a:r>
              <a:rPr lang="el-GR" altLang="el-GR" sz="1200" dirty="0" err="1">
                <a:solidFill>
                  <a:prstClr val="black"/>
                </a:solidFill>
              </a:rPr>
              <a:t>Καρατζάνη</a:t>
            </a:r>
            <a:endParaRPr lang="en-US" altLang="el-GR" sz="1200" dirty="0">
              <a:solidFill>
                <a:prstClr val="black"/>
              </a:solidFill>
            </a:endParaRPr>
          </a:p>
        </p:txBody>
      </p:sp>
      <p:pic>
        <p:nvPicPr>
          <p:cNvPr id="5127" name="Picture 8" descr="C:\Users\user\Desktop\Μάθημα-2013-14\Anna-13\DSC07660.JPG"/>
          <p:cNvPicPr>
            <a:picLocks noChangeAspect="1" noChangeArrowheads="1"/>
          </p:cNvPicPr>
          <p:nvPr/>
        </p:nvPicPr>
        <p:blipFill>
          <a:blip r:embed="rId2">
            <a:extLst>
              <a:ext uri="{28A0092B-C50C-407E-A947-70E740481C1C}">
                <a14:useLocalDpi xmlns:a14="http://schemas.microsoft.com/office/drawing/2010/main" val="0"/>
              </a:ext>
            </a:extLst>
          </a:blip>
          <a:srcRect l="21065" t="6578" r="23022"/>
          <a:stretch>
            <a:fillRect/>
          </a:stretch>
        </p:blipFill>
        <p:spPr bwMode="auto">
          <a:xfrm>
            <a:off x="5857875" y="1428750"/>
            <a:ext cx="2643188" cy="3311525"/>
          </a:xfrm>
          <a:prstGeom prst="rect">
            <a:avLst/>
          </a:prstGeom>
          <a:noFill/>
          <a:ln w="9525">
            <a:solidFill>
              <a:schemeClr val="accent4">
                <a:lumMod val="60000"/>
                <a:lumOff val="40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18436" name="Θέση αριθμού διαφάνειας 3"/>
          <p:cNvSpPr>
            <a:spLocks noGrp="1"/>
          </p:cNvSpPr>
          <p:nvPr>
            <p:ph type="sldNum" sz="quarter" idx="12"/>
          </p:nvPr>
        </p:nvSpPr>
        <p:spPr bwMode="auto">
          <a:ln>
            <a:miter lim="800000"/>
            <a:headEnd/>
            <a:tailEnd/>
          </a:ln>
        </p:spPr>
        <p:txBody>
          <a:bodyPr wrap="square" numCol="1" anchorCtr="0" compatLnSpc="1">
            <a:prstTxWarp prst="textNoShape">
              <a:avLst/>
            </a:prstTxWarp>
          </a:bodyPr>
          <a:lstStyle/>
          <a:p>
            <a:pPr>
              <a:defRPr/>
            </a:pPr>
            <a:fld id="{64EA8853-5E50-4B52-8282-1360701D55D2}" type="slidenum">
              <a:rPr lang="el-GR">
                <a:solidFill>
                  <a:prstClr val="black"/>
                </a:solidFill>
              </a:rPr>
              <a:pPr>
                <a:defRPr/>
              </a:pPr>
              <a:t>16</a:t>
            </a:fld>
            <a:endParaRPr lang="el-GR">
              <a:solidFill>
                <a:prstClr val="black"/>
              </a:solidFill>
            </a:endParaRPr>
          </a:p>
        </p:txBody>
      </p:sp>
    </p:spTree>
    <p:extLst>
      <p:ext uri="{BB962C8B-B14F-4D97-AF65-F5344CB8AC3E}">
        <p14:creationId xmlns:p14="http://schemas.microsoft.com/office/powerpoint/2010/main" val="280766966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dirty="0">
                <a:solidFill>
                  <a:schemeClr val="accent4">
                    <a:lumMod val="75000"/>
                  </a:schemeClr>
                </a:solidFill>
              </a:rPr>
              <a:t>Εκβιομηχάνιση</a:t>
            </a:r>
            <a:r>
              <a:rPr lang="el-GR" sz="4400" dirty="0">
                <a:solidFill>
                  <a:schemeClr val="accent4">
                    <a:lumMod val="75000"/>
                  </a:schemeClr>
                </a:solidFill>
              </a:rPr>
              <a:t> </a:t>
            </a:r>
            <a:r>
              <a:rPr lang="el-GR" sz="3200" b="0" dirty="0" smtClean="0">
                <a:solidFill>
                  <a:schemeClr val="accent4">
                    <a:lumMod val="75000"/>
                  </a:schemeClr>
                </a:solidFill>
              </a:rPr>
              <a:t>(1 από </a:t>
            </a:r>
            <a:r>
              <a:rPr lang="en-US" sz="3200" b="0" dirty="0" smtClean="0">
                <a:solidFill>
                  <a:schemeClr val="accent4">
                    <a:lumMod val="75000"/>
                  </a:schemeClr>
                </a:solidFill>
              </a:rPr>
              <a:t>2</a:t>
            </a:r>
            <a:r>
              <a:rPr lang="el-GR" sz="3200" b="0" dirty="0" smtClean="0">
                <a:solidFill>
                  <a:schemeClr val="accent4">
                    <a:lumMod val="75000"/>
                  </a:schemeClr>
                </a:solidFill>
              </a:rPr>
              <a:t>)</a:t>
            </a:r>
            <a:endParaRPr lang="el-GR" sz="3200" b="0" dirty="0">
              <a:solidFill>
                <a:schemeClr val="accent4">
                  <a:lumMod val="75000"/>
                </a:schemeClr>
              </a:solidFill>
            </a:endParaRPr>
          </a:p>
        </p:txBody>
      </p:sp>
      <p:sp>
        <p:nvSpPr>
          <p:cNvPr id="3" name="Θέση περιεχομένου 2"/>
          <p:cNvSpPr>
            <a:spLocks noGrp="1"/>
          </p:cNvSpPr>
          <p:nvPr>
            <p:ph idx="1"/>
          </p:nvPr>
        </p:nvSpPr>
        <p:spPr>
          <a:xfrm>
            <a:off x="457200" y="1412776"/>
            <a:ext cx="8229600" cy="4824536"/>
          </a:xfrm>
        </p:spPr>
        <p:txBody>
          <a:bodyPr/>
          <a:lstStyle/>
          <a:p>
            <a:pPr>
              <a:lnSpc>
                <a:spcPct val="114000"/>
              </a:lnSpc>
              <a:spcBef>
                <a:spcPts val="3000"/>
              </a:spcBef>
            </a:pPr>
            <a:r>
              <a:rPr lang="el-GR" sz="2400" dirty="0"/>
              <a:t>Μέχρι τα μέσα του </a:t>
            </a:r>
            <a:r>
              <a:rPr lang="el-GR" sz="2400" dirty="0" smtClean="0"/>
              <a:t>18</a:t>
            </a:r>
            <a:r>
              <a:rPr lang="el-GR" sz="2400" baseline="30000" dirty="0" smtClean="0"/>
              <a:t>ου</a:t>
            </a:r>
            <a:r>
              <a:rPr lang="el-GR" sz="2400" dirty="0" smtClean="0"/>
              <a:t>  </a:t>
            </a:r>
            <a:r>
              <a:rPr lang="el-GR" sz="2400" dirty="0"/>
              <a:t>αιώνα η παραγωγή νημάτων και υφασμάτων γίνεται χειροκίνητα. </a:t>
            </a:r>
          </a:p>
          <a:p>
            <a:pPr>
              <a:lnSpc>
                <a:spcPct val="114000"/>
              </a:lnSpc>
              <a:spcBef>
                <a:spcPts val="3000"/>
              </a:spcBef>
            </a:pPr>
            <a:r>
              <a:rPr lang="el-GR" sz="2400" dirty="0"/>
              <a:t>Το 1733 ο </a:t>
            </a:r>
            <a:r>
              <a:rPr lang="el-GR" sz="2400" dirty="0" err="1"/>
              <a:t>John</a:t>
            </a:r>
            <a:r>
              <a:rPr lang="el-GR" sz="2400" dirty="0"/>
              <a:t> </a:t>
            </a:r>
            <a:r>
              <a:rPr lang="el-GR" sz="2400" dirty="0" err="1"/>
              <a:t>Kay</a:t>
            </a:r>
            <a:r>
              <a:rPr lang="el-GR" sz="2400" dirty="0"/>
              <a:t> ανακάλυψε τον μηχανισμό εκτόξευσης της σαΐτας σε χρήση με τον χειροκίνητο αργαλειό.</a:t>
            </a:r>
          </a:p>
          <a:p>
            <a:pPr>
              <a:lnSpc>
                <a:spcPct val="114000"/>
              </a:lnSpc>
              <a:spcBef>
                <a:spcPts val="3000"/>
              </a:spcBef>
            </a:pPr>
            <a:r>
              <a:rPr lang="el-GR" sz="2400" dirty="0"/>
              <a:t>Η αύξηση της παραγωγικότητας του αργαλειού δημιούργησε ανάγκη για μεγαλύτερη ποσότητα νημάτων και έτσι στην αναζήτηση  τρόπων αύξησης της παραγωγής.</a:t>
            </a:r>
          </a:p>
          <a:p>
            <a:pPr>
              <a:lnSpc>
                <a:spcPct val="114000"/>
              </a:lnSpc>
            </a:pPr>
            <a:endParaRPr lang="el-GR" dirty="0"/>
          </a:p>
          <a:p>
            <a:pPr>
              <a:lnSpc>
                <a:spcPct val="114000"/>
              </a:lnSpc>
            </a:pP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17</a:t>
            </a:fld>
            <a:endParaRPr lang="el-GR">
              <a:solidFill>
                <a:prstClr val="black"/>
              </a:solidFill>
            </a:endParaRPr>
          </a:p>
        </p:txBody>
      </p:sp>
    </p:spTree>
    <p:extLst>
      <p:ext uri="{BB962C8B-B14F-4D97-AF65-F5344CB8AC3E}">
        <p14:creationId xmlns:p14="http://schemas.microsoft.com/office/powerpoint/2010/main" val="423099513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dirty="0">
                <a:solidFill>
                  <a:schemeClr val="accent4">
                    <a:lumMod val="75000"/>
                  </a:schemeClr>
                </a:solidFill>
              </a:rPr>
              <a:t>Εκβιομηχάνιση</a:t>
            </a:r>
            <a:r>
              <a:rPr lang="el-GR" sz="4400" dirty="0">
                <a:solidFill>
                  <a:schemeClr val="accent4">
                    <a:lumMod val="75000"/>
                  </a:schemeClr>
                </a:solidFill>
              </a:rPr>
              <a:t> </a:t>
            </a:r>
            <a:r>
              <a:rPr lang="el-GR" sz="3200" b="0" dirty="0" smtClean="0">
                <a:solidFill>
                  <a:schemeClr val="accent4">
                    <a:lumMod val="75000"/>
                  </a:schemeClr>
                </a:solidFill>
              </a:rPr>
              <a:t>(2 </a:t>
            </a:r>
            <a:r>
              <a:rPr lang="el-GR" sz="3200" b="0" dirty="0">
                <a:solidFill>
                  <a:schemeClr val="accent4">
                    <a:lumMod val="75000"/>
                  </a:schemeClr>
                </a:solidFill>
              </a:rPr>
              <a:t>από </a:t>
            </a:r>
            <a:r>
              <a:rPr lang="en-US" sz="3200" b="0" dirty="0" smtClean="0">
                <a:solidFill>
                  <a:schemeClr val="accent4">
                    <a:lumMod val="75000"/>
                  </a:schemeClr>
                </a:solidFill>
              </a:rPr>
              <a:t>2</a:t>
            </a:r>
            <a:r>
              <a:rPr lang="el-GR" sz="3200" b="0" dirty="0" smtClean="0">
                <a:solidFill>
                  <a:schemeClr val="accent4">
                    <a:lumMod val="75000"/>
                  </a:schemeClr>
                </a:solidFill>
              </a:rPr>
              <a:t>)</a:t>
            </a:r>
            <a:endParaRPr lang="el-GR" sz="3200" dirty="0"/>
          </a:p>
        </p:txBody>
      </p:sp>
      <p:sp>
        <p:nvSpPr>
          <p:cNvPr id="3" name="Θέση περιεχομένου 2"/>
          <p:cNvSpPr>
            <a:spLocks noGrp="1"/>
          </p:cNvSpPr>
          <p:nvPr>
            <p:ph idx="1"/>
          </p:nvPr>
        </p:nvSpPr>
        <p:spPr>
          <a:xfrm>
            <a:off x="457200" y="1196752"/>
            <a:ext cx="8229600" cy="2376264"/>
          </a:xfrm>
        </p:spPr>
        <p:txBody>
          <a:bodyPr>
            <a:normAutofit/>
          </a:bodyPr>
          <a:lstStyle/>
          <a:p>
            <a:pPr>
              <a:spcBef>
                <a:spcPts val="2400"/>
              </a:spcBef>
            </a:pPr>
            <a:r>
              <a:rPr lang="el-GR" sz="2400" dirty="0"/>
              <a:t>Το 1764 κατασκευάζονται κλωστικές μηχανές που κινούνται με τη χρήση νερού και ζώων και στη συνέχεια με ατμό.</a:t>
            </a:r>
          </a:p>
          <a:p>
            <a:pPr>
              <a:spcBef>
                <a:spcPts val="2400"/>
              </a:spcBef>
            </a:pPr>
            <a:r>
              <a:rPr lang="el-GR" sz="2400" dirty="0"/>
              <a:t>Τα επόμενα χρόνια οι εξελίξεις στον τομέα της κλωστοϋφαντουργίας είναι ραγδαίες οδηγώντας στην πλήρη εκβιομηχάνισή της.</a:t>
            </a:r>
          </a:p>
          <a:p>
            <a:pPr>
              <a:spcBef>
                <a:spcPts val="2400"/>
              </a:spcBef>
            </a:pPr>
            <a:endParaRPr lang="el-GR" sz="2400" dirty="0"/>
          </a:p>
        </p:txBody>
      </p:sp>
      <p:pic>
        <p:nvPicPr>
          <p:cNvPr id="5" name="Εικόνα 4" title="Σχέδιο κλωστικής μηχανής"/>
          <p:cNvPicPr>
            <a:picLocks noChangeAspect="1"/>
          </p:cNvPicPr>
          <p:nvPr/>
        </p:nvPicPr>
        <p:blipFill>
          <a:blip r:embed="rId3"/>
          <a:stretch>
            <a:fillRect/>
          </a:stretch>
        </p:blipFill>
        <p:spPr>
          <a:xfrm>
            <a:off x="909258" y="3450353"/>
            <a:ext cx="3960440" cy="2958140"/>
          </a:xfrm>
          <a:prstGeom prst="rect">
            <a:avLst/>
          </a:prstGeom>
        </p:spPr>
      </p:pic>
      <p:sp>
        <p:nvSpPr>
          <p:cNvPr id="6" name="Rectangle 8"/>
          <p:cNvSpPr/>
          <p:nvPr/>
        </p:nvSpPr>
        <p:spPr>
          <a:xfrm>
            <a:off x="1372816" y="6408493"/>
            <a:ext cx="3013992" cy="461665"/>
          </a:xfrm>
          <a:prstGeom prst="rect">
            <a:avLst/>
          </a:prstGeom>
        </p:spPr>
        <p:txBody>
          <a:bodyPr wrap="square">
            <a:spAutoFit/>
          </a:bodyPr>
          <a:lstStyle/>
          <a:p>
            <a:pPr algn="ctr"/>
            <a:r>
              <a:rPr lang="en-US" sz="1200" dirty="0" smtClean="0">
                <a:solidFill>
                  <a:prstClr val="black">
                    <a:lumMod val="65000"/>
                    <a:lumOff val="35000"/>
                  </a:prstClr>
                </a:solidFill>
                <a:latin typeface="Calibri"/>
              </a:rPr>
              <a:t>“</a:t>
            </a:r>
            <a:r>
              <a:rPr lang="nb-NO" sz="1200" dirty="0">
                <a:solidFill>
                  <a:prstClr val="black">
                    <a:lumMod val="65000"/>
                    <a:lumOff val="35000"/>
                  </a:prstClr>
                </a:solidFill>
                <a:latin typeface="Calibri"/>
                <a:hlinkClick r:id="rId4"/>
              </a:rPr>
              <a:t>Spinning Jenny improved 203 </a:t>
            </a:r>
            <a:r>
              <a:rPr lang="nb-NO" sz="1200" dirty="0" smtClean="0">
                <a:solidFill>
                  <a:prstClr val="black">
                    <a:lumMod val="65000"/>
                    <a:lumOff val="35000"/>
                  </a:prstClr>
                </a:solidFill>
                <a:latin typeface="Calibri"/>
                <a:hlinkClick r:id="rId4"/>
              </a:rPr>
              <a:t>Marsden</a:t>
            </a:r>
            <a:r>
              <a:rPr lang="en-US" sz="1200" dirty="0" smtClean="0">
                <a:solidFill>
                  <a:prstClr val="black">
                    <a:lumMod val="65000"/>
                    <a:lumOff val="35000"/>
                  </a:prstClr>
                </a:solidFill>
                <a:latin typeface="Calibri"/>
              </a:rPr>
              <a:t>”,</a:t>
            </a:r>
            <a:r>
              <a:rPr lang="el-GR" sz="1200" dirty="0" smtClean="0">
                <a:solidFill>
                  <a:prstClr val="black">
                    <a:lumMod val="65000"/>
                    <a:lumOff val="35000"/>
                  </a:prstClr>
                </a:solidFill>
                <a:latin typeface="Calibri"/>
              </a:rPr>
              <a:t> από</a:t>
            </a:r>
            <a:r>
              <a:rPr lang="en-US" sz="1200" dirty="0" smtClean="0">
                <a:solidFill>
                  <a:prstClr val="black">
                    <a:lumMod val="65000"/>
                    <a:lumOff val="35000"/>
                  </a:prstClr>
                </a:solidFill>
                <a:latin typeface="Calibri"/>
              </a:rPr>
              <a:t>  </a:t>
            </a:r>
            <a:r>
              <a:rPr lang="en-US" sz="1200" dirty="0" err="1" smtClean="0">
                <a:solidFill>
                  <a:prstClr val="black">
                    <a:lumMod val="65000"/>
                    <a:lumOff val="35000"/>
                  </a:prstClr>
                </a:solidFill>
                <a:latin typeface="Calibri"/>
              </a:rPr>
              <a:t>ClemRutter</a:t>
            </a:r>
            <a:r>
              <a:rPr lang="el-GR" sz="1200" dirty="0" smtClean="0">
                <a:solidFill>
                  <a:prstClr val="black">
                    <a:lumMod val="65000"/>
                    <a:lumOff val="35000"/>
                  </a:prstClr>
                </a:solidFill>
                <a:latin typeface="Calibri"/>
              </a:rPr>
              <a:t> διαθέσιμο ως κοινό κτήμα</a:t>
            </a:r>
            <a:endParaRPr lang="en-US" sz="1200" dirty="0">
              <a:solidFill>
                <a:prstClr val="black">
                  <a:lumMod val="65000"/>
                  <a:lumOff val="35000"/>
                </a:prstClr>
              </a:solidFill>
              <a:latin typeface="Calibri"/>
            </a:endParaRPr>
          </a:p>
        </p:txBody>
      </p:sp>
      <p:sp>
        <p:nvSpPr>
          <p:cNvPr id="7" name="5 - TextBox"/>
          <p:cNvSpPr txBox="1"/>
          <p:nvPr/>
        </p:nvSpPr>
        <p:spPr>
          <a:xfrm>
            <a:off x="4932040" y="6008383"/>
            <a:ext cx="3143250" cy="400110"/>
          </a:xfrm>
          <a:prstGeom prst="rect">
            <a:avLst/>
          </a:prstGeom>
          <a:solidFill>
            <a:schemeClr val="accent4">
              <a:lumMod val="75000"/>
            </a:schemeClr>
          </a:solidFill>
        </p:spPr>
        <p:txBody>
          <a:bodyPr>
            <a:spAutoFit/>
          </a:bodyPr>
          <a:lstStyle/>
          <a:p>
            <a:pPr>
              <a:defRPr/>
            </a:pPr>
            <a:r>
              <a:rPr lang="el-GR" sz="2000" dirty="0">
                <a:solidFill>
                  <a:prstClr val="white"/>
                </a:solidFill>
                <a:latin typeface="Calibri"/>
                <a:cs typeface="Arial" charset="0"/>
              </a:rPr>
              <a:t>Σχέδιο κλωστικής </a:t>
            </a:r>
            <a:r>
              <a:rPr lang="el-GR" sz="2000" dirty="0" smtClean="0">
                <a:solidFill>
                  <a:prstClr val="white"/>
                </a:solidFill>
                <a:latin typeface="Calibri"/>
                <a:cs typeface="Arial" charset="0"/>
              </a:rPr>
              <a:t>μηχανής</a:t>
            </a:r>
            <a:endParaRPr lang="el-GR" sz="2000" dirty="0">
              <a:solidFill>
                <a:prstClr val="white"/>
              </a:solidFill>
              <a:cs typeface="Arial" charset="0"/>
            </a:endParaRPr>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18</a:t>
            </a:fld>
            <a:endParaRPr lang="el-GR">
              <a:solidFill>
                <a:prstClr val="black"/>
              </a:solidFill>
            </a:endParaRPr>
          </a:p>
        </p:txBody>
      </p:sp>
    </p:spTree>
    <p:extLst>
      <p:ext uri="{BB962C8B-B14F-4D97-AF65-F5344CB8AC3E}">
        <p14:creationId xmlns:p14="http://schemas.microsoft.com/office/powerpoint/2010/main" val="371725340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solidFill>
                  <a:schemeClr val="accent4">
                    <a:lumMod val="75000"/>
                  </a:schemeClr>
                </a:solidFill>
              </a:rPr>
              <a:t>Εισαγωγή</a:t>
            </a:r>
          </a:p>
        </p:txBody>
      </p:sp>
      <p:sp>
        <p:nvSpPr>
          <p:cNvPr id="3" name="Θέση περιεχομένου 2"/>
          <p:cNvSpPr>
            <a:spLocks noGrp="1"/>
          </p:cNvSpPr>
          <p:nvPr>
            <p:ph idx="1"/>
          </p:nvPr>
        </p:nvSpPr>
        <p:spPr>
          <a:xfrm>
            <a:off x="251520" y="1052736"/>
            <a:ext cx="8712968" cy="5616624"/>
          </a:xfrm>
        </p:spPr>
        <p:txBody>
          <a:bodyPr>
            <a:normAutofit fontScale="92500" lnSpcReduction="20000"/>
          </a:bodyPr>
          <a:lstStyle/>
          <a:p>
            <a:pPr>
              <a:lnSpc>
                <a:spcPct val="134000"/>
              </a:lnSpc>
              <a:spcBef>
                <a:spcPts val="2400"/>
              </a:spcBef>
            </a:pPr>
            <a:r>
              <a:rPr lang="el-GR" sz="2600" dirty="0"/>
              <a:t>Η κλώση και η ύφανση είναι από τις αρχέγονες δραστηριότητες του ανθρώπου. </a:t>
            </a:r>
          </a:p>
          <a:p>
            <a:pPr>
              <a:lnSpc>
                <a:spcPct val="134000"/>
              </a:lnSpc>
              <a:spcBef>
                <a:spcPts val="2400"/>
              </a:spcBef>
            </a:pPr>
            <a:r>
              <a:rPr lang="el-GR" sz="2600" dirty="0"/>
              <a:t>Οι βασικές αρχές της κλωστοϋφαντουργίας είναι σταθερές, αλλά οι μέθοδοι παραγωγής μεταβάλλονται συνεχώς. </a:t>
            </a:r>
          </a:p>
          <a:p>
            <a:pPr>
              <a:lnSpc>
                <a:spcPct val="134000"/>
              </a:lnSpc>
              <a:spcBef>
                <a:spcPts val="2400"/>
              </a:spcBef>
            </a:pPr>
            <a:r>
              <a:rPr lang="el-GR" sz="2600" dirty="0"/>
              <a:t>Από το 18ο αι. μέχρι τις αρχές του 20ου πραγματοποιήθηκε μια συνεχής εκβιομηχάνιση των κλωστοϋφαντουργικών διεργασιών.</a:t>
            </a:r>
          </a:p>
          <a:p>
            <a:pPr>
              <a:lnSpc>
                <a:spcPct val="134000"/>
              </a:lnSpc>
              <a:spcBef>
                <a:spcPts val="2400"/>
              </a:spcBef>
            </a:pPr>
            <a:r>
              <a:rPr lang="el-GR" sz="2600" dirty="0"/>
              <a:t>Η μετάβαση στη μηχανοκίνητη παραγωγή έγινε εμπειρικά, προσπαθώντας να αντιγραφεί η κίνηση των ανθρώπων.</a:t>
            </a:r>
          </a:p>
          <a:p>
            <a:pPr>
              <a:lnSpc>
                <a:spcPct val="134000"/>
              </a:lnSpc>
              <a:spcBef>
                <a:spcPts val="2400"/>
              </a:spcBef>
            </a:pPr>
            <a:r>
              <a:rPr lang="el-GR" sz="2600" dirty="0"/>
              <a:t>Τη δεκαετία του 1940 οι τεχνητές ίνες αλλάζουν το σκηνικό στην κλωστοϋφαντουργία και από τότε οι εξελίξεις είναι ραγδαίες</a:t>
            </a:r>
            <a:r>
              <a:rPr lang="el-GR" sz="2600" dirty="0" smtClean="0"/>
              <a:t>.</a:t>
            </a:r>
            <a:endParaRPr lang="el-GR" sz="2600" dirty="0"/>
          </a:p>
        </p:txBody>
      </p:sp>
      <p:sp>
        <p:nvSpPr>
          <p:cNvPr id="4" name="Θέση αριθμού διαφάνειας 3"/>
          <p:cNvSpPr>
            <a:spLocks noGrp="1"/>
          </p:cNvSpPr>
          <p:nvPr>
            <p:ph type="sldNum" sz="quarter" idx="12"/>
          </p:nvPr>
        </p:nvSpPr>
        <p:spPr>
          <a:xfrm>
            <a:off x="6588224" y="6492875"/>
            <a:ext cx="2133600" cy="365125"/>
          </a:xfrm>
        </p:spPr>
        <p:txBody>
          <a:bodyPr/>
          <a:lstStyle/>
          <a:p>
            <a:pPr>
              <a:defRPr/>
            </a:pPr>
            <a:fld id="{7E55E3B3-0445-4CFC-BED8-763D4409E61F}" type="slidenum">
              <a:rPr lang="el-GR" smtClean="0">
                <a:solidFill>
                  <a:prstClr val="black"/>
                </a:solidFill>
              </a:rPr>
              <a:pPr>
                <a:defRPr/>
              </a:pPr>
              <a:t>1</a:t>
            </a:fld>
            <a:endParaRPr lang="el-GR" dirty="0">
              <a:solidFill>
                <a:prstClr val="black"/>
              </a:solidFill>
            </a:endParaRPr>
          </a:p>
        </p:txBody>
      </p:sp>
    </p:spTree>
    <p:extLst>
      <p:ext uri="{BB962C8B-B14F-4D97-AF65-F5344CB8AC3E}">
        <p14:creationId xmlns:p14="http://schemas.microsoft.com/office/powerpoint/2010/main" val="380322328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solidFill>
                  <a:schemeClr val="accent4">
                    <a:lumMod val="75000"/>
                  </a:schemeClr>
                </a:solidFill>
              </a:rPr>
              <a:t>Πρώτες ύλες</a:t>
            </a:r>
          </a:p>
        </p:txBody>
      </p:sp>
      <p:sp>
        <p:nvSpPr>
          <p:cNvPr id="3" name="Θέση περιεχομένου 2"/>
          <p:cNvSpPr>
            <a:spLocks noGrp="1"/>
          </p:cNvSpPr>
          <p:nvPr>
            <p:ph idx="1"/>
          </p:nvPr>
        </p:nvSpPr>
        <p:spPr/>
        <p:txBody>
          <a:bodyPr>
            <a:normAutofit/>
          </a:bodyPr>
          <a:lstStyle/>
          <a:p>
            <a:pPr>
              <a:spcBef>
                <a:spcPts val="3600"/>
              </a:spcBef>
            </a:pPr>
            <a:r>
              <a:rPr lang="el-GR" sz="2400" dirty="0"/>
              <a:t>Στην Ελλάδα και την Ευρώπη μέχρι το μεσαίωνα οι βασικές πρώτες ύλες κατασκευής υφασμάτων ήταν το μαλλί και το λινάρι.</a:t>
            </a:r>
          </a:p>
          <a:p>
            <a:pPr>
              <a:spcBef>
                <a:spcPts val="3600"/>
              </a:spcBef>
            </a:pPr>
            <a:r>
              <a:rPr lang="el-GR" sz="2400" dirty="0"/>
              <a:t>Το μετάξι χρησιμοποιείται σπανιότερα και μόνο για πολυτελή υφάσματα.</a:t>
            </a:r>
          </a:p>
          <a:p>
            <a:pPr>
              <a:spcBef>
                <a:spcPts val="3600"/>
              </a:spcBef>
            </a:pPr>
            <a:r>
              <a:rPr lang="el-GR" sz="2400" dirty="0"/>
              <a:t>Οι ίνες κάνναβης χρησιμοποιούνται για την παραγωγή σχοινιών, σάκων κλπ.</a:t>
            </a:r>
          </a:p>
          <a:p>
            <a:pPr>
              <a:spcBef>
                <a:spcPts val="3600"/>
              </a:spcBef>
              <a:defRPr/>
            </a:pPr>
            <a:r>
              <a:rPr lang="el-GR" sz="2400" dirty="0"/>
              <a:t>Το βαμβάκι εισήχθη στην Ελλάδα μετά τους πολέμους του Μεγάλου Αλεξάνδρου</a:t>
            </a:r>
            <a:r>
              <a:rPr lang="el-GR" sz="2400" dirty="0" smtClean="0"/>
              <a:t>.</a:t>
            </a:r>
            <a:endParaRPr lang="el-GR" sz="2400"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19</a:t>
            </a:fld>
            <a:endParaRPr lang="el-GR">
              <a:solidFill>
                <a:prstClr val="black"/>
              </a:solidFill>
            </a:endParaRPr>
          </a:p>
        </p:txBody>
      </p:sp>
    </p:spTree>
    <p:extLst>
      <p:ext uri="{BB962C8B-B14F-4D97-AF65-F5344CB8AC3E}">
        <p14:creationId xmlns:p14="http://schemas.microsoft.com/office/powerpoint/2010/main" val="269150227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solidFill>
                  <a:schemeClr val="accent4">
                    <a:lumMod val="75000"/>
                  </a:schemeClr>
                </a:solidFill>
              </a:rPr>
              <a:t>Βαμβάκι</a:t>
            </a:r>
          </a:p>
        </p:txBody>
      </p:sp>
      <p:sp>
        <p:nvSpPr>
          <p:cNvPr id="3" name="Θέση περιεχομένου 2"/>
          <p:cNvSpPr>
            <a:spLocks noGrp="1"/>
          </p:cNvSpPr>
          <p:nvPr>
            <p:ph idx="1"/>
          </p:nvPr>
        </p:nvSpPr>
        <p:spPr>
          <a:xfrm>
            <a:off x="467544" y="974889"/>
            <a:ext cx="8229600" cy="2202631"/>
          </a:xfrm>
        </p:spPr>
        <p:txBody>
          <a:bodyPr>
            <a:normAutofit lnSpcReduction="10000"/>
          </a:bodyPr>
          <a:lstStyle/>
          <a:p>
            <a:pPr marL="0" indent="0">
              <a:buNone/>
            </a:pPr>
            <a:r>
              <a:rPr lang="el-GR" sz="2400" dirty="0"/>
              <a:t> </a:t>
            </a:r>
            <a:r>
              <a:rPr lang="el-GR" sz="2400" dirty="0">
                <a:cs typeface="Arial" panose="020B0604020202020204" pitchFamily="34" charset="0"/>
              </a:rPr>
              <a:t>Το βαμβακερό νήμα είναι από τα πιο κοινά υλικά στην υφαντική. Η συγκομιδή των «</a:t>
            </a:r>
            <a:r>
              <a:rPr lang="el-GR" sz="2400" dirty="0" err="1">
                <a:cs typeface="Arial" panose="020B0604020202020204" pitchFamily="34" charset="0"/>
              </a:rPr>
              <a:t>βάβουλων</a:t>
            </a:r>
            <a:r>
              <a:rPr lang="el-GR" sz="2400" dirty="0">
                <a:cs typeface="Arial" panose="020B0604020202020204" pitchFamily="34" charset="0"/>
              </a:rPr>
              <a:t>», γινόταν τον Αύγουστο. Ακολουθούσε η αφαίρεση του κελύφους των καρυδιών, το </a:t>
            </a:r>
            <a:r>
              <a:rPr lang="el-GR" sz="2400" dirty="0" err="1">
                <a:cs typeface="Arial" panose="020B0604020202020204" pitchFamily="34" charset="0"/>
              </a:rPr>
              <a:t>ξεβαβούλιασμα</a:t>
            </a:r>
            <a:r>
              <a:rPr lang="el-GR" sz="2400" dirty="0">
                <a:cs typeface="Arial" panose="020B0604020202020204" pitchFamily="34" charset="0"/>
              </a:rPr>
              <a:t>, και η αφαίρεση των σπόρων, το </a:t>
            </a:r>
            <a:r>
              <a:rPr lang="el-GR" sz="2400" dirty="0" err="1">
                <a:cs typeface="Arial" panose="020B0604020202020204" pitchFamily="34" charset="0"/>
              </a:rPr>
              <a:t>ξεκούκισμα</a:t>
            </a:r>
            <a:r>
              <a:rPr lang="el-GR" sz="2400" dirty="0">
                <a:cs typeface="Arial" panose="020B0604020202020204" pitchFamily="34" charset="0"/>
              </a:rPr>
              <a:t>. Στην συνέχεια το βαμβάκι έπρεπε να λιαστεί για να στεγνώσει και να μην ανάψει.</a:t>
            </a:r>
            <a:endParaRPr lang="el-GR" sz="2400" dirty="0"/>
          </a:p>
        </p:txBody>
      </p:sp>
      <p:pic>
        <p:nvPicPr>
          <p:cNvPr id="5" name="Εικόνα 4" title="Άνθος βαμβακιού"/>
          <p:cNvPicPr>
            <a:picLocks noChangeAspect="1"/>
          </p:cNvPicPr>
          <p:nvPr/>
        </p:nvPicPr>
        <p:blipFill>
          <a:blip r:embed="rId2"/>
          <a:stretch>
            <a:fillRect/>
          </a:stretch>
        </p:blipFill>
        <p:spPr>
          <a:xfrm>
            <a:off x="536937" y="3116570"/>
            <a:ext cx="3170195" cy="2377646"/>
          </a:xfrm>
          <a:prstGeom prst="rect">
            <a:avLst/>
          </a:prstGeom>
          <a:ln>
            <a:solidFill>
              <a:srgbClr val="7030A0"/>
            </a:solidFill>
          </a:ln>
        </p:spPr>
      </p:pic>
      <p:sp>
        <p:nvSpPr>
          <p:cNvPr id="6" name="Rectangle 8"/>
          <p:cNvSpPr/>
          <p:nvPr/>
        </p:nvSpPr>
        <p:spPr>
          <a:xfrm>
            <a:off x="536938" y="5499663"/>
            <a:ext cx="3170194" cy="461665"/>
          </a:xfrm>
          <a:prstGeom prst="rect">
            <a:avLst/>
          </a:prstGeom>
        </p:spPr>
        <p:txBody>
          <a:bodyPr wrap="square">
            <a:spAutoFit/>
          </a:bodyPr>
          <a:lstStyle/>
          <a:p>
            <a:pPr algn="ctr"/>
            <a:r>
              <a:rPr lang="en-US" sz="1200" dirty="0" smtClean="0">
                <a:solidFill>
                  <a:prstClr val="black">
                    <a:lumMod val="65000"/>
                    <a:lumOff val="35000"/>
                  </a:prstClr>
                </a:solidFill>
                <a:latin typeface="Calibri"/>
              </a:rPr>
              <a:t>“</a:t>
            </a:r>
            <a:r>
              <a:rPr lang="en-US" sz="1200" dirty="0" smtClean="0">
                <a:solidFill>
                  <a:prstClr val="black">
                    <a:lumMod val="65000"/>
                    <a:lumOff val="35000"/>
                  </a:prstClr>
                </a:solidFill>
                <a:latin typeface="Calibri"/>
                <a:hlinkClick r:id="rId3"/>
              </a:rPr>
              <a:t>C</a:t>
            </a:r>
            <a:r>
              <a:rPr lang="nb-NO" sz="1200" dirty="0" smtClean="0">
                <a:solidFill>
                  <a:prstClr val="black">
                    <a:lumMod val="65000"/>
                    <a:lumOff val="35000"/>
                  </a:prstClr>
                </a:solidFill>
                <a:latin typeface="Calibri"/>
                <a:hlinkClick r:id="rId3"/>
              </a:rPr>
              <a:t>otton </a:t>
            </a:r>
            <a:r>
              <a:rPr lang="nb-NO" sz="1200" dirty="0">
                <a:solidFill>
                  <a:prstClr val="black">
                    <a:lumMod val="65000"/>
                    <a:lumOff val="35000"/>
                  </a:prstClr>
                </a:solidFill>
                <a:latin typeface="Calibri"/>
                <a:hlinkClick r:id="rId3"/>
              </a:rPr>
              <a:t>plant open flower1371</a:t>
            </a:r>
            <a:r>
              <a:rPr lang="en-US" sz="1200" dirty="0" smtClean="0">
                <a:solidFill>
                  <a:prstClr val="black">
                    <a:lumMod val="65000"/>
                    <a:lumOff val="35000"/>
                  </a:prstClr>
                </a:solidFill>
                <a:latin typeface="Calibri"/>
              </a:rPr>
              <a:t>”,</a:t>
            </a:r>
            <a:r>
              <a:rPr lang="el-GR" sz="1200" dirty="0" smtClean="0">
                <a:solidFill>
                  <a:prstClr val="black">
                    <a:lumMod val="65000"/>
                    <a:lumOff val="35000"/>
                  </a:prstClr>
                </a:solidFill>
                <a:latin typeface="Calibri"/>
              </a:rPr>
              <a:t> από</a:t>
            </a:r>
            <a:r>
              <a:rPr lang="en-US" sz="1200" dirty="0" smtClean="0">
                <a:solidFill>
                  <a:prstClr val="black">
                    <a:lumMod val="65000"/>
                    <a:lumOff val="35000"/>
                  </a:prstClr>
                </a:solidFill>
                <a:latin typeface="Calibri"/>
              </a:rPr>
              <a:t>  </a:t>
            </a:r>
            <a:r>
              <a:rPr lang="en-US" sz="1200" dirty="0">
                <a:solidFill>
                  <a:prstClr val="black">
                    <a:lumMod val="65000"/>
                    <a:lumOff val="35000"/>
                  </a:prstClr>
                </a:solidFill>
                <a:latin typeface="Calibri"/>
                <a:hlinkClick r:id="rId4"/>
              </a:rPr>
              <a:t>Victor M. Vicente </a:t>
            </a:r>
            <a:r>
              <a:rPr lang="en-US" sz="1200" dirty="0" err="1" smtClean="0">
                <a:solidFill>
                  <a:prstClr val="black">
                    <a:lumMod val="65000"/>
                    <a:lumOff val="35000"/>
                  </a:prstClr>
                </a:solidFill>
                <a:latin typeface="Calibri"/>
                <a:hlinkClick r:id="rId4"/>
              </a:rPr>
              <a:t>Selvas</a:t>
            </a:r>
            <a:r>
              <a:rPr lang="en-US" sz="1200" dirty="0" smtClean="0">
                <a:solidFill>
                  <a:prstClr val="black">
                    <a:lumMod val="65000"/>
                    <a:lumOff val="35000"/>
                  </a:prstClr>
                </a:solidFill>
                <a:latin typeface="Calibri"/>
              </a:rPr>
              <a:t> </a:t>
            </a:r>
            <a:r>
              <a:rPr lang="el-GR" sz="1200" dirty="0" smtClean="0">
                <a:solidFill>
                  <a:prstClr val="black">
                    <a:lumMod val="65000"/>
                    <a:lumOff val="35000"/>
                  </a:prstClr>
                </a:solidFill>
                <a:latin typeface="Calibri"/>
              </a:rPr>
              <a:t>διαθέσιμο ως κοινό κτήμα</a:t>
            </a:r>
            <a:endParaRPr lang="en-US" sz="1200" dirty="0">
              <a:solidFill>
                <a:prstClr val="black">
                  <a:lumMod val="65000"/>
                  <a:lumOff val="35000"/>
                </a:prstClr>
              </a:solidFill>
              <a:latin typeface="Calibri"/>
            </a:endParaRPr>
          </a:p>
        </p:txBody>
      </p:sp>
      <p:sp>
        <p:nvSpPr>
          <p:cNvPr id="7" name="5 - TextBox"/>
          <p:cNvSpPr txBox="1">
            <a:spLocks noChangeArrowheads="1"/>
          </p:cNvSpPr>
          <p:nvPr/>
        </p:nvSpPr>
        <p:spPr bwMode="auto">
          <a:xfrm>
            <a:off x="536937" y="6056774"/>
            <a:ext cx="3170195" cy="400110"/>
          </a:xfrm>
          <a:prstGeom prst="rect">
            <a:avLst/>
          </a:prstGeom>
          <a:solidFill>
            <a:schemeClr val="accent4">
              <a:lumMod val="75000"/>
            </a:schemeClr>
          </a:solidFill>
          <a:ln w="9525">
            <a:noFill/>
            <a:miter lim="800000"/>
            <a:headEnd/>
            <a:tailEnd/>
          </a:ln>
        </p:spPr>
        <p:txBody>
          <a:bodyPr wrap="square">
            <a:spAutoFit/>
          </a:bodyPr>
          <a:lstStyle/>
          <a:p>
            <a:pPr>
              <a:defRPr/>
            </a:pPr>
            <a:r>
              <a:rPr lang="el-GR" sz="2000" dirty="0">
                <a:solidFill>
                  <a:prstClr val="white"/>
                </a:solidFill>
                <a:latin typeface="Calibri"/>
                <a:cs typeface="Arial" charset="0"/>
              </a:rPr>
              <a:t>Άνθος </a:t>
            </a:r>
            <a:r>
              <a:rPr lang="el-GR" sz="2000" dirty="0" smtClean="0">
                <a:solidFill>
                  <a:prstClr val="white"/>
                </a:solidFill>
                <a:latin typeface="Calibri"/>
                <a:cs typeface="Arial" charset="0"/>
              </a:rPr>
              <a:t>βαμβακιού</a:t>
            </a:r>
            <a:endParaRPr lang="el-GR" sz="2000" dirty="0">
              <a:solidFill>
                <a:prstClr val="white"/>
              </a:solidFill>
              <a:latin typeface="Calibri"/>
              <a:cs typeface="Arial" charset="0"/>
            </a:endParaRPr>
          </a:p>
        </p:txBody>
      </p:sp>
      <p:pic>
        <p:nvPicPr>
          <p:cNvPr id="8" name="Εικόνα 7" title="Βαμβάκι ώριμο για συγκομηδή"/>
          <p:cNvPicPr>
            <a:picLocks noChangeAspect="1"/>
          </p:cNvPicPr>
          <p:nvPr/>
        </p:nvPicPr>
        <p:blipFill>
          <a:blip r:embed="rId5"/>
          <a:stretch>
            <a:fillRect/>
          </a:stretch>
        </p:blipFill>
        <p:spPr>
          <a:xfrm>
            <a:off x="5148064" y="3104127"/>
            <a:ext cx="3334801" cy="2383743"/>
          </a:xfrm>
          <a:prstGeom prst="rect">
            <a:avLst/>
          </a:prstGeom>
          <a:ln>
            <a:solidFill>
              <a:srgbClr val="7030A0"/>
            </a:solidFill>
          </a:ln>
        </p:spPr>
      </p:pic>
      <p:sp>
        <p:nvSpPr>
          <p:cNvPr id="9" name="Rectangle 8"/>
          <p:cNvSpPr/>
          <p:nvPr/>
        </p:nvSpPr>
        <p:spPr>
          <a:xfrm>
            <a:off x="5722950" y="5513816"/>
            <a:ext cx="2185028" cy="461665"/>
          </a:xfrm>
          <a:prstGeom prst="rect">
            <a:avLst/>
          </a:prstGeom>
        </p:spPr>
        <p:txBody>
          <a:bodyPr wrap="square">
            <a:spAutoFit/>
          </a:bodyPr>
          <a:lstStyle/>
          <a:p>
            <a:pPr algn="ctr"/>
            <a:r>
              <a:rPr lang="en-US" sz="1200" dirty="0">
                <a:solidFill>
                  <a:prstClr val="black">
                    <a:lumMod val="65000"/>
                    <a:lumOff val="35000"/>
                  </a:prstClr>
                </a:solidFill>
                <a:latin typeface="Calibri"/>
              </a:rPr>
              <a:t>“</a:t>
            </a:r>
            <a:r>
              <a:rPr lang="en-US" sz="1200" dirty="0">
                <a:solidFill>
                  <a:prstClr val="black">
                    <a:lumMod val="65000"/>
                    <a:lumOff val="35000"/>
                  </a:prstClr>
                </a:solidFill>
                <a:latin typeface="Calibri"/>
                <a:hlinkClick r:id="rId6"/>
              </a:rPr>
              <a:t>CottonPlant</a:t>
            </a:r>
            <a:r>
              <a:rPr lang="en-US" sz="1200" dirty="0">
                <a:solidFill>
                  <a:prstClr val="black">
                    <a:lumMod val="65000"/>
                    <a:lumOff val="35000"/>
                  </a:prstClr>
                </a:solidFill>
                <a:latin typeface="Calibri"/>
              </a:rPr>
              <a:t>”,</a:t>
            </a:r>
            <a:r>
              <a:rPr lang="el-GR" sz="1200" dirty="0" smtClean="0">
                <a:solidFill>
                  <a:prstClr val="black">
                    <a:lumMod val="65000"/>
                    <a:lumOff val="35000"/>
                  </a:prstClr>
                </a:solidFill>
                <a:latin typeface="Calibri"/>
              </a:rPr>
              <a:t> από</a:t>
            </a:r>
            <a:r>
              <a:rPr lang="en-US" sz="1200" dirty="0" smtClean="0">
                <a:solidFill>
                  <a:prstClr val="black">
                    <a:lumMod val="65000"/>
                    <a:lumOff val="35000"/>
                  </a:prstClr>
                </a:solidFill>
                <a:latin typeface="Calibri"/>
              </a:rPr>
              <a:t>  H2O-C </a:t>
            </a:r>
            <a:r>
              <a:rPr lang="el-GR" sz="1200" dirty="0" smtClean="0">
                <a:solidFill>
                  <a:prstClr val="black">
                    <a:lumMod val="65000"/>
                    <a:lumOff val="35000"/>
                  </a:prstClr>
                </a:solidFill>
                <a:latin typeface="Calibri"/>
              </a:rPr>
              <a:t>διαθέσιμο ως κοινό κτήμα</a:t>
            </a:r>
            <a:endParaRPr lang="en-US" sz="1200" dirty="0">
              <a:solidFill>
                <a:prstClr val="black">
                  <a:lumMod val="65000"/>
                  <a:lumOff val="35000"/>
                </a:prstClr>
              </a:solidFill>
              <a:latin typeface="Calibri"/>
            </a:endParaRPr>
          </a:p>
        </p:txBody>
      </p:sp>
      <p:sp>
        <p:nvSpPr>
          <p:cNvPr id="10" name="5 - TextBox"/>
          <p:cNvSpPr txBox="1">
            <a:spLocks noChangeArrowheads="1"/>
          </p:cNvSpPr>
          <p:nvPr/>
        </p:nvSpPr>
        <p:spPr bwMode="auto">
          <a:xfrm>
            <a:off x="5148064" y="6050951"/>
            <a:ext cx="3334801" cy="400110"/>
          </a:xfrm>
          <a:prstGeom prst="rect">
            <a:avLst/>
          </a:prstGeom>
          <a:solidFill>
            <a:schemeClr val="accent4">
              <a:lumMod val="75000"/>
            </a:schemeClr>
          </a:solidFill>
          <a:ln w="9525">
            <a:noFill/>
            <a:miter lim="800000"/>
            <a:headEnd/>
            <a:tailEnd/>
          </a:ln>
        </p:spPr>
        <p:txBody>
          <a:bodyPr wrap="square">
            <a:spAutoFit/>
          </a:bodyPr>
          <a:lstStyle/>
          <a:p>
            <a:pPr>
              <a:defRPr/>
            </a:pPr>
            <a:r>
              <a:rPr lang="el-GR" sz="2000" dirty="0" smtClean="0">
                <a:solidFill>
                  <a:prstClr val="white"/>
                </a:solidFill>
                <a:latin typeface="Calibri"/>
                <a:cs typeface="Arial" charset="0"/>
              </a:rPr>
              <a:t>Βαμβάκι </a:t>
            </a:r>
            <a:r>
              <a:rPr lang="el-GR" sz="2000" dirty="0">
                <a:solidFill>
                  <a:prstClr val="white"/>
                </a:solidFill>
                <a:latin typeface="Calibri"/>
                <a:cs typeface="Arial" charset="0"/>
              </a:rPr>
              <a:t>ώριμο για </a:t>
            </a:r>
            <a:r>
              <a:rPr lang="el-GR" sz="2000" dirty="0" smtClean="0">
                <a:solidFill>
                  <a:prstClr val="white"/>
                </a:solidFill>
                <a:latin typeface="Calibri"/>
                <a:cs typeface="Arial" charset="0"/>
              </a:rPr>
              <a:t>συγκομιδή</a:t>
            </a:r>
            <a:endParaRPr lang="el-GR" sz="2000" dirty="0">
              <a:solidFill>
                <a:prstClr val="white"/>
              </a:solidFill>
              <a:latin typeface="Calibri"/>
              <a:cs typeface="Arial" charset="0"/>
            </a:endParaRPr>
          </a:p>
        </p:txBody>
      </p:sp>
      <p:sp>
        <p:nvSpPr>
          <p:cNvPr id="4" name="Θέση αριθμού διαφάνειας 3"/>
          <p:cNvSpPr>
            <a:spLocks noGrp="1"/>
          </p:cNvSpPr>
          <p:nvPr>
            <p:ph type="sldNum" sz="quarter" idx="12"/>
          </p:nvPr>
        </p:nvSpPr>
        <p:spPr>
          <a:xfrm>
            <a:off x="6936796" y="6451061"/>
            <a:ext cx="2133600" cy="365125"/>
          </a:xfrm>
        </p:spPr>
        <p:txBody>
          <a:bodyPr/>
          <a:lstStyle/>
          <a:p>
            <a:pPr>
              <a:defRPr/>
            </a:pPr>
            <a:fld id="{7E55E3B3-0445-4CFC-BED8-763D4409E61F}" type="slidenum">
              <a:rPr lang="el-GR" smtClean="0">
                <a:solidFill>
                  <a:prstClr val="black"/>
                </a:solidFill>
              </a:rPr>
              <a:pPr>
                <a:defRPr/>
              </a:pPr>
              <a:t>20</a:t>
            </a:fld>
            <a:endParaRPr lang="el-GR" dirty="0">
              <a:solidFill>
                <a:prstClr val="black"/>
              </a:solidFill>
            </a:endParaRPr>
          </a:p>
        </p:txBody>
      </p:sp>
    </p:spTree>
    <p:extLst>
      <p:ext uri="{BB962C8B-B14F-4D97-AF65-F5344CB8AC3E}">
        <p14:creationId xmlns:p14="http://schemas.microsoft.com/office/powerpoint/2010/main" val="344852565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dirty="0">
                <a:solidFill>
                  <a:schemeClr val="accent4">
                    <a:lumMod val="75000"/>
                  </a:schemeClr>
                </a:solidFill>
              </a:rPr>
              <a:t>Εκκοκκισμός </a:t>
            </a:r>
            <a:r>
              <a:rPr lang="el-GR" dirty="0" smtClean="0">
                <a:solidFill>
                  <a:schemeClr val="accent4">
                    <a:lumMod val="75000"/>
                  </a:schemeClr>
                </a:solidFill>
              </a:rPr>
              <a:t>βαμβακιού</a:t>
            </a:r>
            <a:endParaRPr lang="el-GR" dirty="0">
              <a:solidFill>
                <a:schemeClr val="accent4">
                  <a:lumMod val="75000"/>
                </a:schemeClr>
              </a:solidFill>
            </a:endParaRPr>
          </a:p>
        </p:txBody>
      </p:sp>
      <p:pic>
        <p:nvPicPr>
          <p:cNvPr id="5" name="Θέση περιεχομένου 4" title="Εκκοκκισμός βαμβακιού Χειροκίνητα. "/>
          <p:cNvPicPr>
            <a:picLocks noGrp="1" noChangeAspect="1"/>
          </p:cNvPicPr>
          <p:nvPr>
            <p:ph idx="1"/>
          </p:nvPr>
        </p:nvPicPr>
        <p:blipFill>
          <a:blip r:embed="rId3"/>
          <a:stretch>
            <a:fillRect/>
          </a:stretch>
        </p:blipFill>
        <p:spPr>
          <a:xfrm>
            <a:off x="323528" y="1166887"/>
            <a:ext cx="3316511" cy="2523963"/>
          </a:xfrm>
          <a:prstGeom prst="rect">
            <a:avLst/>
          </a:prstGeom>
        </p:spPr>
      </p:pic>
      <p:sp>
        <p:nvSpPr>
          <p:cNvPr id="6" name="Rectangle 8"/>
          <p:cNvSpPr/>
          <p:nvPr/>
        </p:nvSpPr>
        <p:spPr>
          <a:xfrm rot="16200000">
            <a:off x="2584317" y="2195978"/>
            <a:ext cx="2465833" cy="461665"/>
          </a:xfrm>
          <a:prstGeom prst="rect">
            <a:avLst/>
          </a:prstGeom>
        </p:spPr>
        <p:txBody>
          <a:bodyPr wrap="square">
            <a:spAutoFit/>
          </a:bodyPr>
          <a:lstStyle/>
          <a:p>
            <a:pPr algn="ctr"/>
            <a:r>
              <a:rPr lang="en-US" sz="1200" dirty="0">
                <a:solidFill>
                  <a:prstClr val="black">
                    <a:lumMod val="65000"/>
                    <a:lumOff val="35000"/>
                  </a:prstClr>
                </a:solidFill>
                <a:latin typeface="Calibri"/>
              </a:rPr>
              <a:t>“</a:t>
            </a:r>
            <a:r>
              <a:rPr lang="en-US" sz="1200" dirty="0">
                <a:solidFill>
                  <a:prstClr val="black">
                    <a:lumMod val="65000"/>
                    <a:lumOff val="35000"/>
                  </a:prstClr>
                </a:solidFill>
                <a:latin typeface="Calibri"/>
                <a:hlinkClick r:id="rId4"/>
              </a:rPr>
              <a:t>Cotton gin harpers</a:t>
            </a:r>
            <a:r>
              <a:rPr lang="en-US" sz="1200" dirty="0">
                <a:solidFill>
                  <a:prstClr val="black">
                    <a:lumMod val="65000"/>
                    <a:lumOff val="35000"/>
                  </a:prstClr>
                </a:solidFill>
                <a:latin typeface="Calibri"/>
              </a:rPr>
              <a:t>”,</a:t>
            </a:r>
            <a:r>
              <a:rPr lang="el-GR" sz="1200" dirty="0" smtClean="0">
                <a:solidFill>
                  <a:prstClr val="black">
                    <a:lumMod val="65000"/>
                    <a:lumOff val="35000"/>
                  </a:prstClr>
                </a:solidFill>
                <a:latin typeface="Calibri"/>
              </a:rPr>
              <a:t> από</a:t>
            </a:r>
            <a:r>
              <a:rPr lang="en-US" sz="1200" dirty="0" smtClean="0">
                <a:solidFill>
                  <a:prstClr val="black">
                    <a:lumMod val="65000"/>
                    <a:lumOff val="35000"/>
                  </a:prstClr>
                </a:solidFill>
                <a:latin typeface="Calibri"/>
              </a:rPr>
              <a:t>  Madden </a:t>
            </a:r>
            <a:r>
              <a:rPr lang="el-GR" sz="1200" dirty="0" smtClean="0">
                <a:solidFill>
                  <a:prstClr val="black">
                    <a:lumMod val="65000"/>
                    <a:lumOff val="35000"/>
                  </a:prstClr>
                </a:solidFill>
                <a:latin typeface="Calibri"/>
              </a:rPr>
              <a:t>διαθέσιμο ως κοινό κτήμα</a:t>
            </a:r>
            <a:endParaRPr lang="en-US" sz="1200" dirty="0">
              <a:solidFill>
                <a:prstClr val="black">
                  <a:lumMod val="65000"/>
                  <a:lumOff val="35000"/>
                </a:prstClr>
              </a:solidFill>
              <a:latin typeface="Calibri"/>
            </a:endParaRPr>
          </a:p>
        </p:txBody>
      </p:sp>
      <p:sp>
        <p:nvSpPr>
          <p:cNvPr id="7" name="5 - TextBox"/>
          <p:cNvSpPr txBox="1">
            <a:spLocks noChangeArrowheads="1"/>
          </p:cNvSpPr>
          <p:nvPr/>
        </p:nvSpPr>
        <p:spPr bwMode="auto">
          <a:xfrm>
            <a:off x="323528" y="3824107"/>
            <a:ext cx="3312000" cy="400110"/>
          </a:xfrm>
          <a:prstGeom prst="rect">
            <a:avLst/>
          </a:prstGeom>
          <a:solidFill>
            <a:schemeClr val="accent4">
              <a:lumMod val="75000"/>
            </a:schemeClr>
          </a:solidFill>
          <a:ln w="9525">
            <a:noFill/>
            <a:miter lim="800000"/>
            <a:headEnd/>
            <a:tailEnd/>
          </a:ln>
        </p:spPr>
        <p:txBody>
          <a:bodyPr wrap="square">
            <a:spAutoFit/>
          </a:bodyPr>
          <a:lstStyle/>
          <a:p>
            <a:pPr>
              <a:defRPr/>
            </a:pPr>
            <a:r>
              <a:rPr lang="el-GR" sz="2000" dirty="0">
                <a:solidFill>
                  <a:prstClr val="white"/>
                </a:solidFill>
                <a:latin typeface="Calibri"/>
                <a:cs typeface="Arial" charset="0"/>
              </a:rPr>
              <a:t>Χειροκίνητα</a:t>
            </a:r>
            <a:r>
              <a:rPr lang="en-US" sz="2000" dirty="0">
                <a:solidFill>
                  <a:prstClr val="white"/>
                </a:solidFill>
                <a:latin typeface="Calibri"/>
                <a:cs typeface="Arial" charset="0"/>
              </a:rPr>
              <a:t>. </a:t>
            </a:r>
            <a:endParaRPr lang="el-GR" u="sng" dirty="0">
              <a:solidFill>
                <a:prstClr val="white"/>
              </a:solidFill>
              <a:latin typeface="Calibri"/>
              <a:cs typeface="Arial" charset="0"/>
            </a:endParaRPr>
          </a:p>
        </p:txBody>
      </p:sp>
      <p:pic>
        <p:nvPicPr>
          <p:cNvPr id="8" name="Εικόνα 7" title="Εκκοκκιστική μηχανή του 19ου αιώνα. "/>
          <p:cNvPicPr>
            <a:picLocks noChangeAspect="1"/>
          </p:cNvPicPr>
          <p:nvPr/>
        </p:nvPicPr>
        <p:blipFill>
          <a:blip r:embed="rId5"/>
          <a:stretch>
            <a:fillRect/>
          </a:stretch>
        </p:blipFill>
        <p:spPr>
          <a:xfrm>
            <a:off x="323623" y="4541762"/>
            <a:ext cx="3359187" cy="2213040"/>
          </a:xfrm>
          <a:prstGeom prst="rect">
            <a:avLst/>
          </a:prstGeom>
          <a:ln>
            <a:solidFill>
              <a:srgbClr val="7030A0"/>
            </a:solidFill>
          </a:ln>
        </p:spPr>
      </p:pic>
      <p:sp>
        <p:nvSpPr>
          <p:cNvPr id="9" name="Rectangle 8"/>
          <p:cNvSpPr/>
          <p:nvPr/>
        </p:nvSpPr>
        <p:spPr>
          <a:xfrm>
            <a:off x="3691298" y="6293137"/>
            <a:ext cx="2997417" cy="461665"/>
          </a:xfrm>
          <a:prstGeom prst="rect">
            <a:avLst/>
          </a:prstGeom>
        </p:spPr>
        <p:txBody>
          <a:bodyPr wrap="square">
            <a:spAutoFit/>
          </a:bodyPr>
          <a:lstStyle/>
          <a:p>
            <a:pPr algn="ctr"/>
            <a:r>
              <a:rPr lang="en-US" sz="1200" dirty="0">
                <a:solidFill>
                  <a:prstClr val="black">
                    <a:lumMod val="65000"/>
                    <a:lumOff val="35000"/>
                  </a:prstClr>
                </a:solidFill>
                <a:latin typeface="Calibri"/>
              </a:rPr>
              <a:t>“</a:t>
            </a:r>
            <a:r>
              <a:rPr lang="en-US" sz="1200" dirty="0">
                <a:solidFill>
                  <a:prstClr val="black">
                    <a:lumMod val="65000"/>
                    <a:lumOff val="35000"/>
                  </a:prstClr>
                </a:solidFill>
                <a:latin typeface="Calibri"/>
                <a:hlinkClick r:id="rId6"/>
              </a:rPr>
              <a:t>Cotton gin EWM 2007</a:t>
            </a:r>
            <a:r>
              <a:rPr lang="en-US" sz="1200" dirty="0">
                <a:solidFill>
                  <a:prstClr val="black">
                    <a:lumMod val="65000"/>
                    <a:lumOff val="35000"/>
                  </a:prstClr>
                </a:solidFill>
                <a:latin typeface="Calibri"/>
              </a:rPr>
              <a:t>”,</a:t>
            </a:r>
            <a:r>
              <a:rPr lang="el-GR" sz="1200" dirty="0" smtClean="0">
                <a:solidFill>
                  <a:prstClr val="black">
                    <a:lumMod val="65000"/>
                    <a:lumOff val="35000"/>
                  </a:prstClr>
                </a:solidFill>
                <a:latin typeface="Calibri"/>
              </a:rPr>
              <a:t> από</a:t>
            </a:r>
            <a:r>
              <a:rPr lang="en-US" sz="1200" dirty="0" smtClean="0">
                <a:solidFill>
                  <a:prstClr val="black">
                    <a:lumMod val="65000"/>
                    <a:lumOff val="35000"/>
                  </a:prstClr>
                </a:solidFill>
                <a:latin typeface="Calibri"/>
              </a:rPr>
              <a:t>  </a:t>
            </a:r>
            <a:r>
              <a:rPr lang="en-US" sz="1200" dirty="0">
                <a:solidFill>
                  <a:prstClr val="black">
                    <a:lumMod val="65000"/>
                    <a:lumOff val="35000"/>
                  </a:prstClr>
                </a:solidFill>
                <a:latin typeface="Calibri"/>
              </a:rPr>
              <a:t>Brighterorange	 </a:t>
            </a:r>
            <a:r>
              <a:rPr lang="el-GR" sz="1200" dirty="0" smtClean="0">
                <a:solidFill>
                  <a:prstClr val="black">
                    <a:lumMod val="65000"/>
                    <a:lumOff val="35000"/>
                  </a:prstClr>
                </a:solidFill>
                <a:latin typeface="Calibri"/>
              </a:rPr>
              <a:t>διαθέσιμο ως κοινό κτήμα</a:t>
            </a:r>
            <a:endParaRPr lang="en-US" sz="1200" dirty="0">
              <a:solidFill>
                <a:prstClr val="black">
                  <a:lumMod val="65000"/>
                  <a:lumOff val="35000"/>
                </a:prstClr>
              </a:solidFill>
              <a:latin typeface="Calibri"/>
            </a:endParaRPr>
          </a:p>
        </p:txBody>
      </p:sp>
      <p:sp>
        <p:nvSpPr>
          <p:cNvPr id="10" name="9 - TextBox"/>
          <p:cNvSpPr txBox="1"/>
          <p:nvPr/>
        </p:nvSpPr>
        <p:spPr>
          <a:xfrm>
            <a:off x="3729217" y="5563589"/>
            <a:ext cx="3571875" cy="707886"/>
          </a:xfrm>
          <a:prstGeom prst="rect">
            <a:avLst/>
          </a:prstGeom>
          <a:solidFill>
            <a:schemeClr val="accent4">
              <a:lumMod val="75000"/>
            </a:schemeClr>
          </a:solidFill>
        </p:spPr>
        <p:txBody>
          <a:bodyPr>
            <a:spAutoFit/>
          </a:bodyPr>
          <a:lstStyle/>
          <a:p>
            <a:pPr>
              <a:defRPr/>
            </a:pPr>
            <a:r>
              <a:rPr lang="el-GR" sz="2000" dirty="0">
                <a:solidFill>
                  <a:prstClr val="white"/>
                </a:solidFill>
                <a:latin typeface="Calibri"/>
                <a:cs typeface="Arial" charset="0"/>
              </a:rPr>
              <a:t>Εκκοκκιστική μηχανή του 19</a:t>
            </a:r>
            <a:r>
              <a:rPr lang="el-GR" sz="2000" baseline="30000" dirty="0">
                <a:solidFill>
                  <a:prstClr val="white"/>
                </a:solidFill>
                <a:latin typeface="Calibri"/>
                <a:cs typeface="Arial" charset="0"/>
              </a:rPr>
              <a:t>ου</a:t>
            </a:r>
            <a:r>
              <a:rPr lang="el-GR" sz="2000" dirty="0">
                <a:solidFill>
                  <a:prstClr val="white"/>
                </a:solidFill>
                <a:latin typeface="Calibri"/>
                <a:cs typeface="Arial" charset="0"/>
              </a:rPr>
              <a:t> αιώνα</a:t>
            </a:r>
            <a:r>
              <a:rPr lang="en-US" sz="2000" dirty="0">
                <a:solidFill>
                  <a:prstClr val="white"/>
                </a:solidFill>
                <a:latin typeface="Calibri"/>
                <a:cs typeface="Arial" charset="0"/>
              </a:rPr>
              <a:t>.</a:t>
            </a:r>
            <a:r>
              <a:rPr lang="el-GR" sz="2000" dirty="0">
                <a:solidFill>
                  <a:prstClr val="white"/>
                </a:solidFill>
                <a:latin typeface="Calibri"/>
                <a:cs typeface="Arial" charset="0"/>
              </a:rPr>
              <a:t> </a:t>
            </a:r>
          </a:p>
        </p:txBody>
      </p:sp>
      <p:pic>
        <p:nvPicPr>
          <p:cNvPr id="11" name="Εικόνα 10" title="Εκκοκκισμός βαμβακιού Με μηχανικά μέσα."/>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16016" y="1163822"/>
            <a:ext cx="3240360" cy="2485503"/>
          </a:xfrm>
          <a:prstGeom prst="rect">
            <a:avLst/>
          </a:prstGeom>
          <a:ln>
            <a:solidFill>
              <a:srgbClr val="7030A0"/>
            </a:solidFill>
          </a:ln>
        </p:spPr>
      </p:pic>
      <p:sp>
        <p:nvSpPr>
          <p:cNvPr id="12" name="Rectangle 8"/>
          <p:cNvSpPr/>
          <p:nvPr/>
        </p:nvSpPr>
        <p:spPr>
          <a:xfrm>
            <a:off x="4582344" y="3608446"/>
            <a:ext cx="3669994" cy="461665"/>
          </a:xfrm>
          <a:prstGeom prst="rect">
            <a:avLst/>
          </a:prstGeom>
        </p:spPr>
        <p:txBody>
          <a:bodyPr wrap="square">
            <a:spAutoFit/>
          </a:bodyPr>
          <a:lstStyle/>
          <a:p>
            <a:pPr algn="ctr"/>
            <a:r>
              <a:rPr lang="en-US" sz="1200" dirty="0">
                <a:solidFill>
                  <a:prstClr val="black">
                    <a:lumMod val="65000"/>
                    <a:lumOff val="35000"/>
                  </a:prstClr>
                </a:solidFill>
                <a:latin typeface="Calibri"/>
              </a:rPr>
              <a:t>“</a:t>
            </a:r>
            <a:r>
              <a:rPr lang="en-US" sz="1200" dirty="0">
                <a:solidFill>
                  <a:prstClr val="black">
                    <a:lumMod val="65000"/>
                    <a:lumOff val="35000"/>
                  </a:prstClr>
                </a:solidFill>
                <a:latin typeface="Calibri"/>
                <a:hlinkClick r:id="rId8"/>
              </a:rPr>
              <a:t>Flynn's improved cotton gin feeder, 1875</a:t>
            </a:r>
            <a:r>
              <a:rPr lang="en-US" sz="1200" dirty="0">
                <a:solidFill>
                  <a:prstClr val="black">
                    <a:lumMod val="65000"/>
                    <a:lumOff val="35000"/>
                  </a:prstClr>
                </a:solidFill>
                <a:latin typeface="Calibri"/>
              </a:rPr>
              <a:t>”,</a:t>
            </a:r>
            <a:r>
              <a:rPr lang="el-GR" sz="1200" dirty="0" smtClean="0">
                <a:solidFill>
                  <a:prstClr val="black">
                    <a:lumMod val="65000"/>
                    <a:lumOff val="35000"/>
                  </a:prstClr>
                </a:solidFill>
                <a:latin typeface="Calibri"/>
              </a:rPr>
              <a:t> από</a:t>
            </a:r>
            <a:r>
              <a:rPr lang="en-US" sz="1200" dirty="0" smtClean="0">
                <a:solidFill>
                  <a:prstClr val="black">
                    <a:lumMod val="65000"/>
                    <a:lumOff val="35000"/>
                  </a:prstClr>
                </a:solidFill>
                <a:latin typeface="Calibri"/>
              </a:rPr>
              <a:t>  </a:t>
            </a:r>
            <a:r>
              <a:rPr lang="en-US" sz="1200" dirty="0">
                <a:solidFill>
                  <a:prstClr val="black">
                    <a:lumMod val="65000"/>
                    <a:lumOff val="35000"/>
                  </a:prstClr>
                </a:solidFill>
                <a:latin typeface="Calibri"/>
              </a:rPr>
              <a:t>Marcel </a:t>
            </a:r>
            <a:r>
              <a:rPr lang="en-US" sz="1200" dirty="0" err="1">
                <a:solidFill>
                  <a:prstClr val="black">
                    <a:lumMod val="65000"/>
                    <a:lumOff val="35000"/>
                  </a:prstClr>
                </a:solidFill>
                <a:latin typeface="Calibri"/>
              </a:rPr>
              <a:t>Douwe</a:t>
            </a:r>
            <a:r>
              <a:rPr lang="en-US" sz="1200" dirty="0">
                <a:solidFill>
                  <a:prstClr val="black">
                    <a:lumMod val="65000"/>
                    <a:lumOff val="35000"/>
                  </a:prstClr>
                </a:solidFill>
                <a:latin typeface="Calibri"/>
              </a:rPr>
              <a:t> Dekker </a:t>
            </a:r>
            <a:r>
              <a:rPr lang="el-GR" sz="1200" dirty="0" smtClean="0">
                <a:solidFill>
                  <a:prstClr val="black">
                    <a:lumMod val="65000"/>
                    <a:lumOff val="35000"/>
                  </a:prstClr>
                </a:solidFill>
                <a:latin typeface="Calibri"/>
              </a:rPr>
              <a:t>διαθέσιμο με άδεια</a:t>
            </a:r>
            <a:r>
              <a:rPr lang="en-US" sz="1200" dirty="0" smtClean="0">
                <a:solidFill>
                  <a:prstClr val="black">
                    <a:lumMod val="65000"/>
                    <a:lumOff val="35000"/>
                  </a:prstClr>
                </a:solidFill>
                <a:latin typeface="Calibri"/>
              </a:rPr>
              <a:t> </a:t>
            </a:r>
            <a:r>
              <a:rPr lang="en-US" sz="1200" dirty="0">
                <a:solidFill>
                  <a:prstClr val="black">
                    <a:lumMod val="65000"/>
                    <a:lumOff val="35000"/>
                  </a:prstClr>
                </a:solidFill>
                <a:latin typeface="Calibri"/>
                <a:hlinkClick r:id="rId9"/>
              </a:rPr>
              <a:t>CC BY-NC-SA 2.0</a:t>
            </a:r>
            <a:endParaRPr lang="en-US" sz="1200" dirty="0">
              <a:solidFill>
                <a:prstClr val="black">
                  <a:lumMod val="65000"/>
                  <a:lumOff val="35000"/>
                </a:prstClr>
              </a:solidFill>
              <a:latin typeface="Calibri"/>
            </a:endParaRPr>
          </a:p>
        </p:txBody>
      </p:sp>
      <p:sp>
        <p:nvSpPr>
          <p:cNvPr id="13" name="9 - TextBox"/>
          <p:cNvSpPr txBox="1"/>
          <p:nvPr/>
        </p:nvSpPr>
        <p:spPr>
          <a:xfrm>
            <a:off x="4716016" y="4069298"/>
            <a:ext cx="3240360" cy="400110"/>
          </a:xfrm>
          <a:prstGeom prst="rect">
            <a:avLst/>
          </a:prstGeom>
          <a:solidFill>
            <a:schemeClr val="accent4">
              <a:lumMod val="75000"/>
            </a:schemeClr>
          </a:solidFill>
        </p:spPr>
        <p:txBody>
          <a:bodyPr wrap="square">
            <a:spAutoFit/>
          </a:bodyPr>
          <a:lstStyle/>
          <a:p>
            <a:pPr>
              <a:defRPr/>
            </a:pPr>
            <a:r>
              <a:rPr lang="el-GR" sz="2000" dirty="0" smtClean="0">
                <a:solidFill>
                  <a:prstClr val="white"/>
                </a:solidFill>
                <a:latin typeface="Calibri"/>
                <a:cs typeface="Arial" charset="0"/>
              </a:rPr>
              <a:t>Με μηχανικά μέσα.</a:t>
            </a:r>
            <a:endParaRPr lang="el-GR" sz="2000" dirty="0">
              <a:solidFill>
                <a:prstClr val="white"/>
              </a:solidFill>
              <a:latin typeface="Calibri"/>
              <a:cs typeface="Arial" charset="0"/>
            </a:endParaRPr>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21</a:t>
            </a:fld>
            <a:endParaRPr lang="el-GR">
              <a:solidFill>
                <a:prstClr val="black"/>
              </a:solidFill>
            </a:endParaRPr>
          </a:p>
        </p:txBody>
      </p:sp>
    </p:spTree>
    <p:extLst>
      <p:ext uri="{BB962C8B-B14F-4D97-AF65-F5344CB8AC3E}">
        <p14:creationId xmlns:p14="http://schemas.microsoft.com/office/powerpoint/2010/main" val="231345004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4400" dirty="0" smtClean="0">
                <a:solidFill>
                  <a:schemeClr val="accent4">
                    <a:lumMod val="75000"/>
                  </a:schemeClr>
                </a:solidFill>
              </a:rPr>
              <a:t>Επεξεργασία βαμβακιού</a:t>
            </a:r>
            <a:endParaRPr lang="el-GR" sz="3600" b="0" dirty="0">
              <a:solidFill>
                <a:schemeClr val="accent4">
                  <a:lumMod val="75000"/>
                </a:schemeClr>
              </a:solidFill>
            </a:endParaRPr>
          </a:p>
        </p:txBody>
      </p:sp>
      <p:sp>
        <p:nvSpPr>
          <p:cNvPr id="3" name="Θέση περιεχομένου 2"/>
          <p:cNvSpPr>
            <a:spLocks noGrp="1"/>
          </p:cNvSpPr>
          <p:nvPr>
            <p:ph idx="1"/>
          </p:nvPr>
        </p:nvSpPr>
        <p:spPr/>
        <p:txBody>
          <a:bodyPr>
            <a:normAutofit/>
          </a:bodyPr>
          <a:lstStyle/>
          <a:p>
            <a:pPr>
              <a:spcBef>
                <a:spcPts val="3000"/>
              </a:spcBef>
            </a:pPr>
            <a:r>
              <a:rPr lang="el-GR" sz="2400" dirty="0"/>
              <a:t>Αρχικά το βαμβάκι έπρεπε να στοιβαχτεί δηλ. να χτυπηθεί με το «δοξάρι». Μετά τυλιγόταν στις τουλούπες. Ακολουθούσε το κλώσιμο, το τυλιγάδιασμα, το ζεμάτισμα, το πέρασμα στην ανέμη και ύστερα το τελικό τυλιγάδιασμα. Όλες αυτές οι εργασίες σκοπό είχαν να κάνουν το νήμα του βαμβακιού κατάλληλο για την ύφανση.</a:t>
            </a:r>
          </a:p>
          <a:p>
            <a:pPr>
              <a:spcBef>
                <a:spcPts val="3000"/>
              </a:spcBef>
            </a:pPr>
            <a:r>
              <a:rPr lang="el-GR" sz="2400" dirty="0"/>
              <a:t>Το νήμα που προοριζόταν για στημόνι έπρεπε να υποστεί μια πρόσθετη επεξεργασία, για να μην κατσαρώνει, να αντέχει στο τέντωμα και να μη σηκώνει χνούδι. Η εργασία αυτή ήταν το ψήσιμο, δηλαδή το κολλάρισμα του νήματος είτε σε αραιό κουρκούτι (χυλό) είτε σε ρυζόνερο.</a:t>
            </a:r>
          </a:p>
          <a:p>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22</a:t>
            </a:fld>
            <a:endParaRPr lang="el-GR">
              <a:solidFill>
                <a:prstClr val="black"/>
              </a:solidFill>
            </a:endParaRPr>
          </a:p>
        </p:txBody>
      </p:sp>
    </p:spTree>
    <p:extLst>
      <p:ext uri="{BB962C8B-B14F-4D97-AF65-F5344CB8AC3E}">
        <p14:creationId xmlns:p14="http://schemas.microsoft.com/office/powerpoint/2010/main" val="99822556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a:defRPr/>
            </a:pPr>
            <a:r>
              <a:rPr lang="el-GR" b="1" dirty="0" smtClean="0">
                <a:solidFill>
                  <a:srgbClr val="604A7B"/>
                </a:solidFill>
              </a:rPr>
              <a:t>Μερσερισμός βαμβακιού  </a:t>
            </a:r>
            <a:r>
              <a:rPr lang="el-GR" sz="3200" b="0" dirty="0" smtClean="0">
                <a:solidFill>
                  <a:srgbClr val="604A7B"/>
                </a:solidFill>
              </a:rPr>
              <a:t>(1 από 2)</a:t>
            </a:r>
            <a:endParaRPr lang="el-GR" sz="3200" b="0" dirty="0">
              <a:solidFill>
                <a:srgbClr val="604A7B"/>
              </a:solidFill>
            </a:endParaRPr>
          </a:p>
        </p:txBody>
      </p:sp>
      <p:sp>
        <p:nvSpPr>
          <p:cNvPr id="26627" name="2 - Θέση περιεχομένου"/>
          <p:cNvSpPr>
            <a:spLocks noGrp="1"/>
          </p:cNvSpPr>
          <p:nvPr>
            <p:ph idx="1"/>
          </p:nvPr>
        </p:nvSpPr>
        <p:spPr/>
        <p:txBody>
          <a:bodyPr/>
          <a:lstStyle/>
          <a:p>
            <a:pPr>
              <a:lnSpc>
                <a:spcPct val="114000"/>
              </a:lnSpc>
              <a:spcBef>
                <a:spcPts val="2400"/>
              </a:spcBef>
            </a:pPr>
            <a:r>
              <a:rPr lang="el-GR" altLang="el-GR" sz="2400" dirty="0"/>
              <a:t>Οι βαμβακερές ίνες μπορούν να αποκτήσουν μια πρόσθετη γυαλάδα με τον μερσερισμό. </a:t>
            </a:r>
          </a:p>
          <a:p>
            <a:pPr>
              <a:lnSpc>
                <a:spcPct val="114000"/>
              </a:lnSpc>
              <a:spcBef>
                <a:spcPts val="2400"/>
              </a:spcBef>
            </a:pPr>
            <a:r>
              <a:rPr lang="el-GR" altLang="el-GR" sz="2400" dirty="0">
                <a:cs typeface="Arial" charset="0"/>
              </a:rPr>
              <a:t>Η μέθοδος αυτή εφαρμόστηκε το 1844 από τον </a:t>
            </a:r>
            <a:r>
              <a:rPr lang="en-US" altLang="el-GR" sz="2400" dirty="0">
                <a:cs typeface="Arial" charset="0"/>
              </a:rPr>
              <a:t>John Mercer</a:t>
            </a:r>
            <a:r>
              <a:rPr lang="el-GR" altLang="el-GR" sz="2400" dirty="0">
                <a:cs typeface="Arial" charset="0"/>
              </a:rPr>
              <a:t> και αφορά στην κατεργασία του βαμβακιού με υδροξείδιο του Νατρίου (</a:t>
            </a:r>
            <a:r>
              <a:rPr lang="en-US" altLang="el-GR" sz="2400" dirty="0" err="1">
                <a:cs typeface="Arial" charset="0"/>
              </a:rPr>
              <a:t>NaOH</a:t>
            </a:r>
            <a:r>
              <a:rPr lang="el-GR" altLang="el-GR" sz="2400" dirty="0">
                <a:cs typeface="Arial" charset="0"/>
              </a:rPr>
              <a:t>), με αποτέλεσμα να μεταβάλλεται η χημική του δομή. Οι ίνες διογκώνονται και έτσι αυξάνεται η επιφάνεια του κυττάρου και η ικανότητα ανάκλασης του, επίσης το νήμα γίνεται απαλότερο και βάφεται πιο εύκολα</a:t>
            </a:r>
            <a:r>
              <a:rPr lang="en-US" altLang="el-GR" sz="2400" dirty="0">
                <a:cs typeface="Arial" charset="0"/>
              </a:rPr>
              <a:t>.</a:t>
            </a:r>
            <a:endParaRPr lang="el-GR" altLang="el-GR" sz="2400" dirty="0">
              <a:cs typeface="Arial" charset="0"/>
            </a:endParaRPr>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23</a:t>
            </a:fld>
            <a:endParaRPr lang="el-GR">
              <a:solidFill>
                <a:prstClr val="black"/>
              </a:solidFill>
            </a:endParaRPr>
          </a:p>
        </p:txBody>
      </p:sp>
    </p:spTree>
    <p:extLst>
      <p:ext uri="{BB962C8B-B14F-4D97-AF65-F5344CB8AC3E}">
        <p14:creationId xmlns:p14="http://schemas.microsoft.com/office/powerpoint/2010/main" val="16021421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13" y="0"/>
            <a:ext cx="8229600" cy="1143000"/>
          </a:xfrm>
        </p:spPr>
        <p:txBody>
          <a:bodyPr/>
          <a:lstStyle/>
          <a:p>
            <a:pPr>
              <a:defRPr/>
            </a:pPr>
            <a:r>
              <a:rPr lang="el-GR" dirty="0">
                <a:solidFill>
                  <a:srgbClr val="604A7B"/>
                </a:solidFill>
              </a:rPr>
              <a:t>Μερσερισμός βαμβακιού  </a:t>
            </a:r>
            <a:r>
              <a:rPr lang="el-GR" sz="3200" b="0" dirty="0" smtClean="0">
                <a:solidFill>
                  <a:srgbClr val="604A7B"/>
                </a:solidFill>
              </a:rPr>
              <a:t>(2 </a:t>
            </a:r>
            <a:r>
              <a:rPr lang="el-GR" sz="3200" b="0" dirty="0">
                <a:solidFill>
                  <a:srgbClr val="604A7B"/>
                </a:solidFill>
              </a:rPr>
              <a:t>από 2)</a:t>
            </a:r>
            <a:endParaRPr lang="el-GR" sz="4000" b="1" dirty="0">
              <a:solidFill>
                <a:schemeClr val="accent4">
                  <a:lumMod val="50000"/>
                </a:schemeClr>
              </a:solidFill>
              <a:latin typeface="+mn-lt"/>
              <a:cs typeface="Arial" pitchFamily="34" charset="0"/>
            </a:endParaRPr>
          </a:p>
        </p:txBody>
      </p:sp>
      <p:sp>
        <p:nvSpPr>
          <p:cNvPr id="27651" name="Content Placeholder 2"/>
          <p:cNvSpPr>
            <a:spLocks noGrp="1"/>
          </p:cNvSpPr>
          <p:nvPr>
            <p:ph idx="1"/>
          </p:nvPr>
        </p:nvSpPr>
        <p:spPr>
          <a:xfrm>
            <a:off x="179512" y="1484784"/>
            <a:ext cx="4821113" cy="5184576"/>
          </a:xfrm>
        </p:spPr>
        <p:txBody>
          <a:bodyPr>
            <a:normAutofit lnSpcReduction="10000"/>
          </a:bodyPr>
          <a:lstStyle/>
          <a:p>
            <a:pPr>
              <a:lnSpc>
                <a:spcPct val="124000"/>
              </a:lnSpc>
              <a:spcBef>
                <a:spcPts val="1200"/>
              </a:spcBef>
            </a:pPr>
            <a:r>
              <a:rPr lang="el-GR" altLang="el-GR" sz="2400" dirty="0"/>
              <a:t>Το βαμβάκι που έχει υποστεί μερσερισμό έχει μεγαλύτερο ποσοστό ανάκτησης υγρασίας και οι ίνες διογκώνονται περισσότερο από ότι το κανονικό βαμβάκι κατά τη διαβροχή τους.   </a:t>
            </a:r>
          </a:p>
          <a:p>
            <a:pPr>
              <a:lnSpc>
                <a:spcPct val="124000"/>
              </a:lnSpc>
              <a:spcBef>
                <a:spcPts val="1200"/>
              </a:spcBef>
            </a:pPr>
            <a:r>
              <a:rPr lang="el-GR" altLang="el-GR" sz="2400" dirty="0">
                <a:cs typeface="Arial" charset="0"/>
              </a:rPr>
              <a:t>Δίνει λαμπερή εμφάνιση και ενισχύει τα βαμβακερά υφάσματα και νήματα. </a:t>
            </a:r>
          </a:p>
          <a:p>
            <a:pPr>
              <a:lnSpc>
                <a:spcPct val="124000"/>
              </a:lnSpc>
              <a:spcBef>
                <a:spcPts val="1200"/>
              </a:spcBef>
            </a:pPr>
            <a:r>
              <a:rPr lang="el-GR" altLang="el-GR" sz="2400" dirty="0">
                <a:cs typeface="Arial" charset="0"/>
              </a:rPr>
              <a:t>Εφαρμόζεται  και σε άλλες </a:t>
            </a:r>
            <a:r>
              <a:rPr lang="el-GR" altLang="el-GR" sz="2400" dirty="0" err="1">
                <a:cs typeface="Arial" charset="0"/>
              </a:rPr>
              <a:t>κυτταρινικές</a:t>
            </a:r>
            <a:r>
              <a:rPr lang="el-GR" altLang="el-GR" sz="2400" dirty="0">
                <a:cs typeface="Arial" charset="0"/>
              </a:rPr>
              <a:t> ίνες όπως η κάνναβη.</a:t>
            </a:r>
          </a:p>
        </p:txBody>
      </p:sp>
      <p:pic>
        <p:nvPicPr>
          <p:cNvPr id="27652" name="3 - Εικόνα" descr="http://1.bp.blogspot.com/_uB2Ic1BVDyU/S-Ml5QMOHZI/AAAAAAAAABM/CKMqhOTiXl4/s320/cross+section+of+cotton+fibres.jpg" title="Διαφοροποίησης της τομής βαμβακερής ίνας μετά την εφαρμογή του μερσερισμού."/>
          <p:cNvPicPr>
            <a:picLocks noChangeAspect="1" noChangeArrowheads="1"/>
          </p:cNvPicPr>
          <p:nvPr/>
        </p:nvPicPr>
        <p:blipFill>
          <a:blip r:embed="rId3">
            <a:extLst>
              <a:ext uri="{28A0092B-C50C-407E-A947-70E740481C1C}">
                <a14:useLocalDpi xmlns:a14="http://schemas.microsoft.com/office/drawing/2010/main" val="0"/>
              </a:ext>
            </a:extLst>
          </a:blip>
          <a:srcRect l="2345" t="2773" r="1480"/>
          <a:stretch>
            <a:fillRect/>
          </a:stretch>
        </p:blipFill>
        <p:spPr bwMode="auto">
          <a:xfrm>
            <a:off x="5253061" y="1556792"/>
            <a:ext cx="3500438" cy="2994025"/>
          </a:xfrm>
          <a:prstGeom prst="rect">
            <a:avLst/>
          </a:prstGeom>
          <a:noFill/>
          <a:ln w="9525">
            <a:solidFill>
              <a:schemeClr val="accent4">
                <a:lumMod val="60000"/>
                <a:lumOff val="40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5" name="4 - TextBox"/>
          <p:cNvSpPr txBox="1"/>
          <p:nvPr/>
        </p:nvSpPr>
        <p:spPr>
          <a:xfrm>
            <a:off x="5253061" y="5149956"/>
            <a:ext cx="3508201" cy="923925"/>
          </a:xfrm>
          <a:prstGeom prst="rect">
            <a:avLst/>
          </a:prstGeom>
          <a:solidFill>
            <a:schemeClr val="accent4">
              <a:lumMod val="75000"/>
            </a:schemeClr>
          </a:solidFill>
        </p:spPr>
        <p:txBody>
          <a:bodyPr wrap="square">
            <a:spAutoFit/>
          </a:bodyPr>
          <a:lstStyle/>
          <a:p>
            <a:pPr>
              <a:defRPr/>
            </a:pPr>
            <a:r>
              <a:rPr lang="el-GR" dirty="0">
                <a:solidFill>
                  <a:prstClr val="white"/>
                </a:solidFill>
                <a:latin typeface="Calibri"/>
              </a:rPr>
              <a:t>Διαφοροποίησης της τομής βαμβακερής ίνας μετά την εφαρμογή του μερσερισμού.</a:t>
            </a:r>
          </a:p>
        </p:txBody>
      </p:sp>
      <p:sp>
        <p:nvSpPr>
          <p:cNvPr id="27654" name="5 - Ορθογώνιο"/>
          <p:cNvSpPr>
            <a:spLocks noChangeArrowheads="1"/>
          </p:cNvSpPr>
          <p:nvPr/>
        </p:nvSpPr>
        <p:spPr bwMode="auto">
          <a:xfrm>
            <a:off x="5538811" y="4552718"/>
            <a:ext cx="292893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GB" altLang="el-GR" sz="1100" u="sng" dirty="0" smtClean="0">
                <a:solidFill>
                  <a:prstClr val="black"/>
                </a:solidFill>
                <a:latin typeface="Calibri"/>
                <a:hlinkClick r:id="rId4"/>
              </a:rPr>
              <a:t>stphilsaleveltextilesdept.blogspot.gr</a:t>
            </a:r>
            <a:endParaRPr lang="el-GR" altLang="el-GR" sz="1100" dirty="0">
              <a:solidFill>
                <a:prstClr val="black"/>
              </a:solidFill>
              <a:latin typeface="Calibri"/>
            </a:endParaRPr>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24</a:t>
            </a:fld>
            <a:endParaRPr lang="el-GR">
              <a:solidFill>
                <a:prstClr val="black"/>
              </a:solidFill>
            </a:endParaRPr>
          </a:p>
        </p:txBody>
      </p:sp>
    </p:spTree>
    <p:extLst>
      <p:ext uri="{BB962C8B-B14F-4D97-AF65-F5344CB8AC3E}">
        <p14:creationId xmlns:p14="http://schemas.microsoft.com/office/powerpoint/2010/main" val="32003676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4400" smtClean="0">
                <a:solidFill>
                  <a:schemeClr val="accent4">
                    <a:lumMod val="75000"/>
                  </a:schemeClr>
                </a:solidFill>
              </a:rPr>
              <a:t>Ηλεκτρονικές πηγές</a:t>
            </a:r>
            <a:endParaRPr lang="el-GR" dirty="0"/>
          </a:p>
        </p:txBody>
      </p:sp>
      <p:sp>
        <p:nvSpPr>
          <p:cNvPr id="3" name="Θέση περιεχομένου 2"/>
          <p:cNvSpPr>
            <a:spLocks noGrp="1"/>
          </p:cNvSpPr>
          <p:nvPr>
            <p:ph idx="1"/>
          </p:nvPr>
        </p:nvSpPr>
        <p:spPr>
          <a:xfrm>
            <a:off x="457200" y="1412776"/>
            <a:ext cx="8229600" cy="4824536"/>
          </a:xfrm>
        </p:spPr>
        <p:txBody>
          <a:bodyPr>
            <a:normAutofit/>
          </a:bodyPr>
          <a:lstStyle/>
          <a:p>
            <a:pPr>
              <a:spcBef>
                <a:spcPts val="3600"/>
              </a:spcBef>
            </a:pPr>
            <a:r>
              <a:rPr lang="en-US" sz="2400" dirty="0">
                <a:hlinkClick r:id="rId2"/>
              </a:rPr>
              <a:t>Cotton collection and processing in Burkina Faso [HD] </a:t>
            </a:r>
            <a:endParaRPr lang="el-GR" sz="2400" dirty="0" smtClean="0"/>
          </a:p>
          <a:p>
            <a:pPr>
              <a:spcBef>
                <a:spcPts val="3600"/>
              </a:spcBef>
            </a:pPr>
            <a:r>
              <a:rPr lang="en-US" sz="2400" dirty="0">
                <a:hlinkClick r:id="rId3"/>
              </a:rPr>
              <a:t>Cotton to yarn </a:t>
            </a:r>
            <a:endParaRPr lang="el-GR" sz="2400" dirty="0" smtClean="0"/>
          </a:p>
          <a:p>
            <a:pPr>
              <a:spcBef>
                <a:spcPts val="3600"/>
              </a:spcBef>
            </a:pPr>
            <a:r>
              <a:rPr lang="en-US" sz="2400" dirty="0">
                <a:hlinkClick r:id="rId4"/>
              </a:rPr>
              <a:t>How It's Made Cotton yarn </a:t>
            </a:r>
            <a:endParaRPr lang="el-GR" sz="2400"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25</a:t>
            </a:fld>
            <a:endParaRPr lang="el-GR">
              <a:solidFill>
                <a:prstClr val="black"/>
              </a:solidFill>
            </a:endParaRPr>
          </a:p>
        </p:txBody>
      </p:sp>
    </p:spTree>
    <p:extLst>
      <p:ext uri="{BB962C8B-B14F-4D97-AF65-F5344CB8AC3E}">
        <p14:creationId xmlns:p14="http://schemas.microsoft.com/office/powerpoint/2010/main" val="57334529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solidFill>
                  <a:schemeClr val="accent4">
                    <a:lumMod val="75000"/>
                  </a:schemeClr>
                </a:solidFill>
              </a:rPr>
              <a:t>Λινάρι</a:t>
            </a:r>
          </a:p>
        </p:txBody>
      </p:sp>
      <p:sp>
        <p:nvSpPr>
          <p:cNvPr id="3" name="Θέση περιεχομένου 2"/>
          <p:cNvSpPr>
            <a:spLocks noGrp="1"/>
          </p:cNvSpPr>
          <p:nvPr>
            <p:ph idx="1"/>
          </p:nvPr>
        </p:nvSpPr>
        <p:spPr>
          <a:xfrm>
            <a:off x="457200" y="1196752"/>
            <a:ext cx="4382701" cy="5572992"/>
          </a:xfrm>
        </p:spPr>
        <p:txBody>
          <a:bodyPr>
            <a:normAutofit/>
          </a:bodyPr>
          <a:lstStyle/>
          <a:p>
            <a:pPr marL="0" indent="0">
              <a:buNone/>
            </a:pPr>
            <a:r>
              <a:rPr lang="el-GR" sz="2400" dirty="0"/>
              <a:t>Το έσπερναν το φθινόπωρο, κατά το Αύγουστο το ξερίζωναν, δεν το θέριζαν, και αφού στέγνωνε, το τίναζαν για να πέσει ο σπόρος. Μετά το τοποθετούσαν κάτω από το νερό (ποταμού). Η διεργασία αυτή είχε σκοπό τη διάλυση των ινών μέσω ζύμωσης των πηκτικών υλών και τον αποχωρισμό των δεσμών των ινών από το ξυλώδες μέρος του φυτού.</a:t>
            </a:r>
          </a:p>
          <a:p>
            <a:endParaRPr lang="el-GR" dirty="0"/>
          </a:p>
          <a:p>
            <a:endParaRPr lang="el-GR" dirty="0"/>
          </a:p>
        </p:txBody>
      </p:sp>
      <p:sp>
        <p:nvSpPr>
          <p:cNvPr id="8" name="4 - TextBox"/>
          <p:cNvSpPr txBox="1"/>
          <p:nvPr/>
        </p:nvSpPr>
        <p:spPr>
          <a:xfrm>
            <a:off x="5706116" y="1295687"/>
            <a:ext cx="2786062" cy="400110"/>
          </a:xfrm>
          <a:prstGeom prst="rect">
            <a:avLst/>
          </a:prstGeom>
          <a:solidFill>
            <a:schemeClr val="accent4">
              <a:lumMod val="75000"/>
            </a:schemeClr>
          </a:solidFill>
        </p:spPr>
        <p:txBody>
          <a:bodyPr>
            <a:spAutoFit/>
          </a:bodyPr>
          <a:lstStyle/>
          <a:p>
            <a:pPr>
              <a:defRPr/>
            </a:pPr>
            <a:r>
              <a:rPr lang="el-GR" sz="2000" dirty="0">
                <a:solidFill>
                  <a:prstClr val="white"/>
                </a:solidFill>
                <a:latin typeface="Calibri"/>
                <a:cs typeface="Arial" charset="0"/>
              </a:rPr>
              <a:t>Το φυτό του λιναριού</a:t>
            </a:r>
          </a:p>
        </p:txBody>
      </p:sp>
      <p:pic>
        <p:nvPicPr>
          <p:cNvPr id="6" name="Εικόνα 5" title="Το φυτό του λιναριού"/>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06116" y="1844824"/>
            <a:ext cx="2780928" cy="2780928"/>
          </a:xfrm>
          <a:prstGeom prst="rect">
            <a:avLst/>
          </a:prstGeom>
          <a:ln>
            <a:solidFill>
              <a:srgbClr val="7030A0"/>
            </a:solidFill>
          </a:ln>
        </p:spPr>
      </p:pic>
      <p:sp>
        <p:nvSpPr>
          <p:cNvPr id="7" name="Rectangle 8"/>
          <p:cNvSpPr/>
          <p:nvPr/>
        </p:nvSpPr>
        <p:spPr>
          <a:xfrm>
            <a:off x="5493706" y="4650287"/>
            <a:ext cx="3205747" cy="461665"/>
          </a:xfrm>
          <a:prstGeom prst="rect">
            <a:avLst/>
          </a:prstGeom>
        </p:spPr>
        <p:txBody>
          <a:bodyPr wrap="square">
            <a:spAutoFit/>
          </a:bodyPr>
          <a:lstStyle/>
          <a:p>
            <a:pPr algn="ctr"/>
            <a:r>
              <a:rPr lang="en-US" sz="1200" dirty="0">
                <a:solidFill>
                  <a:prstClr val="black">
                    <a:lumMod val="65000"/>
                    <a:lumOff val="35000"/>
                  </a:prstClr>
                </a:solidFill>
                <a:latin typeface="Calibri"/>
              </a:rPr>
              <a:t>“</a:t>
            </a:r>
            <a:r>
              <a:rPr lang="en-US" sz="1200" dirty="0">
                <a:solidFill>
                  <a:prstClr val="black">
                    <a:lumMod val="65000"/>
                    <a:lumOff val="35000"/>
                  </a:prstClr>
                </a:solidFill>
                <a:latin typeface="Calibri"/>
                <a:hlinkClick r:id="rId3"/>
              </a:rPr>
              <a:t>Linum </a:t>
            </a:r>
            <a:r>
              <a:rPr lang="en-US" sz="1200" dirty="0" err="1">
                <a:solidFill>
                  <a:prstClr val="black">
                    <a:lumMod val="65000"/>
                    <a:lumOff val="35000"/>
                  </a:prstClr>
                </a:solidFill>
                <a:latin typeface="Calibri"/>
                <a:hlinkClick r:id="rId3"/>
              </a:rPr>
              <a:t>usitatissimum</a:t>
            </a:r>
            <a:r>
              <a:rPr lang="en-US" sz="1200" dirty="0">
                <a:solidFill>
                  <a:prstClr val="black">
                    <a:lumMod val="65000"/>
                    <a:lumOff val="35000"/>
                  </a:prstClr>
                </a:solidFill>
                <a:latin typeface="Calibri"/>
                <a:hlinkClick r:id="rId3"/>
              </a:rPr>
              <a:t> (</a:t>
            </a:r>
            <a:r>
              <a:rPr lang="en-US" sz="1200" dirty="0" err="1">
                <a:solidFill>
                  <a:prstClr val="black">
                    <a:lumMod val="65000"/>
                    <a:lumOff val="35000"/>
                  </a:prstClr>
                </a:solidFill>
                <a:latin typeface="Calibri"/>
                <a:hlinkClick r:id="rId3"/>
              </a:rPr>
              <a:t>OliBac</a:t>
            </a:r>
            <a:r>
              <a:rPr lang="en-US" sz="1200" dirty="0">
                <a:solidFill>
                  <a:prstClr val="black">
                    <a:lumMod val="65000"/>
                    <a:lumOff val="35000"/>
                  </a:prstClr>
                </a:solidFill>
                <a:latin typeface="Calibri"/>
                <a:hlinkClick r:id="rId3"/>
              </a:rPr>
              <a:t>)</a:t>
            </a:r>
            <a:r>
              <a:rPr lang="en-US" sz="1200" dirty="0">
                <a:solidFill>
                  <a:prstClr val="black">
                    <a:lumMod val="65000"/>
                    <a:lumOff val="35000"/>
                  </a:prstClr>
                </a:solidFill>
                <a:latin typeface="Calibri"/>
              </a:rPr>
              <a:t>”,</a:t>
            </a:r>
            <a:r>
              <a:rPr lang="el-GR" sz="1200" dirty="0" smtClean="0">
                <a:solidFill>
                  <a:prstClr val="black">
                    <a:lumMod val="65000"/>
                    <a:lumOff val="35000"/>
                  </a:prstClr>
                </a:solidFill>
                <a:latin typeface="Calibri"/>
              </a:rPr>
              <a:t> από</a:t>
            </a:r>
            <a:r>
              <a:rPr lang="en-US" sz="1200" dirty="0" smtClean="0">
                <a:solidFill>
                  <a:prstClr val="black">
                    <a:lumMod val="65000"/>
                    <a:lumOff val="35000"/>
                  </a:prstClr>
                </a:solidFill>
                <a:latin typeface="Calibri"/>
              </a:rPr>
              <a:t>  </a:t>
            </a:r>
            <a:r>
              <a:rPr lang="en-US" sz="1200" dirty="0">
                <a:solidFill>
                  <a:prstClr val="black">
                    <a:lumMod val="65000"/>
                    <a:lumOff val="35000"/>
                  </a:prstClr>
                </a:solidFill>
                <a:latin typeface="Calibri"/>
                <a:hlinkClick r:id="rId4"/>
              </a:rPr>
              <a:t>Magnus </a:t>
            </a:r>
            <a:r>
              <a:rPr lang="en-US" sz="1200" dirty="0" err="1">
                <a:solidFill>
                  <a:prstClr val="black">
                    <a:lumMod val="65000"/>
                    <a:lumOff val="35000"/>
                  </a:prstClr>
                </a:solidFill>
                <a:latin typeface="Calibri"/>
                <a:hlinkClick r:id="rId4"/>
              </a:rPr>
              <a:t>Manske</a:t>
            </a:r>
            <a:r>
              <a:rPr lang="en-US" sz="1200" dirty="0">
                <a:solidFill>
                  <a:prstClr val="black">
                    <a:lumMod val="65000"/>
                    <a:lumOff val="35000"/>
                  </a:prstClr>
                </a:solidFill>
                <a:latin typeface="Calibri"/>
                <a:hlinkClick r:id="rId4"/>
              </a:rPr>
              <a:t> </a:t>
            </a:r>
            <a:r>
              <a:rPr lang="el-GR" sz="1200" dirty="0" smtClean="0">
                <a:solidFill>
                  <a:prstClr val="black">
                    <a:lumMod val="65000"/>
                    <a:lumOff val="35000"/>
                  </a:prstClr>
                </a:solidFill>
                <a:latin typeface="Calibri"/>
              </a:rPr>
              <a:t>διαθέσιμο με άδεια</a:t>
            </a:r>
            <a:r>
              <a:rPr lang="en-US" sz="1200" dirty="0" smtClean="0">
                <a:solidFill>
                  <a:prstClr val="black">
                    <a:lumMod val="65000"/>
                    <a:lumOff val="35000"/>
                  </a:prstClr>
                </a:solidFill>
                <a:latin typeface="Calibri"/>
              </a:rPr>
              <a:t> </a:t>
            </a:r>
            <a:r>
              <a:rPr lang="en-US" sz="1200" dirty="0">
                <a:solidFill>
                  <a:prstClr val="black">
                    <a:lumMod val="65000"/>
                    <a:lumOff val="35000"/>
                  </a:prstClr>
                </a:solidFill>
                <a:latin typeface="Calibri"/>
                <a:hlinkClick r:id="rId5"/>
              </a:rPr>
              <a:t>CC BY 2.0</a:t>
            </a:r>
            <a:endParaRPr lang="en-US" sz="1200" dirty="0">
              <a:solidFill>
                <a:prstClr val="black">
                  <a:lumMod val="65000"/>
                  <a:lumOff val="35000"/>
                </a:prstClr>
              </a:solidFill>
              <a:latin typeface="Calibri"/>
            </a:endParaRPr>
          </a:p>
        </p:txBody>
      </p:sp>
      <p:sp>
        <p:nvSpPr>
          <p:cNvPr id="4" name="Θέση αριθμού διαφάνειας 3"/>
          <p:cNvSpPr>
            <a:spLocks noGrp="1"/>
          </p:cNvSpPr>
          <p:nvPr>
            <p:ph type="sldNum" sz="quarter" idx="12"/>
          </p:nvPr>
        </p:nvSpPr>
        <p:spPr>
          <a:xfrm>
            <a:off x="6581674" y="6309320"/>
            <a:ext cx="2133600" cy="365125"/>
          </a:xfrm>
        </p:spPr>
        <p:txBody>
          <a:bodyPr/>
          <a:lstStyle/>
          <a:p>
            <a:pPr>
              <a:defRPr/>
            </a:pPr>
            <a:fld id="{7E55E3B3-0445-4CFC-BED8-763D4409E61F}" type="slidenum">
              <a:rPr lang="el-GR" smtClean="0">
                <a:solidFill>
                  <a:prstClr val="black"/>
                </a:solidFill>
              </a:rPr>
              <a:pPr>
                <a:defRPr/>
              </a:pPr>
              <a:t>26</a:t>
            </a:fld>
            <a:endParaRPr lang="el-GR">
              <a:solidFill>
                <a:prstClr val="black"/>
              </a:solidFill>
            </a:endParaRPr>
          </a:p>
        </p:txBody>
      </p:sp>
    </p:spTree>
    <p:extLst>
      <p:ext uri="{BB962C8B-B14F-4D97-AF65-F5344CB8AC3E}">
        <p14:creationId xmlns:p14="http://schemas.microsoft.com/office/powerpoint/2010/main" val="416582999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dirty="0">
                <a:solidFill>
                  <a:schemeClr val="accent4">
                    <a:lumMod val="75000"/>
                  </a:schemeClr>
                </a:solidFill>
              </a:rPr>
              <a:t>Στάδια επεξεργασίας </a:t>
            </a:r>
            <a:r>
              <a:rPr lang="el-GR" dirty="0" smtClean="0">
                <a:solidFill>
                  <a:schemeClr val="accent4">
                    <a:lumMod val="75000"/>
                  </a:schemeClr>
                </a:solidFill>
              </a:rPr>
              <a:t>λιναριού</a:t>
            </a:r>
            <a:endParaRPr lang="el-GR" dirty="0">
              <a:solidFill>
                <a:schemeClr val="accent4">
                  <a:lumMod val="75000"/>
                </a:schemeClr>
              </a:solidFill>
            </a:endParaRPr>
          </a:p>
        </p:txBody>
      </p:sp>
      <p:sp>
        <p:nvSpPr>
          <p:cNvPr id="3" name="Θέση περιεχομένου 2"/>
          <p:cNvSpPr>
            <a:spLocks noGrp="1"/>
          </p:cNvSpPr>
          <p:nvPr>
            <p:ph idx="1"/>
          </p:nvPr>
        </p:nvSpPr>
        <p:spPr>
          <a:xfrm>
            <a:off x="457200" y="1196752"/>
            <a:ext cx="8229600" cy="4824536"/>
          </a:xfrm>
        </p:spPr>
        <p:txBody>
          <a:bodyPr>
            <a:normAutofit/>
          </a:bodyPr>
          <a:lstStyle/>
          <a:p>
            <a:pPr>
              <a:spcBef>
                <a:spcPts val="2400"/>
              </a:spcBef>
            </a:pPr>
            <a:r>
              <a:rPr lang="el-GR" sz="2400" dirty="0"/>
              <a:t>Ακολουθούσε το </a:t>
            </a:r>
            <a:r>
              <a:rPr lang="el-GR" sz="2400" dirty="0" err="1"/>
              <a:t>σπάθισμα</a:t>
            </a:r>
            <a:r>
              <a:rPr lang="el-GR" sz="2400" dirty="0"/>
              <a:t>, με μαχαίρια ή άλλο αιχμηρό εργαλείο, για να αφαιρεθεί ο εξωτερικός φλοιός. Το εσωτερικό μέρος τον φυτού είναι αυτό που έγνεθαν. </a:t>
            </a:r>
          </a:p>
          <a:p>
            <a:pPr>
              <a:spcBef>
                <a:spcPts val="2400"/>
              </a:spcBef>
            </a:pPr>
            <a:r>
              <a:rPr lang="el-GR" sz="2400" dirty="0"/>
              <a:t>Το νήμα που προερχόταν από τα πιο χοντρά φυτά το χρησιμοποιούσαν για χοντρά υφάσματα.</a:t>
            </a:r>
          </a:p>
          <a:p>
            <a:pPr>
              <a:spcBef>
                <a:spcPts val="2400"/>
              </a:spcBef>
            </a:pPr>
            <a:r>
              <a:rPr lang="el-GR" sz="2400" dirty="0"/>
              <a:t>Την καρδιά τον λιναριού το σκουλί, το καλό λινάρι, το έγνεθαν με ειδικό τρόπο και το χρησιμοποιούσαν για λεπτά υφάσματα. </a:t>
            </a:r>
          </a:p>
          <a:p>
            <a:pPr>
              <a:spcBef>
                <a:spcPts val="2400"/>
              </a:spcBef>
            </a:pPr>
            <a:r>
              <a:rPr lang="el-GR" sz="2400" dirty="0"/>
              <a:t>Οι ίνες καλής ποιότητας γενικά έχουν χρώμα λευκό </a:t>
            </a:r>
            <a:r>
              <a:rPr lang="el-GR" sz="2400" dirty="0" err="1"/>
              <a:t>αργυρόχρουν</a:t>
            </a:r>
            <a:r>
              <a:rPr lang="el-GR" sz="2400" dirty="0"/>
              <a:t> ενώ οι κατώτερης ποιότητας </a:t>
            </a:r>
            <a:r>
              <a:rPr lang="el-GR" sz="2400" dirty="0" err="1"/>
              <a:t>κοκκινόξανθο</a:t>
            </a:r>
            <a:r>
              <a:rPr lang="el-GR" sz="2400" dirty="0"/>
              <a:t>.</a:t>
            </a:r>
          </a:p>
          <a:p>
            <a:endParaRPr lang="el-GR" dirty="0"/>
          </a:p>
        </p:txBody>
      </p:sp>
      <p:sp>
        <p:nvSpPr>
          <p:cNvPr id="5" name="Ορθογώνιο 4"/>
          <p:cNvSpPr/>
          <p:nvPr/>
        </p:nvSpPr>
        <p:spPr>
          <a:xfrm>
            <a:off x="2979456" y="6052863"/>
            <a:ext cx="2880320" cy="461665"/>
          </a:xfrm>
          <a:prstGeom prst="rect">
            <a:avLst/>
          </a:prstGeom>
        </p:spPr>
        <p:txBody>
          <a:bodyPr wrap="square">
            <a:spAutoFit/>
          </a:bodyPr>
          <a:lstStyle/>
          <a:p>
            <a:pPr marL="357188"/>
            <a:r>
              <a:rPr lang="en-US" sz="2400" dirty="0" smtClean="0">
                <a:solidFill>
                  <a:prstClr val="black"/>
                </a:solidFill>
                <a:latin typeface="+mn-lt"/>
                <a:hlinkClick r:id="rId2"/>
              </a:rPr>
              <a:t>Flax Processing</a:t>
            </a:r>
            <a:endParaRPr lang="en-US" sz="2400" dirty="0">
              <a:solidFill>
                <a:prstClr val="black"/>
              </a:solidFill>
              <a:latin typeface="+mn-lt"/>
            </a:endParaRPr>
          </a:p>
        </p:txBody>
      </p:sp>
      <p:pic>
        <p:nvPicPr>
          <p:cNvPr id="3074" name="Picture 2" descr="C:\Users\fkaram2\Desktop\Photo-Video-Film2-icon.pn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34956" y="6086475"/>
            <a:ext cx="443384" cy="443384"/>
          </a:xfrm>
          <a:prstGeom prst="rect">
            <a:avLst/>
          </a:prstGeom>
          <a:noFill/>
          <a:extLst>
            <a:ext uri="{909E8E84-426E-40DD-AFC4-6F175D3DCCD1}">
              <a14:hiddenFill xmlns:a14="http://schemas.microsoft.com/office/drawing/2010/main">
                <a:solidFill>
                  <a:srgbClr val="FFFFFF"/>
                </a:solidFill>
              </a14:hiddenFill>
            </a:ext>
          </a:extLst>
        </p:spPr>
      </p:pic>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27</a:t>
            </a:fld>
            <a:endParaRPr lang="el-GR">
              <a:solidFill>
                <a:prstClr val="black"/>
              </a:solidFill>
            </a:endParaRPr>
          </a:p>
        </p:txBody>
      </p:sp>
    </p:spTree>
    <p:extLst>
      <p:ext uri="{BB962C8B-B14F-4D97-AF65-F5344CB8AC3E}">
        <p14:creationId xmlns:p14="http://schemas.microsoft.com/office/powerpoint/2010/main" val="328831486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dirty="0">
                <a:solidFill>
                  <a:schemeClr val="accent4">
                    <a:lumMod val="75000"/>
                  </a:schemeClr>
                </a:solidFill>
              </a:rPr>
              <a:t>Σπάθισμα </a:t>
            </a:r>
            <a:r>
              <a:rPr lang="el-GR" dirty="0" smtClean="0">
                <a:solidFill>
                  <a:schemeClr val="accent4">
                    <a:lumMod val="75000"/>
                  </a:schemeClr>
                </a:solidFill>
              </a:rPr>
              <a:t>λιναριού</a:t>
            </a:r>
            <a:endParaRPr lang="el-GR" dirty="0">
              <a:solidFill>
                <a:schemeClr val="accent4">
                  <a:lumMod val="75000"/>
                </a:schemeClr>
              </a:solidFill>
            </a:endParaRPr>
          </a:p>
        </p:txBody>
      </p:sp>
      <p:pic>
        <p:nvPicPr>
          <p:cNvPr id="5" name="Θέση περιεχομένου 4" title="Εργαλεία για το σπάθισμα του λιναριού"/>
          <p:cNvPicPr>
            <a:picLocks noGrp="1" noChangeAspect="1"/>
          </p:cNvPicPr>
          <p:nvPr>
            <p:ph idx="1"/>
          </p:nvPr>
        </p:nvPicPr>
        <p:blipFill>
          <a:blip r:embed="rId3"/>
          <a:stretch>
            <a:fillRect/>
          </a:stretch>
        </p:blipFill>
        <p:spPr>
          <a:xfrm>
            <a:off x="2001156" y="1412776"/>
            <a:ext cx="5019115" cy="3343480"/>
          </a:xfrm>
          <a:prstGeom prst="rect">
            <a:avLst/>
          </a:prstGeom>
          <a:ln>
            <a:solidFill>
              <a:srgbClr val="7030A0"/>
            </a:solidFill>
          </a:ln>
        </p:spPr>
      </p:pic>
      <p:sp>
        <p:nvSpPr>
          <p:cNvPr id="6" name="Rectangle 8"/>
          <p:cNvSpPr/>
          <p:nvPr/>
        </p:nvSpPr>
        <p:spPr>
          <a:xfrm>
            <a:off x="2839371" y="4747857"/>
            <a:ext cx="3256257" cy="461665"/>
          </a:xfrm>
          <a:prstGeom prst="rect">
            <a:avLst/>
          </a:prstGeom>
        </p:spPr>
        <p:txBody>
          <a:bodyPr wrap="square">
            <a:spAutoFit/>
          </a:bodyPr>
          <a:lstStyle/>
          <a:p>
            <a:pPr algn="ctr"/>
            <a:r>
              <a:rPr lang="en-US" sz="1200" dirty="0" smtClean="0">
                <a:solidFill>
                  <a:prstClr val="black">
                    <a:lumMod val="65000"/>
                    <a:lumOff val="35000"/>
                  </a:prstClr>
                </a:solidFill>
                <a:latin typeface="Calibri"/>
              </a:rPr>
              <a:t>“</a:t>
            </a:r>
            <a:r>
              <a:rPr lang="fr-FR" sz="1200" dirty="0">
                <a:solidFill>
                  <a:prstClr val="black">
                    <a:lumMod val="65000"/>
                    <a:lumOff val="35000"/>
                  </a:prstClr>
                </a:solidFill>
                <a:latin typeface="Calibri"/>
                <a:hlinkClick r:id="rId4"/>
              </a:rPr>
              <a:t>Harfleur - Musée du Prieuré - </a:t>
            </a:r>
            <a:r>
              <a:rPr lang="fr-FR" sz="1200" dirty="0" err="1" smtClean="0">
                <a:solidFill>
                  <a:prstClr val="black">
                    <a:lumMod val="65000"/>
                    <a:lumOff val="35000"/>
                  </a:prstClr>
                </a:solidFill>
                <a:latin typeface="Calibri"/>
                <a:hlinkClick r:id="rId4"/>
              </a:rPr>
              <a:t>broye</a:t>
            </a:r>
            <a:r>
              <a:rPr lang="en-US" sz="1200" dirty="0" smtClean="0">
                <a:solidFill>
                  <a:prstClr val="black">
                    <a:lumMod val="65000"/>
                    <a:lumOff val="35000"/>
                  </a:prstClr>
                </a:solidFill>
                <a:latin typeface="Calibri"/>
              </a:rPr>
              <a:t>”,</a:t>
            </a:r>
            <a:r>
              <a:rPr lang="el-GR" sz="1200" dirty="0" smtClean="0">
                <a:solidFill>
                  <a:prstClr val="black">
                    <a:lumMod val="65000"/>
                    <a:lumOff val="35000"/>
                  </a:prstClr>
                </a:solidFill>
                <a:latin typeface="Calibri"/>
              </a:rPr>
              <a:t> από</a:t>
            </a:r>
            <a:r>
              <a:rPr lang="en-US" sz="1200" dirty="0" smtClean="0">
                <a:solidFill>
                  <a:prstClr val="black">
                    <a:lumMod val="65000"/>
                    <a:lumOff val="35000"/>
                  </a:prstClr>
                </a:solidFill>
                <a:latin typeface="Calibri"/>
              </a:rPr>
              <a:t>  </a:t>
            </a:r>
            <a:r>
              <a:rPr lang="en-US" sz="1200" dirty="0" err="1" smtClean="0">
                <a:solidFill>
                  <a:prstClr val="black">
                    <a:lumMod val="65000"/>
                    <a:lumOff val="35000"/>
                  </a:prstClr>
                </a:solidFill>
                <a:latin typeface="Calibri"/>
                <a:hlinkClick r:id="rId5"/>
              </a:rPr>
              <a:t>Pymouss</a:t>
            </a:r>
            <a:r>
              <a:rPr lang="el-GR" sz="1200" dirty="0" smtClean="0">
                <a:solidFill>
                  <a:prstClr val="black">
                    <a:lumMod val="65000"/>
                    <a:lumOff val="35000"/>
                  </a:prstClr>
                </a:solidFill>
                <a:latin typeface="Calibri"/>
              </a:rPr>
              <a:t> διαθέσιμο με άδεια</a:t>
            </a:r>
            <a:r>
              <a:rPr lang="en-US" sz="1200" dirty="0" smtClean="0">
                <a:solidFill>
                  <a:prstClr val="black">
                    <a:lumMod val="65000"/>
                    <a:lumOff val="35000"/>
                  </a:prstClr>
                </a:solidFill>
                <a:latin typeface="Calibri"/>
              </a:rPr>
              <a:t> </a:t>
            </a:r>
            <a:r>
              <a:rPr lang="en-US" sz="1200" dirty="0">
                <a:solidFill>
                  <a:prstClr val="black">
                    <a:lumMod val="65000"/>
                    <a:lumOff val="35000"/>
                  </a:prstClr>
                </a:solidFill>
                <a:latin typeface="Calibri"/>
                <a:hlinkClick r:id="rId6"/>
              </a:rPr>
              <a:t>CC BY-SA 3.0</a:t>
            </a:r>
            <a:endParaRPr lang="en-US" sz="1200" dirty="0">
              <a:solidFill>
                <a:prstClr val="black">
                  <a:lumMod val="65000"/>
                  <a:lumOff val="35000"/>
                </a:prstClr>
              </a:solidFill>
              <a:latin typeface="Calibri"/>
            </a:endParaRPr>
          </a:p>
        </p:txBody>
      </p:sp>
      <p:sp>
        <p:nvSpPr>
          <p:cNvPr id="8" name="4 - Θέση κειμένου"/>
          <p:cNvSpPr txBox="1">
            <a:spLocks/>
          </p:cNvSpPr>
          <p:nvPr/>
        </p:nvSpPr>
        <p:spPr>
          <a:xfrm>
            <a:off x="1979712" y="5209522"/>
            <a:ext cx="5040560" cy="560135"/>
          </a:xfrm>
          <a:prstGeom prst="rect">
            <a:avLst/>
          </a:prstGeom>
          <a:solidFill>
            <a:schemeClr val="accent4">
              <a:lumMod val="75000"/>
            </a:schemeClr>
          </a:solid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spcAft>
                <a:spcPts val="0"/>
              </a:spcAft>
              <a:buFont typeface="Arial" charset="0"/>
              <a:buNone/>
              <a:defRPr/>
            </a:pPr>
            <a:r>
              <a:rPr lang="el-GR" sz="2000" dirty="0" smtClean="0">
                <a:solidFill>
                  <a:prstClr val="white"/>
                </a:solidFill>
                <a:cs typeface="Arial" charset="0"/>
              </a:rPr>
              <a:t>Εργαλεί</a:t>
            </a:r>
            <a:r>
              <a:rPr lang="el-GR" sz="2000" dirty="0">
                <a:solidFill>
                  <a:prstClr val="white"/>
                </a:solidFill>
                <a:cs typeface="Arial" charset="0"/>
              </a:rPr>
              <a:t>ο</a:t>
            </a:r>
            <a:r>
              <a:rPr lang="el-GR" sz="2000" dirty="0" smtClean="0">
                <a:solidFill>
                  <a:prstClr val="white"/>
                </a:solidFill>
                <a:cs typeface="Arial" charset="0"/>
              </a:rPr>
              <a:t> για το σπάθισμα του λιναριού</a:t>
            </a:r>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28</a:t>
            </a:fld>
            <a:endParaRPr lang="el-GR">
              <a:solidFill>
                <a:prstClr val="black"/>
              </a:solidFill>
            </a:endParaRPr>
          </a:p>
        </p:txBody>
      </p:sp>
    </p:spTree>
    <p:extLst>
      <p:ext uri="{BB962C8B-B14F-4D97-AF65-F5344CB8AC3E}">
        <p14:creationId xmlns:p14="http://schemas.microsoft.com/office/powerpoint/2010/main" val="5350197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solidFill>
                  <a:schemeClr val="accent4">
                    <a:lumMod val="75000"/>
                  </a:schemeClr>
                </a:solidFill>
              </a:rPr>
              <a:t>Ίνες</a:t>
            </a:r>
          </a:p>
        </p:txBody>
      </p:sp>
      <p:sp>
        <p:nvSpPr>
          <p:cNvPr id="3" name="Θέση περιεχομένου 2"/>
          <p:cNvSpPr>
            <a:spLocks noGrp="1"/>
          </p:cNvSpPr>
          <p:nvPr>
            <p:ph idx="1"/>
          </p:nvPr>
        </p:nvSpPr>
        <p:spPr/>
        <p:txBody>
          <a:bodyPr>
            <a:normAutofit/>
          </a:bodyPr>
          <a:lstStyle/>
          <a:p>
            <a:r>
              <a:rPr lang="el-GR" sz="2400" dirty="0"/>
              <a:t>Οι κλωστοϋφαντουργικές ίνες είναι σχεδόν κυλινδρικά σώματα με πολύ μεγάλο μήκος σε σχέση με τη διάμετρο τους: </a:t>
            </a:r>
          </a:p>
          <a:p>
            <a:pPr lvl="1">
              <a:spcBef>
                <a:spcPts val="1200"/>
              </a:spcBef>
            </a:pPr>
            <a:r>
              <a:rPr lang="el-GR" sz="2400" dirty="0"/>
              <a:t>Συνεχείς ίνες (μεγάλου μήκους) </a:t>
            </a:r>
          </a:p>
          <a:p>
            <a:pPr lvl="1">
              <a:spcBef>
                <a:spcPts val="1200"/>
              </a:spcBef>
            </a:pPr>
            <a:r>
              <a:rPr lang="el-GR" sz="2400" dirty="0"/>
              <a:t>Ασυνεχείς (μικρού μήκους)</a:t>
            </a:r>
          </a:p>
          <a:p>
            <a:pPr>
              <a:spcBef>
                <a:spcPts val="2400"/>
              </a:spcBef>
            </a:pPr>
            <a:r>
              <a:rPr lang="el-GR" sz="2400" dirty="0"/>
              <a:t>Το τυπικό τους μήκος είναι μερικά εκατοστά  (2-3 για το βαμβάκι και 10-20 για το μαλλί), ενώ η διάμετρος τους είναι λίγα εκατομμυριοστά του μέτρου.  </a:t>
            </a:r>
          </a:p>
          <a:p>
            <a:pPr>
              <a:spcBef>
                <a:spcPts val="2400"/>
              </a:spcBef>
            </a:pPr>
            <a:r>
              <a:rPr lang="el-GR" sz="2400" dirty="0"/>
              <a:t>Το μετάξι αποτελεί τη μόνη φυσική ίνα με μεγάλο μήκος.</a:t>
            </a:r>
          </a:p>
          <a:p>
            <a:endParaRPr lang="el-GR" sz="2400"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2</a:t>
            </a:fld>
            <a:endParaRPr lang="el-GR">
              <a:solidFill>
                <a:prstClr val="black"/>
              </a:solidFill>
            </a:endParaRPr>
          </a:p>
        </p:txBody>
      </p:sp>
    </p:spTree>
    <p:extLst>
      <p:ext uri="{BB962C8B-B14F-4D97-AF65-F5344CB8AC3E}">
        <p14:creationId xmlns:p14="http://schemas.microsoft.com/office/powerpoint/2010/main" val="413058816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solidFill>
                  <a:schemeClr val="accent4">
                    <a:lumMod val="75000"/>
                  </a:schemeClr>
                </a:solidFill>
              </a:rPr>
              <a:t>Λανάρισμα λιναριού</a:t>
            </a:r>
          </a:p>
        </p:txBody>
      </p:sp>
      <p:sp>
        <p:nvSpPr>
          <p:cNvPr id="7" name="6 - TextBox"/>
          <p:cNvSpPr txBox="1"/>
          <p:nvPr/>
        </p:nvSpPr>
        <p:spPr>
          <a:xfrm>
            <a:off x="4041620" y="5833495"/>
            <a:ext cx="4645180" cy="400110"/>
          </a:xfrm>
          <a:prstGeom prst="rect">
            <a:avLst/>
          </a:prstGeom>
          <a:solidFill>
            <a:schemeClr val="accent4">
              <a:lumMod val="75000"/>
            </a:schemeClr>
          </a:solidFill>
        </p:spPr>
        <p:txBody>
          <a:bodyPr wrap="square">
            <a:spAutoFit/>
          </a:bodyPr>
          <a:lstStyle/>
          <a:p>
            <a:pPr algn="ctr">
              <a:defRPr/>
            </a:pPr>
            <a:r>
              <a:rPr lang="el-GR" sz="2000" dirty="0">
                <a:solidFill>
                  <a:prstClr val="white"/>
                </a:solidFill>
                <a:latin typeface="Calibri"/>
                <a:cs typeface="Arial" charset="0"/>
              </a:rPr>
              <a:t>Εργαλεία </a:t>
            </a:r>
            <a:r>
              <a:rPr lang="el-GR" sz="2000" dirty="0" smtClean="0">
                <a:solidFill>
                  <a:prstClr val="white"/>
                </a:solidFill>
                <a:latin typeface="Calibri"/>
                <a:cs typeface="Arial" charset="0"/>
              </a:rPr>
              <a:t>λαναρίσματος</a:t>
            </a:r>
            <a:endParaRPr lang="el-GR" sz="2000" dirty="0">
              <a:solidFill>
                <a:prstClr val="white"/>
              </a:solidFill>
              <a:latin typeface="Calibri"/>
              <a:cs typeface="Arial" charset="0"/>
            </a:endParaRPr>
          </a:p>
        </p:txBody>
      </p:sp>
      <p:pic>
        <p:nvPicPr>
          <p:cNvPr id="1026" name="Picture 2" descr="File:Noe hechel.jpg" title="Εργαλεία λαναρίσματος"/>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0008" y="1144699"/>
            <a:ext cx="3182388" cy="2386791"/>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8"/>
          <p:cNvSpPr/>
          <p:nvPr/>
        </p:nvSpPr>
        <p:spPr>
          <a:xfrm>
            <a:off x="595305" y="3518914"/>
            <a:ext cx="2511792" cy="461665"/>
          </a:xfrm>
          <a:prstGeom prst="rect">
            <a:avLst/>
          </a:prstGeom>
        </p:spPr>
        <p:txBody>
          <a:bodyPr wrap="square">
            <a:spAutoFit/>
          </a:bodyPr>
          <a:lstStyle/>
          <a:p>
            <a:pPr algn="ctr"/>
            <a:r>
              <a:rPr lang="en-US" sz="1200" dirty="0" smtClean="0">
                <a:solidFill>
                  <a:prstClr val="black">
                    <a:lumMod val="65000"/>
                    <a:lumOff val="35000"/>
                  </a:prstClr>
                </a:solidFill>
                <a:latin typeface="Calibri"/>
              </a:rPr>
              <a:t>“</a:t>
            </a:r>
            <a:r>
              <a:rPr lang="en-US" sz="1200" dirty="0">
                <a:solidFill>
                  <a:prstClr val="black"/>
                </a:solidFill>
                <a:latin typeface="Calibri"/>
                <a:hlinkClick r:id="rId3"/>
              </a:rPr>
              <a:t>Noe </a:t>
            </a:r>
            <a:r>
              <a:rPr lang="en-US" sz="1200" dirty="0" err="1" smtClean="0">
                <a:solidFill>
                  <a:prstClr val="black"/>
                </a:solidFill>
                <a:latin typeface="Calibri"/>
                <a:hlinkClick r:id="rId3"/>
              </a:rPr>
              <a:t>hechel</a:t>
            </a:r>
            <a:r>
              <a:rPr lang="en-US" sz="1200" dirty="0" smtClean="0">
                <a:solidFill>
                  <a:prstClr val="black">
                    <a:lumMod val="65000"/>
                    <a:lumOff val="35000"/>
                  </a:prstClr>
                </a:solidFill>
                <a:latin typeface="Calibri"/>
              </a:rPr>
              <a:t>”,</a:t>
            </a:r>
            <a:r>
              <a:rPr lang="el-GR" sz="1200" dirty="0" smtClean="0">
                <a:solidFill>
                  <a:prstClr val="black">
                    <a:lumMod val="65000"/>
                    <a:lumOff val="35000"/>
                  </a:prstClr>
                </a:solidFill>
                <a:latin typeface="Calibri"/>
              </a:rPr>
              <a:t> από</a:t>
            </a:r>
            <a:r>
              <a:rPr lang="en-US" sz="1200" dirty="0" smtClean="0">
                <a:solidFill>
                  <a:prstClr val="black">
                    <a:lumMod val="65000"/>
                    <a:lumOff val="35000"/>
                  </a:prstClr>
                </a:solidFill>
                <a:latin typeface="Calibri"/>
              </a:rPr>
              <a:t>  </a:t>
            </a:r>
            <a:r>
              <a:rPr lang="en-US" sz="1200" dirty="0" err="1" smtClean="0">
                <a:solidFill>
                  <a:prstClr val="black"/>
                </a:solidFill>
                <a:latin typeface="Calibri"/>
                <a:hlinkClick r:id="rId4"/>
              </a:rPr>
              <a:t>Flominator</a:t>
            </a:r>
            <a:r>
              <a:rPr lang="el-GR" sz="1200" dirty="0" smtClean="0">
                <a:solidFill>
                  <a:prstClr val="black">
                    <a:lumMod val="65000"/>
                    <a:lumOff val="35000"/>
                  </a:prstClr>
                </a:solidFill>
                <a:latin typeface="Calibri"/>
                <a:hlinkClick r:id="rId4"/>
              </a:rPr>
              <a:t> </a:t>
            </a:r>
            <a:r>
              <a:rPr lang="el-GR" sz="1200" dirty="0" smtClean="0">
                <a:solidFill>
                  <a:prstClr val="black">
                    <a:lumMod val="65000"/>
                    <a:lumOff val="35000"/>
                  </a:prstClr>
                </a:solidFill>
                <a:latin typeface="Calibri"/>
              </a:rPr>
              <a:t>διαθέσιμο με άδεια</a:t>
            </a:r>
            <a:r>
              <a:rPr lang="en-US" sz="1200" dirty="0" smtClean="0">
                <a:solidFill>
                  <a:prstClr val="black">
                    <a:lumMod val="65000"/>
                    <a:lumOff val="35000"/>
                  </a:prstClr>
                </a:solidFill>
                <a:latin typeface="Calibri"/>
              </a:rPr>
              <a:t> </a:t>
            </a:r>
            <a:r>
              <a:rPr lang="en-US" sz="1200" dirty="0">
                <a:solidFill>
                  <a:prstClr val="black"/>
                </a:solidFill>
                <a:latin typeface="Calibri"/>
                <a:hlinkClick r:id="rId5"/>
              </a:rPr>
              <a:t>CC BY-SA 3.0</a:t>
            </a:r>
            <a:endParaRPr lang="en-US" sz="1200" dirty="0">
              <a:solidFill>
                <a:prstClr val="black"/>
              </a:solidFill>
              <a:latin typeface="Calibri"/>
            </a:endParaRPr>
          </a:p>
        </p:txBody>
      </p:sp>
      <p:pic>
        <p:nvPicPr>
          <p:cNvPr id="8" name="Εικόνα 7" title="Εργαλεία λαναρίσματος"/>
          <p:cNvPicPr>
            <a:picLocks noChangeAspect="1"/>
          </p:cNvPicPr>
          <p:nvPr/>
        </p:nvPicPr>
        <p:blipFill>
          <a:blip r:embed="rId6"/>
          <a:stretch>
            <a:fillRect/>
          </a:stretch>
        </p:blipFill>
        <p:spPr>
          <a:xfrm>
            <a:off x="260007" y="4017152"/>
            <a:ext cx="3182388" cy="2121592"/>
          </a:xfrm>
          <a:prstGeom prst="rect">
            <a:avLst/>
          </a:prstGeom>
          <a:ln>
            <a:solidFill>
              <a:srgbClr val="7030A0"/>
            </a:solidFill>
          </a:ln>
        </p:spPr>
      </p:pic>
      <p:sp>
        <p:nvSpPr>
          <p:cNvPr id="9" name="Rectangle 8"/>
          <p:cNvSpPr/>
          <p:nvPr/>
        </p:nvSpPr>
        <p:spPr>
          <a:xfrm>
            <a:off x="162957" y="6233605"/>
            <a:ext cx="3376488" cy="461665"/>
          </a:xfrm>
          <a:prstGeom prst="rect">
            <a:avLst/>
          </a:prstGeom>
        </p:spPr>
        <p:txBody>
          <a:bodyPr wrap="square">
            <a:spAutoFit/>
          </a:bodyPr>
          <a:lstStyle/>
          <a:p>
            <a:pPr algn="ctr"/>
            <a:r>
              <a:rPr lang="en-US" sz="1200" dirty="0" smtClean="0">
                <a:solidFill>
                  <a:prstClr val="black">
                    <a:lumMod val="65000"/>
                    <a:lumOff val="35000"/>
                  </a:prstClr>
                </a:solidFill>
                <a:latin typeface="Calibri"/>
              </a:rPr>
              <a:t>“</a:t>
            </a:r>
            <a:r>
              <a:rPr lang="de-DE" sz="1200" dirty="0">
                <a:solidFill>
                  <a:prstClr val="black">
                    <a:lumMod val="65000"/>
                    <a:lumOff val="35000"/>
                  </a:prstClr>
                </a:solidFill>
                <a:latin typeface="Calibri"/>
                <a:hlinkClick r:id="rId7"/>
              </a:rPr>
              <a:t>Bergisch Gladbach - Bergisches Museum 23 </a:t>
            </a:r>
            <a:r>
              <a:rPr lang="de-DE" sz="1200" dirty="0" err="1">
                <a:solidFill>
                  <a:prstClr val="black">
                    <a:lumMod val="65000"/>
                    <a:lumOff val="35000"/>
                  </a:prstClr>
                </a:solidFill>
                <a:latin typeface="Calibri"/>
                <a:hlinkClick r:id="rId7"/>
              </a:rPr>
              <a:t>ies</a:t>
            </a:r>
            <a:r>
              <a:rPr lang="en-US" sz="1200" dirty="0" smtClean="0">
                <a:solidFill>
                  <a:prstClr val="black">
                    <a:lumMod val="65000"/>
                    <a:lumOff val="35000"/>
                  </a:prstClr>
                </a:solidFill>
                <a:latin typeface="Calibri"/>
              </a:rPr>
              <a:t>”,</a:t>
            </a:r>
            <a:r>
              <a:rPr lang="el-GR" sz="1200" dirty="0" smtClean="0">
                <a:solidFill>
                  <a:prstClr val="black">
                    <a:lumMod val="65000"/>
                    <a:lumOff val="35000"/>
                  </a:prstClr>
                </a:solidFill>
                <a:latin typeface="Calibri"/>
              </a:rPr>
              <a:t> από</a:t>
            </a:r>
            <a:r>
              <a:rPr lang="en-US" sz="1200" dirty="0" smtClean="0">
                <a:solidFill>
                  <a:prstClr val="black">
                    <a:lumMod val="65000"/>
                    <a:lumOff val="35000"/>
                  </a:prstClr>
                </a:solidFill>
                <a:latin typeface="Calibri"/>
              </a:rPr>
              <a:t>  </a:t>
            </a:r>
            <a:r>
              <a:rPr lang="en-US" sz="1200" dirty="0" err="1">
                <a:solidFill>
                  <a:prstClr val="black">
                    <a:lumMod val="65000"/>
                    <a:lumOff val="35000"/>
                  </a:prstClr>
                </a:solidFill>
                <a:latin typeface="Calibri"/>
                <a:hlinkClick r:id="rId8"/>
              </a:rPr>
              <a:t>Ies</a:t>
            </a:r>
            <a:r>
              <a:rPr lang="el-GR" sz="1200" dirty="0" smtClean="0">
                <a:solidFill>
                  <a:prstClr val="black">
                    <a:lumMod val="65000"/>
                    <a:lumOff val="35000"/>
                  </a:prstClr>
                </a:solidFill>
                <a:latin typeface="Calibri"/>
              </a:rPr>
              <a:t> διαθέσιμο ως κοινό κτήμα</a:t>
            </a:r>
            <a:endParaRPr lang="en-US" sz="1200" dirty="0">
              <a:solidFill>
                <a:prstClr val="black">
                  <a:lumMod val="65000"/>
                  <a:lumOff val="35000"/>
                </a:prstClr>
              </a:solidFill>
              <a:latin typeface="Calibri"/>
            </a:endParaRPr>
          </a:p>
        </p:txBody>
      </p:sp>
      <p:pic>
        <p:nvPicPr>
          <p:cNvPr id="10" name="Εικόνα 9" title="Εργαλεία λαναρίσματος"/>
          <p:cNvPicPr>
            <a:picLocks noChangeAspect="1"/>
          </p:cNvPicPr>
          <p:nvPr/>
        </p:nvPicPr>
        <p:blipFill>
          <a:blip r:embed="rId9"/>
          <a:stretch>
            <a:fillRect/>
          </a:stretch>
        </p:blipFill>
        <p:spPr>
          <a:xfrm>
            <a:off x="4041619" y="1144699"/>
            <a:ext cx="4645181" cy="3958961"/>
          </a:xfrm>
          <a:prstGeom prst="rect">
            <a:avLst/>
          </a:prstGeom>
          <a:ln>
            <a:solidFill>
              <a:srgbClr val="7030A0"/>
            </a:solidFill>
          </a:ln>
        </p:spPr>
      </p:pic>
      <p:sp>
        <p:nvSpPr>
          <p:cNvPr id="11" name="Rectangle 8"/>
          <p:cNvSpPr/>
          <p:nvPr/>
        </p:nvSpPr>
        <p:spPr>
          <a:xfrm>
            <a:off x="4841603" y="5129450"/>
            <a:ext cx="3376488" cy="461665"/>
          </a:xfrm>
          <a:prstGeom prst="rect">
            <a:avLst/>
          </a:prstGeom>
        </p:spPr>
        <p:txBody>
          <a:bodyPr wrap="square">
            <a:spAutoFit/>
          </a:bodyPr>
          <a:lstStyle/>
          <a:p>
            <a:pPr algn="ctr"/>
            <a:r>
              <a:rPr lang="en-US" sz="1200" dirty="0" smtClean="0">
                <a:solidFill>
                  <a:prstClr val="black">
                    <a:lumMod val="65000"/>
                    <a:lumOff val="35000"/>
                  </a:prstClr>
                </a:solidFill>
                <a:latin typeface="Calibri"/>
              </a:rPr>
              <a:t>“</a:t>
            </a:r>
            <a:r>
              <a:rPr lang="fr-FR" sz="1200" dirty="0">
                <a:solidFill>
                  <a:prstClr val="black">
                    <a:lumMod val="65000"/>
                    <a:lumOff val="35000"/>
                  </a:prstClr>
                </a:solidFill>
                <a:latin typeface="Calibri"/>
                <a:hlinkClick r:id="rId10"/>
              </a:rPr>
              <a:t>Harfleur - Compagnons duellistes - peignage du lin</a:t>
            </a:r>
            <a:r>
              <a:rPr lang="en-US" sz="1200" dirty="0" smtClean="0">
                <a:solidFill>
                  <a:prstClr val="black">
                    <a:lumMod val="65000"/>
                    <a:lumOff val="35000"/>
                  </a:prstClr>
                </a:solidFill>
                <a:latin typeface="Calibri"/>
              </a:rPr>
              <a:t>”,</a:t>
            </a:r>
            <a:r>
              <a:rPr lang="el-GR" sz="1200" dirty="0" smtClean="0">
                <a:solidFill>
                  <a:prstClr val="black">
                    <a:lumMod val="65000"/>
                    <a:lumOff val="35000"/>
                  </a:prstClr>
                </a:solidFill>
                <a:latin typeface="Calibri"/>
              </a:rPr>
              <a:t> από</a:t>
            </a:r>
            <a:r>
              <a:rPr lang="en-US" sz="1200" dirty="0" smtClean="0">
                <a:solidFill>
                  <a:prstClr val="black">
                    <a:lumMod val="65000"/>
                    <a:lumOff val="35000"/>
                  </a:prstClr>
                </a:solidFill>
                <a:latin typeface="Calibri"/>
              </a:rPr>
              <a:t>  </a:t>
            </a:r>
            <a:r>
              <a:rPr lang="en-US" sz="1200" dirty="0" err="1">
                <a:solidFill>
                  <a:prstClr val="black">
                    <a:lumMod val="65000"/>
                    <a:lumOff val="35000"/>
                  </a:prstClr>
                </a:solidFill>
                <a:latin typeface="Calibri"/>
                <a:hlinkClick r:id="rId11"/>
              </a:rPr>
              <a:t>Pymouss</a:t>
            </a:r>
            <a:r>
              <a:rPr lang="el-GR" sz="1200" dirty="0" smtClean="0">
                <a:solidFill>
                  <a:prstClr val="black">
                    <a:lumMod val="65000"/>
                    <a:lumOff val="35000"/>
                  </a:prstClr>
                </a:solidFill>
                <a:latin typeface="Calibri"/>
              </a:rPr>
              <a:t> διαθέσιμο ως κοινό κτήμα</a:t>
            </a:r>
            <a:endParaRPr lang="en-US" sz="1200" dirty="0">
              <a:solidFill>
                <a:prstClr val="black">
                  <a:lumMod val="65000"/>
                  <a:lumOff val="35000"/>
                </a:prstClr>
              </a:solidFill>
              <a:latin typeface="Calibri"/>
            </a:endParaRPr>
          </a:p>
        </p:txBody>
      </p:sp>
      <p:sp>
        <p:nvSpPr>
          <p:cNvPr id="4" name="Θέση αριθμού διαφάνειας 3"/>
          <p:cNvSpPr>
            <a:spLocks noGrp="1"/>
          </p:cNvSpPr>
          <p:nvPr>
            <p:ph type="sldNum" sz="quarter" idx="12"/>
          </p:nvPr>
        </p:nvSpPr>
        <p:spPr>
          <a:xfrm>
            <a:off x="6553200" y="6376243"/>
            <a:ext cx="2133600" cy="365125"/>
          </a:xfrm>
        </p:spPr>
        <p:txBody>
          <a:bodyPr/>
          <a:lstStyle/>
          <a:p>
            <a:pPr>
              <a:defRPr/>
            </a:pPr>
            <a:fld id="{7E55E3B3-0445-4CFC-BED8-763D4409E61F}" type="slidenum">
              <a:rPr lang="el-GR" smtClean="0">
                <a:solidFill>
                  <a:prstClr val="black"/>
                </a:solidFill>
              </a:rPr>
              <a:pPr>
                <a:defRPr/>
              </a:pPr>
              <a:t>29</a:t>
            </a:fld>
            <a:endParaRPr lang="el-GR">
              <a:solidFill>
                <a:prstClr val="black"/>
              </a:solidFill>
            </a:endParaRPr>
          </a:p>
        </p:txBody>
      </p:sp>
    </p:spTree>
    <p:extLst>
      <p:ext uri="{BB962C8B-B14F-4D97-AF65-F5344CB8AC3E}">
        <p14:creationId xmlns:p14="http://schemas.microsoft.com/office/powerpoint/2010/main" val="233233170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solidFill>
                  <a:schemeClr val="accent4">
                    <a:lumMod val="75000"/>
                  </a:schemeClr>
                </a:solidFill>
              </a:rPr>
              <a:t>Μαλλί</a:t>
            </a:r>
          </a:p>
        </p:txBody>
      </p:sp>
      <p:sp>
        <p:nvSpPr>
          <p:cNvPr id="3" name="Θέση περιεχομένου 2"/>
          <p:cNvSpPr>
            <a:spLocks noGrp="1"/>
          </p:cNvSpPr>
          <p:nvPr>
            <p:ph idx="1"/>
          </p:nvPr>
        </p:nvSpPr>
        <p:spPr>
          <a:xfrm>
            <a:off x="179512" y="1196752"/>
            <a:ext cx="4478723" cy="5324668"/>
          </a:xfrm>
        </p:spPr>
        <p:txBody>
          <a:bodyPr>
            <a:normAutofit lnSpcReduction="10000"/>
          </a:bodyPr>
          <a:lstStyle/>
          <a:p>
            <a:pPr marL="0" indent="0">
              <a:lnSpc>
                <a:spcPct val="110000"/>
              </a:lnSpc>
              <a:buNone/>
            </a:pPr>
            <a:r>
              <a:rPr lang="el-GR" sz="2400" dirty="0"/>
              <a:t>Το μαλλί, ιδιαίτερα το προβατίσιο, είναι η πιο κοινή ζωική ίνα στην Ελλάδα. Αρχικά τον Απρίλιο </a:t>
            </a:r>
            <a:r>
              <a:rPr lang="el-GR" sz="2400" dirty="0" err="1"/>
              <a:t>κουλούκριζαν</a:t>
            </a:r>
            <a:r>
              <a:rPr lang="el-GR" sz="2400" dirty="0"/>
              <a:t> τα πρόβατα, δηλαδή κούρευαν τους μηρούς και την κοιλιά των ζώων. Το μαλλί αυτό, το </a:t>
            </a:r>
            <a:r>
              <a:rPr lang="el-GR" sz="2400" dirty="0" err="1"/>
              <a:t>κοτλόμαλλο</a:t>
            </a:r>
            <a:r>
              <a:rPr lang="el-GR" sz="2400" dirty="0"/>
              <a:t> ή </a:t>
            </a:r>
            <a:r>
              <a:rPr lang="el-GR" sz="2400" dirty="0" err="1"/>
              <a:t>κουλούκρα</a:t>
            </a:r>
            <a:r>
              <a:rPr lang="el-GR" sz="2400" dirty="0"/>
              <a:t>, είναι </a:t>
            </a:r>
            <a:r>
              <a:rPr lang="el-GR" sz="2400" dirty="0" err="1"/>
              <a:t>κοντόινο</a:t>
            </a:r>
            <a:r>
              <a:rPr lang="el-GR" sz="2400" dirty="0"/>
              <a:t> και κατώτερης ποιότητας, Αντίθετα το μαλλί που προέρχεται από την τακτική κουρά του Μαΐου η σούμα ή λαγάρα, είναι </a:t>
            </a:r>
            <a:r>
              <a:rPr lang="el-GR" sz="2400" dirty="0" err="1"/>
              <a:t>μακρόινο</a:t>
            </a:r>
            <a:r>
              <a:rPr lang="el-GR" sz="2400" dirty="0"/>
              <a:t>, και για το λόγο αυτό καλύτερης ποιότητας</a:t>
            </a:r>
            <a:r>
              <a:rPr lang="el-GR" sz="2400" dirty="0" smtClean="0"/>
              <a:t>.</a:t>
            </a:r>
            <a:endParaRPr lang="el-GR" sz="2400" dirty="0"/>
          </a:p>
        </p:txBody>
      </p:sp>
      <p:sp>
        <p:nvSpPr>
          <p:cNvPr id="8" name="5 - TextBox"/>
          <p:cNvSpPr txBox="1">
            <a:spLocks noChangeArrowheads="1"/>
          </p:cNvSpPr>
          <p:nvPr/>
        </p:nvSpPr>
        <p:spPr bwMode="auto">
          <a:xfrm>
            <a:off x="4838256" y="6309320"/>
            <a:ext cx="2480210" cy="400110"/>
          </a:xfrm>
          <a:prstGeom prst="rect">
            <a:avLst/>
          </a:prstGeom>
          <a:solidFill>
            <a:schemeClr val="accent4">
              <a:lumMod val="75000"/>
            </a:schemeClr>
          </a:solidFill>
          <a:ln>
            <a:noFill/>
          </a:ln>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l-GR" sz="2000" dirty="0">
                <a:solidFill>
                  <a:prstClr val="white"/>
                </a:solidFill>
                <a:latin typeface="Calibri"/>
              </a:rPr>
              <a:t>Κουρά ερίου</a:t>
            </a:r>
          </a:p>
        </p:txBody>
      </p:sp>
      <p:pic>
        <p:nvPicPr>
          <p:cNvPr id="5" name="Εικόνα 4" title="πρόβατα"/>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58235" y="1196752"/>
            <a:ext cx="3707904" cy="2467289"/>
          </a:xfrm>
          <a:prstGeom prst="rect">
            <a:avLst/>
          </a:prstGeom>
          <a:ln>
            <a:solidFill>
              <a:srgbClr val="7030A0"/>
            </a:solidFill>
          </a:ln>
        </p:spPr>
      </p:pic>
      <p:sp>
        <p:nvSpPr>
          <p:cNvPr id="6" name="Rectangle 8"/>
          <p:cNvSpPr/>
          <p:nvPr/>
        </p:nvSpPr>
        <p:spPr>
          <a:xfrm rot="16200000">
            <a:off x="7217208" y="2214953"/>
            <a:ext cx="2809466" cy="430887"/>
          </a:xfrm>
          <a:prstGeom prst="rect">
            <a:avLst/>
          </a:prstGeom>
        </p:spPr>
        <p:txBody>
          <a:bodyPr wrap="square">
            <a:spAutoFit/>
          </a:bodyPr>
          <a:lstStyle/>
          <a:p>
            <a:pPr algn="ctr"/>
            <a:r>
              <a:rPr lang="en-US" sz="1100" dirty="0">
                <a:solidFill>
                  <a:prstClr val="black">
                    <a:lumMod val="65000"/>
                    <a:lumOff val="35000"/>
                  </a:prstClr>
                </a:solidFill>
                <a:latin typeface="Calibri"/>
              </a:rPr>
              <a:t>“</a:t>
            </a:r>
            <a:r>
              <a:rPr lang="en-US" sz="1100" dirty="0">
                <a:solidFill>
                  <a:prstClr val="black">
                    <a:lumMod val="65000"/>
                    <a:lumOff val="35000"/>
                  </a:prstClr>
                </a:solidFill>
                <a:latin typeface="Calibri"/>
                <a:hlinkClick r:id="rId4"/>
              </a:rPr>
              <a:t>Sheep in the Ariana Park</a:t>
            </a:r>
            <a:r>
              <a:rPr lang="en-US" sz="1100" dirty="0">
                <a:solidFill>
                  <a:prstClr val="black">
                    <a:lumMod val="65000"/>
                    <a:lumOff val="35000"/>
                  </a:prstClr>
                </a:solidFill>
                <a:latin typeface="Calibri"/>
              </a:rPr>
              <a:t>”,</a:t>
            </a:r>
            <a:r>
              <a:rPr lang="el-GR" sz="1100" dirty="0" smtClean="0">
                <a:solidFill>
                  <a:prstClr val="black">
                    <a:lumMod val="65000"/>
                    <a:lumOff val="35000"/>
                  </a:prstClr>
                </a:solidFill>
                <a:latin typeface="Calibri"/>
              </a:rPr>
              <a:t> από</a:t>
            </a:r>
            <a:r>
              <a:rPr lang="en-US" sz="1100" dirty="0" smtClean="0">
                <a:solidFill>
                  <a:prstClr val="black">
                    <a:lumMod val="65000"/>
                    <a:lumOff val="35000"/>
                  </a:prstClr>
                </a:solidFill>
                <a:latin typeface="Calibri"/>
              </a:rPr>
              <a:t>  </a:t>
            </a:r>
            <a:r>
              <a:rPr lang="en-US" sz="1100" dirty="0">
                <a:solidFill>
                  <a:prstClr val="black">
                    <a:lumMod val="65000"/>
                    <a:lumOff val="35000"/>
                  </a:prstClr>
                </a:solidFill>
                <a:latin typeface="Calibri"/>
                <a:hlinkClick r:id="rId5"/>
              </a:rPr>
              <a:t>UN Photo Geneva</a:t>
            </a:r>
            <a:r>
              <a:rPr lang="el-GR" sz="1100" dirty="0" smtClean="0">
                <a:solidFill>
                  <a:prstClr val="black">
                    <a:lumMod val="65000"/>
                    <a:lumOff val="35000"/>
                  </a:prstClr>
                </a:solidFill>
                <a:latin typeface="Calibri"/>
                <a:hlinkClick r:id="rId5"/>
              </a:rPr>
              <a:t> </a:t>
            </a:r>
            <a:r>
              <a:rPr lang="el-GR" sz="1100" dirty="0" smtClean="0">
                <a:solidFill>
                  <a:prstClr val="black">
                    <a:lumMod val="65000"/>
                    <a:lumOff val="35000"/>
                  </a:prstClr>
                </a:solidFill>
                <a:latin typeface="Calibri"/>
              </a:rPr>
              <a:t>διαθέσιμο με άδεια</a:t>
            </a:r>
            <a:r>
              <a:rPr lang="en-US" sz="1100" dirty="0" smtClean="0">
                <a:solidFill>
                  <a:prstClr val="black">
                    <a:lumMod val="65000"/>
                    <a:lumOff val="35000"/>
                  </a:prstClr>
                </a:solidFill>
                <a:latin typeface="Calibri"/>
              </a:rPr>
              <a:t> </a:t>
            </a:r>
            <a:r>
              <a:rPr lang="en-US" sz="1100" dirty="0">
                <a:solidFill>
                  <a:prstClr val="black">
                    <a:lumMod val="65000"/>
                    <a:lumOff val="35000"/>
                  </a:prstClr>
                </a:solidFill>
                <a:latin typeface="Calibri"/>
                <a:hlinkClick r:id="rId6"/>
              </a:rPr>
              <a:t>CC BY-NC-ND 2.0</a:t>
            </a:r>
            <a:endParaRPr lang="en-US" sz="1100" dirty="0">
              <a:solidFill>
                <a:prstClr val="black">
                  <a:lumMod val="65000"/>
                  <a:lumOff val="35000"/>
                </a:prstClr>
              </a:solidFill>
              <a:latin typeface="Calibri"/>
            </a:endParaRPr>
          </a:p>
        </p:txBody>
      </p:sp>
      <p:pic>
        <p:nvPicPr>
          <p:cNvPr id="9" name="Εικόνα 8" title="Κουρά ερίου"/>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38255" y="3870154"/>
            <a:ext cx="3347864" cy="2343505"/>
          </a:xfrm>
          <a:prstGeom prst="rect">
            <a:avLst/>
          </a:prstGeom>
          <a:ln>
            <a:solidFill>
              <a:srgbClr val="7030A0"/>
            </a:solidFill>
          </a:ln>
        </p:spPr>
      </p:pic>
      <p:sp>
        <p:nvSpPr>
          <p:cNvPr id="10" name="Rectangle 8"/>
          <p:cNvSpPr/>
          <p:nvPr/>
        </p:nvSpPr>
        <p:spPr>
          <a:xfrm rot="16200000">
            <a:off x="7249287" y="4808950"/>
            <a:ext cx="2378528" cy="430887"/>
          </a:xfrm>
          <a:prstGeom prst="rect">
            <a:avLst/>
          </a:prstGeom>
        </p:spPr>
        <p:txBody>
          <a:bodyPr wrap="square">
            <a:spAutoFit/>
          </a:bodyPr>
          <a:lstStyle/>
          <a:p>
            <a:pPr algn="ctr"/>
            <a:r>
              <a:rPr lang="en-US" sz="1100" dirty="0">
                <a:solidFill>
                  <a:prstClr val="black">
                    <a:lumMod val="65000"/>
                    <a:lumOff val="35000"/>
                  </a:prstClr>
                </a:solidFill>
                <a:latin typeface="Calibri"/>
              </a:rPr>
              <a:t>“</a:t>
            </a:r>
            <a:r>
              <a:rPr lang="en-US" sz="1100" dirty="0">
                <a:solidFill>
                  <a:prstClr val="black">
                    <a:lumMod val="65000"/>
                    <a:lumOff val="35000"/>
                  </a:prstClr>
                </a:solidFill>
                <a:latin typeface="Calibri"/>
                <a:hlinkClick r:id="rId8"/>
              </a:rPr>
              <a:t>BladeShearing</a:t>
            </a:r>
            <a:r>
              <a:rPr lang="en-US" sz="1100" dirty="0">
                <a:solidFill>
                  <a:prstClr val="black">
                    <a:lumMod val="65000"/>
                    <a:lumOff val="35000"/>
                  </a:prstClr>
                </a:solidFill>
                <a:latin typeface="Calibri"/>
              </a:rPr>
              <a:t>”,</a:t>
            </a:r>
            <a:r>
              <a:rPr lang="el-GR" sz="1100" dirty="0" smtClean="0">
                <a:solidFill>
                  <a:prstClr val="black">
                    <a:lumMod val="65000"/>
                    <a:lumOff val="35000"/>
                  </a:prstClr>
                </a:solidFill>
                <a:latin typeface="Calibri"/>
              </a:rPr>
              <a:t> από</a:t>
            </a:r>
            <a:r>
              <a:rPr lang="en-US" sz="1100" dirty="0" smtClean="0">
                <a:solidFill>
                  <a:prstClr val="black">
                    <a:lumMod val="65000"/>
                    <a:lumOff val="35000"/>
                  </a:prstClr>
                </a:solidFill>
                <a:latin typeface="Calibri"/>
              </a:rPr>
              <a:t>  </a:t>
            </a:r>
            <a:r>
              <a:rPr lang="en-US" sz="1100" dirty="0" err="1" smtClean="0">
                <a:solidFill>
                  <a:prstClr val="black">
                    <a:lumMod val="65000"/>
                    <a:lumOff val="35000"/>
                  </a:prstClr>
                </a:solidFill>
                <a:latin typeface="Calibri"/>
              </a:rPr>
              <a:t>Cstaffa</a:t>
            </a:r>
            <a:r>
              <a:rPr lang="el-GR" sz="1100" dirty="0" smtClean="0">
                <a:solidFill>
                  <a:prstClr val="black">
                    <a:lumMod val="65000"/>
                    <a:lumOff val="35000"/>
                  </a:prstClr>
                </a:solidFill>
                <a:latin typeface="Calibri"/>
              </a:rPr>
              <a:t> διαθέσιμο με άδεια</a:t>
            </a:r>
            <a:r>
              <a:rPr lang="en-US" sz="1100" dirty="0" smtClean="0">
                <a:solidFill>
                  <a:prstClr val="black">
                    <a:lumMod val="65000"/>
                    <a:lumOff val="35000"/>
                  </a:prstClr>
                </a:solidFill>
                <a:latin typeface="Calibri"/>
              </a:rPr>
              <a:t> </a:t>
            </a:r>
            <a:r>
              <a:rPr lang="en-US" sz="1100" dirty="0">
                <a:solidFill>
                  <a:prstClr val="black">
                    <a:lumMod val="65000"/>
                    <a:lumOff val="35000"/>
                  </a:prstClr>
                </a:solidFill>
                <a:latin typeface="Calibri"/>
                <a:hlinkClick r:id="rId9"/>
              </a:rPr>
              <a:t>CC BY-SA 3.0</a:t>
            </a:r>
            <a:endParaRPr lang="en-US" sz="1100" dirty="0">
              <a:solidFill>
                <a:prstClr val="black">
                  <a:lumMod val="65000"/>
                  <a:lumOff val="35000"/>
                </a:prstClr>
              </a:solidFill>
              <a:latin typeface="Calibri"/>
            </a:endParaRPr>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30</a:t>
            </a:fld>
            <a:endParaRPr lang="el-GR" dirty="0">
              <a:solidFill>
                <a:prstClr val="black"/>
              </a:solidFill>
            </a:endParaRPr>
          </a:p>
        </p:txBody>
      </p:sp>
    </p:spTree>
    <p:extLst>
      <p:ext uri="{BB962C8B-B14F-4D97-AF65-F5344CB8AC3E}">
        <p14:creationId xmlns:p14="http://schemas.microsoft.com/office/powerpoint/2010/main" val="146052769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sz="4400" dirty="0">
                <a:solidFill>
                  <a:schemeClr val="accent4">
                    <a:lumMod val="75000"/>
                  </a:schemeClr>
                </a:solidFill>
              </a:rPr>
              <a:t>Στάδια επεξεργασίας μαλλιού </a:t>
            </a:r>
            <a:r>
              <a:rPr lang="el-GR" sz="3600" b="0" dirty="0" smtClean="0">
                <a:solidFill>
                  <a:schemeClr val="accent4">
                    <a:lumMod val="75000"/>
                  </a:schemeClr>
                </a:solidFill>
              </a:rPr>
              <a:t>(1</a:t>
            </a:r>
            <a:r>
              <a:rPr lang="en-US" sz="3600" b="0" dirty="0" smtClean="0">
                <a:solidFill>
                  <a:schemeClr val="accent4">
                    <a:lumMod val="75000"/>
                  </a:schemeClr>
                </a:solidFill>
              </a:rPr>
              <a:t> </a:t>
            </a:r>
            <a:r>
              <a:rPr lang="el-GR" sz="3600" b="0" dirty="0" smtClean="0">
                <a:solidFill>
                  <a:schemeClr val="accent4">
                    <a:lumMod val="75000"/>
                  </a:schemeClr>
                </a:solidFill>
              </a:rPr>
              <a:t>από 4)</a:t>
            </a:r>
            <a:endParaRPr lang="el-GR" sz="3600" b="0" dirty="0">
              <a:solidFill>
                <a:schemeClr val="accent4">
                  <a:lumMod val="75000"/>
                </a:schemeClr>
              </a:solidFill>
            </a:endParaRPr>
          </a:p>
        </p:txBody>
      </p:sp>
      <p:sp>
        <p:nvSpPr>
          <p:cNvPr id="3" name="Θέση περιεχομένου 2"/>
          <p:cNvSpPr>
            <a:spLocks noGrp="1"/>
          </p:cNvSpPr>
          <p:nvPr>
            <p:ph idx="1"/>
          </p:nvPr>
        </p:nvSpPr>
        <p:spPr/>
        <p:txBody>
          <a:bodyPr>
            <a:normAutofit/>
          </a:bodyPr>
          <a:lstStyle/>
          <a:p>
            <a:pPr>
              <a:lnSpc>
                <a:spcPct val="110000"/>
              </a:lnSpc>
              <a:spcBef>
                <a:spcPts val="1800"/>
              </a:spcBef>
            </a:pPr>
            <a:r>
              <a:rPr lang="el-GR" sz="2400" dirty="0"/>
              <a:t>Για να γίνει το μαλλί νήμα υπόκειται σε ειδική επεξεργασία, την </a:t>
            </a:r>
            <a:r>
              <a:rPr lang="el-GR" sz="2400" dirty="0" err="1"/>
              <a:t>ταλασιουργία</a:t>
            </a:r>
            <a:r>
              <a:rPr lang="el-GR" sz="2400" dirty="0"/>
              <a:t>, που περιλαμβάνει το πλύσιμο (</a:t>
            </a:r>
            <a:r>
              <a:rPr lang="el-GR" sz="2400" dirty="0" err="1"/>
              <a:t>πλύνσις</a:t>
            </a:r>
            <a:r>
              <a:rPr lang="el-GR" sz="2400" dirty="0"/>
              <a:t>), το </a:t>
            </a:r>
            <a:r>
              <a:rPr lang="el-GR" sz="2400" dirty="0" err="1"/>
              <a:t>ξάσιμο</a:t>
            </a:r>
            <a:r>
              <a:rPr lang="el-GR" sz="2400" dirty="0"/>
              <a:t>, το λανάρισμα και τέλος το γνέσιμο (</a:t>
            </a:r>
            <a:r>
              <a:rPr lang="el-GR" sz="2400" dirty="0" err="1"/>
              <a:t>νήσις</a:t>
            </a:r>
            <a:r>
              <a:rPr lang="el-GR" sz="2400" dirty="0"/>
              <a:t>). </a:t>
            </a:r>
          </a:p>
          <a:p>
            <a:pPr lvl="1">
              <a:lnSpc>
                <a:spcPct val="110000"/>
              </a:lnSpc>
              <a:spcBef>
                <a:spcPts val="1800"/>
              </a:spcBef>
            </a:pPr>
            <a:r>
              <a:rPr lang="el-GR" sz="2200" dirty="0"/>
              <a:t>Το πλύσιμο γινόταν πρώτα με ζεματιστό και έπειτα με κρύο νερό. Η βρομιά των ερίων λεγόταν </a:t>
            </a:r>
            <a:r>
              <a:rPr lang="el-GR" sz="2200" dirty="0" err="1"/>
              <a:t>οίσυπος</a:t>
            </a:r>
            <a:r>
              <a:rPr lang="el-GR" sz="2200" dirty="0"/>
              <a:t> ή </a:t>
            </a:r>
            <a:r>
              <a:rPr lang="el-GR" sz="2200" dirty="0" err="1"/>
              <a:t>οισπώτη</a:t>
            </a:r>
            <a:r>
              <a:rPr lang="el-GR" sz="2200" dirty="0"/>
              <a:t> και για να απομακρυνθεί με μεγαλύτερη ευκολία χρησιμοποιούσαν τις ρίζες ενός φυτού, του </a:t>
            </a:r>
            <a:r>
              <a:rPr lang="el-GR" sz="2200" dirty="0" err="1"/>
              <a:t>στρουθίου</a:t>
            </a:r>
            <a:r>
              <a:rPr lang="el-GR" sz="2200" dirty="0"/>
              <a:t>.</a:t>
            </a:r>
          </a:p>
          <a:p>
            <a:pPr lvl="1">
              <a:lnSpc>
                <a:spcPct val="110000"/>
              </a:lnSpc>
              <a:spcBef>
                <a:spcPts val="1800"/>
              </a:spcBef>
            </a:pPr>
            <a:r>
              <a:rPr lang="el-GR" sz="2200" dirty="0"/>
              <a:t>Το πλύσιμο γίνεται σε μεγάλο καζάνι με νερό. Μόλις το νερό αρχίσει και </a:t>
            </a:r>
            <a:r>
              <a:rPr lang="el-GR" sz="2200" dirty="0" err="1"/>
              <a:t>ψυχοβράζει</a:t>
            </a:r>
            <a:r>
              <a:rPr lang="el-GR" sz="2200" dirty="0"/>
              <a:t> ρίχνεται το μαλλί και αφήνεται για 20-30 λεπτά. Το νερό ανακατεύεται και η φωτιά διατηρείται χαμηλή ώστε να μην κοχλάζει. </a:t>
            </a:r>
          </a:p>
          <a:p>
            <a:pPr>
              <a:lnSpc>
                <a:spcPct val="110000"/>
              </a:lnSpc>
              <a:spcBef>
                <a:spcPts val="1800"/>
              </a:spcBef>
            </a:pPr>
            <a:endParaRPr lang="el-GR" sz="2400"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31</a:t>
            </a:fld>
            <a:endParaRPr lang="el-GR">
              <a:solidFill>
                <a:prstClr val="black"/>
              </a:solidFill>
            </a:endParaRPr>
          </a:p>
        </p:txBody>
      </p:sp>
    </p:spTree>
    <p:extLst>
      <p:ext uri="{BB962C8B-B14F-4D97-AF65-F5344CB8AC3E}">
        <p14:creationId xmlns:p14="http://schemas.microsoft.com/office/powerpoint/2010/main" val="122320635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sz="4400" dirty="0">
                <a:solidFill>
                  <a:schemeClr val="accent4">
                    <a:lumMod val="75000"/>
                  </a:schemeClr>
                </a:solidFill>
              </a:rPr>
              <a:t>Στάδια επεξεργασίας μαλλιού </a:t>
            </a:r>
            <a:r>
              <a:rPr lang="el-GR" sz="3600" b="0" dirty="0" smtClean="0">
                <a:solidFill>
                  <a:schemeClr val="accent4">
                    <a:lumMod val="75000"/>
                  </a:schemeClr>
                </a:solidFill>
              </a:rPr>
              <a:t>(2</a:t>
            </a:r>
            <a:r>
              <a:rPr lang="en-US" sz="3600" b="0" dirty="0" smtClean="0">
                <a:solidFill>
                  <a:schemeClr val="accent4">
                    <a:lumMod val="75000"/>
                  </a:schemeClr>
                </a:solidFill>
              </a:rPr>
              <a:t> </a:t>
            </a:r>
            <a:r>
              <a:rPr lang="el-GR" sz="3600" b="0" dirty="0" smtClean="0">
                <a:solidFill>
                  <a:schemeClr val="accent4">
                    <a:lumMod val="75000"/>
                  </a:schemeClr>
                </a:solidFill>
              </a:rPr>
              <a:t>από 4)</a:t>
            </a:r>
            <a:endParaRPr lang="el-GR" dirty="0"/>
          </a:p>
        </p:txBody>
      </p:sp>
      <p:sp>
        <p:nvSpPr>
          <p:cNvPr id="3" name="Θέση περιεχομένου 2"/>
          <p:cNvSpPr>
            <a:spLocks noGrp="1"/>
          </p:cNvSpPr>
          <p:nvPr>
            <p:ph idx="1"/>
          </p:nvPr>
        </p:nvSpPr>
        <p:spPr>
          <a:xfrm>
            <a:off x="457200" y="1556792"/>
            <a:ext cx="8229600" cy="4680520"/>
          </a:xfrm>
        </p:spPr>
        <p:txBody>
          <a:bodyPr>
            <a:normAutofit/>
          </a:bodyPr>
          <a:lstStyle/>
          <a:p>
            <a:pPr lvl="1">
              <a:lnSpc>
                <a:spcPct val="110000"/>
              </a:lnSpc>
              <a:spcBef>
                <a:spcPts val="3000"/>
              </a:spcBef>
            </a:pPr>
            <a:r>
              <a:rPr lang="el-GR" sz="2200" dirty="0"/>
              <a:t>Μετά το βράσιμο, το μαλλί πλένεται με άφθονο τρεχούμενο νερό και απλώνεται σε σκιερό μέρος, πάνω σε μια ξύλινη σχάρα, για να στραγγίσει και να στεγνώσει καλά. Μια ή δυο φορές τη μέρα το μαλλί γυρίζεται για να στεγνώσει από όλες τις πλευρές. </a:t>
            </a:r>
          </a:p>
          <a:p>
            <a:pPr lvl="1">
              <a:lnSpc>
                <a:spcPct val="110000"/>
              </a:lnSpc>
              <a:spcBef>
                <a:spcPts val="3000"/>
              </a:spcBef>
            </a:pPr>
            <a:r>
              <a:rPr lang="el-GR" sz="2200" dirty="0"/>
              <a:t>Το νερό της πλύσης, ο </a:t>
            </a:r>
            <a:r>
              <a:rPr lang="el-GR" sz="2200" dirty="0" err="1"/>
              <a:t>πίνος</a:t>
            </a:r>
            <a:r>
              <a:rPr lang="el-GR" sz="2200" dirty="0"/>
              <a:t>, περιέχει πολύ από το λίπος του μαλλιού, αλλά και ακαθαρσίες, και χρησιμοποιείται ως στυπτικό του μπλε, χρώματος.</a:t>
            </a:r>
          </a:p>
          <a:p>
            <a:pPr marL="0" indent="0">
              <a:lnSpc>
                <a:spcPct val="110000"/>
              </a:lnSpc>
              <a:buNone/>
            </a:pPr>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32</a:t>
            </a:fld>
            <a:endParaRPr lang="el-GR">
              <a:solidFill>
                <a:prstClr val="black"/>
              </a:solidFill>
            </a:endParaRPr>
          </a:p>
        </p:txBody>
      </p:sp>
    </p:spTree>
    <p:extLst>
      <p:ext uri="{BB962C8B-B14F-4D97-AF65-F5344CB8AC3E}">
        <p14:creationId xmlns:p14="http://schemas.microsoft.com/office/powerpoint/2010/main" val="358600699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sz="4400" dirty="0">
                <a:solidFill>
                  <a:schemeClr val="accent4">
                    <a:lumMod val="75000"/>
                  </a:schemeClr>
                </a:solidFill>
              </a:rPr>
              <a:t>Στάδια επεξεργασίας μαλλιού </a:t>
            </a:r>
            <a:r>
              <a:rPr lang="el-GR" sz="3600" b="0" dirty="0" smtClean="0">
                <a:solidFill>
                  <a:schemeClr val="accent4">
                    <a:lumMod val="75000"/>
                  </a:schemeClr>
                </a:solidFill>
              </a:rPr>
              <a:t>(3</a:t>
            </a:r>
            <a:r>
              <a:rPr lang="en-US" sz="3600" b="0" dirty="0" smtClean="0">
                <a:solidFill>
                  <a:schemeClr val="accent4">
                    <a:lumMod val="75000"/>
                  </a:schemeClr>
                </a:solidFill>
              </a:rPr>
              <a:t> </a:t>
            </a:r>
            <a:r>
              <a:rPr lang="el-GR" sz="3600" b="0" dirty="0" smtClean="0">
                <a:solidFill>
                  <a:schemeClr val="accent4">
                    <a:lumMod val="75000"/>
                  </a:schemeClr>
                </a:solidFill>
              </a:rPr>
              <a:t>από 4)</a:t>
            </a:r>
            <a:endParaRPr lang="el-GR" dirty="0"/>
          </a:p>
        </p:txBody>
      </p:sp>
      <p:sp>
        <p:nvSpPr>
          <p:cNvPr id="3" name="Θέση περιεχομένου 2"/>
          <p:cNvSpPr>
            <a:spLocks noGrp="1"/>
          </p:cNvSpPr>
          <p:nvPr>
            <p:ph idx="1"/>
          </p:nvPr>
        </p:nvSpPr>
        <p:spPr>
          <a:xfrm>
            <a:off x="179512" y="1484784"/>
            <a:ext cx="5112568" cy="5040560"/>
          </a:xfrm>
        </p:spPr>
        <p:txBody>
          <a:bodyPr/>
          <a:lstStyle/>
          <a:p>
            <a:pPr>
              <a:spcBef>
                <a:spcPts val="1800"/>
              </a:spcBef>
            </a:pPr>
            <a:r>
              <a:rPr lang="el-GR" sz="2400" dirty="0"/>
              <a:t>Επόμενο  στάδιο είναι το </a:t>
            </a:r>
            <a:r>
              <a:rPr lang="el-GR" sz="2400" dirty="0" err="1"/>
              <a:t>ξάσιμο</a:t>
            </a:r>
            <a:r>
              <a:rPr lang="el-GR" sz="2400" dirty="0"/>
              <a:t> του μαλλιού:  </a:t>
            </a:r>
          </a:p>
          <a:p>
            <a:pPr lvl="1">
              <a:spcBef>
                <a:spcPts val="1800"/>
              </a:spcBef>
            </a:pPr>
            <a:r>
              <a:rPr lang="el-GR" sz="2200" dirty="0"/>
              <a:t>Η διαδικασία για την απομάκρυνση κάθε ακαθαρσίας που έμεινε, ώστε να ξεχωρίσουν οι μπλεγμένες ίνες. </a:t>
            </a:r>
          </a:p>
          <a:p>
            <a:pPr lvl="1">
              <a:spcBef>
                <a:spcPts val="1800"/>
              </a:spcBef>
            </a:pPr>
            <a:r>
              <a:rPr lang="el-GR" sz="2200" dirty="0"/>
              <a:t>Στην αρχαία Ελλάδα αναφέρεται και το χτύπημα του μαλλιού μ' ένα ραβδί  (το </a:t>
            </a:r>
            <a:r>
              <a:rPr lang="el-GR" sz="2200" dirty="0" err="1"/>
              <a:t>ραβδίζειν</a:t>
            </a:r>
            <a:r>
              <a:rPr lang="el-GR" sz="2200" dirty="0"/>
              <a:t>) για να φύγουν οι ακαθαρσίες. Το </a:t>
            </a:r>
            <a:r>
              <a:rPr lang="el-GR" sz="2200" dirty="0" err="1"/>
              <a:t>ξάσιμο</a:t>
            </a:r>
            <a:r>
              <a:rPr lang="el-GR" sz="2200" dirty="0"/>
              <a:t> είναι μια διαδικασία επίπονη, που γίνεται με το χέρι.</a:t>
            </a:r>
          </a:p>
          <a:p>
            <a:pPr lvl="1"/>
            <a:endParaRPr lang="el-GR" sz="2200" dirty="0"/>
          </a:p>
        </p:txBody>
      </p:sp>
      <p:sp>
        <p:nvSpPr>
          <p:cNvPr id="6" name="5 - TextBox"/>
          <p:cNvSpPr txBox="1">
            <a:spLocks noChangeArrowheads="1"/>
          </p:cNvSpPr>
          <p:nvPr/>
        </p:nvSpPr>
        <p:spPr bwMode="auto">
          <a:xfrm>
            <a:off x="5071475" y="5648464"/>
            <a:ext cx="4028511" cy="707886"/>
          </a:xfrm>
          <a:prstGeom prst="rect">
            <a:avLst/>
          </a:prstGeom>
          <a:solidFill>
            <a:schemeClr val="accent4">
              <a:lumMod val="75000"/>
            </a:schemeClr>
          </a:solidFill>
          <a:ln w="9525">
            <a:noFill/>
            <a:miter lim="800000"/>
            <a:headEnd/>
            <a:tailEnd/>
          </a:ln>
        </p:spPr>
        <p:txBody>
          <a:bodyPr wrap="square">
            <a:spAutoFit/>
          </a:bodyPr>
          <a:lstStyle/>
          <a:p>
            <a:pPr>
              <a:defRPr/>
            </a:pPr>
            <a:r>
              <a:rPr lang="el-GR" sz="2000" dirty="0" err="1">
                <a:solidFill>
                  <a:prstClr val="white"/>
                </a:solidFill>
                <a:latin typeface="Calibri"/>
                <a:cs typeface="Arial" charset="0"/>
              </a:rPr>
              <a:t>Ξάσιμο</a:t>
            </a:r>
            <a:r>
              <a:rPr lang="el-GR" sz="2000" dirty="0">
                <a:solidFill>
                  <a:prstClr val="white"/>
                </a:solidFill>
                <a:latin typeface="Calibri"/>
                <a:cs typeface="Arial" charset="0"/>
              </a:rPr>
              <a:t> μαλλιού για την απομάκρυνση ακαθαρσιών</a:t>
            </a:r>
          </a:p>
        </p:txBody>
      </p:sp>
      <p:pic>
        <p:nvPicPr>
          <p:cNvPr id="7" name="Εικόνα 6" title="Ξάσιμο μαλλιού για την απομάκρυνση ακαθαρσιών"/>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64498" y="1341458"/>
            <a:ext cx="2563594" cy="3845392"/>
          </a:xfrm>
          <a:prstGeom prst="rect">
            <a:avLst/>
          </a:prstGeom>
          <a:ln>
            <a:solidFill>
              <a:srgbClr val="7030A0"/>
            </a:solidFill>
          </a:ln>
        </p:spPr>
      </p:pic>
      <p:sp>
        <p:nvSpPr>
          <p:cNvPr id="8" name="Rectangle 8"/>
          <p:cNvSpPr/>
          <p:nvPr/>
        </p:nvSpPr>
        <p:spPr>
          <a:xfrm>
            <a:off x="5578143" y="5186799"/>
            <a:ext cx="2736304" cy="461665"/>
          </a:xfrm>
          <a:prstGeom prst="rect">
            <a:avLst/>
          </a:prstGeom>
        </p:spPr>
        <p:txBody>
          <a:bodyPr wrap="square">
            <a:spAutoFit/>
          </a:bodyPr>
          <a:lstStyle/>
          <a:p>
            <a:r>
              <a:rPr lang="en-US" sz="1200" dirty="0">
                <a:solidFill>
                  <a:prstClr val="black">
                    <a:lumMod val="65000"/>
                    <a:lumOff val="35000"/>
                  </a:prstClr>
                </a:solidFill>
                <a:latin typeface="Calibri"/>
              </a:rPr>
              <a:t>“</a:t>
            </a:r>
            <a:r>
              <a:rPr lang="en-US" sz="1200" dirty="0">
                <a:solidFill>
                  <a:prstClr val="black">
                    <a:lumMod val="65000"/>
                    <a:lumOff val="35000"/>
                  </a:prstClr>
                </a:solidFill>
                <a:latin typeface="Calibri"/>
                <a:hlinkClick r:id="rId4"/>
              </a:rPr>
              <a:t>Removing Dirt from Wool</a:t>
            </a:r>
            <a:r>
              <a:rPr lang="en-US" sz="1200" dirty="0">
                <a:solidFill>
                  <a:prstClr val="black">
                    <a:lumMod val="65000"/>
                    <a:lumOff val="35000"/>
                  </a:prstClr>
                </a:solidFill>
                <a:latin typeface="Calibri"/>
              </a:rPr>
              <a:t>”,</a:t>
            </a:r>
            <a:r>
              <a:rPr lang="el-GR" sz="1200" dirty="0" smtClean="0">
                <a:solidFill>
                  <a:prstClr val="black">
                    <a:lumMod val="65000"/>
                    <a:lumOff val="35000"/>
                  </a:prstClr>
                </a:solidFill>
                <a:latin typeface="Calibri"/>
              </a:rPr>
              <a:t> από</a:t>
            </a:r>
            <a:r>
              <a:rPr lang="en-US" sz="1200" dirty="0" smtClean="0">
                <a:solidFill>
                  <a:prstClr val="black">
                    <a:lumMod val="65000"/>
                    <a:lumOff val="35000"/>
                  </a:prstClr>
                </a:solidFill>
                <a:latin typeface="Calibri"/>
              </a:rPr>
              <a:t>  </a:t>
            </a:r>
            <a:r>
              <a:rPr lang="en-US" sz="1200" dirty="0" err="1" smtClean="0">
                <a:solidFill>
                  <a:prstClr val="black">
                    <a:lumMod val="65000"/>
                    <a:lumOff val="35000"/>
                  </a:prstClr>
                </a:solidFill>
                <a:latin typeface="Calibri"/>
                <a:hlinkClick r:id="rId5"/>
              </a:rPr>
              <a:t>Cstaffa</a:t>
            </a:r>
            <a:r>
              <a:rPr lang="el-GR" sz="1200" dirty="0" smtClean="0">
                <a:solidFill>
                  <a:prstClr val="black">
                    <a:lumMod val="65000"/>
                    <a:lumOff val="35000"/>
                  </a:prstClr>
                </a:solidFill>
                <a:latin typeface="Calibri"/>
              </a:rPr>
              <a:t> διαθέσιμο με άδεια</a:t>
            </a:r>
            <a:r>
              <a:rPr lang="en-US" sz="1200" dirty="0" smtClean="0">
                <a:solidFill>
                  <a:prstClr val="black">
                    <a:lumMod val="65000"/>
                    <a:lumOff val="35000"/>
                  </a:prstClr>
                </a:solidFill>
                <a:latin typeface="Calibri"/>
              </a:rPr>
              <a:t> </a:t>
            </a:r>
            <a:r>
              <a:rPr lang="en-US" sz="1200" dirty="0">
                <a:solidFill>
                  <a:prstClr val="black">
                    <a:lumMod val="65000"/>
                    <a:lumOff val="35000"/>
                  </a:prstClr>
                </a:solidFill>
                <a:latin typeface="Calibri"/>
                <a:hlinkClick r:id="rId6"/>
              </a:rPr>
              <a:t>CC BY-SA 2.0</a:t>
            </a:r>
            <a:endParaRPr lang="en-US" sz="1200" dirty="0">
              <a:solidFill>
                <a:prstClr val="black">
                  <a:lumMod val="65000"/>
                  <a:lumOff val="35000"/>
                </a:prstClr>
              </a:solidFill>
              <a:latin typeface="Calibri"/>
            </a:endParaRPr>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33</a:t>
            </a:fld>
            <a:endParaRPr lang="el-GR">
              <a:solidFill>
                <a:prstClr val="black"/>
              </a:solidFill>
            </a:endParaRPr>
          </a:p>
        </p:txBody>
      </p:sp>
    </p:spTree>
    <p:extLst>
      <p:ext uri="{BB962C8B-B14F-4D97-AF65-F5344CB8AC3E}">
        <p14:creationId xmlns:p14="http://schemas.microsoft.com/office/powerpoint/2010/main" val="118401372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sz="4400" dirty="0">
                <a:solidFill>
                  <a:schemeClr val="accent4">
                    <a:lumMod val="75000"/>
                  </a:schemeClr>
                </a:solidFill>
              </a:rPr>
              <a:t>Στάδια επεξεργασίας μαλλιού </a:t>
            </a:r>
            <a:r>
              <a:rPr lang="el-GR" sz="3600" b="0" dirty="0" smtClean="0">
                <a:solidFill>
                  <a:schemeClr val="accent4">
                    <a:lumMod val="75000"/>
                  </a:schemeClr>
                </a:solidFill>
              </a:rPr>
              <a:t>(4</a:t>
            </a:r>
            <a:r>
              <a:rPr lang="en-US" sz="3600" b="0" dirty="0" smtClean="0">
                <a:solidFill>
                  <a:schemeClr val="accent4">
                    <a:lumMod val="75000"/>
                  </a:schemeClr>
                </a:solidFill>
              </a:rPr>
              <a:t> </a:t>
            </a:r>
            <a:r>
              <a:rPr lang="el-GR" sz="3600" b="0" dirty="0" smtClean="0">
                <a:solidFill>
                  <a:schemeClr val="accent4">
                    <a:lumMod val="75000"/>
                  </a:schemeClr>
                </a:solidFill>
              </a:rPr>
              <a:t>από 4)</a:t>
            </a:r>
            <a:endParaRPr lang="el-GR" dirty="0"/>
          </a:p>
        </p:txBody>
      </p:sp>
      <p:sp>
        <p:nvSpPr>
          <p:cNvPr id="3" name="Θέση περιεχομένου 2"/>
          <p:cNvSpPr>
            <a:spLocks noGrp="1"/>
          </p:cNvSpPr>
          <p:nvPr>
            <p:ph idx="1"/>
          </p:nvPr>
        </p:nvSpPr>
        <p:spPr/>
        <p:txBody>
          <a:bodyPr/>
          <a:lstStyle/>
          <a:p>
            <a:pPr>
              <a:spcBef>
                <a:spcPts val="2400"/>
              </a:spcBef>
            </a:pPr>
            <a:r>
              <a:rPr lang="el-GR" sz="2400" dirty="0">
                <a:cs typeface="Arial" panose="020B0604020202020204" pitchFamily="34" charset="0"/>
              </a:rPr>
              <a:t>Το επόμενο στάδιο </a:t>
            </a:r>
            <a:r>
              <a:rPr lang="el-GR" sz="2400" dirty="0" err="1">
                <a:cs typeface="Arial" panose="020B0604020202020204" pitchFamily="34" charset="0"/>
              </a:rPr>
              <a:t>περιελάμβανε</a:t>
            </a:r>
            <a:r>
              <a:rPr lang="el-GR" sz="2400" dirty="0">
                <a:cs typeface="Arial" panose="020B0604020202020204" pitchFamily="34" charset="0"/>
              </a:rPr>
              <a:t> το διαχωρισμό των ινών κατά ποιότητες, ανάλογα τη μελλοντική τους χρήση. </a:t>
            </a:r>
          </a:p>
          <a:p>
            <a:pPr lvl="1">
              <a:spcBef>
                <a:spcPts val="2400"/>
              </a:spcBef>
            </a:pPr>
            <a:r>
              <a:rPr lang="el-GR" sz="2400" dirty="0">
                <a:cs typeface="Arial" panose="020B0604020202020204" pitchFamily="34" charset="0"/>
              </a:rPr>
              <a:t>Οι ίνες χωρίζονταν σε κοντές και μακριές, ώστε να διευκολυνθεί το γνέσιμο. Η ξάντρια τοποθετούσε στα δόντια μιας λανάρας τα άξεστα μαλλιά και εφάρμοζε επάνω της τα δόντια της άλλης.</a:t>
            </a:r>
          </a:p>
          <a:p>
            <a:pPr lvl="1">
              <a:spcBef>
                <a:spcPts val="2400"/>
              </a:spcBef>
            </a:pPr>
            <a:r>
              <a:rPr lang="el-GR" sz="2400" dirty="0">
                <a:cs typeface="Arial" panose="020B0604020202020204" pitchFamily="34" charset="0"/>
              </a:rPr>
              <a:t>Το </a:t>
            </a:r>
            <a:r>
              <a:rPr lang="el-GR" sz="2400" dirty="0" err="1">
                <a:cs typeface="Arial" panose="020B0604020202020204" pitchFamily="34" charset="0"/>
              </a:rPr>
              <a:t>ξάσιμο</a:t>
            </a:r>
            <a:r>
              <a:rPr lang="el-GR" sz="2400" dirty="0">
                <a:cs typeface="Arial" panose="020B0604020202020204" pitchFamily="34" charset="0"/>
              </a:rPr>
              <a:t> ή χτένισμα των μαλλιών είναι διαδικασία μακροχρόνια και ιδιαίτερα άχαρη, που δεν χρειάζεται ιδιαίτερη τέχνη, όπως ο αργαλειός ή το γνέσιμο.</a:t>
            </a:r>
          </a:p>
          <a:p>
            <a:pPr lvl="1">
              <a:spcBef>
                <a:spcPts val="2400"/>
              </a:spcBef>
            </a:pPr>
            <a:r>
              <a:rPr lang="el-GR" sz="2400" dirty="0">
                <a:cs typeface="Arial" panose="020B0604020202020204" pitchFamily="34" charset="0"/>
              </a:rPr>
              <a:t>Υπάρχουν χοντρά και ψιλά λανάρια ανάλογα με το είδος του μαλλιού. </a:t>
            </a:r>
          </a:p>
          <a:p>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34</a:t>
            </a:fld>
            <a:endParaRPr lang="el-GR">
              <a:solidFill>
                <a:prstClr val="black"/>
              </a:solidFill>
            </a:endParaRPr>
          </a:p>
        </p:txBody>
      </p:sp>
    </p:spTree>
    <p:extLst>
      <p:ext uri="{BB962C8B-B14F-4D97-AF65-F5344CB8AC3E}">
        <p14:creationId xmlns:p14="http://schemas.microsoft.com/office/powerpoint/2010/main" val="340629522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dirty="0" smtClean="0">
                <a:solidFill>
                  <a:schemeClr val="accent4">
                    <a:lumMod val="75000"/>
                  </a:schemeClr>
                </a:solidFill>
              </a:rPr>
              <a:t>Λανάρια</a:t>
            </a:r>
            <a:endParaRPr lang="el-GR" dirty="0">
              <a:solidFill>
                <a:schemeClr val="accent4">
                  <a:lumMod val="75000"/>
                </a:schemeClr>
              </a:solidFill>
            </a:endParaRPr>
          </a:p>
        </p:txBody>
      </p:sp>
      <p:sp>
        <p:nvSpPr>
          <p:cNvPr id="3" name="Θέση περιεχομένου 2"/>
          <p:cNvSpPr>
            <a:spLocks noGrp="1"/>
          </p:cNvSpPr>
          <p:nvPr>
            <p:ph idx="1"/>
          </p:nvPr>
        </p:nvSpPr>
        <p:spPr>
          <a:xfrm>
            <a:off x="467544" y="974313"/>
            <a:ext cx="8229600" cy="2304256"/>
          </a:xfrm>
        </p:spPr>
        <p:txBody>
          <a:bodyPr/>
          <a:lstStyle/>
          <a:p>
            <a:pPr>
              <a:spcBef>
                <a:spcPts val="1200"/>
              </a:spcBef>
            </a:pPr>
            <a:r>
              <a:rPr lang="el-GR" sz="2400" dirty="0"/>
              <a:t>Από τα χοντρά προέρχεται το καλό </a:t>
            </a:r>
            <a:r>
              <a:rPr lang="el-GR" sz="2400" dirty="0" err="1"/>
              <a:t>μακρόινο</a:t>
            </a:r>
            <a:r>
              <a:rPr lang="el-GR" sz="2400" dirty="0"/>
              <a:t> μαλλί, η </a:t>
            </a:r>
            <a:r>
              <a:rPr lang="el-GR" sz="2400" dirty="0" err="1"/>
              <a:t>λαγάρα</a:t>
            </a:r>
            <a:r>
              <a:rPr lang="el-GR" sz="2400" dirty="0"/>
              <a:t>, και είναι κατάλληλο για στημόνι, για φλόκια, καθώς και για πολύ λεπτό υφάδι. </a:t>
            </a:r>
          </a:p>
          <a:p>
            <a:pPr>
              <a:spcBef>
                <a:spcPts val="1200"/>
              </a:spcBef>
            </a:pPr>
            <a:r>
              <a:rPr lang="el-GR" sz="2400" dirty="0"/>
              <a:t>Το </a:t>
            </a:r>
            <a:r>
              <a:rPr lang="el-GR" sz="2400" dirty="0" err="1"/>
              <a:t>κοντόινο</a:t>
            </a:r>
            <a:r>
              <a:rPr lang="el-GR" sz="2400" dirty="0"/>
              <a:t> μαλλί </a:t>
            </a:r>
            <a:r>
              <a:rPr lang="el-GR" sz="2400" dirty="0" err="1"/>
              <a:t>λανάρεται</a:t>
            </a:r>
            <a:r>
              <a:rPr lang="el-GR" sz="2400" dirty="0"/>
              <a:t> με τα ψιλά λανάρια και χρησιμοποιείται μόνο για υφάδι.</a:t>
            </a:r>
          </a:p>
          <a:p>
            <a:pPr>
              <a:spcBef>
                <a:spcPts val="1200"/>
              </a:spcBef>
            </a:pPr>
            <a:endParaRPr lang="el-GR" sz="2400" dirty="0"/>
          </a:p>
          <a:p>
            <a:pPr>
              <a:spcBef>
                <a:spcPts val="1200"/>
              </a:spcBef>
            </a:pPr>
            <a:endParaRPr lang="el-GR" dirty="0"/>
          </a:p>
        </p:txBody>
      </p:sp>
      <p:sp>
        <p:nvSpPr>
          <p:cNvPr id="6" name="4 - TextBox"/>
          <p:cNvSpPr txBox="1">
            <a:spLocks noChangeArrowheads="1"/>
          </p:cNvSpPr>
          <p:nvPr/>
        </p:nvSpPr>
        <p:spPr bwMode="auto">
          <a:xfrm>
            <a:off x="683978" y="5895599"/>
            <a:ext cx="3357562" cy="707886"/>
          </a:xfrm>
          <a:prstGeom prst="rect">
            <a:avLst/>
          </a:prstGeom>
          <a:solidFill>
            <a:schemeClr val="accent4">
              <a:lumMod val="75000"/>
            </a:schemeClr>
          </a:solidFill>
          <a:ln w="9525">
            <a:noFill/>
            <a:miter lim="800000"/>
            <a:headEnd/>
            <a:tailEnd/>
          </a:ln>
        </p:spPr>
        <p:txBody>
          <a:bodyPr>
            <a:spAutoFit/>
          </a:bodyPr>
          <a:lstStyle/>
          <a:p>
            <a:pPr>
              <a:defRPr/>
            </a:pPr>
            <a:r>
              <a:rPr lang="el-GR" sz="2000" dirty="0">
                <a:solidFill>
                  <a:prstClr val="white"/>
                </a:solidFill>
                <a:latin typeface="Calibri"/>
                <a:cs typeface="Arial" charset="0"/>
              </a:rPr>
              <a:t>Χοντρά λανάρια, για μακριές ίνες μαλλιού </a:t>
            </a:r>
          </a:p>
        </p:txBody>
      </p:sp>
      <p:pic>
        <p:nvPicPr>
          <p:cNvPr id="1026" name="Picture 2" descr="Antique 1700 COLONIAL  Wrought Iron Carved Wooden Hatchel SHEEPS Wool Comb AAF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4901" y="3008059"/>
            <a:ext cx="1968254" cy="2620457"/>
          </a:xfrm>
          <a:prstGeom prst="rect">
            <a:avLst/>
          </a:prstGeom>
          <a:noFill/>
          <a:extLst>
            <a:ext uri="{909E8E84-426E-40DD-AFC4-6F175D3DCCD1}">
              <a14:hiddenFill xmlns:a14="http://schemas.microsoft.com/office/drawing/2010/main">
                <a:solidFill>
                  <a:srgbClr val="FFFFFF"/>
                </a:solidFill>
              </a14:hiddenFill>
            </a:ext>
          </a:extLst>
        </p:spPr>
      </p:pic>
      <p:sp>
        <p:nvSpPr>
          <p:cNvPr id="11" name="Ορθογώνιο 10"/>
          <p:cNvSpPr/>
          <p:nvPr/>
        </p:nvSpPr>
        <p:spPr>
          <a:xfrm>
            <a:off x="1973004" y="5617755"/>
            <a:ext cx="779509" cy="276999"/>
          </a:xfrm>
          <a:prstGeom prst="rect">
            <a:avLst/>
          </a:prstGeom>
        </p:spPr>
        <p:txBody>
          <a:bodyPr wrap="none">
            <a:spAutoFit/>
          </a:bodyPr>
          <a:lstStyle/>
          <a:p>
            <a:r>
              <a:rPr lang="en-US" sz="1200" dirty="0" smtClean="0">
                <a:solidFill>
                  <a:prstClr val="black"/>
                </a:solidFill>
                <a:latin typeface="Calibri"/>
                <a:hlinkClick r:id="rId4"/>
              </a:rPr>
              <a:t>ebay.com</a:t>
            </a:r>
            <a:endParaRPr lang="el-GR" sz="1200" dirty="0">
              <a:solidFill>
                <a:prstClr val="black"/>
              </a:solidFill>
              <a:latin typeface="Calibri"/>
            </a:endParaRPr>
          </a:p>
        </p:txBody>
      </p:sp>
      <p:sp>
        <p:nvSpPr>
          <p:cNvPr id="8" name="5 - TextBox"/>
          <p:cNvSpPr txBox="1">
            <a:spLocks noChangeArrowheads="1"/>
          </p:cNvSpPr>
          <p:nvPr/>
        </p:nvSpPr>
        <p:spPr bwMode="auto">
          <a:xfrm>
            <a:off x="4829668" y="5894754"/>
            <a:ext cx="3474356" cy="707886"/>
          </a:xfrm>
          <a:prstGeom prst="rect">
            <a:avLst/>
          </a:prstGeom>
          <a:solidFill>
            <a:schemeClr val="accent4">
              <a:lumMod val="75000"/>
            </a:schemeClr>
          </a:solidFill>
          <a:ln w="9525">
            <a:noFill/>
            <a:miter lim="800000"/>
            <a:headEnd/>
            <a:tailEnd/>
          </a:ln>
        </p:spPr>
        <p:txBody>
          <a:bodyPr wrap="square">
            <a:spAutoFit/>
          </a:bodyPr>
          <a:lstStyle/>
          <a:p>
            <a:pPr>
              <a:defRPr/>
            </a:pPr>
            <a:r>
              <a:rPr lang="el-GR" sz="2000" dirty="0">
                <a:solidFill>
                  <a:prstClr val="white"/>
                </a:solidFill>
                <a:latin typeface="Calibri"/>
                <a:cs typeface="Arial" charset="0"/>
              </a:rPr>
              <a:t>Λανάρισμα μαλλιού με λεπτά λανάρια</a:t>
            </a:r>
          </a:p>
        </p:txBody>
      </p:sp>
      <p:pic>
        <p:nvPicPr>
          <p:cNvPr id="7" name="Εικόνα 6" title="Λανάρισμα μαλλιού με λεπτά λανάρια"/>
          <p:cNvPicPr>
            <a:picLocks noChangeAspect="1"/>
          </p:cNvPicPr>
          <p:nvPr/>
        </p:nvPicPr>
        <p:blipFill>
          <a:blip r:embed="rId5"/>
          <a:stretch>
            <a:fillRect/>
          </a:stretch>
        </p:blipFill>
        <p:spPr>
          <a:xfrm>
            <a:off x="5508104" y="3008059"/>
            <a:ext cx="2272059" cy="2756082"/>
          </a:xfrm>
          <a:prstGeom prst="rect">
            <a:avLst/>
          </a:prstGeom>
          <a:ln>
            <a:solidFill>
              <a:schemeClr val="accent4">
                <a:lumMod val="60000"/>
                <a:lumOff val="40000"/>
              </a:schemeClr>
            </a:solidFill>
          </a:ln>
        </p:spPr>
      </p:pic>
      <p:sp>
        <p:nvSpPr>
          <p:cNvPr id="9" name="Rectangle 8"/>
          <p:cNvSpPr/>
          <p:nvPr/>
        </p:nvSpPr>
        <p:spPr>
          <a:xfrm rot="16200000">
            <a:off x="6682923" y="4159574"/>
            <a:ext cx="2764696" cy="461665"/>
          </a:xfrm>
          <a:prstGeom prst="rect">
            <a:avLst/>
          </a:prstGeom>
        </p:spPr>
        <p:txBody>
          <a:bodyPr wrap="square">
            <a:spAutoFit/>
          </a:bodyPr>
          <a:lstStyle/>
          <a:p>
            <a:pPr algn="ctr"/>
            <a:r>
              <a:rPr lang="en-US" sz="1200" dirty="0">
                <a:solidFill>
                  <a:prstClr val="black">
                    <a:lumMod val="65000"/>
                    <a:lumOff val="35000"/>
                  </a:prstClr>
                </a:solidFill>
                <a:latin typeface="Calibri"/>
              </a:rPr>
              <a:t>“</a:t>
            </a:r>
            <a:r>
              <a:rPr lang="en-US" sz="1200" dirty="0">
                <a:solidFill>
                  <a:prstClr val="black">
                    <a:lumMod val="65000"/>
                    <a:lumOff val="35000"/>
                  </a:prstClr>
                </a:solidFill>
                <a:latin typeface="Calibri"/>
                <a:hlinkClick r:id="rId6"/>
              </a:rPr>
              <a:t>Preparing the wool</a:t>
            </a:r>
            <a:r>
              <a:rPr lang="en-US" sz="1200" dirty="0">
                <a:solidFill>
                  <a:prstClr val="black">
                    <a:lumMod val="65000"/>
                    <a:lumOff val="35000"/>
                  </a:prstClr>
                </a:solidFill>
                <a:latin typeface="Calibri"/>
              </a:rPr>
              <a:t>”,</a:t>
            </a:r>
            <a:r>
              <a:rPr lang="el-GR" sz="1200" dirty="0" smtClean="0">
                <a:solidFill>
                  <a:prstClr val="black">
                    <a:lumMod val="65000"/>
                    <a:lumOff val="35000"/>
                  </a:prstClr>
                </a:solidFill>
                <a:latin typeface="Calibri"/>
              </a:rPr>
              <a:t> από</a:t>
            </a:r>
            <a:r>
              <a:rPr lang="en-US" sz="1200" dirty="0" smtClean="0">
                <a:solidFill>
                  <a:prstClr val="black">
                    <a:lumMod val="65000"/>
                    <a:lumOff val="35000"/>
                  </a:prstClr>
                </a:solidFill>
                <a:latin typeface="Calibri"/>
              </a:rPr>
              <a:t>  </a:t>
            </a:r>
            <a:r>
              <a:rPr lang="en-US" sz="1200" dirty="0">
                <a:solidFill>
                  <a:prstClr val="black">
                    <a:lumMod val="65000"/>
                    <a:lumOff val="35000"/>
                  </a:prstClr>
                </a:solidFill>
                <a:latin typeface="Calibri"/>
                <a:hlinkClick r:id="rId7"/>
              </a:rPr>
              <a:t>Natalie Tsang </a:t>
            </a:r>
            <a:r>
              <a:rPr lang="el-GR" sz="1200" dirty="0" smtClean="0">
                <a:solidFill>
                  <a:prstClr val="black">
                    <a:lumMod val="65000"/>
                    <a:lumOff val="35000"/>
                  </a:prstClr>
                </a:solidFill>
                <a:latin typeface="Calibri"/>
                <a:hlinkClick r:id="rId7"/>
              </a:rPr>
              <a:t> </a:t>
            </a:r>
            <a:r>
              <a:rPr lang="el-GR" sz="1200" dirty="0" smtClean="0">
                <a:solidFill>
                  <a:prstClr val="black">
                    <a:lumMod val="65000"/>
                    <a:lumOff val="35000"/>
                  </a:prstClr>
                </a:solidFill>
                <a:latin typeface="Calibri"/>
              </a:rPr>
              <a:t>διαθέσιμο με άδεια</a:t>
            </a:r>
            <a:r>
              <a:rPr lang="en-US" sz="1200" dirty="0" smtClean="0">
                <a:solidFill>
                  <a:prstClr val="black">
                    <a:lumMod val="65000"/>
                    <a:lumOff val="35000"/>
                  </a:prstClr>
                </a:solidFill>
                <a:latin typeface="Calibri"/>
              </a:rPr>
              <a:t> </a:t>
            </a:r>
            <a:r>
              <a:rPr lang="en-US" sz="1200" dirty="0">
                <a:solidFill>
                  <a:prstClr val="black">
                    <a:lumMod val="65000"/>
                    <a:lumOff val="35000"/>
                  </a:prstClr>
                </a:solidFill>
                <a:latin typeface="Calibri"/>
                <a:hlinkClick r:id="rId8"/>
              </a:rPr>
              <a:t>CC BY-NC-ND 2.0</a:t>
            </a:r>
            <a:endParaRPr lang="en-US" sz="1200" dirty="0">
              <a:solidFill>
                <a:prstClr val="black">
                  <a:lumMod val="65000"/>
                  <a:lumOff val="35000"/>
                </a:prstClr>
              </a:solidFill>
              <a:latin typeface="Calibri"/>
            </a:endParaRPr>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35</a:t>
            </a:fld>
            <a:endParaRPr lang="el-GR">
              <a:solidFill>
                <a:prstClr val="black"/>
              </a:solidFill>
            </a:endParaRPr>
          </a:p>
        </p:txBody>
      </p:sp>
    </p:spTree>
    <p:extLst>
      <p:ext uri="{BB962C8B-B14F-4D97-AF65-F5344CB8AC3E}">
        <p14:creationId xmlns:p14="http://schemas.microsoft.com/office/powerpoint/2010/main" val="355310349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sz="4400" dirty="0">
                <a:solidFill>
                  <a:schemeClr val="accent4">
                    <a:lumMod val="75000"/>
                  </a:schemeClr>
                </a:solidFill>
              </a:rPr>
              <a:t>Γνέσιμο  μαλλιού </a:t>
            </a:r>
            <a:r>
              <a:rPr lang="el-GR" dirty="0" smtClean="0">
                <a:solidFill>
                  <a:schemeClr val="accent4">
                    <a:lumMod val="75000"/>
                  </a:schemeClr>
                </a:solidFill>
              </a:rPr>
              <a:t/>
            </a:r>
            <a:br>
              <a:rPr lang="el-GR" dirty="0" smtClean="0">
                <a:solidFill>
                  <a:schemeClr val="accent4">
                    <a:lumMod val="75000"/>
                  </a:schemeClr>
                </a:solidFill>
              </a:rPr>
            </a:br>
            <a:r>
              <a:rPr lang="el-GR" sz="3600" b="0" dirty="0" smtClean="0">
                <a:solidFill>
                  <a:schemeClr val="accent4">
                    <a:lumMod val="75000"/>
                  </a:schemeClr>
                </a:solidFill>
              </a:rPr>
              <a:t>(1 από 4)</a:t>
            </a:r>
            <a:endParaRPr lang="el-GR" sz="3600" b="0" dirty="0">
              <a:solidFill>
                <a:schemeClr val="accent4">
                  <a:lumMod val="75000"/>
                </a:schemeClr>
              </a:solidFill>
            </a:endParaRPr>
          </a:p>
        </p:txBody>
      </p:sp>
      <p:sp>
        <p:nvSpPr>
          <p:cNvPr id="3" name="Θέση περιεχομένου 2"/>
          <p:cNvSpPr>
            <a:spLocks noGrp="1"/>
          </p:cNvSpPr>
          <p:nvPr>
            <p:ph idx="1"/>
          </p:nvPr>
        </p:nvSpPr>
        <p:spPr>
          <a:xfrm>
            <a:off x="457200" y="1196752"/>
            <a:ext cx="8229600" cy="1440160"/>
          </a:xfrm>
        </p:spPr>
        <p:txBody>
          <a:bodyPr>
            <a:normAutofit/>
          </a:bodyPr>
          <a:lstStyle/>
          <a:p>
            <a:r>
              <a:rPr lang="el-GR" sz="2400" dirty="0"/>
              <a:t>Το ξασμένο μαλλί τυλίγεται σε μακρύ σωληνωτό σχήμα, την τουλούπα  που </a:t>
            </a:r>
            <a:r>
              <a:rPr lang="el-GR" sz="2400" dirty="0" err="1"/>
              <a:t>γνέθεται</a:t>
            </a:r>
            <a:r>
              <a:rPr lang="el-GR" sz="2400" dirty="0"/>
              <a:t> στη συνέχεια στη ρόκα. H ρόκα δίνει δεξί στρίψιμο στο μαλλί, ή  S. </a:t>
            </a:r>
          </a:p>
        </p:txBody>
      </p:sp>
      <p:pic>
        <p:nvPicPr>
          <p:cNvPr id="5" name="Picture 2" descr="_Pic1" title="Ρόκα και αδράχτι."/>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2780928"/>
            <a:ext cx="2374900" cy="2827337"/>
          </a:xfrm>
          <a:prstGeom prst="rect">
            <a:avLst/>
          </a:prstGeom>
          <a:noFill/>
          <a:ln w="9525">
            <a:solidFill>
              <a:srgbClr val="7030A0"/>
            </a:solidFill>
            <a:miter lim="800000"/>
            <a:headEnd/>
            <a:tailEnd/>
          </a:ln>
          <a:extLst>
            <a:ext uri="{909E8E84-426E-40DD-AFC4-6F175D3DCCD1}">
              <a14:hiddenFill xmlns:a14="http://schemas.microsoft.com/office/drawing/2010/main">
                <a:solidFill>
                  <a:srgbClr val="FFFFFF"/>
                </a:solidFill>
              </a14:hiddenFill>
            </a:ext>
          </a:extLst>
        </p:spPr>
      </p:pic>
      <p:sp>
        <p:nvSpPr>
          <p:cNvPr id="6" name="7 - TextBox"/>
          <p:cNvSpPr txBox="1"/>
          <p:nvPr/>
        </p:nvSpPr>
        <p:spPr>
          <a:xfrm>
            <a:off x="683568" y="5696666"/>
            <a:ext cx="2374900" cy="400110"/>
          </a:xfrm>
          <a:prstGeom prst="rect">
            <a:avLst/>
          </a:prstGeom>
          <a:solidFill>
            <a:schemeClr val="accent4">
              <a:lumMod val="75000"/>
            </a:schemeClr>
          </a:solidFill>
        </p:spPr>
        <p:txBody>
          <a:bodyPr wrap="square">
            <a:spAutoFit/>
          </a:bodyPr>
          <a:lstStyle/>
          <a:p>
            <a:pPr algn="ctr">
              <a:defRPr/>
            </a:pPr>
            <a:r>
              <a:rPr lang="el-GR" sz="2000" dirty="0">
                <a:solidFill>
                  <a:prstClr val="white"/>
                </a:solidFill>
                <a:latin typeface="Calibri"/>
                <a:cs typeface="Arial" charset="0"/>
              </a:rPr>
              <a:t>Ρόκα και αδράχτι.</a:t>
            </a:r>
          </a:p>
        </p:txBody>
      </p:sp>
      <p:sp>
        <p:nvSpPr>
          <p:cNvPr id="10" name="Ορθογώνιο 9"/>
          <p:cNvSpPr/>
          <p:nvPr/>
        </p:nvSpPr>
        <p:spPr>
          <a:xfrm>
            <a:off x="536026" y="6144204"/>
            <a:ext cx="2669984" cy="646331"/>
          </a:xfrm>
          <a:prstGeom prst="rect">
            <a:avLst/>
          </a:prstGeom>
        </p:spPr>
        <p:txBody>
          <a:bodyPr wrap="square">
            <a:spAutoFit/>
          </a:bodyPr>
          <a:lstStyle/>
          <a:p>
            <a:pPr algn="ctr"/>
            <a:r>
              <a:rPr lang="el-GR" sz="1200" dirty="0">
                <a:solidFill>
                  <a:schemeClr val="tx1">
                    <a:lumMod val="75000"/>
                    <a:lumOff val="25000"/>
                  </a:schemeClr>
                </a:solidFill>
                <a:latin typeface="Calibri"/>
              </a:rPr>
              <a:t>Συντήρηση Έργων </a:t>
            </a:r>
            <a:r>
              <a:rPr lang="el-GR" sz="1200" dirty="0" err="1">
                <a:solidFill>
                  <a:schemeClr val="tx1">
                    <a:lumMod val="75000"/>
                    <a:lumOff val="25000"/>
                  </a:schemeClr>
                </a:solidFill>
                <a:latin typeface="Calibri"/>
              </a:rPr>
              <a:t>Τέχνης,τόμος</a:t>
            </a:r>
            <a:r>
              <a:rPr lang="el-GR" sz="1200" dirty="0">
                <a:solidFill>
                  <a:schemeClr val="tx1">
                    <a:lumMod val="75000"/>
                    <a:lumOff val="25000"/>
                  </a:schemeClr>
                </a:solidFill>
                <a:latin typeface="Calibri"/>
              </a:rPr>
              <a:t> </a:t>
            </a:r>
            <a:r>
              <a:rPr lang="el-GR" sz="1200" dirty="0" smtClean="0">
                <a:solidFill>
                  <a:schemeClr val="tx1">
                    <a:lumMod val="75000"/>
                    <a:lumOff val="25000"/>
                  </a:schemeClr>
                </a:solidFill>
                <a:latin typeface="Calibri"/>
              </a:rPr>
              <a:t>2ος</a:t>
            </a:r>
            <a:r>
              <a:rPr lang="el-GR" sz="1200" dirty="0">
                <a:solidFill>
                  <a:schemeClr val="tx1">
                    <a:lumMod val="75000"/>
                    <a:lumOff val="25000"/>
                  </a:schemeClr>
                </a:solidFill>
                <a:latin typeface="Calibri"/>
              </a:rPr>
              <a:t/>
            </a:r>
            <a:br>
              <a:rPr lang="el-GR" sz="1200" dirty="0">
                <a:solidFill>
                  <a:schemeClr val="tx1">
                    <a:lumMod val="75000"/>
                    <a:lumOff val="25000"/>
                  </a:schemeClr>
                </a:solidFill>
                <a:latin typeface="Calibri"/>
              </a:rPr>
            </a:br>
            <a:r>
              <a:rPr lang="el-GR" sz="1200" dirty="0" smtClean="0">
                <a:solidFill>
                  <a:schemeClr val="tx1">
                    <a:lumMod val="75000"/>
                    <a:lumOff val="25000"/>
                  </a:schemeClr>
                </a:solidFill>
                <a:latin typeface="Calibri"/>
              </a:rPr>
              <a:t>ΥΠΕΠΘ, </a:t>
            </a:r>
            <a:r>
              <a:rPr lang="el-GR" sz="1200" dirty="0">
                <a:solidFill>
                  <a:schemeClr val="tx1">
                    <a:lumMod val="75000"/>
                    <a:lumOff val="25000"/>
                  </a:schemeClr>
                </a:solidFill>
                <a:latin typeface="Calibri"/>
              </a:rPr>
              <a:t>ΠΑΙΔΑΓΩΓΙΚΟ ΙΝΣΤΙΤΟΥΤΟ, Τομέας Εφαρμοσμένων τεχνών</a:t>
            </a:r>
          </a:p>
        </p:txBody>
      </p:sp>
      <p:pic>
        <p:nvPicPr>
          <p:cNvPr id="7" name="Εικόνα 6" title="Γυναίκα που γνέθει"/>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6193" y="2413667"/>
            <a:ext cx="2194518" cy="3282999"/>
          </a:xfrm>
          <a:prstGeom prst="rect">
            <a:avLst/>
          </a:prstGeom>
          <a:ln>
            <a:solidFill>
              <a:srgbClr val="7030A0"/>
            </a:solidFill>
          </a:ln>
        </p:spPr>
      </p:pic>
      <p:sp>
        <p:nvSpPr>
          <p:cNvPr id="9" name="5 - TextBox"/>
          <p:cNvSpPr txBox="1">
            <a:spLocks noChangeArrowheads="1"/>
          </p:cNvSpPr>
          <p:nvPr/>
        </p:nvSpPr>
        <p:spPr bwMode="auto">
          <a:xfrm>
            <a:off x="5406193" y="5751732"/>
            <a:ext cx="2194518" cy="400110"/>
          </a:xfrm>
          <a:prstGeom prst="rect">
            <a:avLst/>
          </a:prstGeom>
          <a:solidFill>
            <a:schemeClr val="accent4">
              <a:lumMod val="75000"/>
            </a:schemeClr>
          </a:solidFill>
          <a:ln w="9525">
            <a:noFill/>
            <a:miter lim="800000"/>
            <a:headEnd/>
            <a:tailEnd/>
          </a:ln>
        </p:spPr>
        <p:txBody>
          <a:bodyPr wrap="square">
            <a:spAutoFit/>
          </a:bodyPr>
          <a:lstStyle/>
          <a:p>
            <a:pPr algn="ctr">
              <a:defRPr/>
            </a:pPr>
            <a:r>
              <a:rPr lang="el-GR" sz="2000" dirty="0">
                <a:solidFill>
                  <a:prstClr val="white"/>
                </a:solidFill>
                <a:latin typeface="Calibri"/>
                <a:cs typeface="Arial" charset="0"/>
              </a:rPr>
              <a:t>Γυναίκα </a:t>
            </a:r>
            <a:r>
              <a:rPr lang="el-GR" sz="2000" dirty="0" smtClean="0">
                <a:solidFill>
                  <a:prstClr val="white"/>
                </a:solidFill>
                <a:latin typeface="Calibri"/>
                <a:cs typeface="Arial" charset="0"/>
              </a:rPr>
              <a:t>που </a:t>
            </a:r>
            <a:r>
              <a:rPr lang="el-GR" sz="2000" dirty="0">
                <a:solidFill>
                  <a:prstClr val="white"/>
                </a:solidFill>
                <a:latin typeface="Calibri"/>
                <a:cs typeface="Arial" charset="0"/>
              </a:rPr>
              <a:t>γνέθει</a:t>
            </a:r>
          </a:p>
        </p:txBody>
      </p:sp>
      <p:sp>
        <p:nvSpPr>
          <p:cNvPr id="8" name="Rectangle 8"/>
          <p:cNvSpPr/>
          <p:nvPr/>
        </p:nvSpPr>
        <p:spPr>
          <a:xfrm rot="16200000">
            <a:off x="6431629" y="3764281"/>
            <a:ext cx="3024335" cy="461665"/>
          </a:xfrm>
          <a:prstGeom prst="rect">
            <a:avLst/>
          </a:prstGeom>
        </p:spPr>
        <p:txBody>
          <a:bodyPr wrap="square">
            <a:spAutoFit/>
          </a:bodyPr>
          <a:lstStyle/>
          <a:p>
            <a:pPr algn="ctr"/>
            <a:r>
              <a:rPr lang="en-US" sz="1200" dirty="0">
                <a:solidFill>
                  <a:prstClr val="black">
                    <a:lumMod val="65000"/>
                    <a:lumOff val="35000"/>
                  </a:prstClr>
                </a:solidFill>
                <a:latin typeface="Calibri"/>
              </a:rPr>
              <a:t>“</a:t>
            </a:r>
            <a:r>
              <a:rPr lang="en-US" sz="1200" dirty="0">
                <a:solidFill>
                  <a:prstClr val="black">
                    <a:lumMod val="65000"/>
                    <a:lumOff val="35000"/>
                  </a:prstClr>
                </a:solidFill>
                <a:latin typeface="Calibri"/>
                <a:hlinkClick r:id="rId5"/>
              </a:rPr>
              <a:t>Elizabeth of Romania pic</a:t>
            </a:r>
            <a:r>
              <a:rPr lang="en-US" sz="1200" dirty="0">
                <a:solidFill>
                  <a:prstClr val="black">
                    <a:lumMod val="65000"/>
                    <a:lumOff val="35000"/>
                  </a:prstClr>
                </a:solidFill>
                <a:latin typeface="Calibri"/>
              </a:rPr>
              <a:t>”,</a:t>
            </a:r>
            <a:r>
              <a:rPr lang="el-GR" sz="1200" dirty="0" smtClean="0">
                <a:solidFill>
                  <a:prstClr val="black">
                    <a:lumMod val="65000"/>
                    <a:lumOff val="35000"/>
                  </a:prstClr>
                </a:solidFill>
                <a:latin typeface="Calibri"/>
              </a:rPr>
              <a:t> από</a:t>
            </a:r>
            <a:r>
              <a:rPr lang="en-US" sz="1200" dirty="0" smtClean="0">
                <a:solidFill>
                  <a:prstClr val="black">
                    <a:lumMod val="65000"/>
                    <a:lumOff val="35000"/>
                  </a:prstClr>
                </a:solidFill>
                <a:latin typeface="Calibri"/>
              </a:rPr>
              <a:t>  </a:t>
            </a:r>
            <a:r>
              <a:rPr lang="en-US" sz="1200" dirty="0" smtClean="0">
                <a:solidFill>
                  <a:prstClr val="black">
                    <a:lumMod val="65000"/>
                    <a:lumOff val="35000"/>
                  </a:prstClr>
                </a:solidFill>
                <a:latin typeface="Calibri"/>
                <a:hlinkClick r:id="rId5"/>
              </a:rPr>
              <a:t>Bogdan</a:t>
            </a:r>
            <a:r>
              <a:rPr lang="el-GR" sz="1200" dirty="0" smtClean="0">
                <a:solidFill>
                  <a:prstClr val="black">
                    <a:lumMod val="65000"/>
                    <a:lumOff val="35000"/>
                  </a:prstClr>
                </a:solidFill>
                <a:latin typeface="Calibri"/>
              </a:rPr>
              <a:t> διαθέσιμο ως κοινό κτήμα</a:t>
            </a:r>
            <a:endParaRPr lang="en-US" sz="1200" dirty="0">
              <a:solidFill>
                <a:prstClr val="black">
                  <a:lumMod val="65000"/>
                  <a:lumOff val="35000"/>
                </a:prstClr>
              </a:solidFill>
              <a:latin typeface="Calibri"/>
            </a:endParaRPr>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36</a:t>
            </a:fld>
            <a:endParaRPr lang="el-GR" dirty="0">
              <a:solidFill>
                <a:prstClr val="black"/>
              </a:solidFill>
            </a:endParaRPr>
          </a:p>
        </p:txBody>
      </p:sp>
    </p:spTree>
    <p:extLst>
      <p:ext uri="{BB962C8B-B14F-4D97-AF65-F5344CB8AC3E}">
        <p14:creationId xmlns:p14="http://schemas.microsoft.com/office/powerpoint/2010/main" val="93015969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sz="4400" dirty="0">
                <a:solidFill>
                  <a:schemeClr val="accent4">
                    <a:lumMod val="75000"/>
                  </a:schemeClr>
                </a:solidFill>
              </a:rPr>
              <a:t>Γνέσιμο  μαλλιού </a:t>
            </a:r>
            <a:r>
              <a:rPr lang="el-GR" dirty="0">
                <a:solidFill>
                  <a:schemeClr val="accent4">
                    <a:lumMod val="75000"/>
                  </a:schemeClr>
                </a:solidFill>
              </a:rPr>
              <a:t/>
            </a:r>
            <a:br>
              <a:rPr lang="el-GR" dirty="0">
                <a:solidFill>
                  <a:schemeClr val="accent4">
                    <a:lumMod val="75000"/>
                  </a:schemeClr>
                </a:solidFill>
              </a:rPr>
            </a:br>
            <a:r>
              <a:rPr lang="el-GR" sz="3600" b="0" dirty="0" smtClean="0">
                <a:solidFill>
                  <a:schemeClr val="accent4">
                    <a:lumMod val="75000"/>
                  </a:schemeClr>
                </a:solidFill>
              </a:rPr>
              <a:t>(</a:t>
            </a:r>
            <a:r>
              <a:rPr lang="en-US" sz="3600" b="0" dirty="0" smtClean="0">
                <a:solidFill>
                  <a:schemeClr val="accent4">
                    <a:lumMod val="75000"/>
                  </a:schemeClr>
                </a:solidFill>
              </a:rPr>
              <a:t>2</a:t>
            </a:r>
            <a:r>
              <a:rPr lang="el-GR" sz="3600" b="0" dirty="0" smtClean="0">
                <a:solidFill>
                  <a:schemeClr val="accent4">
                    <a:lumMod val="75000"/>
                  </a:schemeClr>
                </a:solidFill>
              </a:rPr>
              <a:t> </a:t>
            </a:r>
            <a:r>
              <a:rPr lang="el-GR" sz="3600" b="0" dirty="0">
                <a:solidFill>
                  <a:schemeClr val="accent4">
                    <a:lumMod val="75000"/>
                  </a:schemeClr>
                </a:solidFill>
              </a:rPr>
              <a:t>από </a:t>
            </a:r>
            <a:r>
              <a:rPr lang="el-GR" sz="3600" b="0" dirty="0" smtClean="0">
                <a:solidFill>
                  <a:schemeClr val="accent4">
                    <a:lumMod val="75000"/>
                  </a:schemeClr>
                </a:solidFill>
              </a:rPr>
              <a:t>4)</a:t>
            </a:r>
            <a:endParaRPr lang="el-GR" dirty="0"/>
          </a:p>
        </p:txBody>
      </p:sp>
      <p:sp>
        <p:nvSpPr>
          <p:cNvPr id="3" name="Θέση περιεχομένου 2"/>
          <p:cNvSpPr>
            <a:spLocks noGrp="1"/>
          </p:cNvSpPr>
          <p:nvPr>
            <p:ph idx="1"/>
          </p:nvPr>
        </p:nvSpPr>
        <p:spPr>
          <a:xfrm>
            <a:off x="457200" y="1196752"/>
            <a:ext cx="8229600" cy="1944216"/>
          </a:xfrm>
        </p:spPr>
        <p:txBody>
          <a:bodyPr/>
          <a:lstStyle/>
          <a:p>
            <a:pPr>
              <a:spcBef>
                <a:spcPts val="1800"/>
              </a:spcBef>
            </a:pPr>
            <a:r>
              <a:rPr lang="el-GR" sz="2400" dirty="0"/>
              <a:t>Το γνέσιμο του </a:t>
            </a:r>
            <a:r>
              <a:rPr lang="el-GR" sz="2400" dirty="0" err="1"/>
              <a:t>κοντόινου</a:t>
            </a:r>
            <a:r>
              <a:rPr lang="el-GR" sz="2400" dirty="0"/>
              <a:t> μαλλιού γίνεται με τη </a:t>
            </a:r>
            <a:r>
              <a:rPr lang="el-GR" sz="2400" dirty="0" err="1"/>
              <a:t>δρούγα</a:t>
            </a:r>
            <a:r>
              <a:rPr lang="el-GR" sz="2400" dirty="0"/>
              <a:t> ή τσικρίκι. </a:t>
            </a:r>
          </a:p>
          <a:p>
            <a:pPr>
              <a:spcBef>
                <a:spcPts val="1800"/>
              </a:spcBef>
            </a:pPr>
            <a:r>
              <a:rPr lang="el-GR" sz="2400" dirty="0"/>
              <a:t>H </a:t>
            </a:r>
            <a:r>
              <a:rPr lang="el-GR" sz="2400" dirty="0" err="1"/>
              <a:t>δρούγα</a:t>
            </a:r>
            <a:r>
              <a:rPr lang="el-GR" sz="2400" dirty="0"/>
              <a:t> δημιουργεί αριστερόστροφο στρίψιμο στο μαλλί που ονομάζεται αριστερό ή Ζ.</a:t>
            </a:r>
          </a:p>
          <a:p>
            <a:endParaRPr lang="el-GR" dirty="0"/>
          </a:p>
          <a:p>
            <a:endParaRPr lang="el-GR" dirty="0"/>
          </a:p>
        </p:txBody>
      </p:sp>
      <p:sp>
        <p:nvSpPr>
          <p:cNvPr id="7" name="TextBox 6"/>
          <p:cNvSpPr txBox="1">
            <a:spLocks noChangeArrowheads="1"/>
          </p:cNvSpPr>
          <p:nvPr/>
        </p:nvSpPr>
        <p:spPr bwMode="auto">
          <a:xfrm>
            <a:off x="430582" y="5980530"/>
            <a:ext cx="3505027" cy="707886"/>
          </a:xfrm>
          <a:prstGeom prst="rect">
            <a:avLst/>
          </a:prstGeom>
          <a:solidFill>
            <a:schemeClr val="accent4">
              <a:lumMod val="75000"/>
            </a:schemeClr>
          </a:solidFill>
          <a:ln w="9525">
            <a:noFill/>
            <a:miter lim="800000"/>
            <a:headEnd/>
            <a:tailEnd/>
          </a:ln>
        </p:spPr>
        <p:txBody>
          <a:bodyPr wrap="square">
            <a:spAutoFit/>
          </a:bodyPr>
          <a:lstStyle/>
          <a:p>
            <a:pPr>
              <a:defRPr/>
            </a:pPr>
            <a:r>
              <a:rPr lang="el-GR" sz="2000" dirty="0">
                <a:solidFill>
                  <a:prstClr val="white"/>
                </a:solidFill>
                <a:latin typeface="Calibri"/>
                <a:cs typeface="Arial" charset="0"/>
              </a:rPr>
              <a:t>Δεξί </a:t>
            </a:r>
            <a:r>
              <a:rPr lang="en-US" sz="2000" dirty="0" smtClean="0">
                <a:solidFill>
                  <a:prstClr val="white"/>
                </a:solidFill>
                <a:latin typeface="Calibri"/>
                <a:cs typeface="Arial" charset="0"/>
              </a:rPr>
              <a:t>S</a:t>
            </a:r>
            <a:r>
              <a:rPr lang="el-GR" sz="2000" dirty="0" smtClean="0">
                <a:solidFill>
                  <a:prstClr val="white"/>
                </a:solidFill>
                <a:latin typeface="Calibri"/>
                <a:cs typeface="Arial" charset="0"/>
              </a:rPr>
              <a:t> </a:t>
            </a:r>
            <a:r>
              <a:rPr lang="el-GR" sz="2000" dirty="0">
                <a:solidFill>
                  <a:prstClr val="white"/>
                </a:solidFill>
                <a:latin typeface="Calibri"/>
                <a:cs typeface="Arial" charset="0"/>
              </a:rPr>
              <a:t>και αριστερό </a:t>
            </a:r>
            <a:r>
              <a:rPr lang="en-US" sz="2000" dirty="0">
                <a:solidFill>
                  <a:prstClr val="white"/>
                </a:solidFill>
                <a:latin typeface="Calibri"/>
                <a:cs typeface="Arial" charset="0"/>
              </a:rPr>
              <a:t>Z</a:t>
            </a:r>
            <a:r>
              <a:rPr lang="el-GR" sz="2000" dirty="0" smtClean="0">
                <a:solidFill>
                  <a:prstClr val="white"/>
                </a:solidFill>
                <a:latin typeface="Calibri"/>
                <a:cs typeface="Arial" charset="0"/>
              </a:rPr>
              <a:t> </a:t>
            </a:r>
            <a:r>
              <a:rPr lang="el-GR" sz="2000" dirty="0">
                <a:solidFill>
                  <a:prstClr val="white"/>
                </a:solidFill>
                <a:latin typeface="Calibri"/>
                <a:cs typeface="Arial" charset="0"/>
              </a:rPr>
              <a:t>στρίψιμο του </a:t>
            </a:r>
            <a:r>
              <a:rPr lang="el-GR" sz="2000" dirty="0" smtClean="0">
                <a:solidFill>
                  <a:prstClr val="white"/>
                </a:solidFill>
                <a:latin typeface="Calibri"/>
                <a:cs typeface="Arial" charset="0"/>
              </a:rPr>
              <a:t>μαλλιού</a:t>
            </a:r>
            <a:r>
              <a:rPr lang="en-US" sz="2000" dirty="0" smtClean="0">
                <a:solidFill>
                  <a:prstClr val="white"/>
                </a:solidFill>
                <a:latin typeface="Calibri"/>
                <a:cs typeface="Arial" charset="0"/>
              </a:rPr>
              <a:t>.</a:t>
            </a:r>
            <a:endParaRPr lang="el-GR" sz="2000" dirty="0">
              <a:solidFill>
                <a:prstClr val="white"/>
              </a:solidFill>
              <a:latin typeface="Calibri"/>
              <a:cs typeface="Arial" charset="0"/>
            </a:endParaRPr>
          </a:p>
        </p:txBody>
      </p:sp>
      <p:pic>
        <p:nvPicPr>
          <p:cNvPr id="4098" name="Picture 2" descr="File:Yarn twist.png" title="Δεξί Ζ και αριστερό S στρίψιμο του μαλλιού"/>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1057885" y="3068963"/>
            <a:ext cx="2250422" cy="2789496"/>
          </a:xfrm>
          <a:prstGeom prst="rect">
            <a:avLst/>
          </a:prstGeom>
          <a:noFill/>
          <a:ln>
            <a:solidFill>
              <a:schemeClr val="accent4">
                <a:lumMod val="60000"/>
                <a:lumOff val="40000"/>
              </a:schemeClr>
            </a:solidFill>
          </a:ln>
          <a:extLst>
            <a:ext uri="{909E8E84-426E-40DD-AFC4-6F175D3DCCD1}">
              <a14:hiddenFill xmlns:a14="http://schemas.microsoft.com/office/drawing/2010/main">
                <a:solidFill>
                  <a:srgbClr val="FFFFFF"/>
                </a:solidFill>
              </a14:hiddenFill>
            </a:ext>
          </a:extLst>
        </p:spPr>
      </p:pic>
      <p:sp>
        <p:nvSpPr>
          <p:cNvPr id="12" name="Rectangle 8"/>
          <p:cNvSpPr/>
          <p:nvPr/>
        </p:nvSpPr>
        <p:spPr>
          <a:xfrm rot="16200000">
            <a:off x="2372957" y="4222103"/>
            <a:ext cx="2332365" cy="461665"/>
          </a:xfrm>
          <a:prstGeom prst="rect">
            <a:avLst/>
          </a:prstGeom>
        </p:spPr>
        <p:txBody>
          <a:bodyPr wrap="square">
            <a:spAutoFit/>
          </a:bodyPr>
          <a:lstStyle/>
          <a:p>
            <a:pPr algn="ctr"/>
            <a:r>
              <a:rPr lang="en-US" sz="1200" dirty="0" smtClean="0">
                <a:solidFill>
                  <a:prstClr val="black">
                    <a:lumMod val="65000"/>
                    <a:lumOff val="35000"/>
                  </a:prstClr>
                </a:solidFill>
                <a:latin typeface="Calibri"/>
              </a:rPr>
              <a:t>“</a:t>
            </a:r>
            <a:r>
              <a:rPr lang="en-US" sz="1200" dirty="0">
                <a:solidFill>
                  <a:prstClr val="black"/>
                </a:solidFill>
                <a:hlinkClick r:id="rId4"/>
              </a:rPr>
              <a:t>Yarn </a:t>
            </a:r>
            <a:r>
              <a:rPr lang="en-US" sz="1200" dirty="0" smtClean="0">
                <a:solidFill>
                  <a:prstClr val="black"/>
                </a:solidFill>
                <a:hlinkClick r:id="rId4"/>
              </a:rPr>
              <a:t>twist</a:t>
            </a:r>
            <a:r>
              <a:rPr lang="en-US" sz="1200" dirty="0" smtClean="0">
                <a:solidFill>
                  <a:prstClr val="black">
                    <a:lumMod val="65000"/>
                    <a:lumOff val="35000"/>
                  </a:prstClr>
                </a:solidFill>
                <a:latin typeface="Calibri"/>
              </a:rPr>
              <a:t>”,</a:t>
            </a:r>
            <a:r>
              <a:rPr lang="el-GR" sz="1200" dirty="0" smtClean="0">
                <a:solidFill>
                  <a:prstClr val="black">
                    <a:lumMod val="65000"/>
                    <a:lumOff val="35000"/>
                  </a:prstClr>
                </a:solidFill>
                <a:latin typeface="Calibri"/>
              </a:rPr>
              <a:t> από</a:t>
            </a:r>
            <a:r>
              <a:rPr lang="en-US" sz="1200" dirty="0" smtClean="0">
                <a:solidFill>
                  <a:prstClr val="black">
                    <a:lumMod val="65000"/>
                    <a:lumOff val="35000"/>
                  </a:prstClr>
                </a:solidFill>
                <a:latin typeface="Calibri"/>
              </a:rPr>
              <a:t>  </a:t>
            </a:r>
            <a:r>
              <a:rPr lang="en-US" sz="1200" dirty="0" smtClean="0">
                <a:solidFill>
                  <a:prstClr val="black"/>
                </a:solidFill>
                <a:hlinkClick r:id="rId5"/>
              </a:rPr>
              <a:t>PKM</a:t>
            </a:r>
            <a:r>
              <a:rPr lang="el-GR" sz="1200" dirty="0" smtClean="0">
                <a:solidFill>
                  <a:prstClr val="black"/>
                </a:solidFill>
              </a:rPr>
              <a:t> </a:t>
            </a:r>
            <a:r>
              <a:rPr lang="el-GR" sz="1200" dirty="0" smtClean="0">
                <a:solidFill>
                  <a:prstClr val="black">
                    <a:lumMod val="65000"/>
                    <a:lumOff val="35000"/>
                  </a:prstClr>
                </a:solidFill>
                <a:latin typeface="Calibri"/>
              </a:rPr>
              <a:t>διαθέσιμο ως κοινό κτήμα</a:t>
            </a:r>
            <a:endParaRPr lang="en-US" sz="1200" dirty="0">
              <a:solidFill>
                <a:prstClr val="black">
                  <a:lumMod val="65000"/>
                  <a:lumOff val="35000"/>
                </a:prstClr>
              </a:solidFill>
              <a:latin typeface="Calibri"/>
            </a:endParaRPr>
          </a:p>
        </p:txBody>
      </p:sp>
      <p:sp>
        <p:nvSpPr>
          <p:cNvPr id="9" name="TextBox 6"/>
          <p:cNvSpPr txBox="1">
            <a:spLocks noChangeArrowheads="1"/>
          </p:cNvSpPr>
          <p:nvPr/>
        </p:nvSpPr>
        <p:spPr bwMode="auto">
          <a:xfrm>
            <a:off x="5298862" y="5980530"/>
            <a:ext cx="2266950" cy="400110"/>
          </a:xfrm>
          <a:prstGeom prst="rect">
            <a:avLst/>
          </a:prstGeom>
          <a:solidFill>
            <a:schemeClr val="accent4">
              <a:lumMod val="75000"/>
            </a:schemeClr>
          </a:solidFill>
          <a:ln w="9525">
            <a:noFill/>
            <a:miter lim="800000"/>
            <a:headEnd/>
            <a:tailEnd/>
          </a:ln>
        </p:spPr>
        <p:txBody>
          <a:bodyPr wrap="square">
            <a:spAutoFit/>
          </a:bodyPr>
          <a:lstStyle/>
          <a:p>
            <a:pPr>
              <a:defRPr/>
            </a:pPr>
            <a:r>
              <a:rPr lang="el-GR" sz="2000" dirty="0" err="1">
                <a:solidFill>
                  <a:prstClr val="white"/>
                </a:solidFill>
                <a:latin typeface="Calibri"/>
                <a:cs typeface="Arial" charset="0"/>
              </a:rPr>
              <a:t>Δρούγα</a:t>
            </a:r>
            <a:r>
              <a:rPr lang="el-GR" sz="2000" dirty="0">
                <a:solidFill>
                  <a:prstClr val="white"/>
                </a:solidFill>
                <a:latin typeface="Calibri"/>
                <a:cs typeface="Arial" charset="0"/>
              </a:rPr>
              <a:t> ή τσικρίκι</a:t>
            </a:r>
          </a:p>
        </p:txBody>
      </p:sp>
      <p:pic>
        <p:nvPicPr>
          <p:cNvPr id="3074" name="Picture 2" descr="http://4.bp.blogspot.com/-EoV45SiBZbM/UEeApvG7fGI/AAAAAAAAAYE/tTD_mbrMeIc/s200/DSC05948.JPG" title="Δρούγα ή τσικρίκι"/>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8465" y="3068963"/>
            <a:ext cx="3690596" cy="2767947"/>
          </a:xfrm>
          <a:prstGeom prst="rect">
            <a:avLst/>
          </a:prstGeom>
          <a:noFill/>
          <a:ln>
            <a:solidFill>
              <a:schemeClr val="accent4">
                <a:lumMod val="60000"/>
                <a:lumOff val="40000"/>
              </a:schemeClr>
            </a:solidFill>
          </a:ln>
          <a:extLst>
            <a:ext uri="{909E8E84-426E-40DD-AFC4-6F175D3DCCD1}">
              <a14:hiddenFill xmlns:a14="http://schemas.microsoft.com/office/drawing/2010/main">
                <a:solidFill>
                  <a:srgbClr val="FFFFFF"/>
                </a:solidFill>
              </a14:hiddenFill>
            </a:ext>
          </a:extLst>
        </p:spPr>
      </p:pic>
      <p:sp>
        <p:nvSpPr>
          <p:cNvPr id="8" name="Ορθογώνιο 7"/>
          <p:cNvSpPr/>
          <p:nvPr/>
        </p:nvSpPr>
        <p:spPr>
          <a:xfrm rot="16200000">
            <a:off x="7435454" y="4325212"/>
            <a:ext cx="1944216" cy="276999"/>
          </a:xfrm>
          <a:prstGeom prst="rect">
            <a:avLst/>
          </a:prstGeom>
        </p:spPr>
        <p:txBody>
          <a:bodyPr wrap="square">
            <a:spAutoFit/>
          </a:bodyPr>
          <a:lstStyle/>
          <a:p>
            <a:r>
              <a:rPr lang="en-US" sz="1200" dirty="0" smtClean="0">
                <a:solidFill>
                  <a:prstClr val="black"/>
                </a:solidFill>
                <a:latin typeface="Calibri"/>
                <a:hlinkClick r:id="rId7"/>
              </a:rPr>
              <a:t>nikosmardanis.blogspot.gr</a:t>
            </a:r>
            <a:endParaRPr lang="el-GR" sz="1200" dirty="0">
              <a:solidFill>
                <a:prstClr val="black"/>
              </a:solidFill>
              <a:latin typeface="Calibri"/>
            </a:endParaRPr>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37</a:t>
            </a:fld>
            <a:endParaRPr lang="el-GR">
              <a:solidFill>
                <a:prstClr val="black"/>
              </a:solidFill>
            </a:endParaRPr>
          </a:p>
        </p:txBody>
      </p:sp>
    </p:spTree>
    <p:extLst>
      <p:ext uri="{BB962C8B-B14F-4D97-AF65-F5344CB8AC3E}">
        <p14:creationId xmlns:p14="http://schemas.microsoft.com/office/powerpoint/2010/main" val="386317254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sz="4400" dirty="0">
                <a:solidFill>
                  <a:schemeClr val="accent4">
                    <a:lumMod val="75000"/>
                  </a:schemeClr>
                </a:solidFill>
              </a:rPr>
              <a:t>Γνέσιμο  μαλλιού </a:t>
            </a:r>
            <a:r>
              <a:rPr lang="el-GR" dirty="0">
                <a:solidFill>
                  <a:schemeClr val="accent4">
                    <a:lumMod val="75000"/>
                  </a:schemeClr>
                </a:solidFill>
              </a:rPr>
              <a:t/>
            </a:r>
            <a:br>
              <a:rPr lang="el-GR" dirty="0">
                <a:solidFill>
                  <a:schemeClr val="accent4">
                    <a:lumMod val="75000"/>
                  </a:schemeClr>
                </a:solidFill>
              </a:rPr>
            </a:br>
            <a:r>
              <a:rPr lang="el-GR" sz="3600" b="0" dirty="0" smtClean="0">
                <a:solidFill>
                  <a:schemeClr val="accent4">
                    <a:lumMod val="75000"/>
                  </a:schemeClr>
                </a:solidFill>
              </a:rPr>
              <a:t>(3 </a:t>
            </a:r>
            <a:r>
              <a:rPr lang="el-GR" sz="3600" b="0" dirty="0">
                <a:solidFill>
                  <a:schemeClr val="accent4">
                    <a:lumMod val="75000"/>
                  </a:schemeClr>
                </a:solidFill>
              </a:rPr>
              <a:t>από </a:t>
            </a:r>
            <a:r>
              <a:rPr lang="el-GR" sz="3600" b="0" dirty="0" smtClean="0">
                <a:solidFill>
                  <a:schemeClr val="accent4">
                    <a:lumMod val="75000"/>
                  </a:schemeClr>
                </a:solidFill>
              </a:rPr>
              <a:t>4)</a:t>
            </a:r>
            <a:endParaRPr lang="el-GR" dirty="0"/>
          </a:p>
        </p:txBody>
      </p:sp>
      <p:sp>
        <p:nvSpPr>
          <p:cNvPr id="10" name="8 - TextBox"/>
          <p:cNvSpPr txBox="1"/>
          <p:nvPr/>
        </p:nvSpPr>
        <p:spPr>
          <a:xfrm>
            <a:off x="4227238" y="5152065"/>
            <a:ext cx="4583113" cy="384721"/>
          </a:xfrm>
          <a:prstGeom prst="rect">
            <a:avLst/>
          </a:prstGeom>
          <a:solidFill>
            <a:schemeClr val="accent4">
              <a:lumMod val="75000"/>
            </a:schemeClr>
          </a:solidFill>
        </p:spPr>
        <p:txBody>
          <a:bodyPr wrap="square">
            <a:spAutoFit/>
          </a:bodyPr>
          <a:lstStyle/>
          <a:p>
            <a:pPr>
              <a:defRPr/>
            </a:pPr>
            <a:r>
              <a:rPr lang="el-GR" sz="1900" dirty="0">
                <a:solidFill>
                  <a:prstClr val="white"/>
                </a:solidFill>
                <a:latin typeface="Calibri"/>
                <a:cs typeface="Arial" charset="0"/>
              </a:rPr>
              <a:t>Ανέμη για το τύλιγμα του μάλλινου νήματος</a:t>
            </a:r>
          </a:p>
        </p:txBody>
      </p:sp>
      <p:pic>
        <p:nvPicPr>
          <p:cNvPr id="5" name="Θέση περιεχομένου 4" title="Ανέμη για το τύλιγμα του μάλλινου νήματος"/>
          <p:cNvPicPr>
            <a:picLocks noGrp="1" noChangeAspect="1"/>
          </p:cNvPicPr>
          <p:nvPr>
            <p:ph idx="1"/>
          </p:nvPr>
        </p:nvPicPr>
        <p:blipFill>
          <a:blip r:embed="rId3"/>
          <a:stretch>
            <a:fillRect/>
          </a:stretch>
        </p:blipFill>
        <p:spPr>
          <a:xfrm>
            <a:off x="294480" y="1223320"/>
            <a:ext cx="3416478" cy="2565273"/>
          </a:xfrm>
          <a:prstGeom prst="rect">
            <a:avLst/>
          </a:prstGeom>
          <a:ln>
            <a:solidFill>
              <a:srgbClr val="7030A0"/>
            </a:solidFill>
          </a:ln>
        </p:spPr>
      </p:pic>
      <p:sp>
        <p:nvSpPr>
          <p:cNvPr id="11" name="TextBox 10"/>
          <p:cNvSpPr txBox="1"/>
          <p:nvPr/>
        </p:nvSpPr>
        <p:spPr>
          <a:xfrm>
            <a:off x="1395790" y="3777707"/>
            <a:ext cx="1213858" cy="276999"/>
          </a:xfrm>
          <a:prstGeom prst="rect">
            <a:avLst/>
          </a:prstGeom>
          <a:noFill/>
        </p:spPr>
        <p:txBody>
          <a:bodyPr wrap="none" rtlCol="0">
            <a:spAutoFit/>
          </a:bodyPr>
          <a:lstStyle/>
          <a:p>
            <a:r>
              <a:rPr lang="el-GR" sz="1200" dirty="0" smtClean="0">
                <a:solidFill>
                  <a:prstClr val="black">
                    <a:lumMod val="75000"/>
                    <a:lumOff val="25000"/>
                  </a:prstClr>
                </a:solidFill>
                <a:latin typeface="Calibri"/>
              </a:rPr>
              <a:t>Άννα </a:t>
            </a:r>
            <a:r>
              <a:rPr lang="el-GR" sz="1200" dirty="0" err="1" smtClean="0">
                <a:solidFill>
                  <a:prstClr val="black">
                    <a:lumMod val="75000"/>
                    <a:lumOff val="25000"/>
                  </a:prstClr>
                </a:solidFill>
                <a:latin typeface="Calibri"/>
              </a:rPr>
              <a:t>Καρατζάνη</a:t>
            </a:r>
            <a:endParaRPr lang="el-GR" sz="1200" dirty="0">
              <a:solidFill>
                <a:prstClr val="black">
                  <a:lumMod val="75000"/>
                  <a:lumOff val="25000"/>
                </a:prstClr>
              </a:solidFill>
              <a:latin typeface="Calibri"/>
            </a:endParaRPr>
          </a:p>
        </p:txBody>
      </p:sp>
      <p:pic>
        <p:nvPicPr>
          <p:cNvPr id="8" name="Εικόνα 7" title="Ανέμη για το τύλιγμα του μάλλινου νήματος"/>
          <p:cNvPicPr>
            <a:picLocks noChangeAspect="1"/>
          </p:cNvPicPr>
          <p:nvPr/>
        </p:nvPicPr>
        <p:blipFill>
          <a:blip r:embed="rId4"/>
          <a:stretch>
            <a:fillRect/>
          </a:stretch>
        </p:blipFill>
        <p:spPr>
          <a:xfrm>
            <a:off x="4227238" y="1268760"/>
            <a:ext cx="2328874" cy="3456732"/>
          </a:xfrm>
          <a:prstGeom prst="rect">
            <a:avLst/>
          </a:prstGeom>
          <a:ln>
            <a:solidFill>
              <a:srgbClr val="7030A0"/>
            </a:solidFill>
          </a:ln>
        </p:spPr>
      </p:pic>
      <p:sp>
        <p:nvSpPr>
          <p:cNvPr id="12" name="TextBox 11"/>
          <p:cNvSpPr txBox="1"/>
          <p:nvPr/>
        </p:nvSpPr>
        <p:spPr>
          <a:xfrm>
            <a:off x="4784746" y="4709591"/>
            <a:ext cx="1213858" cy="276999"/>
          </a:xfrm>
          <a:prstGeom prst="rect">
            <a:avLst/>
          </a:prstGeom>
          <a:noFill/>
        </p:spPr>
        <p:txBody>
          <a:bodyPr wrap="none" rtlCol="0">
            <a:spAutoFit/>
          </a:bodyPr>
          <a:lstStyle/>
          <a:p>
            <a:r>
              <a:rPr lang="el-GR" sz="1200" dirty="0" smtClean="0">
                <a:solidFill>
                  <a:prstClr val="black">
                    <a:lumMod val="75000"/>
                    <a:lumOff val="25000"/>
                  </a:prstClr>
                </a:solidFill>
                <a:latin typeface="Calibri"/>
              </a:rPr>
              <a:t>Άννα </a:t>
            </a:r>
            <a:r>
              <a:rPr lang="el-GR" sz="1200" dirty="0" err="1" smtClean="0">
                <a:solidFill>
                  <a:prstClr val="black">
                    <a:lumMod val="75000"/>
                    <a:lumOff val="25000"/>
                  </a:prstClr>
                </a:solidFill>
                <a:latin typeface="Calibri"/>
              </a:rPr>
              <a:t>Καρατζάνη</a:t>
            </a:r>
            <a:endParaRPr lang="el-GR" sz="1200" dirty="0">
              <a:solidFill>
                <a:prstClr val="black">
                  <a:lumMod val="75000"/>
                  <a:lumOff val="25000"/>
                </a:prstClr>
              </a:solidFill>
              <a:latin typeface="Calibri"/>
            </a:endParaRPr>
          </a:p>
        </p:txBody>
      </p:sp>
      <p:pic>
        <p:nvPicPr>
          <p:cNvPr id="9" name="Εικόνα 8" title="Ανέμη για το τύλιγμα του μάλλινου νήματος"/>
          <p:cNvPicPr>
            <a:picLocks noChangeAspect="1"/>
          </p:cNvPicPr>
          <p:nvPr/>
        </p:nvPicPr>
        <p:blipFill>
          <a:blip r:embed="rId5"/>
          <a:stretch>
            <a:fillRect/>
          </a:stretch>
        </p:blipFill>
        <p:spPr>
          <a:xfrm>
            <a:off x="7164288" y="1268760"/>
            <a:ext cx="1646063" cy="3450635"/>
          </a:xfrm>
          <a:prstGeom prst="rect">
            <a:avLst/>
          </a:prstGeom>
          <a:ln>
            <a:solidFill>
              <a:srgbClr val="7030A0"/>
            </a:solidFill>
          </a:ln>
        </p:spPr>
      </p:pic>
      <p:sp>
        <p:nvSpPr>
          <p:cNvPr id="13" name="TextBox 12"/>
          <p:cNvSpPr txBox="1"/>
          <p:nvPr/>
        </p:nvSpPr>
        <p:spPr>
          <a:xfrm>
            <a:off x="7380390" y="4715000"/>
            <a:ext cx="1213858" cy="276999"/>
          </a:xfrm>
          <a:prstGeom prst="rect">
            <a:avLst/>
          </a:prstGeom>
          <a:noFill/>
        </p:spPr>
        <p:txBody>
          <a:bodyPr wrap="none" rtlCol="0">
            <a:spAutoFit/>
          </a:bodyPr>
          <a:lstStyle/>
          <a:p>
            <a:r>
              <a:rPr lang="el-GR" sz="1200" dirty="0" smtClean="0">
                <a:solidFill>
                  <a:prstClr val="black">
                    <a:lumMod val="75000"/>
                    <a:lumOff val="25000"/>
                  </a:prstClr>
                </a:solidFill>
                <a:latin typeface="Calibri"/>
              </a:rPr>
              <a:t>Άννα </a:t>
            </a:r>
            <a:r>
              <a:rPr lang="el-GR" sz="1200" dirty="0" err="1" smtClean="0">
                <a:solidFill>
                  <a:prstClr val="black">
                    <a:lumMod val="75000"/>
                    <a:lumOff val="25000"/>
                  </a:prstClr>
                </a:solidFill>
                <a:latin typeface="Calibri"/>
              </a:rPr>
              <a:t>Καρατζάνη</a:t>
            </a:r>
            <a:endParaRPr lang="el-GR" sz="1200" dirty="0">
              <a:solidFill>
                <a:prstClr val="black">
                  <a:lumMod val="75000"/>
                  <a:lumOff val="25000"/>
                </a:prstClr>
              </a:solidFill>
              <a:latin typeface="Calibri"/>
            </a:endParaRPr>
          </a:p>
        </p:txBody>
      </p:sp>
      <p:sp>
        <p:nvSpPr>
          <p:cNvPr id="7" name="5 - TextBox"/>
          <p:cNvSpPr txBox="1">
            <a:spLocks noChangeArrowheads="1"/>
          </p:cNvSpPr>
          <p:nvPr/>
        </p:nvSpPr>
        <p:spPr bwMode="auto">
          <a:xfrm>
            <a:off x="3635896" y="6302391"/>
            <a:ext cx="1357312" cy="400110"/>
          </a:xfrm>
          <a:prstGeom prst="rect">
            <a:avLst/>
          </a:prstGeom>
          <a:solidFill>
            <a:schemeClr val="accent4">
              <a:lumMod val="75000"/>
            </a:schemeClr>
          </a:solidFill>
          <a:ln w="9525">
            <a:noFill/>
            <a:miter lim="800000"/>
            <a:headEnd/>
            <a:tailEnd/>
          </a:ln>
        </p:spPr>
        <p:txBody>
          <a:bodyPr>
            <a:spAutoFit/>
          </a:bodyPr>
          <a:lstStyle/>
          <a:p>
            <a:pPr>
              <a:defRPr/>
            </a:pPr>
            <a:r>
              <a:rPr lang="el-GR" sz="2000" dirty="0">
                <a:solidFill>
                  <a:prstClr val="white"/>
                </a:solidFill>
                <a:latin typeface="Calibri"/>
                <a:cs typeface="Arial" charset="0"/>
              </a:rPr>
              <a:t>Τσικρίκι</a:t>
            </a:r>
          </a:p>
        </p:txBody>
      </p:sp>
      <p:pic>
        <p:nvPicPr>
          <p:cNvPr id="6" name="Εικόνα 5" title="Τσικρίκι"/>
          <p:cNvPicPr>
            <a:picLocks noChangeAspect="1"/>
          </p:cNvPicPr>
          <p:nvPr/>
        </p:nvPicPr>
        <p:blipFill>
          <a:blip r:embed="rId6"/>
          <a:stretch>
            <a:fillRect/>
          </a:stretch>
        </p:blipFill>
        <p:spPr>
          <a:xfrm>
            <a:off x="539552" y="4054706"/>
            <a:ext cx="2926334" cy="2700762"/>
          </a:xfrm>
          <a:prstGeom prst="rect">
            <a:avLst/>
          </a:prstGeom>
          <a:ln>
            <a:solidFill>
              <a:srgbClr val="7030A0"/>
            </a:solidFill>
          </a:ln>
        </p:spPr>
      </p:pic>
      <p:sp>
        <p:nvSpPr>
          <p:cNvPr id="3" name="TextBox 2"/>
          <p:cNvSpPr txBox="1"/>
          <p:nvPr/>
        </p:nvSpPr>
        <p:spPr>
          <a:xfrm>
            <a:off x="3465886" y="5952092"/>
            <a:ext cx="1213858" cy="276999"/>
          </a:xfrm>
          <a:prstGeom prst="rect">
            <a:avLst/>
          </a:prstGeom>
          <a:noFill/>
        </p:spPr>
        <p:txBody>
          <a:bodyPr wrap="none" rtlCol="0">
            <a:spAutoFit/>
          </a:bodyPr>
          <a:lstStyle/>
          <a:p>
            <a:r>
              <a:rPr lang="el-GR" sz="1200" dirty="0" smtClean="0">
                <a:solidFill>
                  <a:prstClr val="black">
                    <a:lumMod val="75000"/>
                    <a:lumOff val="25000"/>
                  </a:prstClr>
                </a:solidFill>
                <a:latin typeface="Calibri"/>
              </a:rPr>
              <a:t>Άννα </a:t>
            </a:r>
            <a:r>
              <a:rPr lang="el-GR" sz="1200" dirty="0" err="1" smtClean="0">
                <a:solidFill>
                  <a:prstClr val="black">
                    <a:lumMod val="75000"/>
                    <a:lumOff val="25000"/>
                  </a:prstClr>
                </a:solidFill>
                <a:latin typeface="Calibri"/>
              </a:rPr>
              <a:t>Καρατζάνη</a:t>
            </a:r>
            <a:endParaRPr lang="el-GR" sz="1200" dirty="0">
              <a:solidFill>
                <a:prstClr val="black">
                  <a:lumMod val="75000"/>
                  <a:lumOff val="25000"/>
                </a:prstClr>
              </a:solidFill>
              <a:latin typeface="Calibri"/>
            </a:endParaRPr>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38</a:t>
            </a:fld>
            <a:endParaRPr lang="el-GR">
              <a:solidFill>
                <a:prstClr val="black"/>
              </a:solidFill>
            </a:endParaRPr>
          </a:p>
        </p:txBody>
      </p:sp>
    </p:spTree>
    <p:extLst>
      <p:ext uri="{BB962C8B-B14F-4D97-AF65-F5344CB8AC3E}">
        <p14:creationId xmlns:p14="http://schemas.microsoft.com/office/powerpoint/2010/main" val="81307657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solidFill>
                  <a:schemeClr val="accent4">
                    <a:lumMod val="75000"/>
                  </a:schemeClr>
                </a:solidFill>
              </a:rPr>
              <a:t>Φυσικές Ίνες</a:t>
            </a:r>
          </a:p>
        </p:txBody>
      </p:sp>
      <p:sp>
        <p:nvSpPr>
          <p:cNvPr id="3" name="Θέση περιεχομένου 2"/>
          <p:cNvSpPr>
            <a:spLocks noGrp="1"/>
          </p:cNvSpPr>
          <p:nvPr>
            <p:ph idx="1"/>
          </p:nvPr>
        </p:nvSpPr>
        <p:spPr/>
        <p:txBody>
          <a:bodyPr>
            <a:normAutofit/>
          </a:bodyPr>
          <a:lstStyle/>
          <a:p>
            <a:r>
              <a:rPr lang="el-GR" sz="2400" dirty="0"/>
              <a:t>Φυσικές ίνες: ζωικής, φυτικής και ορυκτής προέλευσης.</a:t>
            </a:r>
          </a:p>
          <a:p>
            <a:pPr lvl="1">
              <a:spcBef>
                <a:spcPts val="1800"/>
              </a:spcBef>
            </a:pPr>
            <a:r>
              <a:rPr lang="el-GR" sz="2400" dirty="0"/>
              <a:t>Οι ζωικές ίνες αποτελούνται από πρωτεΐνες και διαχωρίζονται σε μαλλί/τρίχες και μετάξι.</a:t>
            </a:r>
          </a:p>
          <a:p>
            <a:pPr lvl="1">
              <a:spcBef>
                <a:spcPts val="1800"/>
              </a:spcBef>
            </a:pPr>
            <a:r>
              <a:rPr lang="el-GR" sz="2400" dirty="0"/>
              <a:t>Οι φυτικές ίνες αποτελούνται από κυτταρίνη και κατηγοριοποιούνται ανάλογα με το μέρος του φυτού από το οποίο προέρχονται (φλοιό, καρπό, φύλλα).</a:t>
            </a:r>
          </a:p>
          <a:p>
            <a:pPr lvl="1">
              <a:spcBef>
                <a:spcPts val="1800"/>
              </a:spcBef>
            </a:pPr>
            <a:r>
              <a:rPr lang="el-GR" sz="2400" dirty="0"/>
              <a:t>Ορυκτές ίνες κυρίως ίνες αμίαντου.</a:t>
            </a:r>
          </a:p>
          <a:p>
            <a:endParaRPr lang="el-GR" sz="2400"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3</a:t>
            </a:fld>
            <a:endParaRPr lang="el-GR">
              <a:solidFill>
                <a:prstClr val="black"/>
              </a:solidFill>
            </a:endParaRPr>
          </a:p>
        </p:txBody>
      </p:sp>
    </p:spTree>
    <p:extLst>
      <p:ext uri="{BB962C8B-B14F-4D97-AF65-F5344CB8AC3E}">
        <p14:creationId xmlns:p14="http://schemas.microsoft.com/office/powerpoint/2010/main" val="207663372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sz="4400" dirty="0">
                <a:solidFill>
                  <a:schemeClr val="accent4">
                    <a:lumMod val="75000"/>
                  </a:schemeClr>
                </a:solidFill>
              </a:rPr>
              <a:t>Γνέσιμο  μαλλιού </a:t>
            </a:r>
            <a:r>
              <a:rPr lang="el-GR" dirty="0">
                <a:solidFill>
                  <a:schemeClr val="accent4">
                    <a:lumMod val="75000"/>
                  </a:schemeClr>
                </a:solidFill>
              </a:rPr>
              <a:t/>
            </a:r>
            <a:br>
              <a:rPr lang="el-GR" dirty="0">
                <a:solidFill>
                  <a:schemeClr val="accent4">
                    <a:lumMod val="75000"/>
                  </a:schemeClr>
                </a:solidFill>
              </a:rPr>
            </a:br>
            <a:r>
              <a:rPr lang="el-GR" sz="3600" b="0" dirty="0" smtClean="0">
                <a:solidFill>
                  <a:schemeClr val="accent4">
                    <a:lumMod val="75000"/>
                  </a:schemeClr>
                </a:solidFill>
              </a:rPr>
              <a:t>(4 </a:t>
            </a:r>
            <a:r>
              <a:rPr lang="el-GR" sz="3600" b="0" dirty="0">
                <a:solidFill>
                  <a:schemeClr val="accent4">
                    <a:lumMod val="75000"/>
                  </a:schemeClr>
                </a:solidFill>
              </a:rPr>
              <a:t>από </a:t>
            </a:r>
            <a:r>
              <a:rPr lang="el-GR" sz="3600" b="0" dirty="0" smtClean="0">
                <a:solidFill>
                  <a:schemeClr val="accent4">
                    <a:lumMod val="75000"/>
                  </a:schemeClr>
                </a:solidFill>
              </a:rPr>
              <a:t>4)</a:t>
            </a:r>
            <a:endParaRPr lang="el-GR" dirty="0"/>
          </a:p>
        </p:txBody>
      </p:sp>
      <p:sp>
        <p:nvSpPr>
          <p:cNvPr id="3" name="Θέση περιεχομένου 2"/>
          <p:cNvSpPr>
            <a:spLocks noGrp="1"/>
          </p:cNvSpPr>
          <p:nvPr>
            <p:ph idx="1"/>
          </p:nvPr>
        </p:nvSpPr>
        <p:spPr/>
        <p:txBody>
          <a:bodyPr>
            <a:normAutofit/>
          </a:bodyPr>
          <a:lstStyle/>
          <a:p>
            <a:pPr>
              <a:spcBef>
                <a:spcPts val="3000"/>
              </a:spcBef>
            </a:pPr>
            <a:r>
              <a:rPr lang="en-US" sz="2400" dirty="0">
                <a:hlinkClick r:id="rId2"/>
              </a:rPr>
              <a:t>Angora rabbit shearing </a:t>
            </a:r>
            <a:endParaRPr lang="el-GR" sz="2400" dirty="0" smtClean="0"/>
          </a:p>
          <a:p>
            <a:pPr>
              <a:spcBef>
                <a:spcPts val="3000"/>
              </a:spcBef>
            </a:pPr>
            <a:r>
              <a:rPr lang="en-US" sz="2400" dirty="0">
                <a:hlinkClick r:id="rId3"/>
              </a:rPr>
              <a:t>Tibetan </a:t>
            </a:r>
            <a:r>
              <a:rPr lang="en-US" sz="2400" dirty="0" smtClean="0">
                <a:hlinkClick r:id="rId3"/>
              </a:rPr>
              <a:t>Handcraft</a:t>
            </a:r>
            <a:endParaRPr lang="el-GR" sz="2400" dirty="0" smtClean="0"/>
          </a:p>
          <a:p>
            <a:pPr>
              <a:spcBef>
                <a:spcPts val="3000"/>
              </a:spcBef>
            </a:pPr>
            <a:r>
              <a:rPr lang="en-US" sz="2400" dirty="0">
                <a:hlinkClick r:id="rId4"/>
              </a:rPr>
              <a:t>Spinning in Peru </a:t>
            </a:r>
            <a:endParaRPr lang="el-GR" sz="2400" dirty="0" smtClean="0"/>
          </a:p>
          <a:p>
            <a:pPr>
              <a:spcBef>
                <a:spcPts val="3000"/>
              </a:spcBef>
            </a:pPr>
            <a:r>
              <a:rPr lang="en-US" sz="2400" dirty="0">
                <a:hlinkClick r:id="rId5"/>
              </a:rPr>
              <a:t>Spinning thick and thin art yarn </a:t>
            </a:r>
            <a:endParaRPr lang="el-GR" sz="2400"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39</a:t>
            </a:fld>
            <a:endParaRPr lang="el-GR">
              <a:solidFill>
                <a:prstClr val="black"/>
              </a:solidFill>
            </a:endParaRPr>
          </a:p>
        </p:txBody>
      </p:sp>
    </p:spTree>
    <p:extLst>
      <p:ext uri="{BB962C8B-B14F-4D97-AF65-F5344CB8AC3E}">
        <p14:creationId xmlns:p14="http://schemas.microsoft.com/office/powerpoint/2010/main" val="146529802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solidFill>
                  <a:schemeClr val="accent4">
                    <a:lumMod val="75000"/>
                  </a:schemeClr>
                </a:solidFill>
              </a:rPr>
              <a:t>Μετάξι</a:t>
            </a:r>
          </a:p>
        </p:txBody>
      </p:sp>
      <p:sp>
        <p:nvSpPr>
          <p:cNvPr id="3" name="Θέση περιεχομένου 2"/>
          <p:cNvSpPr>
            <a:spLocks noGrp="1"/>
          </p:cNvSpPr>
          <p:nvPr>
            <p:ph idx="1"/>
          </p:nvPr>
        </p:nvSpPr>
        <p:spPr>
          <a:xfrm>
            <a:off x="251520" y="1177350"/>
            <a:ext cx="8496944" cy="5680650"/>
          </a:xfrm>
        </p:spPr>
        <p:txBody>
          <a:bodyPr>
            <a:normAutofit/>
          </a:bodyPr>
          <a:lstStyle/>
          <a:p>
            <a:pPr>
              <a:lnSpc>
                <a:spcPct val="110000"/>
              </a:lnSpc>
            </a:pPr>
            <a:r>
              <a:rPr lang="el-GR" altLang="el-GR" sz="2400" dirty="0"/>
              <a:t>Το μετάξι είναι επίσης μια ζωική ίνα, που προέρχεται από τα κουκούλια του μεταξοσκώληκα. Ο σπόρος του μεταξοσκώληκα εκκολάπτεται στην αρχή τον καλοκαιριού. Μόλις ανοίξει ο σπόρος, βγαίνει η κάμπια, που τοποθετείται πάνω σε φύλλα μουριάς με τα οποία τρέφεται. </a:t>
            </a:r>
          </a:p>
          <a:p>
            <a:pPr>
              <a:lnSpc>
                <a:spcPct val="110000"/>
              </a:lnSpc>
            </a:pPr>
            <a:r>
              <a:rPr lang="el-GR" altLang="el-GR" sz="2400" dirty="0"/>
              <a:t>Ο μεταξοσκώληκας περνάει διάφορα στάδια ώσπου να </a:t>
            </a:r>
            <a:r>
              <a:rPr lang="el-GR" altLang="el-GR" sz="2400" dirty="0" err="1"/>
              <a:t>κλαρώσει</a:t>
            </a:r>
            <a:r>
              <a:rPr lang="el-GR" altLang="el-GR" sz="2400" dirty="0"/>
              <a:t>, ν’ ανέβει δηλαδή σε κλαριά, για να πλέξει το κουκούλι του. Ο κύκλος αυτός της εκτροφής διαρκεί 30-35 μέρες. </a:t>
            </a:r>
          </a:p>
        </p:txBody>
      </p:sp>
      <p:pic>
        <p:nvPicPr>
          <p:cNvPr id="5" name="Εικόνα 4" title="Ο μεταξοσκώληκας Bombyx mori"/>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46427" y="4572513"/>
            <a:ext cx="3337941" cy="2232248"/>
          </a:xfrm>
          <a:prstGeom prst="rect">
            <a:avLst/>
          </a:prstGeom>
          <a:ln>
            <a:solidFill>
              <a:srgbClr val="7030A0"/>
            </a:solidFill>
          </a:ln>
        </p:spPr>
      </p:pic>
      <p:sp>
        <p:nvSpPr>
          <p:cNvPr id="6" name="Rectangle 9"/>
          <p:cNvSpPr>
            <a:spLocks noChangeArrowheads="1"/>
          </p:cNvSpPr>
          <p:nvPr/>
        </p:nvSpPr>
        <p:spPr bwMode="auto">
          <a:xfrm>
            <a:off x="551381" y="6404651"/>
            <a:ext cx="3839881" cy="400110"/>
          </a:xfrm>
          <a:prstGeom prst="rect">
            <a:avLst/>
          </a:prstGeom>
          <a:solidFill>
            <a:schemeClr val="accent4">
              <a:lumMod val="75000"/>
            </a:schemeClr>
          </a:solidFill>
          <a:ln w="9525">
            <a:noFill/>
            <a:miter lim="800000"/>
            <a:headEnd/>
            <a:tailEnd/>
          </a:ln>
        </p:spPr>
        <p:txBody>
          <a:bodyPr wrap="square">
            <a:spAutoFit/>
          </a:bodyPr>
          <a:lstStyle/>
          <a:p>
            <a:pPr>
              <a:defRPr/>
            </a:pPr>
            <a:r>
              <a:rPr lang="el-GR" sz="2000" dirty="0">
                <a:solidFill>
                  <a:prstClr val="white"/>
                </a:solidFill>
                <a:latin typeface="Calibri"/>
                <a:cs typeface="Arial" charset="0"/>
              </a:rPr>
              <a:t>Ο μεταξοσκώληκας </a:t>
            </a:r>
            <a:r>
              <a:rPr lang="en-US" sz="2000" i="1" dirty="0" err="1" smtClean="0">
                <a:solidFill>
                  <a:prstClr val="white"/>
                </a:solidFill>
                <a:latin typeface="Calibri"/>
                <a:cs typeface="Arial" charset="0"/>
              </a:rPr>
              <a:t>Bom</a:t>
            </a:r>
            <a:r>
              <a:rPr lang="el-GR" sz="2000" i="1" dirty="0" smtClean="0">
                <a:solidFill>
                  <a:prstClr val="white"/>
                </a:solidFill>
                <a:latin typeface="Calibri"/>
                <a:cs typeface="Arial" charset="0"/>
              </a:rPr>
              <a:t>από</a:t>
            </a:r>
            <a:r>
              <a:rPr lang="en-US" sz="2000" i="1" dirty="0" smtClean="0">
                <a:solidFill>
                  <a:prstClr val="white"/>
                </a:solidFill>
                <a:latin typeface="Calibri"/>
                <a:cs typeface="Arial" charset="0"/>
              </a:rPr>
              <a:t>x </a:t>
            </a:r>
            <a:r>
              <a:rPr lang="en-US" sz="2000" i="1" dirty="0" err="1">
                <a:solidFill>
                  <a:prstClr val="white"/>
                </a:solidFill>
                <a:latin typeface="Calibri"/>
                <a:cs typeface="Arial" charset="0"/>
              </a:rPr>
              <a:t>mori</a:t>
            </a:r>
            <a:endParaRPr lang="el-GR" sz="2000" dirty="0">
              <a:solidFill>
                <a:prstClr val="white"/>
              </a:solidFill>
              <a:latin typeface="Calibri"/>
              <a:cs typeface="Arial" charset="0"/>
            </a:endParaRPr>
          </a:p>
        </p:txBody>
      </p:sp>
      <p:sp>
        <p:nvSpPr>
          <p:cNvPr id="7" name="Rectangle 8"/>
          <p:cNvSpPr/>
          <p:nvPr/>
        </p:nvSpPr>
        <p:spPr>
          <a:xfrm rot="16200000">
            <a:off x="6935684" y="5457805"/>
            <a:ext cx="2359034" cy="461665"/>
          </a:xfrm>
          <a:prstGeom prst="rect">
            <a:avLst/>
          </a:prstGeom>
        </p:spPr>
        <p:txBody>
          <a:bodyPr wrap="square">
            <a:spAutoFit/>
          </a:bodyPr>
          <a:lstStyle/>
          <a:p>
            <a:pPr algn="ctr"/>
            <a:r>
              <a:rPr lang="en-US" sz="1200" dirty="0">
                <a:solidFill>
                  <a:prstClr val="black">
                    <a:lumMod val="65000"/>
                    <a:lumOff val="35000"/>
                  </a:prstClr>
                </a:solidFill>
                <a:latin typeface="Calibri"/>
              </a:rPr>
              <a:t>“</a:t>
            </a:r>
            <a:r>
              <a:rPr lang="en-US" sz="1200" dirty="0" err="1" smtClean="0">
                <a:solidFill>
                  <a:prstClr val="black">
                    <a:lumMod val="65000"/>
                    <a:lumOff val="35000"/>
                  </a:prstClr>
                </a:solidFill>
                <a:latin typeface="Calibri"/>
                <a:hlinkClick r:id="rId3"/>
              </a:rPr>
              <a:t>Bom</a:t>
            </a:r>
            <a:r>
              <a:rPr lang="el-GR" sz="1200" dirty="0" smtClean="0">
                <a:solidFill>
                  <a:prstClr val="black">
                    <a:lumMod val="65000"/>
                    <a:lumOff val="35000"/>
                  </a:prstClr>
                </a:solidFill>
                <a:latin typeface="Calibri"/>
                <a:hlinkClick r:id="rId3"/>
              </a:rPr>
              <a:t>από</a:t>
            </a:r>
            <a:r>
              <a:rPr lang="en-US" sz="1200" dirty="0" smtClean="0">
                <a:solidFill>
                  <a:prstClr val="black">
                    <a:lumMod val="65000"/>
                    <a:lumOff val="35000"/>
                  </a:prstClr>
                </a:solidFill>
                <a:latin typeface="Calibri"/>
                <a:hlinkClick r:id="rId3"/>
              </a:rPr>
              <a:t>x </a:t>
            </a:r>
            <a:r>
              <a:rPr lang="en-US" sz="1200" dirty="0" err="1">
                <a:solidFill>
                  <a:prstClr val="black">
                    <a:lumMod val="65000"/>
                    <a:lumOff val="35000"/>
                  </a:prstClr>
                </a:solidFill>
                <a:latin typeface="Calibri"/>
                <a:hlinkClick r:id="rId3"/>
              </a:rPr>
              <a:t>mori</a:t>
            </a:r>
            <a:r>
              <a:rPr lang="en-US" sz="1200" dirty="0">
                <a:solidFill>
                  <a:prstClr val="black">
                    <a:lumMod val="65000"/>
                    <a:lumOff val="35000"/>
                  </a:prstClr>
                </a:solidFill>
                <a:latin typeface="Calibri"/>
                <a:hlinkClick r:id="rId3"/>
              </a:rPr>
              <a:t> 001</a:t>
            </a:r>
            <a:r>
              <a:rPr lang="en-US" sz="1200" dirty="0">
                <a:solidFill>
                  <a:prstClr val="black">
                    <a:lumMod val="65000"/>
                    <a:lumOff val="35000"/>
                  </a:prstClr>
                </a:solidFill>
                <a:latin typeface="Calibri"/>
              </a:rPr>
              <a:t>”,</a:t>
            </a:r>
            <a:r>
              <a:rPr lang="el-GR" sz="1200" dirty="0" smtClean="0">
                <a:solidFill>
                  <a:prstClr val="black">
                    <a:lumMod val="65000"/>
                    <a:lumOff val="35000"/>
                  </a:prstClr>
                </a:solidFill>
                <a:latin typeface="Calibri"/>
              </a:rPr>
              <a:t> από</a:t>
            </a:r>
            <a:r>
              <a:rPr lang="en-US" sz="1200" dirty="0" smtClean="0">
                <a:solidFill>
                  <a:prstClr val="black">
                    <a:lumMod val="65000"/>
                    <a:lumOff val="35000"/>
                  </a:prstClr>
                </a:solidFill>
                <a:latin typeface="Calibri"/>
              </a:rPr>
              <a:t>  </a:t>
            </a:r>
            <a:r>
              <a:rPr lang="en-US" sz="1200" dirty="0">
                <a:solidFill>
                  <a:prstClr val="black">
                    <a:lumMod val="65000"/>
                    <a:lumOff val="35000"/>
                  </a:prstClr>
                </a:solidFill>
                <a:latin typeface="Calibri"/>
                <a:hlinkClick r:id="rId4"/>
              </a:rPr>
              <a:t>Lilly M</a:t>
            </a:r>
            <a:r>
              <a:rPr lang="el-GR" sz="1200" dirty="0" smtClean="0">
                <a:solidFill>
                  <a:prstClr val="black">
                    <a:lumMod val="65000"/>
                    <a:lumOff val="35000"/>
                  </a:prstClr>
                </a:solidFill>
                <a:latin typeface="Calibri"/>
              </a:rPr>
              <a:t> διαθέσιμο με άδεια</a:t>
            </a:r>
            <a:r>
              <a:rPr lang="en-US" sz="1200" dirty="0" smtClean="0">
                <a:solidFill>
                  <a:prstClr val="black">
                    <a:lumMod val="65000"/>
                    <a:lumOff val="35000"/>
                  </a:prstClr>
                </a:solidFill>
                <a:latin typeface="Calibri"/>
              </a:rPr>
              <a:t> </a:t>
            </a:r>
            <a:r>
              <a:rPr lang="en-US" sz="1200" dirty="0">
                <a:solidFill>
                  <a:prstClr val="black">
                    <a:lumMod val="65000"/>
                    <a:lumOff val="35000"/>
                  </a:prstClr>
                </a:solidFill>
                <a:latin typeface="Calibri"/>
                <a:hlinkClick r:id="rId5"/>
              </a:rPr>
              <a:t>CC BY-SA 3.0</a:t>
            </a:r>
            <a:endParaRPr lang="en-US" sz="1200" dirty="0">
              <a:solidFill>
                <a:prstClr val="black">
                  <a:lumMod val="65000"/>
                  <a:lumOff val="35000"/>
                </a:prstClr>
              </a:solidFill>
              <a:latin typeface="Calibri"/>
            </a:endParaRPr>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40</a:t>
            </a:fld>
            <a:endParaRPr lang="el-GR" dirty="0">
              <a:solidFill>
                <a:prstClr val="black"/>
              </a:solidFill>
            </a:endParaRPr>
          </a:p>
        </p:txBody>
      </p:sp>
    </p:spTree>
    <p:extLst>
      <p:ext uri="{BB962C8B-B14F-4D97-AF65-F5344CB8AC3E}">
        <p14:creationId xmlns:p14="http://schemas.microsoft.com/office/powerpoint/2010/main" val="163968828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dirty="0">
                <a:solidFill>
                  <a:schemeClr val="accent4">
                    <a:lumMod val="75000"/>
                  </a:schemeClr>
                </a:solidFill>
              </a:rPr>
              <a:t>Στάδια εξέλιξης του </a:t>
            </a:r>
            <a:r>
              <a:rPr lang="el-GR" dirty="0" smtClean="0">
                <a:solidFill>
                  <a:schemeClr val="accent4">
                    <a:lumMod val="75000"/>
                  </a:schemeClr>
                </a:solidFill>
              </a:rPr>
              <a:t>μεταξοσκώληκα</a:t>
            </a:r>
            <a:endParaRPr lang="el-GR" dirty="0">
              <a:solidFill>
                <a:schemeClr val="accent4">
                  <a:lumMod val="75000"/>
                </a:schemeClr>
              </a:solidFill>
            </a:endParaRPr>
          </a:p>
        </p:txBody>
      </p:sp>
      <p:pic>
        <p:nvPicPr>
          <p:cNvPr id="5130" name="Picture 10" descr="File:Silkworm Emerging Larva.png" title="αυγό μεταξοσκώληκα"/>
          <p:cNvPicPr>
            <a:picLocks noChangeAspect="1" noChangeArrowheads="1"/>
          </p:cNvPicPr>
          <p:nvPr/>
        </p:nvPicPr>
        <p:blipFill rotWithShape="1">
          <a:blip r:embed="rId3">
            <a:extLst>
              <a:ext uri="{28A0092B-C50C-407E-A947-70E740481C1C}">
                <a14:useLocalDpi xmlns:a14="http://schemas.microsoft.com/office/drawing/2010/main" val="0"/>
              </a:ext>
            </a:extLst>
          </a:blip>
          <a:srcRect l="5312" r="6728"/>
          <a:stretch/>
        </p:blipFill>
        <p:spPr bwMode="auto">
          <a:xfrm>
            <a:off x="1476553" y="1051598"/>
            <a:ext cx="2955759" cy="2520280"/>
          </a:xfrm>
          <a:prstGeom prst="rect">
            <a:avLst/>
          </a:prstGeom>
          <a:noFill/>
          <a:ln>
            <a:solidFill>
              <a:schemeClr val="accent4">
                <a:lumMod val="60000"/>
                <a:lumOff val="40000"/>
              </a:schemeClr>
            </a:solidFill>
          </a:ln>
          <a:extLst>
            <a:ext uri="{909E8E84-426E-40DD-AFC4-6F175D3DCCD1}">
              <a14:hiddenFill xmlns:a14="http://schemas.microsoft.com/office/drawing/2010/main">
                <a:solidFill>
                  <a:srgbClr val="FFFFFF"/>
                </a:solidFill>
              </a14:hiddenFill>
            </a:ext>
          </a:extLst>
        </p:spPr>
      </p:pic>
      <p:sp>
        <p:nvSpPr>
          <p:cNvPr id="15" name="Rectangle 8"/>
          <p:cNvSpPr/>
          <p:nvPr/>
        </p:nvSpPr>
        <p:spPr>
          <a:xfrm>
            <a:off x="1514272" y="3571878"/>
            <a:ext cx="2880320" cy="461665"/>
          </a:xfrm>
          <a:prstGeom prst="rect">
            <a:avLst/>
          </a:prstGeom>
        </p:spPr>
        <p:txBody>
          <a:bodyPr wrap="square">
            <a:spAutoFit/>
          </a:bodyPr>
          <a:lstStyle/>
          <a:p>
            <a:pPr algn="ctr"/>
            <a:r>
              <a:rPr lang="en-US" sz="1200" dirty="0" smtClean="0">
                <a:solidFill>
                  <a:prstClr val="black">
                    <a:lumMod val="65000"/>
                    <a:lumOff val="35000"/>
                  </a:prstClr>
                </a:solidFill>
                <a:latin typeface="Calibri"/>
              </a:rPr>
              <a:t>“</a:t>
            </a:r>
            <a:r>
              <a:rPr lang="en-US" sz="1200" dirty="0">
                <a:solidFill>
                  <a:prstClr val="black"/>
                </a:solidFill>
                <a:latin typeface="Calibri"/>
                <a:hlinkClick r:id="rId4"/>
              </a:rPr>
              <a:t>Silkworm Emerging </a:t>
            </a:r>
            <a:r>
              <a:rPr lang="en-US" sz="1200" dirty="0" smtClean="0">
                <a:solidFill>
                  <a:prstClr val="black"/>
                </a:solidFill>
                <a:latin typeface="Calibri"/>
                <a:hlinkClick r:id="rId4"/>
              </a:rPr>
              <a:t>Larva</a:t>
            </a:r>
            <a:r>
              <a:rPr lang="en-US" sz="1200" dirty="0" smtClean="0">
                <a:solidFill>
                  <a:prstClr val="black">
                    <a:lumMod val="65000"/>
                    <a:lumOff val="35000"/>
                  </a:prstClr>
                </a:solidFill>
                <a:latin typeface="Calibri"/>
              </a:rPr>
              <a:t>”,</a:t>
            </a:r>
            <a:r>
              <a:rPr lang="el-GR" sz="1200" dirty="0" smtClean="0">
                <a:solidFill>
                  <a:prstClr val="black">
                    <a:lumMod val="65000"/>
                    <a:lumOff val="35000"/>
                  </a:prstClr>
                </a:solidFill>
                <a:latin typeface="Calibri"/>
              </a:rPr>
              <a:t> από</a:t>
            </a:r>
            <a:r>
              <a:rPr lang="en-US" sz="1200" dirty="0" smtClean="0">
                <a:solidFill>
                  <a:prstClr val="black">
                    <a:lumMod val="65000"/>
                    <a:lumOff val="35000"/>
                  </a:prstClr>
                </a:solidFill>
                <a:latin typeface="Calibri"/>
              </a:rPr>
              <a:t>  </a:t>
            </a:r>
            <a:r>
              <a:rPr lang="en-US" sz="1200" dirty="0">
                <a:solidFill>
                  <a:prstClr val="black"/>
                </a:solidFill>
                <a:latin typeface="Calibri"/>
                <a:hlinkClick r:id="rId5"/>
              </a:rPr>
              <a:t>Lisa </a:t>
            </a:r>
            <a:r>
              <a:rPr lang="en-US" sz="1200" dirty="0" smtClean="0">
                <a:solidFill>
                  <a:prstClr val="black"/>
                </a:solidFill>
                <a:latin typeface="Calibri"/>
                <a:hlinkClick r:id="rId5"/>
              </a:rPr>
              <a:t>TVA</a:t>
            </a:r>
            <a:r>
              <a:rPr lang="el-GR" sz="1200" dirty="0" smtClean="0">
                <a:solidFill>
                  <a:prstClr val="black"/>
                </a:solidFill>
                <a:latin typeface="Calibri"/>
              </a:rPr>
              <a:t> </a:t>
            </a:r>
            <a:r>
              <a:rPr lang="el-GR" sz="1200" dirty="0" smtClean="0">
                <a:solidFill>
                  <a:prstClr val="black">
                    <a:lumMod val="65000"/>
                    <a:lumOff val="35000"/>
                  </a:prstClr>
                </a:solidFill>
                <a:latin typeface="Calibri"/>
              </a:rPr>
              <a:t>διαθέσιμο ως κοινό κτήμα</a:t>
            </a:r>
            <a:endParaRPr lang="en-US" sz="1200" dirty="0">
              <a:solidFill>
                <a:prstClr val="black">
                  <a:lumMod val="65000"/>
                  <a:lumOff val="35000"/>
                </a:prstClr>
              </a:solidFill>
              <a:latin typeface="Calibri"/>
            </a:endParaRPr>
          </a:p>
        </p:txBody>
      </p:sp>
      <p:pic>
        <p:nvPicPr>
          <p:cNvPr id="5128" name="Picture 8" descr="File:Silk worm 21 days 01.jpg" title="μεταξοσκώληκας"/>
          <p:cNvPicPr>
            <a:picLocks noChangeAspect="1" noChangeArrowheads="1"/>
          </p:cNvPicPr>
          <p:nvPr/>
        </p:nvPicPr>
        <p:blipFill rotWithShape="1">
          <a:blip r:embed="rId6">
            <a:extLst>
              <a:ext uri="{28A0092B-C50C-407E-A947-70E740481C1C}">
                <a14:useLocalDpi xmlns:a14="http://schemas.microsoft.com/office/drawing/2010/main" val="0"/>
              </a:ext>
            </a:extLst>
          </a:blip>
          <a:srcRect l="12262" r="32066"/>
          <a:stretch/>
        </p:blipFill>
        <p:spPr bwMode="auto">
          <a:xfrm>
            <a:off x="5230717" y="1039673"/>
            <a:ext cx="2592288" cy="2520280"/>
          </a:xfrm>
          <a:prstGeom prst="rect">
            <a:avLst/>
          </a:prstGeom>
          <a:noFill/>
          <a:ln>
            <a:solidFill>
              <a:schemeClr val="accent4">
                <a:lumMod val="60000"/>
                <a:lumOff val="40000"/>
              </a:schemeClr>
            </a:solidFill>
          </a:ln>
          <a:extLst>
            <a:ext uri="{909E8E84-426E-40DD-AFC4-6F175D3DCCD1}">
              <a14:hiddenFill xmlns:a14="http://schemas.microsoft.com/office/drawing/2010/main">
                <a:solidFill>
                  <a:srgbClr val="FFFFFF"/>
                </a:solidFill>
              </a14:hiddenFill>
            </a:ext>
          </a:extLst>
        </p:spPr>
      </p:pic>
      <p:sp>
        <p:nvSpPr>
          <p:cNvPr id="13" name="Rectangle 8"/>
          <p:cNvSpPr/>
          <p:nvPr/>
        </p:nvSpPr>
        <p:spPr>
          <a:xfrm>
            <a:off x="5328819" y="3559953"/>
            <a:ext cx="2396084" cy="461665"/>
          </a:xfrm>
          <a:prstGeom prst="rect">
            <a:avLst/>
          </a:prstGeom>
        </p:spPr>
        <p:txBody>
          <a:bodyPr wrap="square">
            <a:spAutoFit/>
          </a:bodyPr>
          <a:lstStyle/>
          <a:p>
            <a:pPr algn="ctr"/>
            <a:r>
              <a:rPr lang="en-US" sz="1200" dirty="0" smtClean="0">
                <a:solidFill>
                  <a:prstClr val="black">
                    <a:lumMod val="65000"/>
                    <a:lumOff val="35000"/>
                  </a:prstClr>
                </a:solidFill>
                <a:latin typeface="Calibri"/>
              </a:rPr>
              <a:t>“</a:t>
            </a:r>
            <a:r>
              <a:rPr lang="en-US" sz="1200" dirty="0">
                <a:solidFill>
                  <a:prstClr val="black"/>
                </a:solidFill>
                <a:latin typeface="Calibri"/>
                <a:hlinkClick r:id="rId7"/>
              </a:rPr>
              <a:t>Silk worm 21 days </a:t>
            </a:r>
            <a:r>
              <a:rPr lang="en-US" sz="1200" dirty="0" smtClean="0">
                <a:solidFill>
                  <a:prstClr val="black"/>
                </a:solidFill>
                <a:latin typeface="Calibri"/>
                <a:hlinkClick r:id="rId7"/>
              </a:rPr>
              <a:t>01</a:t>
            </a:r>
            <a:r>
              <a:rPr lang="en-US" sz="1200" dirty="0" smtClean="0">
                <a:solidFill>
                  <a:prstClr val="black">
                    <a:lumMod val="65000"/>
                    <a:lumOff val="35000"/>
                  </a:prstClr>
                </a:solidFill>
                <a:latin typeface="Calibri"/>
              </a:rPr>
              <a:t>”,</a:t>
            </a:r>
            <a:r>
              <a:rPr lang="el-GR" sz="1200" dirty="0" smtClean="0">
                <a:solidFill>
                  <a:prstClr val="black">
                    <a:lumMod val="65000"/>
                    <a:lumOff val="35000"/>
                  </a:prstClr>
                </a:solidFill>
                <a:latin typeface="Calibri"/>
              </a:rPr>
              <a:t> από</a:t>
            </a:r>
            <a:r>
              <a:rPr lang="el-GR" sz="1200" dirty="0" smtClean="0">
                <a:solidFill>
                  <a:prstClr val="black"/>
                </a:solidFill>
                <a:latin typeface="Calibri"/>
              </a:rPr>
              <a:t> </a:t>
            </a:r>
            <a:r>
              <a:rPr lang="en-US" sz="1200" dirty="0" err="1" smtClean="0">
                <a:solidFill>
                  <a:prstClr val="black"/>
                </a:solidFill>
                <a:latin typeface="Calibri"/>
                <a:hlinkClick r:id="rId8"/>
              </a:rPr>
              <a:t>Kuebi</a:t>
            </a:r>
            <a:r>
              <a:rPr lang="en-US" sz="1200" dirty="0" smtClean="0">
                <a:solidFill>
                  <a:prstClr val="black">
                    <a:lumMod val="65000"/>
                    <a:lumOff val="35000"/>
                  </a:prstClr>
                </a:solidFill>
                <a:latin typeface="Calibri"/>
                <a:hlinkClick r:id="rId9"/>
              </a:rPr>
              <a:t> </a:t>
            </a:r>
            <a:r>
              <a:rPr lang="el-GR" sz="1200" dirty="0" smtClean="0">
                <a:solidFill>
                  <a:prstClr val="black">
                    <a:lumMod val="65000"/>
                    <a:lumOff val="35000"/>
                  </a:prstClr>
                </a:solidFill>
                <a:latin typeface="Calibri"/>
              </a:rPr>
              <a:t>διαθέσιμο με άδεια  </a:t>
            </a:r>
            <a:r>
              <a:rPr lang="en-US" sz="1200" dirty="0">
                <a:solidFill>
                  <a:prstClr val="black"/>
                </a:solidFill>
                <a:latin typeface="Calibri"/>
                <a:hlinkClick r:id="rId10"/>
              </a:rPr>
              <a:t>CC BY-SA 3.0</a:t>
            </a:r>
            <a:endParaRPr lang="en-US" sz="1200" dirty="0">
              <a:solidFill>
                <a:prstClr val="black"/>
              </a:solidFill>
              <a:latin typeface="Calibri"/>
            </a:endParaRPr>
          </a:p>
        </p:txBody>
      </p:sp>
      <p:pic>
        <p:nvPicPr>
          <p:cNvPr id="5126" name="Picture 6" descr="File:Bombyx mori Cocon 02.jpg" title="κουκούλι"/>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64232" y="4077072"/>
            <a:ext cx="2130127" cy="1944216"/>
          </a:xfrm>
          <a:prstGeom prst="rect">
            <a:avLst/>
          </a:prstGeom>
          <a:noFill/>
          <a:ln>
            <a:solidFill>
              <a:schemeClr val="accent4">
                <a:lumMod val="60000"/>
                <a:lumOff val="40000"/>
              </a:schemeClr>
            </a:solidFill>
          </a:ln>
          <a:extLst>
            <a:ext uri="{909E8E84-426E-40DD-AFC4-6F175D3DCCD1}">
              <a14:hiddenFill xmlns:a14="http://schemas.microsoft.com/office/drawing/2010/main">
                <a:solidFill>
                  <a:srgbClr val="FFFFFF"/>
                </a:solidFill>
              </a14:hiddenFill>
            </a:ext>
          </a:extLst>
        </p:spPr>
      </p:pic>
      <p:sp>
        <p:nvSpPr>
          <p:cNvPr id="11" name="Rectangle 8"/>
          <p:cNvSpPr/>
          <p:nvPr/>
        </p:nvSpPr>
        <p:spPr>
          <a:xfrm>
            <a:off x="576683" y="6038650"/>
            <a:ext cx="2505224" cy="430887"/>
          </a:xfrm>
          <a:prstGeom prst="rect">
            <a:avLst/>
          </a:prstGeom>
        </p:spPr>
        <p:txBody>
          <a:bodyPr wrap="square">
            <a:spAutoFit/>
          </a:bodyPr>
          <a:lstStyle/>
          <a:p>
            <a:pPr algn="ctr"/>
            <a:r>
              <a:rPr lang="en-US" sz="1100" dirty="0" smtClean="0">
                <a:solidFill>
                  <a:prstClr val="black">
                    <a:lumMod val="65000"/>
                    <a:lumOff val="35000"/>
                  </a:prstClr>
                </a:solidFill>
                <a:latin typeface="Calibri"/>
              </a:rPr>
              <a:t>“</a:t>
            </a:r>
            <a:r>
              <a:rPr lang="en-US" sz="1100" dirty="0" err="1" smtClean="0">
                <a:solidFill>
                  <a:prstClr val="black"/>
                </a:solidFill>
                <a:latin typeface="Calibri"/>
                <a:hlinkClick r:id="rId12"/>
              </a:rPr>
              <a:t>Bom</a:t>
            </a:r>
            <a:r>
              <a:rPr lang="el-GR" sz="1100" dirty="0" smtClean="0">
                <a:solidFill>
                  <a:prstClr val="black"/>
                </a:solidFill>
                <a:latin typeface="Calibri"/>
                <a:hlinkClick r:id="rId12"/>
              </a:rPr>
              <a:t>από</a:t>
            </a:r>
            <a:r>
              <a:rPr lang="en-US" sz="1100" dirty="0" smtClean="0">
                <a:solidFill>
                  <a:prstClr val="black"/>
                </a:solidFill>
                <a:latin typeface="Calibri"/>
                <a:hlinkClick r:id="rId12"/>
              </a:rPr>
              <a:t>x </a:t>
            </a:r>
            <a:r>
              <a:rPr lang="en-US" sz="1100" dirty="0" err="1">
                <a:solidFill>
                  <a:prstClr val="black"/>
                </a:solidFill>
                <a:latin typeface="Calibri"/>
                <a:hlinkClick r:id="rId12"/>
              </a:rPr>
              <a:t>mori</a:t>
            </a:r>
            <a:r>
              <a:rPr lang="en-US" sz="1100" dirty="0">
                <a:solidFill>
                  <a:prstClr val="black"/>
                </a:solidFill>
                <a:latin typeface="Calibri"/>
                <a:hlinkClick r:id="rId12"/>
              </a:rPr>
              <a:t> </a:t>
            </a:r>
            <a:r>
              <a:rPr lang="en-US" sz="1100" dirty="0" err="1">
                <a:solidFill>
                  <a:prstClr val="black"/>
                </a:solidFill>
                <a:latin typeface="Calibri"/>
                <a:hlinkClick r:id="rId12"/>
              </a:rPr>
              <a:t>Cocon</a:t>
            </a:r>
            <a:r>
              <a:rPr lang="en-US" sz="1100" dirty="0">
                <a:solidFill>
                  <a:prstClr val="black"/>
                </a:solidFill>
                <a:latin typeface="Calibri"/>
                <a:hlinkClick r:id="rId12"/>
              </a:rPr>
              <a:t> </a:t>
            </a:r>
            <a:r>
              <a:rPr lang="en-US" sz="1100" dirty="0" smtClean="0">
                <a:solidFill>
                  <a:prstClr val="black"/>
                </a:solidFill>
                <a:latin typeface="Calibri"/>
                <a:hlinkClick r:id="rId12"/>
              </a:rPr>
              <a:t>02</a:t>
            </a:r>
            <a:r>
              <a:rPr lang="en-US" sz="1100" dirty="0" smtClean="0">
                <a:solidFill>
                  <a:prstClr val="black">
                    <a:lumMod val="65000"/>
                    <a:lumOff val="35000"/>
                  </a:prstClr>
                </a:solidFill>
                <a:latin typeface="Calibri"/>
              </a:rPr>
              <a:t>”,</a:t>
            </a:r>
            <a:r>
              <a:rPr lang="el-GR" sz="1100" dirty="0" smtClean="0">
                <a:solidFill>
                  <a:prstClr val="black">
                    <a:lumMod val="65000"/>
                    <a:lumOff val="35000"/>
                  </a:prstClr>
                </a:solidFill>
                <a:latin typeface="Calibri"/>
              </a:rPr>
              <a:t> από</a:t>
            </a:r>
            <a:r>
              <a:rPr lang="en-US" sz="1100" dirty="0" smtClean="0">
                <a:solidFill>
                  <a:prstClr val="black">
                    <a:lumMod val="65000"/>
                    <a:lumOff val="35000"/>
                  </a:prstClr>
                </a:solidFill>
                <a:latin typeface="Calibri"/>
              </a:rPr>
              <a:t> </a:t>
            </a:r>
            <a:r>
              <a:rPr lang="en-US" sz="1100" dirty="0" err="1" smtClean="0">
                <a:solidFill>
                  <a:prstClr val="black"/>
                </a:solidFill>
                <a:latin typeface="Calibri"/>
                <a:hlinkClick r:id="rId9"/>
              </a:rPr>
              <a:t>WeFt</a:t>
            </a:r>
            <a:r>
              <a:rPr lang="en-US" sz="1100" dirty="0" smtClean="0">
                <a:solidFill>
                  <a:prstClr val="black">
                    <a:lumMod val="65000"/>
                    <a:lumOff val="35000"/>
                  </a:prstClr>
                </a:solidFill>
                <a:latin typeface="Calibri"/>
                <a:hlinkClick r:id="rId9"/>
              </a:rPr>
              <a:t> </a:t>
            </a:r>
            <a:r>
              <a:rPr lang="el-GR" sz="1100" dirty="0" smtClean="0">
                <a:solidFill>
                  <a:prstClr val="black">
                    <a:lumMod val="65000"/>
                    <a:lumOff val="35000"/>
                  </a:prstClr>
                </a:solidFill>
                <a:latin typeface="Calibri"/>
              </a:rPr>
              <a:t>διαθέσιμο με άδεια </a:t>
            </a:r>
            <a:r>
              <a:rPr lang="en-US" sz="1100" dirty="0" smtClean="0">
                <a:solidFill>
                  <a:prstClr val="black"/>
                </a:solidFill>
                <a:latin typeface="Calibri"/>
                <a:hlinkClick r:id="rId10"/>
              </a:rPr>
              <a:t>CC </a:t>
            </a:r>
            <a:r>
              <a:rPr lang="en-US" sz="1100" dirty="0">
                <a:solidFill>
                  <a:prstClr val="black"/>
                </a:solidFill>
                <a:latin typeface="Calibri"/>
                <a:hlinkClick r:id="rId10"/>
              </a:rPr>
              <a:t>BY-SA 3.0</a:t>
            </a:r>
            <a:endParaRPr lang="en-US" sz="1100" dirty="0">
              <a:solidFill>
                <a:prstClr val="black"/>
              </a:solidFill>
              <a:latin typeface="Calibri"/>
            </a:endParaRPr>
          </a:p>
        </p:txBody>
      </p:sp>
      <p:pic>
        <p:nvPicPr>
          <p:cNvPr id="5124" name="Picture 4" descr="File:Bombyx mori cocoons, Bornholms Sommerfuglepark 23.jpg" title="κουκούλια μεταξοσκώληκα"/>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140496" y="4077072"/>
            <a:ext cx="2583632" cy="1944216"/>
          </a:xfrm>
          <a:prstGeom prst="rect">
            <a:avLst/>
          </a:prstGeom>
          <a:noFill/>
          <a:ln>
            <a:solidFill>
              <a:schemeClr val="accent4">
                <a:lumMod val="60000"/>
                <a:lumOff val="40000"/>
              </a:schemeClr>
            </a:solidFill>
          </a:ln>
          <a:extLst>
            <a:ext uri="{909E8E84-426E-40DD-AFC4-6F175D3DCCD1}">
              <a14:hiddenFill xmlns:a14="http://schemas.microsoft.com/office/drawing/2010/main">
                <a:solidFill>
                  <a:srgbClr val="FFFFFF"/>
                </a:solidFill>
              </a14:hiddenFill>
            </a:ext>
          </a:extLst>
        </p:spPr>
      </p:pic>
      <p:sp>
        <p:nvSpPr>
          <p:cNvPr id="9" name="Rectangle 8"/>
          <p:cNvSpPr/>
          <p:nvPr/>
        </p:nvSpPr>
        <p:spPr>
          <a:xfrm>
            <a:off x="2992152" y="6021288"/>
            <a:ext cx="2880320" cy="600164"/>
          </a:xfrm>
          <a:prstGeom prst="rect">
            <a:avLst/>
          </a:prstGeom>
        </p:spPr>
        <p:txBody>
          <a:bodyPr wrap="square">
            <a:spAutoFit/>
          </a:bodyPr>
          <a:lstStyle/>
          <a:p>
            <a:pPr algn="ctr"/>
            <a:r>
              <a:rPr lang="en-US" sz="1100" dirty="0" smtClean="0">
                <a:solidFill>
                  <a:prstClr val="black">
                    <a:lumMod val="65000"/>
                    <a:lumOff val="35000"/>
                  </a:prstClr>
                </a:solidFill>
                <a:latin typeface="Calibri"/>
              </a:rPr>
              <a:t>“</a:t>
            </a:r>
            <a:r>
              <a:rPr lang="en-US" sz="1100" dirty="0" err="1" smtClean="0">
                <a:solidFill>
                  <a:prstClr val="black"/>
                </a:solidFill>
                <a:latin typeface="Calibri"/>
                <a:hlinkClick r:id="rId14"/>
              </a:rPr>
              <a:t>Bom</a:t>
            </a:r>
            <a:r>
              <a:rPr lang="el-GR" sz="1100" dirty="0" smtClean="0">
                <a:solidFill>
                  <a:prstClr val="black"/>
                </a:solidFill>
                <a:latin typeface="Calibri"/>
                <a:hlinkClick r:id="rId14"/>
              </a:rPr>
              <a:t>από</a:t>
            </a:r>
            <a:r>
              <a:rPr lang="en-US" sz="1100" dirty="0" smtClean="0">
                <a:solidFill>
                  <a:prstClr val="black"/>
                </a:solidFill>
                <a:latin typeface="Calibri"/>
                <a:hlinkClick r:id="rId14"/>
              </a:rPr>
              <a:t>x </a:t>
            </a:r>
            <a:r>
              <a:rPr lang="en-US" sz="1100" dirty="0" err="1">
                <a:solidFill>
                  <a:prstClr val="black"/>
                </a:solidFill>
                <a:latin typeface="Calibri"/>
                <a:hlinkClick r:id="rId14"/>
              </a:rPr>
              <a:t>mori</a:t>
            </a:r>
            <a:r>
              <a:rPr lang="en-US" sz="1100" dirty="0">
                <a:solidFill>
                  <a:prstClr val="black"/>
                </a:solidFill>
                <a:latin typeface="Calibri"/>
                <a:hlinkClick r:id="rId14"/>
              </a:rPr>
              <a:t> cocoons, </a:t>
            </a:r>
            <a:r>
              <a:rPr lang="en-US" sz="1100" dirty="0" err="1">
                <a:solidFill>
                  <a:prstClr val="black"/>
                </a:solidFill>
                <a:latin typeface="Calibri"/>
                <a:hlinkClick r:id="rId14"/>
              </a:rPr>
              <a:t>Bornholms</a:t>
            </a:r>
            <a:r>
              <a:rPr lang="en-US" sz="1100" dirty="0">
                <a:solidFill>
                  <a:prstClr val="black"/>
                </a:solidFill>
                <a:latin typeface="Calibri"/>
                <a:hlinkClick r:id="rId14"/>
              </a:rPr>
              <a:t> </a:t>
            </a:r>
            <a:r>
              <a:rPr lang="en-US" sz="1100" dirty="0" err="1">
                <a:solidFill>
                  <a:prstClr val="black"/>
                </a:solidFill>
                <a:latin typeface="Calibri"/>
                <a:hlinkClick r:id="rId14"/>
              </a:rPr>
              <a:t>Sommerfuglepark</a:t>
            </a:r>
            <a:r>
              <a:rPr lang="en-US" sz="1100" dirty="0">
                <a:solidFill>
                  <a:prstClr val="black"/>
                </a:solidFill>
                <a:latin typeface="Calibri"/>
                <a:hlinkClick r:id="rId14"/>
              </a:rPr>
              <a:t> </a:t>
            </a:r>
            <a:r>
              <a:rPr lang="en-US" sz="1100" dirty="0" smtClean="0">
                <a:solidFill>
                  <a:prstClr val="black"/>
                </a:solidFill>
                <a:latin typeface="Calibri"/>
                <a:hlinkClick r:id="rId14"/>
              </a:rPr>
              <a:t>23</a:t>
            </a:r>
            <a:r>
              <a:rPr lang="en-US" sz="1100" dirty="0" smtClean="0">
                <a:solidFill>
                  <a:prstClr val="black">
                    <a:lumMod val="65000"/>
                    <a:lumOff val="35000"/>
                  </a:prstClr>
                </a:solidFill>
                <a:latin typeface="Calibri"/>
              </a:rPr>
              <a:t>”,</a:t>
            </a:r>
            <a:r>
              <a:rPr lang="el-GR" sz="1100" dirty="0" smtClean="0">
                <a:solidFill>
                  <a:prstClr val="black">
                    <a:lumMod val="65000"/>
                    <a:lumOff val="35000"/>
                  </a:prstClr>
                </a:solidFill>
                <a:latin typeface="Calibri"/>
              </a:rPr>
              <a:t> από</a:t>
            </a:r>
            <a:r>
              <a:rPr lang="en-US" sz="1100" dirty="0" smtClean="0">
                <a:solidFill>
                  <a:prstClr val="black">
                    <a:lumMod val="65000"/>
                    <a:lumOff val="35000"/>
                  </a:prstClr>
                </a:solidFill>
                <a:latin typeface="Calibri"/>
              </a:rPr>
              <a:t>  </a:t>
            </a:r>
            <a:r>
              <a:rPr lang="en-US" sz="1100" dirty="0" err="1" smtClean="0">
                <a:solidFill>
                  <a:prstClr val="black"/>
                </a:solidFill>
                <a:latin typeface="Calibri"/>
                <a:hlinkClick r:id="rId15"/>
              </a:rPr>
              <a:t>Palnatoke</a:t>
            </a:r>
            <a:r>
              <a:rPr lang="en-US" sz="1100" dirty="0">
                <a:solidFill>
                  <a:prstClr val="black"/>
                </a:solidFill>
                <a:latin typeface="Calibri"/>
              </a:rPr>
              <a:t> </a:t>
            </a:r>
            <a:r>
              <a:rPr lang="el-GR" sz="1100" dirty="0" smtClean="0">
                <a:solidFill>
                  <a:prstClr val="black"/>
                </a:solidFill>
                <a:latin typeface="Calibri"/>
              </a:rPr>
              <a:t> </a:t>
            </a:r>
            <a:r>
              <a:rPr lang="el-GR" sz="1100" dirty="0" smtClean="0">
                <a:solidFill>
                  <a:prstClr val="black">
                    <a:lumMod val="65000"/>
                    <a:lumOff val="35000"/>
                  </a:prstClr>
                </a:solidFill>
                <a:latin typeface="Calibri"/>
              </a:rPr>
              <a:t>διαθέσιμο με άδεια </a:t>
            </a:r>
            <a:r>
              <a:rPr lang="en-US" sz="1100" dirty="0">
                <a:solidFill>
                  <a:prstClr val="black"/>
                </a:solidFill>
                <a:latin typeface="Calibri"/>
                <a:hlinkClick r:id="rId10"/>
              </a:rPr>
              <a:t>CC BY-SA 3.0</a:t>
            </a:r>
            <a:endParaRPr lang="en-US" sz="1100" dirty="0">
              <a:solidFill>
                <a:prstClr val="black"/>
              </a:solidFill>
              <a:latin typeface="Calibri"/>
            </a:endParaRPr>
          </a:p>
        </p:txBody>
      </p:sp>
      <p:pic>
        <p:nvPicPr>
          <p:cNvPr id="5122" name="Picture 2" descr="File:Bombyx mori sul bozzolo 02.jpg" title="τελευταίο στάδιο εξέλιξης μεταξοσκώληκα"/>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948808" y="4077072"/>
            <a:ext cx="2592288" cy="1944216"/>
          </a:xfrm>
          <a:prstGeom prst="rect">
            <a:avLst/>
          </a:prstGeom>
          <a:noFill/>
          <a:ln>
            <a:solidFill>
              <a:schemeClr val="accent4">
                <a:lumMod val="60000"/>
                <a:lumOff val="40000"/>
              </a:schemeClr>
            </a:solidFill>
          </a:ln>
          <a:extLst>
            <a:ext uri="{909E8E84-426E-40DD-AFC4-6F175D3DCCD1}">
              <a14:hiddenFill xmlns:a14="http://schemas.microsoft.com/office/drawing/2010/main">
                <a:solidFill>
                  <a:srgbClr val="FFFFFF"/>
                </a:solidFill>
              </a14:hiddenFill>
            </a:ext>
          </a:extLst>
        </p:spPr>
      </p:pic>
      <p:sp>
        <p:nvSpPr>
          <p:cNvPr id="7" name="Rectangle 8"/>
          <p:cNvSpPr/>
          <p:nvPr/>
        </p:nvSpPr>
        <p:spPr>
          <a:xfrm>
            <a:off x="5804792" y="6021288"/>
            <a:ext cx="2880320" cy="430887"/>
          </a:xfrm>
          <a:prstGeom prst="rect">
            <a:avLst/>
          </a:prstGeom>
        </p:spPr>
        <p:txBody>
          <a:bodyPr wrap="square">
            <a:spAutoFit/>
          </a:bodyPr>
          <a:lstStyle/>
          <a:p>
            <a:pPr algn="ctr"/>
            <a:r>
              <a:rPr lang="en-US" sz="1100" dirty="0" smtClean="0">
                <a:solidFill>
                  <a:prstClr val="black">
                    <a:lumMod val="65000"/>
                    <a:lumOff val="35000"/>
                  </a:prstClr>
                </a:solidFill>
                <a:latin typeface="Calibri"/>
              </a:rPr>
              <a:t>“</a:t>
            </a:r>
            <a:r>
              <a:rPr lang="it-IT" sz="1100" dirty="0" smtClean="0">
                <a:solidFill>
                  <a:prstClr val="black"/>
                </a:solidFill>
                <a:latin typeface="Calibri"/>
                <a:hlinkClick r:id="rId17"/>
              </a:rPr>
              <a:t>Bom</a:t>
            </a:r>
            <a:r>
              <a:rPr lang="el-GR" sz="1100" dirty="0" smtClean="0">
                <a:solidFill>
                  <a:prstClr val="black"/>
                </a:solidFill>
                <a:latin typeface="Calibri"/>
                <a:hlinkClick r:id="rId17"/>
              </a:rPr>
              <a:t>από</a:t>
            </a:r>
            <a:r>
              <a:rPr lang="it-IT" sz="1100" dirty="0" smtClean="0">
                <a:solidFill>
                  <a:prstClr val="black"/>
                </a:solidFill>
                <a:latin typeface="Calibri"/>
                <a:hlinkClick r:id="rId17"/>
              </a:rPr>
              <a:t>x </a:t>
            </a:r>
            <a:r>
              <a:rPr lang="it-IT" sz="1100" dirty="0">
                <a:solidFill>
                  <a:prstClr val="black"/>
                </a:solidFill>
                <a:latin typeface="Calibri"/>
                <a:hlinkClick r:id="rId17"/>
              </a:rPr>
              <a:t>mori sul bozzolo </a:t>
            </a:r>
            <a:r>
              <a:rPr lang="it-IT" sz="1100" dirty="0" smtClean="0">
                <a:solidFill>
                  <a:prstClr val="black"/>
                </a:solidFill>
                <a:latin typeface="Calibri"/>
                <a:hlinkClick r:id="rId17"/>
              </a:rPr>
              <a:t>02</a:t>
            </a:r>
            <a:r>
              <a:rPr lang="en-US" sz="1100" dirty="0" smtClean="0">
                <a:solidFill>
                  <a:prstClr val="black">
                    <a:lumMod val="65000"/>
                    <a:lumOff val="35000"/>
                  </a:prstClr>
                </a:solidFill>
                <a:latin typeface="Calibri"/>
              </a:rPr>
              <a:t>”,</a:t>
            </a:r>
            <a:r>
              <a:rPr lang="el-GR" sz="1100" dirty="0" smtClean="0">
                <a:solidFill>
                  <a:prstClr val="black">
                    <a:lumMod val="65000"/>
                    <a:lumOff val="35000"/>
                  </a:prstClr>
                </a:solidFill>
                <a:latin typeface="Calibri"/>
              </a:rPr>
              <a:t> από</a:t>
            </a:r>
            <a:r>
              <a:rPr lang="en-US" sz="1100" dirty="0" smtClean="0">
                <a:solidFill>
                  <a:prstClr val="black">
                    <a:lumMod val="65000"/>
                    <a:lumOff val="35000"/>
                  </a:prstClr>
                </a:solidFill>
                <a:latin typeface="Calibri"/>
              </a:rPr>
              <a:t>  </a:t>
            </a:r>
            <a:r>
              <a:rPr lang="en-US" sz="1100" dirty="0" err="1" smtClean="0">
                <a:solidFill>
                  <a:prstClr val="black"/>
                </a:solidFill>
                <a:latin typeface="Calibri"/>
                <a:hlinkClick r:id="rId18"/>
              </a:rPr>
              <a:t>P.gibellini</a:t>
            </a:r>
            <a:r>
              <a:rPr lang="el-GR" sz="1100" dirty="0">
                <a:solidFill>
                  <a:prstClr val="black"/>
                </a:solidFill>
                <a:latin typeface="Calibri"/>
              </a:rPr>
              <a:t> </a:t>
            </a:r>
            <a:r>
              <a:rPr lang="el-GR" sz="1100" dirty="0" smtClean="0">
                <a:solidFill>
                  <a:prstClr val="black">
                    <a:lumMod val="65000"/>
                    <a:lumOff val="35000"/>
                  </a:prstClr>
                </a:solidFill>
                <a:latin typeface="Calibri"/>
              </a:rPr>
              <a:t>διαθέσιμο ως κοινό κτήμα</a:t>
            </a:r>
            <a:endParaRPr lang="en-US" sz="1100" dirty="0">
              <a:solidFill>
                <a:prstClr val="black">
                  <a:lumMod val="65000"/>
                  <a:lumOff val="35000"/>
                </a:prstClr>
              </a:solidFill>
              <a:latin typeface="Calibri"/>
            </a:endParaRPr>
          </a:p>
        </p:txBody>
      </p:sp>
      <p:sp>
        <p:nvSpPr>
          <p:cNvPr id="4" name="Θέση αριθμού διαφάνειας 3"/>
          <p:cNvSpPr>
            <a:spLocks noGrp="1"/>
          </p:cNvSpPr>
          <p:nvPr>
            <p:ph type="sldNum" sz="quarter" idx="12"/>
          </p:nvPr>
        </p:nvSpPr>
        <p:spPr>
          <a:xfrm>
            <a:off x="6732240" y="6444406"/>
            <a:ext cx="2133600" cy="365125"/>
          </a:xfrm>
        </p:spPr>
        <p:txBody>
          <a:bodyPr/>
          <a:lstStyle/>
          <a:p>
            <a:pPr>
              <a:defRPr/>
            </a:pPr>
            <a:fld id="{7E55E3B3-0445-4CFC-BED8-763D4409E61F}" type="slidenum">
              <a:rPr lang="el-GR" smtClean="0">
                <a:solidFill>
                  <a:prstClr val="black"/>
                </a:solidFill>
              </a:rPr>
              <a:pPr>
                <a:defRPr/>
              </a:pPr>
              <a:t>41</a:t>
            </a:fld>
            <a:endParaRPr lang="el-GR">
              <a:solidFill>
                <a:prstClr val="black"/>
              </a:solidFill>
            </a:endParaRPr>
          </a:p>
        </p:txBody>
      </p:sp>
    </p:spTree>
    <p:extLst>
      <p:ext uri="{BB962C8B-B14F-4D97-AF65-F5344CB8AC3E}">
        <p14:creationId xmlns:p14="http://schemas.microsoft.com/office/powerpoint/2010/main" val="352974538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sz="4400" dirty="0">
                <a:solidFill>
                  <a:schemeClr val="accent4">
                    <a:lumMod val="75000"/>
                  </a:schemeClr>
                </a:solidFill>
              </a:rPr>
              <a:t>Στάδια κατεργασίας μεταξιού </a:t>
            </a:r>
            <a:r>
              <a:rPr lang="el-GR" sz="3600" b="0" dirty="0" smtClean="0">
                <a:solidFill>
                  <a:schemeClr val="accent4">
                    <a:lumMod val="75000"/>
                  </a:schemeClr>
                </a:solidFill>
              </a:rPr>
              <a:t>(1 από 4) </a:t>
            </a:r>
            <a:endParaRPr lang="el-GR" sz="3600" b="0" dirty="0">
              <a:solidFill>
                <a:schemeClr val="accent4">
                  <a:lumMod val="75000"/>
                </a:schemeClr>
              </a:solidFill>
            </a:endParaRPr>
          </a:p>
        </p:txBody>
      </p:sp>
      <p:sp>
        <p:nvSpPr>
          <p:cNvPr id="3" name="Θέση περιεχομένου 2"/>
          <p:cNvSpPr>
            <a:spLocks noGrp="1"/>
          </p:cNvSpPr>
          <p:nvPr>
            <p:ph idx="1"/>
          </p:nvPr>
        </p:nvSpPr>
        <p:spPr/>
        <p:txBody>
          <a:bodyPr>
            <a:normAutofit/>
          </a:bodyPr>
          <a:lstStyle/>
          <a:p>
            <a:pPr>
              <a:lnSpc>
                <a:spcPct val="114000"/>
              </a:lnSpc>
              <a:spcBef>
                <a:spcPts val="2400"/>
              </a:spcBef>
            </a:pPr>
            <a:r>
              <a:rPr lang="el-GR" sz="2400" dirty="0"/>
              <a:t>Όταν τα κουκούλια είναι ώριμα, τα λιάζουν ή τα ξεραίνουν σε ειδικό φούρνο για να θανατωθεί το σκουλήκι που βρίσκεται μέσα, πριν βγει το πλήρες έντομο και τρυπήσει το κουκούλι. Από τα ατρύπητα κουκούλια, βγαίνει το καλό μεταξωτό νήμα. Κάθε κουκούλι βγάζει από 500 έως 1000μ. ίνα.</a:t>
            </a:r>
          </a:p>
          <a:p>
            <a:pPr>
              <a:lnSpc>
                <a:spcPct val="114000"/>
              </a:lnSpc>
              <a:spcBef>
                <a:spcPts val="2400"/>
              </a:spcBef>
            </a:pPr>
            <a:r>
              <a:rPr lang="el-GR" sz="2400" dirty="0"/>
              <a:t>Τα κουκούλια διαχωρίζονται ανάλογα με το μέγεθός τους. Έπειτα μουσκεύονται σε ζεστό νερό για να μαλακώσει το εξωτερικό </a:t>
            </a:r>
            <a:r>
              <a:rPr lang="el-GR" sz="2400" dirty="0" err="1"/>
              <a:t>κομμεώδες</a:t>
            </a:r>
            <a:r>
              <a:rPr lang="el-GR" sz="2400" dirty="0"/>
              <a:t> περίβλημα, πράγμα που διευκολύνει την εξαγωγή του οπού. </a:t>
            </a:r>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42</a:t>
            </a:fld>
            <a:endParaRPr lang="el-GR">
              <a:solidFill>
                <a:prstClr val="black"/>
              </a:solidFill>
            </a:endParaRPr>
          </a:p>
        </p:txBody>
      </p:sp>
    </p:spTree>
    <p:extLst>
      <p:ext uri="{BB962C8B-B14F-4D97-AF65-F5344CB8AC3E}">
        <p14:creationId xmlns:p14="http://schemas.microsoft.com/office/powerpoint/2010/main" val="350030158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sz="4400" dirty="0">
                <a:solidFill>
                  <a:schemeClr val="accent4">
                    <a:lumMod val="75000"/>
                  </a:schemeClr>
                </a:solidFill>
              </a:rPr>
              <a:t>Στάδια κατεργασίας μεταξιού </a:t>
            </a:r>
            <a:r>
              <a:rPr lang="el-GR" sz="3600" b="0" dirty="0" smtClean="0">
                <a:solidFill>
                  <a:schemeClr val="accent4">
                    <a:lumMod val="75000"/>
                  </a:schemeClr>
                </a:solidFill>
              </a:rPr>
              <a:t>(2 </a:t>
            </a:r>
            <a:r>
              <a:rPr lang="el-GR" sz="3600" b="0" dirty="0">
                <a:solidFill>
                  <a:schemeClr val="accent4">
                    <a:lumMod val="75000"/>
                  </a:schemeClr>
                </a:solidFill>
              </a:rPr>
              <a:t>από </a:t>
            </a:r>
            <a:r>
              <a:rPr lang="el-GR" sz="3600" b="0" dirty="0" smtClean="0">
                <a:solidFill>
                  <a:schemeClr val="accent4">
                    <a:lumMod val="75000"/>
                  </a:schemeClr>
                </a:solidFill>
              </a:rPr>
              <a:t>4) </a:t>
            </a:r>
            <a:endParaRPr lang="el-GR" dirty="0"/>
          </a:p>
        </p:txBody>
      </p:sp>
      <p:sp>
        <p:nvSpPr>
          <p:cNvPr id="3" name="Θέση περιεχομένου 2"/>
          <p:cNvSpPr>
            <a:spLocks noGrp="1"/>
          </p:cNvSpPr>
          <p:nvPr>
            <p:ph idx="1"/>
          </p:nvPr>
        </p:nvSpPr>
        <p:spPr/>
        <p:txBody>
          <a:bodyPr>
            <a:normAutofit/>
          </a:bodyPr>
          <a:lstStyle/>
          <a:p>
            <a:pPr>
              <a:spcBef>
                <a:spcPts val="1800"/>
              </a:spcBef>
            </a:pPr>
            <a:r>
              <a:rPr lang="el-GR" sz="2400" dirty="0"/>
              <a:t>Ο οπός είναι η μεταξένια κλωστή που αποτελεί το κουκούλι και σχηματίζεται από τη συνένωση δύο </a:t>
            </a:r>
            <a:r>
              <a:rPr lang="el-GR" sz="2400" dirty="0" err="1"/>
              <a:t>νηματιδίων</a:t>
            </a:r>
            <a:r>
              <a:rPr lang="el-GR" sz="2400" dirty="0"/>
              <a:t> (</a:t>
            </a:r>
            <a:r>
              <a:rPr lang="el-GR" sz="2400" dirty="0" err="1"/>
              <a:t>γυαφάλων</a:t>
            </a:r>
            <a:r>
              <a:rPr lang="el-GR" sz="2400" dirty="0"/>
              <a:t>) που εκκρίνονται από τον αριστερό και το δεξιό </a:t>
            </a:r>
            <a:r>
              <a:rPr lang="el-GR" sz="2400" dirty="0" err="1"/>
              <a:t>μεταξογόνο</a:t>
            </a:r>
            <a:r>
              <a:rPr lang="el-GR" sz="2400" dirty="0"/>
              <a:t> αδένα του μεταξοσκώληκα. </a:t>
            </a:r>
          </a:p>
          <a:p>
            <a:pPr>
              <a:spcBef>
                <a:spcPts val="1800"/>
              </a:spcBef>
            </a:pPr>
            <a:r>
              <a:rPr lang="el-GR" sz="2400" dirty="0"/>
              <a:t>Ακολουθεί το βούρτσισμα για την απαλλαγή του κουκουλιού από το εξωτερικό χνούδι και την ανεύρεση της άκρης του οπού, τρίβοντας τα κουκούλια που επιπλέουν στο ζεστό νερό για να ανασηκωθούν οι άκρες της κλωστής. </a:t>
            </a:r>
          </a:p>
          <a:p>
            <a:pPr lvl="1">
              <a:spcBef>
                <a:spcPts val="1800"/>
              </a:spcBef>
            </a:pPr>
            <a:r>
              <a:rPr lang="el-GR" sz="2400" dirty="0"/>
              <a:t>Οι οποί μικρού μεγέθους, που λαμβάνονται από αυτή   την πρώτη φάση (καθάρισμα), χρησιμοποιούνται στη βιομηχανία υπολειμμάτων του μεταξιού.</a:t>
            </a:r>
          </a:p>
          <a:p>
            <a:endParaRPr lang="el-GR" sz="2400"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43</a:t>
            </a:fld>
            <a:endParaRPr lang="el-GR">
              <a:solidFill>
                <a:prstClr val="black"/>
              </a:solidFill>
            </a:endParaRPr>
          </a:p>
        </p:txBody>
      </p:sp>
    </p:spTree>
    <p:extLst>
      <p:ext uri="{BB962C8B-B14F-4D97-AF65-F5344CB8AC3E}">
        <p14:creationId xmlns:p14="http://schemas.microsoft.com/office/powerpoint/2010/main" val="387458327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sz="4400" dirty="0">
                <a:solidFill>
                  <a:schemeClr val="accent4">
                    <a:lumMod val="75000"/>
                  </a:schemeClr>
                </a:solidFill>
              </a:rPr>
              <a:t>Στάδια κατεργασίας μεταξιού </a:t>
            </a:r>
            <a:r>
              <a:rPr lang="el-GR" sz="3600" b="0" dirty="0" smtClean="0">
                <a:solidFill>
                  <a:schemeClr val="accent4">
                    <a:lumMod val="75000"/>
                  </a:schemeClr>
                </a:solidFill>
              </a:rPr>
              <a:t>(3 </a:t>
            </a:r>
            <a:r>
              <a:rPr lang="el-GR" sz="3600" b="0" dirty="0">
                <a:solidFill>
                  <a:schemeClr val="accent4">
                    <a:lumMod val="75000"/>
                  </a:schemeClr>
                </a:solidFill>
              </a:rPr>
              <a:t>από </a:t>
            </a:r>
            <a:r>
              <a:rPr lang="el-GR" sz="3600" b="0" dirty="0" smtClean="0">
                <a:solidFill>
                  <a:schemeClr val="accent4">
                    <a:lumMod val="75000"/>
                  </a:schemeClr>
                </a:solidFill>
              </a:rPr>
              <a:t>4) </a:t>
            </a:r>
            <a:endParaRPr lang="el-GR" dirty="0"/>
          </a:p>
        </p:txBody>
      </p:sp>
      <p:sp>
        <p:nvSpPr>
          <p:cNvPr id="3" name="Θέση περιεχομένου 2"/>
          <p:cNvSpPr>
            <a:spLocks noGrp="1"/>
          </p:cNvSpPr>
          <p:nvPr>
            <p:ph idx="1"/>
          </p:nvPr>
        </p:nvSpPr>
        <p:spPr>
          <a:xfrm>
            <a:off x="107504" y="1415460"/>
            <a:ext cx="4449032" cy="5238441"/>
          </a:xfrm>
        </p:spPr>
        <p:txBody>
          <a:bodyPr>
            <a:normAutofit/>
          </a:bodyPr>
          <a:lstStyle/>
          <a:p>
            <a:pPr>
              <a:spcBef>
                <a:spcPts val="2400"/>
              </a:spcBef>
            </a:pPr>
            <a:r>
              <a:rPr lang="el-GR" sz="2400" dirty="0"/>
              <a:t>Τα κουκούλια, μεταφέρονται σε μικρές λεκάνες και αφού συνενωθούν δύο ή  και περισσότεροι οποί ξετυλίγονται.</a:t>
            </a:r>
          </a:p>
          <a:p>
            <a:pPr>
              <a:spcBef>
                <a:spcPts val="2400"/>
              </a:spcBef>
            </a:pPr>
            <a:r>
              <a:rPr lang="el-GR" sz="2400" dirty="0"/>
              <a:t>Το νήμα στη συνέχεια τυλίγεται και αφήνεται  να στεγνώσει.</a:t>
            </a:r>
          </a:p>
          <a:p>
            <a:pPr>
              <a:spcBef>
                <a:spcPts val="2400"/>
              </a:spcBef>
            </a:pPr>
            <a:r>
              <a:rPr lang="el-GR" sz="2400" dirty="0"/>
              <a:t>Το νήμα αυτό μπορεί να υφανθεί, αλλά υποβάλλεται και σε άλλες κατεργασίες ώστε να γίνει πιο ομοιόμορφο και ανθεκτικό. </a:t>
            </a:r>
          </a:p>
          <a:p>
            <a:pPr>
              <a:spcBef>
                <a:spcPts val="2400"/>
              </a:spcBef>
            </a:pPr>
            <a:endParaRPr lang="el-GR" sz="2400" dirty="0"/>
          </a:p>
        </p:txBody>
      </p:sp>
      <p:sp>
        <p:nvSpPr>
          <p:cNvPr id="6" name="4 - TextBox"/>
          <p:cNvSpPr txBox="1">
            <a:spLocks noChangeArrowheads="1"/>
          </p:cNvSpPr>
          <p:nvPr/>
        </p:nvSpPr>
        <p:spPr bwMode="auto">
          <a:xfrm>
            <a:off x="4556536" y="1467309"/>
            <a:ext cx="2000250" cy="400110"/>
          </a:xfrm>
          <a:prstGeom prst="rect">
            <a:avLst/>
          </a:prstGeom>
          <a:solidFill>
            <a:schemeClr val="accent4">
              <a:lumMod val="75000"/>
            </a:schemeClr>
          </a:solidFill>
          <a:ln w="9525">
            <a:noFill/>
            <a:miter lim="800000"/>
            <a:headEnd/>
            <a:tailEnd/>
          </a:ln>
        </p:spPr>
        <p:txBody>
          <a:bodyPr>
            <a:spAutoFit/>
          </a:bodyPr>
          <a:lstStyle/>
          <a:p>
            <a:pPr>
              <a:defRPr/>
            </a:pPr>
            <a:r>
              <a:rPr lang="el-GR" sz="2000" dirty="0">
                <a:solidFill>
                  <a:prstClr val="white"/>
                </a:solidFill>
                <a:latin typeface="Calibri"/>
                <a:cs typeface="Arial" charset="0"/>
              </a:rPr>
              <a:t>Ξετύλιγμα οπών</a:t>
            </a:r>
          </a:p>
        </p:txBody>
      </p:sp>
      <p:pic>
        <p:nvPicPr>
          <p:cNvPr id="6146" name="Picture 2" descr="File:Silk cocoon 5.JPG" title="Ξετύλιγμα οπών"/>
          <p:cNvPicPr>
            <a:picLocks noChangeAspect="1" noChangeArrowheads="1"/>
          </p:cNvPicPr>
          <p:nvPr/>
        </p:nvPicPr>
        <p:blipFill rotWithShape="1">
          <a:blip r:embed="rId3">
            <a:extLst>
              <a:ext uri="{28A0092B-C50C-407E-A947-70E740481C1C}">
                <a14:useLocalDpi xmlns:a14="http://schemas.microsoft.com/office/drawing/2010/main" val="0"/>
              </a:ext>
            </a:extLst>
          </a:blip>
          <a:srcRect r="13156"/>
          <a:stretch/>
        </p:blipFill>
        <p:spPr bwMode="auto">
          <a:xfrm>
            <a:off x="4552655" y="1988840"/>
            <a:ext cx="4317397" cy="288032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5513311" y="4869160"/>
            <a:ext cx="2396084" cy="461665"/>
          </a:xfrm>
          <a:prstGeom prst="rect">
            <a:avLst/>
          </a:prstGeom>
        </p:spPr>
        <p:txBody>
          <a:bodyPr wrap="square">
            <a:spAutoFit/>
          </a:bodyPr>
          <a:lstStyle/>
          <a:p>
            <a:pPr algn="ctr"/>
            <a:r>
              <a:rPr lang="en-US" sz="1200" dirty="0" smtClean="0">
                <a:solidFill>
                  <a:prstClr val="black">
                    <a:lumMod val="65000"/>
                    <a:lumOff val="35000"/>
                  </a:prstClr>
                </a:solidFill>
                <a:latin typeface="Calibri"/>
              </a:rPr>
              <a:t>“</a:t>
            </a:r>
            <a:r>
              <a:rPr lang="en-US" sz="1200" dirty="0">
                <a:solidFill>
                  <a:prstClr val="black"/>
                </a:solidFill>
                <a:hlinkClick r:id="rId4"/>
              </a:rPr>
              <a:t>Silk cocoon </a:t>
            </a:r>
            <a:r>
              <a:rPr lang="en-US" sz="1200" dirty="0" smtClean="0">
                <a:solidFill>
                  <a:prstClr val="black"/>
                </a:solidFill>
                <a:hlinkClick r:id="rId4"/>
              </a:rPr>
              <a:t>5</a:t>
            </a:r>
            <a:r>
              <a:rPr lang="en-US" sz="1200" dirty="0" smtClean="0">
                <a:solidFill>
                  <a:prstClr val="black">
                    <a:lumMod val="65000"/>
                    <a:lumOff val="35000"/>
                  </a:prstClr>
                </a:solidFill>
                <a:latin typeface="Calibri"/>
              </a:rPr>
              <a:t>”,</a:t>
            </a:r>
            <a:r>
              <a:rPr lang="el-GR" sz="1200" dirty="0" smtClean="0">
                <a:solidFill>
                  <a:prstClr val="black">
                    <a:lumMod val="65000"/>
                    <a:lumOff val="35000"/>
                  </a:prstClr>
                </a:solidFill>
                <a:latin typeface="Calibri"/>
              </a:rPr>
              <a:t> από</a:t>
            </a:r>
            <a:r>
              <a:rPr lang="en-US" sz="1200" dirty="0" smtClean="0">
                <a:solidFill>
                  <a:prstClr val="black">
                    <a:lumMod val="65000"/>
                    <a:lumOff val="35000"/>
                  </a:prstClr>
                </a:solidFill>
                <a:latin typeface="Calibri"/>
              </a:rPr>
              <a:t> </a:t>
            </a:r>
            <a:r>
              <a:rPr lang="en-US" sz="1200" dirty="0" err="1" smtClean="0">
                <a:solidFill>
                  <a:prstClr val="black"/>
                </a:solidFill>
                <a:hlinkClick r:id="rId5"/>
              </a:rPr>
              <a:t>Grosty</a:t>
            </a:r>
            <a:r>
              <a:rPr lang="el-GR" sz="1200" dirty="0" smtClean="0">
                <a:solidFill>
                  <a:prstClr val="black"/>
                </a:solidFill>
                <a:latin typeface="Calibri"/>
              </a:rPr>
              <a:t> </a:t>
            </a:r>
            <a:r>
              <a:rPr lang="el-GR" sz="1200" dirty="0" smtClean="0">
                <a:solidFill>
                  <a:prstClr val="black">
                    <a:lumMod val="65000"/>
                    <a:lumOff val="35000"/>
                  </a:prstClr>
                </a:solidFill>
                <a:latin typeface="Calibri"/>
              </a:rPr>
              <a:t>διαθέσιμο με άδεια </a:t>
            </a:r>
            <a:r>
              <a:rPr lang="en-US" sz="1200" dirty="0" smtClean="0">
                <a:solidFill>
                  <a:prstClr val="black"/>
                </a:solidFill>
                <a:latin typeface="Calibri"/>
                <a:hlinkClick r:id="rId6"/>
              </a:rPr>
              <a:t>CC </a:t>
            </a:r>
            <a:r>
              <a:rPr lang="en-US" sz="1200" dirty="0">
                <a:solidFill>
                  <a:prstClr val="black"/>
                </a:solidFill>
                <a:latin typeface="Calibri"/>
                <a:hlinkClick r:id="rId6"/>
              </a:rPr>
              <a:t>BY-SA 3.0</a:t>
            </a:r>
            <a:endParaRPr lang="en-US" sz="1200" dirty="0">
              <a:solidFill>
                <a:prstClr val="black"/>
              </a:solidFill>
              <a:latin typeface="Calibri"/>
            </a:endParaRPr>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44</a:t>
            </a:fld>
            <a:endParaRPr lang="el-GR">
              <a:solidFill>
                <a:prstClr val="black"/>
              </a:solidFill>
            </a:endParaRPr>
          </a:p>
        </p:txBody>
      </p:sp>
    </p:spTree>
    <p:extLst>
      <p:ext uri="{BB962C8B-B14F-4D97-AF65-F5344CB8AC3E}">
        <p14:creationId xmlns:p14="http://schemas.microsoft.com/office/powerpoint/2010/main" val="23241741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sz="4400" dirty="0">
                <a:solidFill>
                  <a:schemeClr val="accent4">
                    <a:lumMod val="75000"/>
                  </a:schemeClr>
                </a:solidFill>
              </a:rPr>
              <a:t>Στάδια κατεργασίας μεταξιού </a:t>
            </a:r>
            <a:r>
              <a:rPr lang="el-GR" sz="3600" b="0" dirty="0" smtClean="0">
                <a:solidFill>
                  <a:schemeClr val="accent4">
                    <a:lumMod val="75000"/>
                  </a:schemeClr>
                </a:solidFill>
              </a:rPr>
              <a:t>(</a:t>
            </a:r>
            <a:r>
              <a:rPr lang="en-US" sz="3600" b="0" dirty="0" smtClean="0">
                <a:solidFill>
                  <a:schemeClr val="accent4">
                    <a:lumMod val="75000"/>
                  </a:schemeClr>
                </a:solidFill>
              </a:rPr>
              <a:t>4</a:t>
            </a:r>
            <a:r>
              <a:rPr lang="el-GR" sz="3600" b="0" dirty="0" smtClean="0">
                <a:solidFill>
                  <a:schemeClr val="accent4">
                    <a:lumMod val="75000"/>
                  </a:schemeClr>
                </a:solidFill>
              </a:rPr>
              <a:t> </a:t>
            </a:r>
            <a:r>
              <a:rPr lang="el-GR" sz="3600" b="0" dirty="0">
                <a:solidFill>
                  <a:schemeClr val="accent4">
                    <a:lumMod val="75000"/>
                  </a:schemeClr>
                </a:solidFill>
              </a:rPr>
              <a:t>από </a:t>
            </a:r>
            <a:r>
              <a:rPr lang="el-GR" sz="3600" b="0" dirty="0" smtClean="0">
                <a:solidFill>
                  <a:schemeClr val="accent4">
                    <a:lumMod val="75000"/>
                  </a:schemeClr>
                </a:solidFill>
              </a:rPr>
              <a:t>4) </a:t>
            </a:r>
            <a:endParaRPr lang="el-GR" dirty="0"/>
          </a:p>
        </p:txBody>
      </p:sp>
      <p:sp>
        <p:nvSpPr>
          <p:cNvPr id="3" name="Θέση περιεχομένου 2"/>
          <p:cNvSpPr>
            <a:spLocks noGrp="1"/>
          </p:cNvSpPr>
          <p:nvPr>
            <p:ph idx="1"/>
          </p:nvPr>
        </p:nvSpPr>
        <p:spPr>
          <a:xfrm>
            <a:off x="187376" y="1153042"/>
            <a:ext cx="8777112" cy="4176464"/>
          </a:xfrm>
        </p:spPr>
        <p:txBody>
          <a:bodyPr>
            <a:noAutofit/>
          </a:bodyPr>
          <a:lstStyle/>
          <a:p>
            <a:pPr lvl="1">
              <a:spcBef>
                <a:spcPts val="1800"/>
              </a:spcBef>
            </a:pPr>
            <a:r>
              <a:rPr lang="el-GR" sz="2400" dirty="0"/>
              <a:t>Το ακατέργαστο μετάξι εμβαπτίζεται σε ζεστή σαπουνάδα. Έτσι αφαιρούνται η </a:t>
            </a:r>
            <a:r>
              <a:rPr lang="el-GR" sz="2400" dirty="0" err="1"/>
              <a:t>σερικίνη</a:t>
            </a:r>
            <a:r>
              <a:rPr lang="el-GR" sz="2400" dirty="0"/>
              <a:t> (πρωτεΐνη που περιέχει σε ποσοστό 20-22%) και οι ακαθαρσίες, και το μετάξι χάνει το 10-25% του βάρους του. </a:t>
            </a:r>
          </a:p>
          <a:p>
            <a:pPr lvl="1">
              <a:spcBef>
                <a:spcPts val="1800"/>
              </a:spcBef>
            </a:pPr>
            <a:r>
              <a:rPr lang="el-GR" sz="2400" dirty="0"/>
              <a:t>Στη συνέχεια το μετάξι περνάει από μια λεπτή σχισμή για να εξαλειφθούν οι κόμποι και τα εξογκώματα.</a:t>
            </a:r>
          </a:p>
          <a:p>
            <a:pPr>
              <a:spcBef>
                <a:spcPts val="1800"/>
              </a:spcBef>
            </a:pPr>
            <a:r>
              <a:rPr lang="el-GR" sz="2400" dirty="0"/>
              <a:t>Για να αντισταθμιστεί η απώλεια βάρους, κατέφυγαν στη αύξηση του βάρους (</a:t>
            </a:r>
            <a:r>
              <a:rPr lang="el-GR" sz="2400" dirty="0" err="1"/>
              <a:t>weighting</a:t>
            </a:r>
            <a:r>
              <a:rPr lang="el-GR" sz="2400" dirty="0"/>
              <a:t>) του μεταξιού, που πραγματοποιείται με την απορρόφηση ορυκτών και οργανικών ουσιών από την ίνα.</a:t>
            </a:r>
          </a:p>
          <a:p>
            <a:endParaRPr lang="el-GR" sz="2400" dirty="0"/>
          </a:p>
        </p:txBody>
      </p:sp>
      <p:sp>
        <p:nvSpPr>
          <p:cNvPr id="6" name="5 - TextBox"/>
          <p:cNvSpPr txBox="1">
            <a:spLocks noChangeArrowheads="1"/>
          </p:cNvSpPr>
          <p:nvPr/>
        </p:nvSpPr>
        <p:spPr bwMode="auto">
          <a:xfrm>
            <a:off x="683568" y="5983311"/>
            <a:ext cx="3429000" cy="707886"/>
          </a:xfrm>
          <a:prstGeom prst="rect">
            <a:avLst/>
          </a:prstGeom>
          <a:solidFill>
            <a:schemeClr val="accent4">
              <a:lumMod val="75000"/>
            </a:schemeClr>
          </a:solidFill>
          <a:ln w="9525">
            <a:noFill/>
            <a:miter lim="800000"/>
            <a:headEnd/>
            <a:tailEnd/>
          </a:ln>
        </p:spPr>
        <p:txBody>
          <a:bodyPr>
            <a:spAutoFit/>
          </a:bodyPr>
          <a:lstStyle/>
          <a:p>
            <a:pPr>
              <a:defRPr/>
            </a:pPr>
            <a:r>
              <a:rPr lang="el-GR" sz="2000" dirty="0">
                <a:solidFill>
                  <a:prstClr val="white"/>
                </a:solidFill>
                <a:latin typeface="Calibri"/>
                <a:cs typeface="Arial" charset="0"/>
              </a:rPr>
              <a:t>Ίνες μεταξιού και περίβλημα από  </a:t>
            </a:r>
            <a:r>
              <a:rPr lang="el-GR" sz="2000" dirty="0" err="1">
                <a:solidFill>
                  <a:prstClr val="white"/>
                </a:solidFill>
                <a:latin typeface="Calibri"/>
                <a:cs typeface="Arial" charset="0"/>
              </a:rPr>
              <a:t>σερικίνη</a:t>
            </a:r>
            <a:r>
              <a:rPr lang="el-GR" sz="2000" dirty="0">
                <a:solidFill>
                  <a:prstClr val="white"/>
                </a:solidFill>
                <a:latin typeface="Calibri"/>
                <a:cs typeface="Arial" charset="0"/>
              </a:rPr>
              <a:t>  </a:t>
            </a:r>
          </a:p>
        </p:txBody>
      </p:sp>
      <p:grpSp>
        <p:nvGrpSpPr>
          <p:cNvPr id="5" name="Ομάδα 4" title="Ίνες μεταξιού και περίβλημα από  σερικίνη  "/>
          <p:cNvGrpSpPr/>
          <p:nvPr/>
        </p:nvGrpSpPr>
        <p:grpSpPr>
          <a:xfrm>
            <a:off x="4644008" y="5095540"/>
            <a:ext cx="2877694" cy="1534182"/>
            <a:chOff x="4644008" y="5095540"/>
            <a:chExt cx="2877694" cy="1534182"/>
          </a:xfrm>
        </p:grpSpPr>
        <p:grpSp>
          <p:nvGrpSpPr>
            <p:cNvPr id="12" name="Ομάδα 11" title="Ίνες μεταξιού και περίβλημα από  σερικίνη  "/>
            <p:cNvGrpSpPr/>
            <p:nvPr/>
          </p:nvGrpSpPr>
          <p:grpSpPr>
            <a:xfrm>
              <a:off x="4644008" y="5095540"/>
              <a:ext cx="2877694" cy="1534182"/>
              <a:chOff x="1151133" y="4039455"/>
              <a:chExt cx="2877694" cy="1534182"/>
            </a:xfrm>
          </p:grpSpPr>
          <p:sp>
            <p:nvSpPr>
              <p:cNvPr id="8" name="Ελεύθερη σχεδίαση 7"/>
              <p:cNvSpPr/>
              <p:nvPr/>
            </p:nvSpPr>
            <p:spPr>
              <a:xfrm>
                <a:off x="1562582" y="4039455"/>
                <a:ext cx="2466245" cy="1517380"/>
              </a:xfrm>
              <a:custGeom>
                <a:avLst/>
                <a:gdLst>
                  <a:gd name="connsiteX0" fmla="*/ 0 w 2466245"/>
                  <a:gd name="connsiteY0" fmla="*/ 567269 h 1517380"/>
                  <a:gd name="connsiteX1" fmla="*/ 1608881 w 2466245"/>
                  <a:gd name="connsiteY1" fmla="*/ 34834 h 1517380"/>
                  <a:gd name="connsiteX2" fmla="*/ 1805651 w 2466245"/>
                  <a:gd name="connsiteY2" fmla="*/ 92707 h 1517380"/>
                  <a:gd name="connsiteX3" fmla="*/ 2083443 w 2466245"/>
                  <a:gd name="connsiteY3" fmla="*/ 11684 h 1517380"/>
                  <a:gd name="connsiteX4" fmla="*/ 2384385 w 2466245"/>
                  <a:gd name="connsiteY4" fmla="*/ 393649 h 1517380"/>
                  <a:gd name="connsiteX5" fmla="*/ 2280213 w 2466245"/>
                  <a:gd name="connsiteY5" fmla="*/ 798763 h 1517380"/>
                  <a:gd name="connsiteX6" fmla="*/ 462988 w 2466245"/>
                  <a:gd name="connsiteY6" fmla="*/ 1446945 h 1517380"/>
                  <a:gd name="connsiteX7" fmla="*/ 451413 w 2466245"/>
                  <a:gd name="connsiteY7" fmla="*/ 1470094 h 1517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66245" h="1517380">
                    <a:moveTo>
                      <a:pt x="0" y="567269"/>
                    </a:moveTo>
                    <a:cubicBezTo>
                      <a:pt x="653969" y="340598"/>
                      <a:pt x="1307939" y="113928"/>
                      <a:pt x="1608881" y="34834"/>
                    </a:cubicBezTo>
                    <a:cubicBezTo>
                      <a:pt x="1909823" y="-44260"/>
                      <a:pt x="1726557" y="96565"/>
                      <a:pt x="1805651" y="92707"/>
                    </a:cubicBezTo>
                    <a:cubicBezTo>
                      <a:pt x="1884745" y="88849"/>
                      <a:pt x="1986987" y="-38473"/>
                      <a:pt x="2083443" y="11684"/>
                    </a:cubicBezTo>
                    <a:cubicBezTo>
                      <a:pt x="2179899" y="61841"/>
                      <a:pt x="2351590" y="262469"/>
                      <a:pt x="2384385" y="393649"/>
                    </a:cubicBezTo>
                    <a:cubicBezTo>
                      <a:pt x="2417180" y="524829"/>
                      <a:pt x="2600446" y="623214"/>
                      <a:pt x="2280213" y="798763"/>
                    </a:cubicBezTo>
                    <a:cubicBezTo>
                      <a:pt x="1959980" y="974312"/>
                      <a:pt x="767788" y="1335057"/>
                      <a:pt x="462988" y="1446945"/>
                    </a:cubicBezTo>
                    <a:cubicBezTo>
                      <a:pt x="158188" y="1558834"/>
                      <a:pt x="304800" y="1514464"/>
                      <a:pt x="451413" y="1470094"/>
                    </a:cubicBezTo>
                  </a:path>
                </a:pathLst>
              </a:custGeom>
              <a:solidFill>
                <a:schemeClr val="bg1">
                  <a:lumMod val="9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prstClr val="white"/>
                  </a:solidFill>
                </a:endParaRPr>
              </a:p>
            </p:txBody>
          </p:sp>
          <p:sp>
            <p:nvSpPr>
              <p:cNvPr id="9" name="Ελεύθερη σχεδίαση 8"/>
              <p:cNvSpPr/>
              <p:nvPr/>
            </p:nvSpPr>
            <p:spPr>
              <a:xfrm>
                <a:off x="1151133" y="4556164"/>
                <a:ext cx="1133535" cy="1017473"/>
              </a:xfrm>
              <a:custGeom>
                <a:avLst/>
                <a:gdLst>
                  <a:gd name="connsiteX0" fmla="*/ 918052 w 1212508"/>
                  <a:gd name="connsiteY0" fmla="*/ 892789 h 951775"/>
                  <a:gd name="connsiteX1" fmla="*/ 1022224 w 1212508"/>
                  <a:gd name="connsiteY1" fmla="*/ 846490 h 951775"/>
                  <a:gd name="connsiteX2" fmla="*/ 1114822 w 1212508"/>
                  <a:gd name="connsiteY2" fmla="*/ 765467 h 951775"/>
                  <a:gd name="connsiteX3" fmla="*/ 1172695 w 1212508"/>
                  <a:gd name="connsiteY3" fmla="*/ 696019 h 951775"/>
                  <a:gd name="connsiteX4" fmla="*/ 1207419 w 1212508"/>
                  <a:gd name="connsiteY4" fmla="*/ 603422 h 951775"/>
                  <a:gd name="connsiteX5" fmla="*/ 1207419 w 1212508"/>
                  <a:gd name="connsiteY5" fmla="*/ 476100 h 951775"/>
                  <a:gd name="connsiteX6" fmla="*/ 1161121 w 1212508"/>
                  <a:gd name="connsiteY6" fmla="*/ 302480 h 951775"/>
                  <a:gd name="connsiteX7" fmla="*/ 1056949 w 1212508"/>
                  <a:gd name="connsiteY7" fmla="*/ 152009 h 951775"/>
                  <a:gd name="connsiteX8" fmla="*/ 918052 w 1212508"/>
                  <a:gd name="connsiteY8" fmla="*/ 24687 h 951775"/>
                  <a:gd name="connsiteX9" fmla="*/ 802305 w 1212508"/>
                  <a:gd name="connsiteY9" fmla="*/ 1538 h 951775"/>
                  <a:gd name="connsiteX10" fmla="*/ 721283 w 1212508"/>
                  <a:gd name="connsiteY10" fmla="*/ 47837 h 951775"/>
                  <a:gd name="connsiteX11" fmla="*/ 651835 w 1212508"/>
                  <a:gd name="connsiteY11" fmla="*/ 94135 h 951775"/>
                  <a:gd name="connsiteX12" fmla="*/ 605536 w 1212508"/>
                  <a:gd name="connsiteY12" fmla="*/ 82561 h 951775"/>
                  <a:gd name="connsiteX13" fmla="*/ 489789 w 1212508"/>
                  <a:gd name="connsiteY13" fmla="*/ 47837 h 951775"/>
                  <a:gd name="connsiteX14" fmla="*/ 339318 w 1212508"/>
                  <a:gd name="connsiteY14" fmla="*/ 82561 h 951775"/>
                  <a:gd name="connsiteX15" fmla="*/ 246721 w 1212508"/>
                  <a:gd name="connsiteY15" fmla="*/ 105710 h 951775"/>
                  <a:gd name="connsiteX16" fmla="*/ 154123 w 1212508"/>
                  <a:gd name="connsiteY16" fmla="*/ 209882 h 951775"/>
                  <a:gd name="connsiteX17" fmla="*/ 107824 w 1212508"/>
                  <a:gd name="connsiteY17" fmla="*/ 267756 h 951775"/>
                  <a:gd name="connsiteX18" fmla="*/ 38376 w 1212508"/>
                  <a:gd name="connsiteY18" fmla="*/ 360353 h 951775"/>
                  <a:gd name="connsiteX19" fmla="*/ 3652 w 1212508"/>
                  <a:gd name="connsiteY19" fmla="*/ 510824 h 951775"/>
                  <a:gd name="connsiteX20" fmla="*/ 3652 w 1212508"/>
                  <a:gd name="connsiteY20" fmla="*/ 603422 h 951775"/>
                  <a:gd name="connsiteX21" fmla="*/ 26802 w 1212508"/>
                  <a:gd name="connsiteY21" fmla="*/ 719168 h 951775"/>
                  <a:gd name="connsiteX22" fmla="*/ 96250 w 1212508"/>
                  <a:gd name="connsiteY22" fmla="*/ 765467 h 951775"/>
                  <a:gd name="connsiteX23" fmla="*/ 177273 w 1212508"/>
                  <a:gd name="connsiteY23" fmla="*/ 846490 h 951775"/>
                  <a:gd name="connsiteX24" fmla="*/ 223571 w 1212508"/>
                  <a:gd name="connsiteY24" fmla="*/ 869639 h 951775"/>
                  <a:gd name="connsiteX25" fmla="*/ 304594 w 1212508"/>
                  <a:gd name="connsiteY25" fmla="*/ 904363 h 951775"/>
                  <a:gd name="connsiteX26" fmla="*/ 431916 w 1212508"/>
                  <a:gd name="connsiteY26" fmla="*/ 939087 h 951775"/>
                  <a:gd name="connsiteX27" fmla="*/ 512938 w 1212508"/>
                  <a:gd name="connsiteY27" fmla="*/ 939087 h 951775"/>
                  <a:gd name="connsiteX28" fmla="*/ 617111 w 1212508"/>
                  <a:gd name="connsiteY28" fmla="*/ 939087 h 951775"/>
                  <a:gd name="connsiteX29" fmla="*/ 756007 w 1212508"/>
                  <a:gd name="connsiteY29" fmla="*/ 950662 h 951775"/>
                  <a:gd name="connsiteX30" fmla="*/ 837030 w 1212508"/>
                  <a:gd name="connsiteY30" fmla="*/ 950662 h 951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12508" h="951775">
                    <a:moveTo>
                      <a:pt x="918052" y="892789"/>
                    </a:moveTo>
                    <a:cubicBezTo>
                      <a:pt x="953740" y="880249"/>
                      <a:pt x="989429" y="867710"/>
                      <a:pt x="1022224" y="846490"/>
                    </a:cubicBezTo>
                    <a:cubicBezTo>
                      <a:pt x="1055019" y="825270"/>
                      <a:pt x="1089744" y="790545"/>
                      <a:pt x="1114822" y="765467"/>
                    </a:cubicBezTo>
                    <a:cubicBezTo>
                      <a:pt x="1139900" y="740389"/>
                      <a:pt x="1157262" y="723026"/>
                      <a:pt x="1172695" y="696019"/>
                    </a:cubicBezTo>
                    <a:cubicBezTo>
                      <a:pt x="1188128" y="669012"/>
                      <a:pt x="1201632" y="640075"/>
                      <a:pt x="1207419" y="603422"/>
                    </a:cubicBezTo>
                    <a:cubicBezTo>
                      <a:pt x="1213206" y="566769"/>
                      <a:pt x="1215135" y="526257"/>
                      <a:pt x="1207419" y="476100"/>
                    </a:cubicBezTo>
                    <a:cubicBezTo>
                      <a:pt x="1199703" y="425943"/>
                      <a:pt x="1186199" y="356495"/>
                      <a:pt x="1161121" y="302480"/>
                    </a:cubicBezTo>
                    <a:cubicBezTo>
                      <a:pt x="1136043" y="248465"/>
                      <a:pt x="1097460" y="198308"/>
                      <a:pt x="1056949" y="152009"/>
                    </a:cubicBezTo>
                    <a:cubicBezTo>
                      <a:pt x="1016438" y="105710"/>
                      <a:pt x="960493" y="49765"/>
                      <a:pt x="918052" y="24687"/>
                    </a:cubicBezTo>
                    <a:cubicBezTo>
                      <a:pt x="875611" y="-391"/>
                      <a:pt x="835100" y="-2320"/>
                      <a:pt x="802305" y="1538"/>
                    </a:cubicBezTo>
                    <a:cubicBezTo>
                      <a:pt x="769510" y="5396"/>
                      <a:pt x="746361" y="32404"/>
                      <a:pt x="721283" y="47837"/>
                    </a:cubicBezTo>
                    <a:cubicBezTo>
                      <a:pt x="696205" y="63270"/>
                      <a:pt x="671126" y="88348"/>
                      <a:pt x="651835" y="94135"/>
                    </a:cubicBezTo>
                    <a:cubicBezTo>
                      <a:pt x="632544" y="99922"/>
                      <a:pt x="632544" y="90277"/>
                      <a:pt x="605536" y="82561"/>
                    </a:cubicBezTo>
                    <a:cubicBezTo>
                      <a:pt x="578528" y="74845"/>
                      <a:pt x="534159" y="47837"/>
                      <a:pt x="489789" y="47837"/>
                    </a:cubicBezTo>
                    <a:cubicBezTo>
                      <a:pt x="445419" y="47837"/>
                      <a:pt x="379829" y="72916"/>
                      <a:pt x="339318" y="82561"/>
                    </a:cubicBezTo>
                    <a:cubicBezTo>
                      <a:pt x="298807" y="92206"/>
                      <a:pt x="277587" y="84490"/>
                      <a:pt x="246721" y="105710"/>
                    </a:cubicBezTo>
                    <a:cubicBezTo>
                      <a:pt x="215855" y="126930"/>
                      <a:pt x="177272" y="182874"/>
                      <a:pt x="154123" y="209882"/>
                    </a:cubicBezTo>
                    <a:cubicBezTo>
                      <a:pt x="130974" y="236890"/>
                      <a:pt x="127115" y="242677"/>
                      <a:pt x="107824" y="267756"/>
                    </a:cubicBezTo>
                    <a:cubicBezTo>
                      <a:pt x="88533" y="292834"/>
                      <a:pt x="55738" y="319842"/>
                      <a:pt x="38376" y="360353"/>
                    </a:cubicBezTo>
                    <a:cubicBezTo>
                      <a:pt x="21014" y="400864"/>
                      <a:pt x="9439" y="470313"/>
                      <a:pt x="3652" y="510824"/>
                    </a:cubicBezTo>
                    <a:cubicBezTo>
                      <a:pt x="-2135" y="551335"/>
                      <a:pt x="-206" y="568698"/>
                      <a:pt x="3652" y="603422"/>
                    </a:cubicBezTo>
                    <a:cubicBezTo>
                      <a:pt x="7510" y="638146"/>
                      <a:pt x="11369" y="692161"/>
                      <a:pt x="26802" y="719168"/>
                    </a:cubicBezTo>
                    <a:cubicBezTo>
                      <a:pt x="42235" y="746175"/>
                      <a:pt x="71172" y="744247"/>
                      <a:pt x="96250" y="765467"/>
                    </a:cubicBezTo>
                    <a:cubicBezTo>
                      <a:pt x="121328" y="786687"/>
                      <a:pt x="156053" y="829128"/>
                      <a:pt x="177273" y="846490"/>
                    </a:cubicBezTo>
                    <a:cubicBezTo>
                      <a:pt x="198493" y="863852"/>
                      <a:pt x="202351" y="859994"/>
                      <a:pt x="223571" y="869639"/>
                    </a:cubicBezTo>
                    <a:cubicBezTo>
                      <a:pt x="244791" y="879284"/>
                      <a:pt x="269870" y="892788"/>
                      <a:pt x="304594" y="904363"/>
                    </a:cubicBezTo>
                    <a:cubicBezTo>
                      <a:pt x="339318" y="915938"/>
                      <a:pt x="397192" y="933300"/>
                      <a:pt x="431916" y="939087"/>
                    </a:cubicBezTo>
                    <a:cubicBezTo>
                      <a:pt x="466640" y="944874"/>
                      <a:pt x="512938" y="939087"/>
                      <a:pt x="512938" y="939087"/>
                    </a:cubicBezTo>
                    <a:cubicBezTo>
                      <a:pt x="543804" y="939087"/>
                      <a:pt x="576600" y="937158"/>
                      <a:pt x="617111" y="939087"/>
                    </a:cubicBezTo>
                    <a:cubicBezTo>
                      <a:pt x="657622" y="941016"/>
                      <a:pt x="719354" y="948733"/>
                      <a:pt x="756007" y="950662"/>
                    </a:cubicBezTo>
                    <a:cubicBezTo>
                      <a:pt x="792660" y="952591"/>
                      <a:pt x="814845" y="951626"/>
                      <a:pt x="837030" y="950662"/>
                    </a:cubicBezTo>
                  </a:path>
                </a:pathLst>
              </a:cu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prstClr val="white"/>
                  </a:solidFill>
                </a:endParaRPr>
              </a:p>
            </p:txBody>
          </p:sp>
          <p:sp>
            <p:nvSpPr>
              <p:cNvPr id="10" name="Ελεύθερη σχεδίαση 9"/>
              <p:cNvSpPr/>
              <p:nvPr/>
            </p:nvSpPr>
            <p:spPr>
              <a:xfrm>
                <a:off x="1184283" y="4745974"/>
                <a:ext cx="532808" cy="741931"/>
              </a:xfrm>
              <a:custGeom>
                <a:avLst/>
                <a:gdLst>
                  <a:gd name="connsiteX0" fmla="*/ 312516 w 532808"/>
                  <a:gd name="connsiteY0" fmla="*/ 23632 h 741931"/>
                  <a:gd name="connsiteX1" fmla="*/ 381965 w 532808"/>
                  <a:gd name="connsiteY1" fmla="*/ 482 h 741931"/>
                  <a:gd name="connsiteX2" fmla="*/ 486137 w 532808"/>
                  <a:gd name="connsiteY2" fmla="*/ 12057 h 741931"/>
                  <a:gd name="connsiteX3" fmla="*/ 520861 w 532808"/>
                  <a:gd name="connsiteY3" fmla="*/ 58356 h 741931"/>
                  <a:gd name="connsiteX4" fmla="*/ 532435 w 532808"/>
                  <a:gd name="connsiteY4" fmla="*/ 116229 h 741931"/>
                  <a:gd name="connsiteX5" fmla="*/ 509286 w 532808"/>
                  <a:gd name="connsiteY5" fmla="*/ 162528 h 741931"/>
                  <a:gd name="connsiteX6" fmla="*/ 509286 w 532808"/>
                  <a:gd name="connsiteY6" fmla="*/ 231976 h 741931"/>
                  <a:gd name="connsiteX7" fmla="*/ 497711 w 532808"/>
                  <a:gd name="connsiteY7" fmla="*/ 278275 h 741931"/>
                  <a:gd name="connsiteX8" fmla="*/ 497711 w 532808"/>
                  <a:gd name="connsiteY8" fmla="*/ 347723 h 741931"/>
                  <a:gd name="connsiteX9" fmla="*/ 486137 w 532808"/>
                  <a:gd name="connsiteY9" fmla="*/ 428745 h 741931"/>
                  <a:gd name="connsiteX10" fmla="*/ 474562 w 532808"/>
                  <a:gd name="connsiteY10" fmla="*/ 498194 h 741931"/>
                  <a:gd name="connsiteX11" fmla="*/ 486137 w 532808"/>
                  <a:gd name="connsiteY11" fmla="*/ 544492 h 741931"/>
                  <a:gd name="connsiteX12" fmla="*/ 486137 w 532808"/>
                  <a:gd name="connsiteY12" fmla="*/ 602366 h 741931"/>
                  <a:gd name="connsiteX13" fmla="*/ 451413 w 532808"/>
                  <a:gd name="connsiteY13" fmla="*/ 648664 h 741931"/>
                  <a:gd name="connsiteX14" fmla="*/ 416689 w 532808"/>
                  <a:gd name="connsiteY14" fmla="*/ 694963 h 741931"/>
                  <a:gd name="connsiteX15" fmla="*/ 381965 w 532808"/>
                  <a:gd name="connsiteY15" fmla="*/ 741262 h 741931"/>
                  <a:gd name="connsiteX16" fmla="*/ 289367 w 532808"/>
                  <a:gd name="connsiteY16" fmla="*/ 718113 h 741931"/>
                  <a:gd name="connsiteX17" fmla="*/ 219919 w 532808"/>
                  <a:gd name="connsiteY17" fmla="*/ 660239 h 741931"/>
                  <a:gd name="connsiteX18" fmla="*/ 162046 w 532808"/>
                  <a:gd name="connsiteY18" fmla="*/ 625515 h 741931"/>
                  <a:gd name="connsiteX19" fmla="*/ 127322 w 532808"/>
                  <a:gd name="connsiteY19" fmla="*/ 567642 h 741931"/>
                  <a:gd name="connsiteX20" fmla="*/ 69448 w 532808"/>
                  <a:gd name="connsiteY20" fmla="*/ 486619 h 741931"/>
                  <a:gd name="connsiteX21" fmla="*/ 34724 w 532808"/>
                  <a:gd name="connsiteY21" fmla="*/ 428745 h 741931"/>
                  <a:gd name="connsiteX22" fmla="*/ 0 w 532808"/>
                  <a:gd name="connsiteY22" fmla="*/ 382447 h 741931"/>
                  <a:gd name="connsiteX23" fmla="*/ 0 w 532808"/>
                  <a:gd name="connsiteY23" fmla="*/ 324573 h 741931"/>
                  <a:gd name="connsiteX24" fmla="*/ 34724 w 532808"/>
                  <a:gd name="connsiteY24" fmla="*/ 301424 h 741931"/>
                  <a:gd name="connsiteX25" fmla="*/ 57873 w 532808"/>
                  <a:gd name="connsiteY25" fmla="*/ 255125 h 741931"/>
                  <a:gd name="connsiteX26" fmla="*/ 115747 w 532808"/>
                  <a:gd name="connsiteY26" fmla="*/ 197252 h 741931"/>
                  <a:gd name="connsiteX27" fmla="*/ 173620 w 532808"/>
                  <a:gd name="connsiteY27" fmla="*/ 127804 h 741931"/>
                  <a:gd name="connsiteX28" fmla="*/ 231494 w 532808"/>
                  <a:gd name="connsiteY28" fmla="*/ 58356 h 741931"/>
                  <a:gd name="connsiteX29" fmla="*/ 312516 w 532808"/>
                  <a:gd name="connsiteY29" fmla="*/ 23632 h 741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32808" h="741931">
                    <a:moveTo>
                      <a:pt x="312516" y="23632"/>
                    </a:moveTo>
                    <a:cubicBezTo>
                      <a:pt x="337594" y="13986"/>
                      <a:pt x="353028" y="2411"/>
                      <a:pt x="381965" y="482"/>
                    </a:cubicBezTo>
                    <a:cubicBezTo>
                      <a:pt x="410902" y="-1447"/>
                      <a:pt x="462988" y="2411"/>
                      <a:pt x="486137" y="12057"/>
                    </a:cubicBezTo>
                    <a:cubicBezTo>
                      <a:pt x="509286" y="21703"/>
                      <a:pt x="513145" y="40994"/>
                      <a:pt x="520861" y="58356"/>
                    </a:cubicBezTo>
                    <a:cubicBezTo>
                      <a:pt x="528577" y="75718"/>
                      <a:pt x="534364" y="98867"/>
                      <a:pt x="532435" y="116229"/>
                    </a:cubicBezTo>
                    <a:cubicBezTo>
                      <a:pt x="530506" y="133591"/>
                      <a:pt x="513144" y="143237"/>
                      <a:pt x="509286" y="162528"/>
                    </a:cubicBezTo>
                    <a:cubicBezTo>
                      <a:pt x="505428" y="181819"/>
                      <a:pt x="511215" y="212685"/>
                      <a:pt x="509286" y="231976"/>
                    </a:cubicBezTo>
                    <a:cubicBezTo>
                      <a:pt x="507357" y="251267"/>
                      <a:pt x="499640" y="258984"/>
                      <a:pt x="497711" y="278275"/>
                    </a:cubicBezTo>
                    <a:cubicBezTo>
                      <a:pt x="495782" y="297566"/>
                      <a:pt x="499640" y="322645"/>
                      <a:pt x="497711" y="347723"/>
                    </a:cubicBezTo>
                    <a:cubicBezTo>
                      <a:pt x="495782" y="372801"/>
                      <a:pt x="489995" y="403666"/>
                      <a:pt x="486137" y="428745"/>
                    </a:cubicBezTo>
                    <a:cubicBezTo>
                      <a:pt x="482279" y="453824"/>
                      <a:pt x="474562" y="478903"/>
                      <a:pt x="474562" y="498194"/>
                    </a:cubicBezTo>
                    <a:cubicBezTo>
                      <a:pt x="474562" y="517485"/>
                      <a:pt x="484208" y="527130"/>
                      <a:pt x="486137" y="544492"/>
                    </a:cubicBezTo>
                    <a:cubicBezTo>
                      <a:pt x="488066" y="561854"/>
                      <a:pt x="491924" y="585004"/>
                      <a:pt x="486137" y="602366"/>
                    </a:cubicBezTo>
                    <a:cubicBezTo>
                      <a:pt x="480350" y="619728"/>
                      <a:pt x="451413" y="648664"/>
                      <a:pt x="451413" y="648664"/>
                    </a:cubicBezTo>
                    <a:lnTo>
                      <a:pt x="416689" y="694963"/>
                    </a:lnTo>
                    <a:cubicBezTo>
                      <a:pt x="405114" y="710396"/>
                      <a:pt x="403185" y="737404"/>
                      <a:pt x="381965" y="741262"/>
                    </a:cubicBezTo>
                    <a:cubicBezTo>
                      <a:pt x="360745" y="745120"/>
                      <a:pt x="316375" y="731617"/>
                      <a:pt x="289367" y="718113"/>
                    </a:cubicBezTo>
                    <a:cubicBezTo>
                      <a:pt x="262359" y="704609"/>
                      <a:pt x="241139" y="675672"/>
                      <a:pt x="219919" y="660239"/>
                    </a:cubicBezTo>
                    <a:cubicBezTo>
                      <a:pt x="198699" y="644806"/>
                      <a:pt x="177479" y="640948"/>
                      <a:pt x="162046" y="625515"/>
                    </a:cubicBezTo>
                    <a:cubicBezTo>
                      <a:pt x="146613" y="610082"/>
                      <a:pt x="142755" y="590791"/>
                      <a:pt x="127322" y="567642"/>
                    </a:cubicBezTo>
                    <a:cubicBezTo>
                      <a:pt x="111889" y="544493"/>
                      <a:pt x="84881" y="509769"/>
                      <a:pt x="69448" y="486619"/>
                    </a:cubicBezTo>
                    <a:cubicBezTo>
                      <a:pt x="54015" y="463470"/>
                      <a:pt x="46299" y="446107"/>
                      <a:pt x="34724" y="428745"/>
                    </a:cubicBezTo>
                    <a:cubicBezTo>
                      <a:pt x="23149" y="411383"/>
                      <a:pt x="5787" y="399809"/>
                      <a:pt x="0" y="382447"/>
                    </a:cubicBezTo>
                    <a:cubicBezTo>
                      <a:pt x="-5787" y="365085"/>
                      <a:pt x="-5787" y="338077"/>
                      <a:pt x="0" y="324573"/>
                    </a:cubicBezTo>
                    <a:cubicBezTo>
                      <a:pt x="5787" y="311069"/>
                      <a:pt x="25078" y="312999"/>
                      <a:pt x="34724" y="301424"/>
                    </a:cubicBezTo>
                    <a:cubicBezTo>
                      <a:pt x="44370" y="289849"/>
                      <a:pt x="44369" y="272487"/>
                      <a:pt x="57873" y="255125"/>
                    </a:cubicBezTo>
                    <a:cubicBezTo>
                      <a:pt x="71377" y="237763"/>
                      <a:pt x="96456" y="218472"/>
                      <a:pt x="115747" y="197252"/>
                    </a:cubicBezTo>
                    <a:cubicBezTo>
                      <a:pt x="135038" y="176032"/>
                      <a:pt x="173620" y="127804"/>
                      <a:pt x="173620" y="127804"/>
                    </a:cubicBezTo>
                    <a:cubicBezTo>
                      <a:pt x="192911" y="104655"/>
                      <a:pt x="208345" y="73789"/>
                      <a:pt x="231494" y="58356"/>
                    </a:cubicBezTo>
                    <a:cubicBezTo>
                      <a:pt x="254643" y="42923"/>
                      <a:pt x="287438" y="33278"/>
                      <a:pt x="312516" y="23632"/>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prstClr val="white"/>
                  </a:solidFill>
                </a:endParaRPr>
              </a:p>
            </p:txBody>
          </p:sp>
          <p:sp>
            <p:nvSpPr>
              <p:cNvPr id="11" name="Ελεύθερη σχεδίαση 10"/>
              <p:cNvSpPr/>
              <p:nvPr/>
            </p:nvSpPr>
            <p:spPr>
              <a:xfrm>
                <a:off x="1709624" y="4702022"/>
                <a:ext cx="521629" cy="762649"/>
              </a:xfrm>
              <a:custGeom>
                <a:avLst/>
                <a:gdLst>
                  <a:gd name="connsiteX0" fmla="*/ 246498 w 575044"/>
                  <a:gd name="connsiteY0" fmla="*/ 351 h 812000"/>
                  <a:gd name="connsiteX1" fmla="*/ 304371 w 575044"/>
                  <a:gd name="connsiteY1" fmla="*/ 35075 h 812000"/>
                  <a:gd name="connsiteX2" fmla="*/ 350670 w 575044"/>
                  <a:gd name="connsiteY2" fmla="*/ 81374 h 812000"/>
                  <a:gd name="connsiteX3" fmla="*/ 396968 w 575044"/>
                  <a:gd name="connsiteY3" fmla="*/ 104523 h 812000"/>
                  <a:gd name="connsiteX4" fmla="*/ 443267 w 575044"/>
                  <a:gd name="connsiteY4" fmla="*/ 139247 h 812000"/>
                  <a:gd name="connsiteX5" fmla="*/ 466417 w 575044"/>
                  <a:gd name="connsiteY5" fmla="*/ 197120 h 812000"/>
                  <a:gd name="connsiteX6" fmla="*/ 501141 w 575044"/>
                  <a:gd name="connsiteY6" fmla="*/ 243419 h 812000"/>
                  <a:gd name="connsiteX7" fmla="*/ 524290 w 575044"/>
                  <a:gd name="connsiteY7" fmla="*/ 312867 h 812000"/>
                  <a:gd name="connsiteX8" fmla="*/ 570589 w 575044"/>
                  <a:gd name="connsiteY8" fmla="*/ 370741 h 812000"/>
                  <a:gd name="connsiteX9" fmla="*/ 570589 w 575044"/>
                  <a:gd name="connsiteY9" fmla="*/ 428614 h 812000"/>
                  <a:gd name="connsiteX10" fmla="*/ 547439 w 575044"/>
                  <a:gd name="connsiteY10" fmla="*/ 509637 h 812000"/>
                  <a:gd name="connsiteX11" fmla="*/ 512715 w 575044"/>
                  <a:gd name="connsiteY11" fmla="*/ 590660 h 812000"/>
                  <a:gd name="connsiteX12" fmla="*/ 454842 w 575044"/>
                  <a:gd name="connsiteY12" fmla="*/ 660108 h 812000"/>
                  <a:gd name="connsiteX13" fmla="*/ 420118 w 575044"/>
                  <a:gd name="connsiteY13" fmla="*/ 706406 h 812000"/>
                  <a:gd name="connsiteX14" fmla="*/ 373819 w 575044"/>
                  <a:gd name="connsiteY14" fmla="*/ 752705 h 812000"/>
                  <a:gd name="connsiteX15" fmla="*/ 292796 w 575044"/>
                  <a:gd name="connsiteY15" fmla="*/ 787429 h 812000"/>
                  <a:gd name="connsiteX16" fmla="*/ 234923 w 575044"/>
                  <a:gd name="connsiteY16" fmla="*/ 799004 h 812000"/>
                  <a:gd name="connsiteX17" fmla="*/ 119176 w 575044"/>
                  <a:gd name="connsiteY17" fmla="*/ 810579 h 812000"/>
                  <a:gd name="connsiteX18" fmla="*/ 72877 w 575044"/>
                  <a:gd name="connsiteY18" fmla="*/ 764280 h 812000"/>
                  <a:gd name="connsiteX19" fmla="*/ 49728 w 575044"/>
                  <a:gd name="connsiteY19" fmla="*/ 671682 h 812000"/>
                  <a:gd name="connsiteX20" fmla="*/ 3429 w 575044"/>
                  <a:gd name="connsiteY20" fmla="*/ 602234 h 812000"/>
                  <a:gd name="connsiteX21" fmla="*/ 3429 w 575044"/>
                  <a:gd name="connsiteY21" fmla="*/ 498062 h 812000"/>
                  <a:gd name="connsiteX22" fmla="*/ 3429 w 575044"/>
                  <a:gd name="connsiteY22" fmla="*/ 428614 h 812000"/>
                  <a:gd name="connsiteX23" fmla="*/ 15004 w 575044"/>
                  <a:gd name="connsiteY23" fmla="*/ 359166 h 812000"/>
                  <a:gd name="connsiteX24" fmla="*/ 26579 w 575044"/>
                  <a:gd name="connsiteY24" fmla="*/ 278143 h 812000"/>
                  <a:gd name="connsiteX25" fmla="*/ 72877 w 575044"/>
                  <a:gd name="connsiteY25" fmla="*/ 197120 h 812000"/>
                  <a:gd name="connsiteX26" fmla="*/ 107601 w 575044"/>
                  <a:gd name="connsiteY26" fmla="*/ 104523 h 812000"/>
                  <a:gd name="connsiteX27" fmla="*/ 177049 w 575044"/>
                  <a:gd name="connsiteY27" fmla="*/ 23500 h 812000"/>
                  <a:gd name="connsiteX28" fmla="*/ 246498 w 575044"/>
                  <a:gd name="connsiteY28" fmla="*/ 351 h 8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75044" h="812000">
                    <a:moveTo>
                      <a:pt x="246498" y="351"/>
                    </a:moveTo>
                    <a:cubicBezTo>
                      <a:pt x="267718" y="2280"/>
                      <a:pt x="287009" y="21571"/>
                      <a:pt x="304371" y="35075"/>
                    </a:cubicBezTo>
                    <a:cubicBezTo>
                      <a:pt x="321733" y="48579"/>
                      <a:pt x="335237" y="69799"/>
                      <a:pt x="350670" y="81374"/>
                    </a:cubicBezTo>
                    <a:cubicBezTo>
                      <a:pt x="366103" y="92949"/>
                      <a:pt x="381535" y="94878"/>
                      <a:pt x="396968" y="104523"/>
                    </a:cubicBezTo>
                    <a:cubicBezTo>
                      <a:pt x="412401" y="114168"/>
                      <a:pt x="431692" y="123814"/>
                      <a:pt x="443267" y="139247"/>
                    </a:cubicBezTo>
                    <a:cubicBezTo>
                      <a:pt x="454842" y="154680"/>
                      <a:pt x="456771" y="179758"/>
                      <a:pt x="466417" y="197120"/>
                    </a:cubicBezTo>
                    <a:cubicBezTo>
                      <a:pt x="476063" y="214482"/>
                      <a:pt x="491496" y="224128"/>
                      <a:pt x="501141" y="243419"/>
                    </a:cubicBezTo>
                    <a:cubicBezTo>
                      <a:pt x="510786" y="262710"/>
                      <a:pt x="512715" y="291647"/>
                      <a:pt x="524290" y="312867"/>
                    </a:cubicBezTo>
                    <a:cubicBezTo>
                      <a:pt x="535865" y="334087"/>
                      <a:pt x="562872" y="351450"/>
                      <a:pt x="570589" y="370741"/>
                    </a:cubicBezTo>
                    <a:cubicBezTo>
                      <a:pt x="578306" y="390032"/>
                      <a:pt x="574447" y="405465"/>
                      <a:pt x="570589" y="428614"/>
                    </a:cubicBezTo>
                    <a:cubicBezTo>
                      <a:pt x="566731" y="451763"/>
                      <a:pt x="557085" y="482629"/>
                      <a:pt x="547439" y="509637"/>
                    </a:cubicBezTo>
                    <a:cubicBezTo>
                      <a:pt x="537793" y="536645"/>
                      <a:pt x="528148" y="565582"/>
                      <a:pt x="512715" y="590660"/>
                    </a:cubicBezTo>
                    <a:cubicBezTo>
                      <a:pt x="497282" y="615738"/>
                      <a:pt x="470275" y="640817"/>
                      <a:pt x="454842" y="660108"/>
                    </a:cubicBezTo>
                    <a:cubicBezTo>
                      <a:pt x="439409" y="679399"/>
                      <a:pt x="433622" y="690973"/>
                      <a:pt x="420118" y="706406"/>
                    </a:cubicBezTo>
                    <a:cubicBezTo>
                      <a:pt x="406614" y="721839"/>
                      <a:pt x="395039" y="739201"/>
                      <a:pt x="373819" y="752705"/>
                    </a:cubicBezTo>
                    <a:cubicBezTo>
                      <a:pt x="352599" y="766209"/>
                      <a:pt x="315945" y="779713"/>
                      <a:pt x="292796" y="787429"/>
                    </a:cubicBezTo>
                    <a:cubicBezTo>
                      <a:pt x="269647" y="795146"/>
                      <a:pt x="263860" y="795146"/>
                      <a:pt x="234923" y="799004"/>
                    </a:cubicBezTo>
                    <a:cubicBezTo>
                      <a:pt x="205986" y="802862"/>
                      <a:pt x="146184" y="816366"/>
                      <a:pt x="119176" y="810579"/>
                    </a:cubicBezTo>
                    <a:cubicBezTo>
                      <a:pt x="92168" y="804792"/>
                      <a:pt x="84452" y="787430"/>
                      <a:pt x="72877" y="764280"/>
                    </a:cubicBezTo>
                    <a:cubicBezTo>
                      <a:pt x="61302" y="741131"/>
                      <a:pt x="61303" y="698690"/>
                      <a:pt x="49728" y="671682"/>
                    </a:cubicBezTo>
                    <a:cubicBezTo>
                      <a:pt x="38153" y="644674"/>
                      <a:pt x="11145" y="631171"/>
                      <a:pt x="3429" y="602234"/>
                    </a:cubicBezTo>
                    <a:cubicBezTo>
                      <a:pt x="-4287" y="573297"/>
                      <a:pt x="3429" y="498062"/>
                      <a:pt x="3429" y="498062"/>
                    </a:cubicBezTo>
                    <a:cubicBezTo>
                      <a:pt x="3429" y="469125"/>
                      <a:pt x="1500" y="451763"/>
                      <a:pt x="3429" y="428614"/>
                    </a:cubicBezTo>
                    <a:cubicBezTo>
                      <a:pt x="5358" y="405465"/>
                      <a:pt x="11146" y="384245"/>
                      <a:pt x="15004" y="359166"/>
                    </a:cubicBezTo>
                    <a:cubicBezTo>
                      <a:pt x="18862" y="334088"/>
                      <a:pt x="16933" y="305151"/>
                      <a:pt x="26579" y="278143"/>
                    </a:cubicBezTo>
                    <a:cubicBezTo>
                      <a:pt x="36225" y="251135"/>
                      <a:pt x="59373" y="226056"/>
                      <a:pt x="72877" y="197120"/>
                    </a:cubicBezTo>
                    <a:cubicBezTo>
                      <a:pt x="86381" y="168184"/>
                      <a:pt x="90239" y="133460"/>
                      <a:pt x="107601" y="104523"/>
                    </a:cubicBezTo>
                    <a:cubicBezTo>
                      <a:pt x="124963" y="75586"/>
                      <a:pt x="159687" y="42791"/>
                      <a:pt x="177049" y="23500"/>
                    </a:cubicBezTo>
                    <a:cubicBezTo>
                      <a:pt x="194411" y="4209"/>
                      <a:pt x="225278" y="-1578"/>
                      <a:pt x="246498" y="351"/>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prstClr val="white"/>
                  </a:solidFill>
                </a:endParaRPr>
              </a:p>
            </p:txBody>
          </p:sp>
        </p:grpSp>
        <p:cxnSp>
          <p:nvCxnSpPr>
            <p:cNvPr id="14" name="Ευθεία γραμμή σύνδεσης 13"/>
            <p:cNvCxnSpPr>
              <a:endCxn id="8" idx="2"/>
            </p:cNvCxnSpPr>
            <p:nvPr/>
          </p:nvCxnSpPr>
          <p:spPr>
            <a:xfrm flipV="1">
              <a:off x="5490021" y="5188247"/>
              <a:ext cx="1371087" cy="424003"/>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19" name="Ευθύγραμμο βέλος σύνδεσης 18" title="βέλος"/>
          <p:cNvCxnSpPr>
            <a:stCxn id="16" idx="2"/>
            <a:endCxn id="9" idx="15"/>
          </p:cNvCxnSpPr>
          <p:nvPr/>
        </p:nvCxnSpPr>
        <p:spPr>
          <a:xfrm>
            <a:off x="3942691" y="5464872"/>
            <a:ext cx="931969" cy="260384"/>
          </a:xfrm>
          <a:prstGeom prst="straightConnector1">
            <a:avLst/>
          </a:prstGeom>
          <a:ln w="1905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048407" y="5095540"/>
            <a:ext cx="1788567" cy="369332"/>
          </a:xfrm>
          <a:prstGeom prst="rect">
            <a:avLst/>
          </a:prstGeom>
          <a:noFill/>
          <a:ln>
            <a:solidFill>
              <a:schemeClr val="tx1"/>
            </a:solidFill>
          </a:ln>
        </p:spPr>
        <p:txBody>
          <a:bodyPr wrap="none" rtlCol="0">
            <a:spAutoFit/>
          </a:bodyPr>
          <a:lstStyle/>
          <a:p>
            <a:r>
              <a:rPr lang="el-GR" dirty="0" err="1" smtClean="0">
                <a:solidFill>
                  <a:prstClr val="black"/>
                </a:solidFill>
                <a:latin typeface="Calibri"/>
              </a:rPr>
              <a:t>Σερικίνη</a:t>
            </a:r>
            <a:r>
              <a:rPr lang="el-GR" dirty="0" smtClean="0">
                <a:solidFill>
                  <a:prstClr val="black"/>
                </a:solidFill>
                <a:latin typeface="Calibri"/>
              </a:rPr>
              <a:t> - </a:t>
            </a:r>
            <a:r>
              <a:rPr lang="en-US" dirty="0" err="1" smtClean="0">
                <a:solidFill>
                  <a:prstClr val="black"/>
                </a:solidFill>
                <a:latin typeface="Calibri"/>
              </a:rPr>
              <a:t>Cericin</a:t>
            </a:r>
            <a:endParaRPr lang="el-GR" dirty="0">
              <a:solidFill>
                <a:prstClr val="black"/>
              </a:solidFill>
              <a:latin typeface="Calibri"/>
            </a:endParaRPr>
          </a:p>
        </p:txBody>
      </p:sp>
      <p:cxnSp>
        <p:nvCxnSpPr>
          <p:cNvPr id="24" name="Ευθύγραμμο βέλος σύνδεσης 23" title="βέλος"/>
          <p:cNvCxnSpPr>
            <a:stCxn id="17" idx="1"/>
          </p:cNvCxnSpPr>
          <p:nvPr/>
        </p:nvCxnSpPr>
        <p:spPr>
          <a:xfrm flipH="1" flipV="1">
            <a:off x="5490021" y="6173025"/>
            <a:ext cx="933008" cy="179868"/>
          </a:xfrm>
          <a:prstGeom prst="straightConnector1">
            <a:avLst/>
          </a:prstGeom>
          <a:ln w="19050">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423029" y="6168227"/>
            <a:ext cx="1904111" cy="369332"/>
          </a:xfrm>
          <a:prstGeom prst="rect">
            <a:avLst/>
          </a:prstGeom>
          <a:noFill/>
          <a:ln>
            <a:solidFill>
              <a:schemeClr val="tx1"/>
            </a:solidFill>
          </a:ln>
        </p:spPr>
        <p:txBody>
          <a:bodyPr wrap="none" rtlCol="0">
            <a:spAutoFit/>
          </a:bodyPr>
          <a:lstStyle/>
          <a:p>
            <a:r>
              <a:rPr lang="el-GR" dirty="0" err="1" smtClean="0">
                <a:solidFill>
                  <a:prstClr val="black"/>
                </a:solidFill>
                <a:latin typeface="Calibri"/>
              </a:rPr>
              <a:t>Φιβροΐνη</a:t>
            </a:r>
            <a:r>
              <a:rPr lang="el-GR" dirty="0" smtClean="0">
                <a:solidFill>
                  <a:prstClr val="black"/>
                </a:solidFill>
                <a:latin typeface="Calibri"/>
              </a:rPr>
              <a:t> - </a:t>
            </a:r>
            <a:r>
              <a:rPr lang="en-US" dirty="0" smtClean="0">
                <a:solidFill>
                  <a:prstClr val="black"/>
                </a:solidFill>
                <a:latin typeface="Calibri"/>
              </a:rPr>
              <a:t>Fibroin</a:t>
            </a:r>
            <a:endParaRPr lang="el-GR" dirty="0">
              <a:solidFill>
                <a:prstClr val="black"/>
              </a:solidFill>
              <a:latin typeface="Calibri"/>
            </a:endParaRPr>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45</a:t>
            </a:fld>
            <a:endParaRPr lang="el-GR">
              <a:solidFill>
                <a:prstClr val="black"/>
              </a:solidFill>
            </a:endParaRPr>
          </a:p>
        </p:txBody>
      </p:sp>
    </p:spTree>
    <p:extLst>
      <p:ext uri="{BB962C8B-B14F-4D97-AF65-F5344CB8AC3E}">
        <p14:creationId xmlns:p14="http://schemas.microsoft.com/office/powerpoint/2010/main" val="306238043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solidFill>
                  <a:schemeClr val="accent4">
                    <a:lumMod val="75000"/>
                  </a:schemeClr>
                </a:solidFill>
              </a:rPr>
              <a:t>Μεταλλικά νήματα </a:t>
            </a:r>
          </a:p>
        </p:txBody>
      </p:sp>
      <p:sp>
        <p:nvSpPr>
          <p:cNvPr id="3" name="Θέση περιεχομένου 2"/>
          <p:cNvSpPr>
            <a:spLocks noGrp="1"/>
          </p:cNvSpPr>
          <p:nvPr>
            <p:ph idx="1"/>
          </p:nvPr>
        </p:nvSpPr>
        <p:spPr/>
        <p:txBody>
          <a:bodyPr>
            <a:normAutofit/>
          </a:bodyPr>
          <a:lstStyle/>
          <a:p>
            <a:r>
              <a:rPr lang="el-GR" sz="2400" dirty="0"/>
              <a:t>H χρήση χρυσών και αργυρών ελασμάτων ως επένδυση για τα ρούχα των βασιλιάδων και των αριστοκρατών είναι γνωστή από την αρχαιότητα.</a:t>
            </a:r>
          </a:p>
          <a:p>
            <a:pPr lvl="1">
              <a:lnSpc>
                <a:spcPct val="110000"/>
              </a:lnSpc>
              <a:spcBef>
                <a:spcPts val="1800"/>
              </a:spcBef>
            </a:pPr>
            <a:r>
              <a:rPr lang="el-GR" sz="2400" dirty="0"/>
              <a:t>Η πρώτη γραπτή αναφορά προέρχεται από την Βίβλο και αφορά στην κατασκευή του ενδύματος του </a:t>
            </a:r>
            <a:r>
              <a:rPr lang="el-GR" sz="2400" dirty="0" smtClean="0"/>
              <a:t>Ααρών.</a:t>
            </a:r>
          </a:p>
          <a:p>
            <a:pPr marL="811213" lvl="2" indent="0">
              <a:lnSpc>
                <a:spcPct val="110000"/>
              </a:lnSpc>
              <a:spcBef>
                <a:spcPts val="0"/>
              </a:spcBef>
              <a:buNone/>
            </a:pPr>
            <a:r>
              <a:rPr lang="el-GR" sz="2000" dirty="0" smtClean="0"/>
              <a:t>(Παλαιά </a:t>
            </a:r>
            <a:r>
              <a:rPr lang="el-GR" sz="2000" dirty="0"/>
              <a:t>Διαθήκη, Έξοδος 39: </a:t>
            </a:r>
            <a:r>
              <a:rPr lang="el-GR" sz="2000" dirty="0" smtClean="0"/>
              <a:t>2-3.)</a:t>
            </a:r>
            <a:endParaRPr lang="el-GR" sz="2000" dirty="0"/>
          </a:p>
          <a:p>
            <a:pPr>
              <a:spcBef>
                <a:spcPts val="2400"/>
              </a:spcBef>
            </a:pPr>
            <a:r>
              <a:rPr lang="el-GR" sz="2400" dirty="0"/>
              <a:t>H κατασκευή μεταλλικών νημάτων ικανών να υφανθούν ή να κεντηθούν στα υφάσματα είναι μεταγενέστερη.</a:t>
            </a:r>
          </a:p>
          <a:p>
            <a:pPr lvl="1">
              <a:spcBef>
                <a:spcPts val="1800"/>
              </a:spcBef>
            </a:pPr>
            <a:r>
              <a:rPr lang="el-GR" sz="2400" dirty="0"/>
              <a:t>Αφορά στην κατασκευή κυλινδρικών δομών με χρήση σύρματος ή ελασμάτων περιελιγμένα γύρω από ένα οργανικό πυρήνα. </a:t>
            </a:r>
          </a:p>
          <a:p>
            <a:endParaRPr lang="el-GR" sz="2400"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46</a:t>
            </a:fld>
            <a:endParaRPr lang="el-GR">
              <a:solidFill>
                <a:prstClr val="black"/>
              </a:solidFill>
            </a:endParaRPr>
          </a:p>
        </p:txBody>
      </p:sp>
    </p:spTree>
    <p:extLst>
      <p:ext uri="{BB962C8B-B14F-4D97-AF65-F5344CB8AC3E}">
        <p14:creationId xmlns:p14="http://schemas.microsoft.com/office/powerpoint/2010/main" val="310415548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dirty="0">
                <a:solidFill>
                  <a:schemeClr val="accent4">
                    <a:lumMod val="75000"/>
                  </a:schemeClr>
                </a:solidFill>
              </a:rPr>
              <a:t>Είδη μεταλλικών </a:t>
            </a:r>
            <a:r>
              <a:rPr lang="el-GR" dirty="0" smtClean="0">
                <a:solidFill>
                  <a:schemeClr val="accent4">
                    <a:lumMod val="75000"/>
                  </a:schemeClr>
                </a:solidFill>
              </a:rPr>
              <a:t>νημάτων </a:t>
            </a:r>
            <a:r>
              <a:rPr lang="el-GR" sz="3200" b="0" dirty="0" smtClean="0">
                <a:solidFill>
                  <a:schemeClr val="accent4">
                    <a:lumMod val="75000"/>
                  </a:schemeClr>
                </a:solidFill>
              </a:rPr>
              <a:t>(1 από 2) </a:t>
            </a:r>
            <a:endParaRPr lang="el-GR" sz="3200" b="0" dirty="0">
              <a:solidFill>
                <a:schemeClr val="accent4">
                  <a:lumMod val="75000"/>
                </a:schemeClr>
              </a:solidFill>
            </a:endParaRPr>
          </a:p>
        </p:txBody>
      </p:sp>
      <p:sp>
        <p:nvSpPr>
          <p:cNvPr id="3" name="Θέση περιεχομένου 2"/>
          <p:cNvSpPr>
            <a:spLocks noGrp="1"/>
          </p:cNvSpPr>
          <p:nvPr>
            <p:ph idx="1"/>
          </p:nvPr>
        </p:nvSpPr>
        <p:spPr/>
        <p:txBody>
          <a:bodyPr>
            <a:normAutofit/>
          </a:bodyPr>
          <a:lstStyle/>
          <a:p>
            <a:r>
              <a:rPr lang="el-GR" sz="2400" dirty="0"/>
              <a:t>Υπάρχουν δύο βασικά είδη μεταλλικών νημάτων:</a:t>
            </a:r>
          </a:p>
          <a:p>
            <a:pPr lvl="1">
              <a:spcBef>
                <a:spcPts val="1800"/>
              </a:spcBef>
            </a:pPr>
            <a:r>
              <a:rPr lang="el-GR" sz="2200" dirty="0"/>
              <a:t>Ελάσματα  </a:t>
            </a:r>
          </a:p>
          <a:p>
            <a:pPr lvl="1">
              <a:spcBef>
                <a:spcPts val="1800"/>
              </a:spcBef>
            </a:pPr>
            <a:r>
              <a:rPr lang="el-GR" sz="2200" dirty="0"/>
              <a:t>Σύρματα</a:t>
            </a:r>
          </a:p>
          <a:p>
            <a:pPr>
              <a:spcBef>
                <a:spcPts val="1800"/>
              </a:spcBef>
            </a:pPr>
            <a:r>
              <a:rPr lang="el-GR" sz="2400" dirty="0"/>
              <a:t>Τα δυο αυτά είδη έχουν χρησιμοποιηθεί σε συνδυασμό με οργανικές ίνες για την παραγωγή σύνθετων νημάτων:</a:t>
            </a:r>
          </a:p>
          <a:p>
            <a:pPr lvl="1">
              <a:spcBef>
                <a:spcPts val="1800"/>
              </a:spcBef>
            </a:pPr>
            <a:r>
              <a:rPr lang="el-GR" sz="2200" dirty="0"/>
              <a:t>Ελάσματα περιελιγμένα γύρω από οργανικές ίνες (</a:t>
            </a:r>
            <a:r>
              <a:rPr lang="el-GR" sz="2200" dirty="0" err="1"/>
              <a:t>fille</a:t>
            </a:r>
            <a:r>
              <a:rPr lang="el-GR" sz="2200" dirty="0"/>
              <a:t>)</a:t>
            </a:r>
          </a:p>
          <a:p>
            <a:pPr lvl="1">
              <a:spcBef>
                <a:spcPts val="1800"/>
              </a:spcBef>
            </a:pPr>
            <a:r>
              <a:rPr lang="el-GR" sz="2200" dirty="0"/>
              <a:t>Σύρματα περιελιγμένα γύρω από οργανικές ίνες (τιρτίρια)</a:t>
            </a:r>
          </a:p>
          <a:p>
            <a:pPr lvl="1">
              <a:spcBef>
                <a:spcPts val="1800"/>
              </a:spcBef>
            </a:pPr>
            <a:r>
              <a:rPr lang="el-GR" sz="2200" dirty="0"/>
              <a:t>Επιχρυσωμένα οργανικά υλικά (δέρμα/μεμβράνη/χαρτί) περιελιγμένα γύρω από οργανικές ίνες </a:t>
            </a:r>
          </a:p>
          <a:p>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47</a:t>
            </a:fld>
            <a:endParaRPr lang="el-GR">
              <a:solidFill>
                <a:prstClr val="black"/>
              </a:solidFill>
            </a:endParaRPr>
          </a:p>
        </p:txBody>
      </p:sp>
    </p:spTree>
    <p:extLst>
      <p:ext uri="{BB962C8B-B14F-4D97-AF65-F5344CB8AC3E}">
        <p14:creationId xmlns:p14="http://schemas.microsoft.com/office/powerpoint/2010/main" val="302423469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dirty="0">
                <a:solidFill>
                  <a:schemeClr val="accent4">
                    <a:lumMod val="75000"/>
                  </a:schemeClr>
                </a:solidFill>
              </a:rPr>
              <a:t>Είδη μεταλλικών </a:t>
            </a:r>
            <a:r>
              <a:rPr lang="el-GR" dirty="0" smtClean="0">
                <a:solidFill>
                  <a:schemeClr val="accent4">
                    <a:lumMod val="75000"/>
                  </a:schemeClr>
                </a:solidFill>
              </a:rPr>
              <a:t>νημάτων </a:t>
            </a:r>
            <a:r>
              <a:rPr lang="el-GR" sz="3200" b="0" dirty="0" smtClean="0">
                <a:solidFill>
                  <a:schemeClr val="accent4">
                    <a:lumMod val="75000"/>
                  </a:schemeClr>
                </a:solidFill>
              </a:rPr>
              <a:t>(2 από 2) </a:t>
            </a:r>
            <a:endParaRPr lang="el-GR" sz="3200" b="0" dirty="0">
              <a:solidFill>
                <a:schemeClr val="accent4">
                  <a:lumMod val="75000"/>
                </a:schemeClr>
              </a:solidFill>
            </a:endParaRPr>
          </a:p>
        </p:txBody>
      </p:sp>
      <p:pic>
        <p:nvPicPr>
          <p:cNvPr id="5" name="Θέση περιεχομένου 4" title="Είδη μεταλλικών νημάτων "/>
          <p:cNvPicPr>
            <a:picLocks noGrp="1" noChangeAspect="1"/>
          </p:cNvPicPr>
          <p:nvPr>
            <p:ph idx="1"/>
          </p:nvPr>
        </p:nvPicPr>
        <p:blipFill rotWithShape="1">
          <a:blip r:embed="rId3"/>
          <a:srcRect l="1389" t="3456" r="1389" b="4474"/>
          <a:stretch/>
        </p:blipFill>
        <p:spPr>
          <a:xfrm>
            <a:off x="571500" y="1426028"/>
            <a:ext cx="8001000" cy="3701143"/>
          </a:xfrm>
          <a:prstGeom prst="rect">
            <a:avLst/>
          </a:prstGeom>
          <a:ln>
            <a:solidFill>
              <a:srgbClr val="7030A0"/>
            </a:solidFill>
          </a:ln>
        </p:spPr>
      </p:pic>
      <p:sp>
        <p:nvSpPr>
          <p:cNvPr id="6" name="3 - TextBox"/>
          <p:cNvSpPr txBox="1">
            <a:spLocks noChangeArrowheads="1"/>
          </p:cNvSpPr>
          <p:nvPr/>
        </p:nvSpPr>
        <p:spPr bwMode="auto">
          <a:xfrm>
            <a:off x="571500" y="5557196"/>
            <a:ext cx="8001000" cy="707886"/>
          </a:xfrm>
          <a:prstGeom prst="rect">
            <a:avLst/>
          </a:prstGeom>
          <a:solidFill>
            <a:schemeClr val="accent4">
              <a:lumMod val="75000"/>
            </a:schemeClr>
          </a:solidFill>
          <a:ln w="9525">
            <a:noFill/>
            <a:miter lim="800000"/>
            <a:headEnd/>
            <a:tailEnd/>
          </a:ln>
        </p:spPr>
        <p:txBody>
          <a:bodyPr>
            <a:spAutoFit/>
          </a:bodyPr>
          <a:lstStyle/>
          <a:p>
            <a:pPr>
              <a:defRPr/>
            </a:pPr>
            <a:r>
              <a:rPr lang="en-US" sz="2000" dirty="0">
                <a:solidFill>
                  <a:prstClr val="white"/>
                </a:solidFill>
                <a:latin typeface="Calibri"/>
                <a:cs typeface="Arial" charset="0"/>
              </a:rPr>
              <a:t>a) </a:t>
            </a:r>
            <a:r>
              <a:rPr lang="el-GR" sz="2000" dirty="0">
                <a:solidFill>
                  <a:prstClr val="white"/>
                </a:solidFill>
                <a:latin typeface="Calibri"/>
                <a:cs typeface="Arial" charset="0"/>
              </a:rPr>
              <a:t>έλασμα, </a:t>
            </a:r>
            <a:r>
              <a:rPr lang="en-US" sz="2000" dirty="0">
                <a:solidFill>
                  <a:prstClr val="white"/>
                </a:solidFill>
                <a:latin typeface="Calibri"/>
                <a:cs typeface="Arial" charset="0"/>
              </a:rPr>
              <a:t> b</a:t>
            </a:r>
            <a:r>
              <a:rPr lang="el-GR" sz="2000" dirty="0">
                <a:solidFill>
                  <a:prstClr val="white"/>
                </a:solidFill>
                <a:latin typeface="Calibri"/>
                <a:cs typeface="Arial" charset="0"/>
              </a:rPr>
              <a:t>) σύρμα, </a:t>
            </a:r>
            <a:r>
              <a:rPr lang="en-US" sz="2000" dirty="0">
                <a:solidFill>
                  <a:prstClr val="white"/>
                </a:solidFill>
                <a:latin typeface="Calibri"/>
                <a:cs typeface="Arial" charset="0"/>
              </a:rPr>
              <a:t> c</a:t>
            </a:r>
            <a:r>
              <a:rPr lang="el-GR" sz="2000" dirty="0">
                <a:solidFill>
                  <a:prstClr val="white"/>
                </a:solidFill>
                <a:latin typeface="Calibri"/>
                <a:cs typeface="Arial" charset="0"/>
              </a:rPr>
              <a:t>) </a:t>
            </a:r>
            <a:r>
              <a:rPr lang="en-US" sz="2000" dirty="0" err="1">
                <a:solidFill>
                  <a:prstClr val="white"/>
                </a:solidFill>
                <a:latin typeface="Calibri"/>
                <a:cs typeface="Arial" charset="0"/>
              </a:rPr>
              <a:t>fille</a:t>
            </a:r>
            <a:r>
              <a:rPr lang="el-GR" sz="2000" dirty="0">
                <a:solidFill>
                  <a:prstClr val="white"/>
                </a:solidFill>
                <a:latin typeface="Calibri"/>
                <a:cs typeface="Arial" charset="0"/>
              </a:rPr>
              <a:t>,</a:t>
            </a:r>
            <a:r>
              <a:rPr lang="en-US" sz="2000" dirty="0">
                <a:solidFill>
                  <a:prstClr val="white"/>
                </a:solidFill>
                <a:latin typeface="Calibri"/>
                <a:cs typeface="Arial" charset="0"/>
              </a:rPr>
              <a:t> d</a:t>
            </a:r>
            <a:r>
              <a:rPr lang="el-GR" sz="2000" dirty="0">
                <a:solidFill>
                  <a:prstClr val="white"/>
                </a:solidFill>
                <a:latin typeface="Calibri"/>
                <a:cs typeface="Arial" charset="0"/>
              </a:rPr>
              <a:t>) τιρτίρι, </a:t>
            </a:r>
            <a:r>
              <a:rPr lang="en-US" sz="2000" dirty="0">
                <a:solidFill>
                  <a:prstClr val="white"/>
                </a:solidFill>
                <a:latin typeface="Calibri"/>
                <a:cs typeface="Arial" charset="0"/>
              </a:rPr>
              <a:t>e</a:t>
            </a:r>
            <a:r>
              <a:rPr lang="el-GR" sz="2000" dirty="0">
                <a:solidFill>
                  <a:prstClr val="white"/>
                </a:solidFill>
                <a:latin typeface="Calibri"/>
                <a:cs typeface="Arial" charset="0"/>
              </a:rPr>
              <a:t>) επιχρυσωμένο δέρμα και </a:t>
            </a:r>
            <a:r>
              <a:rPr lang="en-US" sz="2000" dirty="0">
                <a:solidFill>
                  <a:prstClr val="white"/>
                </a:solidFill>
                <a:latin typeface="Calibri"/>
                <a:cs typeface="Arial" charset="0"/>
              </a:rPr>
              <a:t>f</a:t>
            </a:r>
            <a:r>
              <a:rPr lang="el-GR" sz="2000" dirty="0">
                <a:solidFill>
                  <a:prstClr val="white"/>
                </a:solidFill>
                <a:latin typeface="Calibri"/>
                <a:cs typeface="Arial" charset="0"/>
              </a:rPr>
              <a:t>)</a:t>
            </a:r>
            <a:r>
              <a:rPr lang="en-US" sz="2000" dirty="0">
                <a:solidFill>
                  <a:prstClr val="white"/>
                </a:solidFill>
                <a:latin typeface="Calibri"/>
                <a:cs typeface="Arial" charset="0"/>
              </a:rPr>
              <a:t> </a:t>
            </a:r>
            <a:r>
              <a:rPr lang="el-GR" sz="2000" dirty="0">
                <a:solidFill>
                  <a:prstClr val="white"/>
                </a:solidFill>
                <a:latin typeface="Calibri"/>
                <a:cs typeface="Arial" charset="0"/>
              </a:rPr>
              <a:t>επιχρυσωμένη μεμβράνη περιελιγμένα γύρω από μεταξωτές κλωστές</a:t>
            </a:r>
          </a:p>
        </p:txBody>
      </p:sp>
      <p:sp>
        <p:nvSpPr>
          <p:cNvPr id="7" name="TextBox 6"/>
          <p:cNvSpPr txBox="1"/>
          <p:nvPr/>
        </p:nvSpPr>
        <p:spPr>
          <a:xfrm>
            <a:off x="3965071" y="5143917"/>
            <a:ext cx="1213858" cy="276999"/>
          </a:xfrm>
          <a:prstGeom prst="rect">
            <a:avLst/>
          </a:prstGeom>
          <a:noFill/>
        </p:spPr>
        <p:txBody>
          <a:bodyPr wrap="none" rtlCol="0">
            <a:spAutoFit/>
          </a:bodyPr>
          <a:lstStyle/>
          <a:p>
            <a:r>
              <a:rPr lang="el-GR" sz="1200" dirty="0" smtClean="0">
                <a:solidFill>
                  <a:prstClr val="black">
                    <a:lumMod val="75000"/>
                    <a:lumOff val="25000"/>
                  </a:prstClr>
                </a:solidFill>
                <a:latin typeface="Calibri"/>
              </a:rPr>
              <a:t>Άννα </a:t>
            </a:r>
            <a:r>
              <a:rPr lang="el-GR" sz="1200" dirty="0" err="1" smtClean="0">
                <a:solidFill>
                  <a:prstClr val="black">
                    <a:lumMod val="75000"/>
                    <a:lumOff val="25000"/>
                  </a:prstClr>
                </a:solidFill>
                <a:latin typeface="Calibri"/>
              </a:rPr>
              <a:t>Καρατζάνη</a:t>
            </a:r>
            <a:endParaRPr lang="el-GR" sz="1200" dirty="0">
              <a:solidFill>
                <a:prstClr val="black">
                  <a:lumMod val="75000"/>
                  <a:lumOff val="25000"/>
                </a:prstClr>
              </a:solidFill>
              <a:latin typeface="Calibri"/>
            </a:endParaRPr>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48</a:t>
            </a:fld>
            <a:endParaRPr lang="el-GR">
              <a:solidFill>
                <a:prstClr val="black"/>
              </a:solidFill>
            </a:endParaRPr>
          </a:p>
        </p:txBody>
      </p:sp>
    </p:spTree>
    <p:extLst>
      <p:ext uri="{BB962C8B-B14F-4D97-AF65-F5344CB8AC3E}">
        <p14:creationId xmlns:p14="http://schemas.microsoft.com/office/powerpoint/2010/main" val="308547748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solidFill>
                  <a:schemeClr val="accent4">
                    <a:lumMod val="75000"/>
                  </a:schemeClr>
                </a:solidFill>
              </a:rPr>
              <a:t>Τεχνητές ίνες</a:t>
            </a:r>
          </a:p>
        </p:txBody>
      </p:sp>
      <p:sp>
        <p:nvSpPr>
          <p:cNvPr id="3" name="Θέση περιεχομένου 2"/>
          <p:cNvSpPr>
            <a:spLocks noGrp="1"/>
          </p:cNvSpPr>
          <p:nvPr>
            <p:ph idx="1"/>
          </p:nvPr>
        </p:nvSpPr>
        <p:spPr/>
        <p:txBody>
          <a:bodyPr>
            <a:normAutofit/>
          </a:bodyPr>
          <a:lstStyle/>
          <a:p>
            <a:r>
              <a:rPr lang="el-GR" sz="2400" dirty="0"/>
              <a:t>Ημισυνθετικές και συνθετικές.</a:t>
            </a:r>
          </a:p>
          <a:p>
            <a:pPr lvl="1">
              <a:spcBef>
                <a:spcPts val="1800"/>
              </a:spcBef>
            </a:pPr>
            <a:r>
              <a:rPr lang="el-GR" sz="2400" dirty="0"/>
              <a:t>Οι </a:t>
            </a:r>
            <a:r>
              <a:rPr lang="el-GR" sz="2400" dirty="0" err="1"/>
              <a:t>ημισυνθετικές</a:t>
            </a:r>
            <a:r>
              <a:rPr lang="el-GR" sz="2400" dirty="0"/>
              <a:t> ίνες αποτελούνται από φυσικά πολυμερή τα οποία έχουν διαλυθεί, τροποποιηθεί και αναδομηθεί . </a:t>
            </a:r>
          </a:p>
          <a:p>
            <a:pPr lvl="1">
              <a:spcBef>
                <a:spcPts val="1800"/>
              </a:spcBef>
            </a:pPr>
            <a:r>
              <a:rPr lang="el-GR" sz="2400" dirty="0"/>
              <a:t>Οι συνθετικές ίνες  αποτελούνται από συνθετικά πολυμερή, που παράγονται από πετροχημικά προϊόντα κατάλληλα να εξωθούνται με τη μορφή ινών</a:t>
            </a:r>
            <a:r>
              <a:rPr lang="el-GR" sz="2400" dirty="0" smtClean="0"/>
              <a:t>.</a:t>
            </a:r>
            <a:endParaRPr lang="el-GR" sz="2400" dirty="0"/>
          </a:p>
          <a:p>
            <a:pPr>
              <a:spcBef>
                <a:spcPts val="3600"/>
              </a:spcBef>
            </a:pPr>
            <a:r>
              <a:rPr lang="el-GR" sz="2400" dirty="0"/>
              <a:t>Οι τεχνητές ίνες κατατάσσονται επίσης σε συνεχείς και ασυνεχείς.</a:t>
            </a:r>
          </a:p>
          <a:p>
            <a:pPr marL="0" indent="0">
              <a:buNone/>
            </a:pPr>
            <a:endParaRPr lang="el-GR" sz="2400"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4</a:t>
            </a:fld>
            <a:endParaRPr lang="el-GR">
              <a:solidFill>
                <a:prstClr val="black"/>
              </a:solidFill>
            </a:endParaRPr>
          </a:p>
        </p:txBody>
      </p:sp>
    </p:spTree>
    <p:extLst>
      <p:ext uri="{BB962C8B-B14F-4D97-AF65-F5344CB8AC3E}">
        <p14:creationId xmlns:p14="http://schemas.microsoft.com/office/powerpoint/2010/main" val="328203398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sz="4400" dirty="0">
                <a:solidFill>
                  <a:schemeClr val="accent4">
                    <a:lumMod val="75000"/>
                  </a:schemeClr>
                </a:solidFill>
              </a:rPr>
              <a:t>Εξέλιξη μεταλλικών </a:t>
            </a:r>
            <a:r>
              <a:rPr lang="el-GR" sz="4400" dirty="0" smtClean="0">
                <a:solidFill>
                  <a:schemeClr val="accent4">
                    <a:lumMod val="75000"/>
                  </a:schemeClr>
                </a:solidFill>
              </a:rPr>
              <a:t>νημάτων</a:t>
            </a:r>
            <a:r>
              <a:rPr lang="el-GR" dirty="0">
                <a:solidFill>
                  <a:schemeClr val="accent4">
                    <a:lumMod val="75000"/>
                  </a:schemeClr>
                </a:solidFill>
              </a:rPr>
              <a:t> </a:t>
            </a:r>
            <a:r>
              <a:rPr lang="el-GR" sz="3600" b="0" dirty="0" smtClean="0">
                <a:solidFill>
                  <a:schemeClr val="accent4">
                    <a:lumMod val="75000"/>
                  </a:schemeClr>
                </a:solidFill>
              </a:rPr>
              <a:t>(1 από 2) </a:t>
            </a:r>
            <a:endParaRPr lang="el-GR" sz="3600" b="0" dirty="0">
              <a:solidFill>
                <a:schemeClr val="accent4">
                  <a:lumMod val="75000"/>
                </a:schemeClr>
              </a:solidFill>
            </a:endParaRPr>
          </a:p>
        </p:txBody>
      </p:sp>
      <p:sp>
        <p:nvSpPr>
          <p:cNvPr id="3" name="Θέση περιεχομένου 2"/>
          <p:cNvSpPr>
            <a:spLocks noGrp="1"/>
          </p:cNvSpPr>
          <p:nvPr>
            <p:ph idx="1"/>
          </p:nvPr>
        </p:nvSpPr>
        <p:spPr/>
        <p:txBody>
          <a:bodyPr>
            <a:normAutofit/>
          </a:bodyPr>
          <a:lstStyle/>
          <a:p>
            <a:pPr>
              <a:spcBef>
                <a:spcPts val="2400"/>
              </a:spcBef>
            </a:pPr>
            <a:r>
              <a:rPr lang="el-GR" sz="2400" dirty="0"/>
              <a:t>Αρχικά τα νήματα κατασκευάζονταν από καθαρό μέταλλο. Το υψηλό κόστος οδήγησε στην χρήση επίχρυσων νημάτων από τον 10ο μ.Χ. αιώνα.</a:t>
            </a:r>
          </a:p>
          <a:p>
            <a:pPr>
              <a:spcBef>
                <a:spcPts val="2400"/>
              </a:spcBef>
            </a:pPr>
            <a:r>
              <a:rPr lang="el-GR" sz="2400" dirty="0"/>
              <a:t>Καθώς τα μεταλλικά νήματα ήταν ακριβά και είχαν μεγάλο βάρος, ασκώντας πιέσεις στα υφάσματα, από τον 11ο αιώνα έγιναν προσπάθειες για κατασκευή ελαφρύτερων νημάτων: </a:t>
            </a:r>
          </a:p>
          <a:p>
            <a:pPr lvl="1">
              <a:spcBef>
                <a:spcPts val="1200"/>
              </a:spcBef>
            </a:pPr>
            <a:r>
              <a:rPr lang="el-GR" sz="2200" dirty="0"/>
              <a:t>Οι πιο σημαντικές από αυτές αναφέρονται ως μεμβράνες χρυσού και αργύρου και αποτελούνται από μια ζωική βάση (έντερο ή μεμβράνες βοδιών), η οποία είχε επιχρυσωθεί ή επαργυρωθεί.</a:t>
            </a:r>
          </a:p>
          <a:p>
            <a:pPr lvl="1">
              <a:spcBef>
                <a:spcPts val="1200"/>
              </a:spcBef>
            </a:pPr>
            <a:r>
              <a:rPr lang="el-GR" sz="2200" dirty="0"/>
              <a:t>Στην </a:t>
            </a:r>
            <a:r>
              <a:rPr lang="en-US" sz="2200" dirty="0" smtClean="0"/>
              <a:t>K</a:t>
            </a:r>
            <a:r>
              <a:rPr lang="el-GR" sz="2200" dirty="0" smtClean="0"/>
              <a:t>ίνα </a:t>
            </a:r>
            <a:r>
              <a:rPr lang="el-GR" sz="2200" dirty="0"/>
              <a:t>χρησιμοποιούνται νήματα από επιχρυσωμένο </a:t>
            </a:r>
            <a:r>
              <a:rPr lang="el-GR" sz="2200" dirty="0" smtClean="0"/>
              <a:t>χαρτί</a:t>
            </a:r>
            <a:r>
              <a:rPr lang="en-US" sz="2200" dirty="0" smtClean="0"/>
              <a:t>.</a:t>
            </a:r>
            <a:endParaRPr lang="el-GR" sz="2200" dirty="0"/>
          </a:p>
          <a:p>
            <a:pPr lvl="1">
              <a:spcBef>
                <a:spcPts val="1200"/>
              </a:spcBef>
            </a:pPr>
            <a:endParaRPr lang="el-GR" sz="2200"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49</a:t>
            </a:fld>
            <a:endParaRPr lang="el-GR">
              <a:solidFill>
                <a:prstClr val="black"/>
              </a:solidFill>
            </a:endParaRPr>
          </a:p>
        </p:txBody>
      </p:sp>
    </p:spTree>
    <p:extLst>
      <p:ext uri="{BB962C8B-B14F-4D97-AF65-F5344CB8AC3E}">
        <p14:creationId xmlns:p14="http://schemas.microsoft.com/office/powerpoint/2010/main" val="357950066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sz="4400" dirty="0">
                <a:solidFill>
                  <a:schemeClr val="accent4">
                    <a:lumMod val="75000"/>
                  </a:schemeClr>
                </a:solidFill>
              </a:rPr>
              <a:t>Εξέλιξη μεταλλικών </a:t>
            </a:r>
            <a:r>
              <a:rPr lang="el-GR" sz="4400" dirty="0" smtClean="0">
                <a:solidFill>
                  <a:schemeClr val="accent4">
                    <a:lumMod val="75000"/>
                  </a:schemeClr>
                </a:solidFill>
              </a:rPr>
              <a:t>νημάτων</a:t>
            </a:r>
            <a:r>
              <a:rPr lang="el-GR" dirty="0">
                <a:solidFill>
                  <a:schemeClr val="accent4">
                    <a:lumMod val="75000"/>
                  </a:schemeClr>
                </a:solidFill>
              </a:rPr>
              <a:t> </a:t>
            </a:r>
            <a:r>
              <a:rPr lang="el-GR" sz="3600" b="0" dirty="0" smtClean="0">
                <a:solidFill>
                  <a:schemeClr val="accent4">
                    <a:lumMod val="75000"/>
                  </a:schemeClr>
                </a:solidFill>
              </a:rPr>
              <a:t>(2 </a:t>
            </a:r>
            <a:r>
              <a:rPr lang="el-GR" sz="3600" b="0" dirty="0">
                <a:solidFill>
                  <a:schemeClr val="accent4">
                    <a:lumMod val="75000"/>
                  </a:schemeClr>
                </a:solidFill>
              </a:rPr>
              <a:t>από </a:t>
            </a:r>
            <a:r>
              <a:rPr lang="el-GR" sz="3600" b="0" dirty="0" smtClean="0">
                <a:solidFill>
                  <a:schemeClr val="accent4">
                    <a:lumMod val="75000"/>
                  </a:schemeClr>
                </a:solidFill>
              </a:rPr>
              <a:t>2) </a:t>
            </a:r>
            <a:endParaRPr lang="el-GR" dirty="0"/>
          </a:p>
        </p:txBody>
      </p:sp>
      <p:sp>
        <p:nvSpPr>
          <p:cNvPr id="3" name="Θέση περιεχομένου 2"/>
          <p:cNvSpPr>
            <a:spLocks noGrp="1"/>
          </p:cNvSpPr>
          <p:nvPr>
            <p:ph idx="1"/>
          </p:nvPr>
        </p:nvSpPr>
        <p:spPr/>
        <p:txBody>
          <a:bodyPr/>
          <a:lstStyle/>
          <a:p>
            <a:pPr>
              <a:spcBef>
                <a:spcPts val="3000"/>
              </a:spcBef>
            </a:pPr>
            <a:r>
              <a:rPr lang="el-GR" sz="2400" dirty="0"/>
              <a:t>Τον 16ο αιώνα κατασκευάζονται επίσης νήματα από χαλκό αλλά αρχικά χρησιμοποιούνται για θεατρικά κοστούμια και αντικείμενα δεύτερης ποιότητας.</a:t>
            </a:r>
          </a:p>
          <a:p>
            <a:pPr>
              <a:spcBef>
                <a:spcPts val="3000"/>
              </a:spcBef>
            </a:pPr>
            <a:r>
              <a:rPr lang="el-GR" sz="2400" dirty="0"/>
              <a:t>Από τον 18ο αιώνα τα χάλκινα νήματα χρησιμοποιούνται ευρύτατα.</a:t>
            </a:r>
          </a:p>
          <a:p>
            <a:pPr>
              <a:spcBef>
                <a:spcPts val="3000"/>
              </a:spcBef>
            </a:pPr>
            <a:r>
              <a:rPr lang="el-GR" sz="2400" dirty="0"/>
              <a:t>Από τον 20ο αιώνα χρησιμοποιούνται φύλλα αλουμινίου και πλαστικές μεμβράνες για την κατασκευή μεταλλικών νημάτων.</a:t>
            </a:r>
          </a:p>
          <a:p>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50</a:t>
            </a:fld>
            <a:endParaRPr lang="el-GR">
              <a:solidFill>
                <a:prstClr val="black"/>
              </a:solidFill>
            </a:endParaRPr>
          </a:p>
        </p:txBody>
      </p:sp>
    </p:spTree>
    <p:extLst>
      <p:ext uri="{BB962C8B-B14F-4D97-AF65-F5344CB8AC3E}">
        <p14:creationId xmlns:p14="http://schemas.microsoft.com/office/powerpoint/2010/main" val="14603052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dirty="0">
                <a:solidFill>
                  <a:schemeClr val="accent4">
                    <a:lumMod val="75000"/>
                  </a:schemeClr>
                </a:solidFill>
              </a:rPr>
              <a:t>Μέθοδοι κατασκευής </a:t>
            </a:r>
            <a:r>
              <a:rPr lang="el-GR" sz="3200" b="0" dirty="0" smtClean="0">
                <a:solidFill>
                  <a:schemeClr val="accent4">
                    <a:lumMod val="75000"/>
                  </a:schemeClr>
                </a:solidFill>
              </a:rPr>
              <a:t>(1 από 3)</a:t>
            </a:r>
            <a:endParaRPr lang="el-GR" sz="3200" b="0" dirty="0">
              <a:solidFill>
                <a:schemeClr val="accent4">
                  <a:lumMod val="75000"/>
                </a:schemeClr>
              </a:solidFill>
            </a:endParaRPr>
          </a:p>
        </p:txBody>
      </p:sp>
      <p:sp>
        <p:nvSpPr>
          <p:cNvPr id="3" name="Θέση περιεχομένου 2"/>
          <p:cNvSpPr>
            <a:spLocks noGrp="1"/>
          </p:cNvSpPr>
          <p:nvPr>
            <p:ph idx="1"/>
          </p:nvPr>
        </p:nvSpPr>
        <p:spPr/>
        <p:txBody>
          <a:bodyPr>
            <a:normAutofit/>
          </a:bodyPr>
          <a:lstStyle/>
          <a:p>
            <a:r>
              <a:rPr lang="el-GR" sz="2400" dirty="0"/>
              <a:t>Η κοπή ελασμάτων από ένα σφυρήλατο φύλλο χρυσού ή αργύρου αποτελεί την παλαιότερη μέθοδο κατασκευής:</a:t>
            </a:r>
          </a:p>
          <a:p>
            <a:pPr lvl="1">
              <a:spcBef>
                <a:spcPts val="1800"/>
              </a:spcBef>
            </a:pPr>
            <a:r>
              <a:rPr lang="el-GR" sz="2200" dirty="0"/>
              <a:t>Τα ελάσματα αυτά μπορούσαν να συστραφούν επίσης γύρω από έναν οργανικό πυρήνα (μετάξι) </a:t>
            </a:r>
          </a:p>
          <a:p>
            <a:pPr>
              <a:spcBef>
                <a:spcPts val="2400"/>
              </a:spcBef>
            </a:pPr>
            <a:r>
              <a:rPr lang="el-GR" sz="2400" dirty="0"/>
              <a:t>Η κατασκευή σύρματος αποτελεί την δεύτερη μέθοδο κατασκευής μεταλλικών νημάτων: </a:t>
            </a:r>
          </a:p>
          <a:p>
            <a:pPr lvl="1">
              <a:spcBef>
                <a:spcPts val="1800"/>
              </a:spcBef>
            </a:pPr>
            <a:r>
              <a:rPr lang="el-GR" sz="2200" dirty="0"/>
              <a:t>Το σύρμα μπορούσε επίσης να συστραφεί γύρω από ένα οργανικό πυρήνα, ή</a:t>
            </a:r>
          </a:p>
          <a:p>
            <a:pPr lvl="1">
              <a:spcBef>
                <a:spcPts val="1800"/>
              </a:spcBef>
            </a:pPr>
            <a:r>
              <a:rPr lang="el-GR" sz="2200" dirty="0"/>
              <a:t>Να μετατραπεί σε έλασμα (με σφυρηλάτηση ή με χρήση κυλίνδρων). </a:t>
            </a:r>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51</a:t>
            </a:fld>
            <a:endParaRPr lang="el-GR">
              <a:solidFill>
                <a:prstClr val="black"/>
              </a:solidFill>
            </a:endParaRPr>
          </a:p>
        </p:txBody>
      </p:sp>
    </p:spTree>
    <p:extLst>
      <p:ext uri="{BB962C8B-B14F-4D97-AF65-F5344CB8AC3E}">
        <p14:creationId xmlns:p14="http://schemas.microsoft.com/office/powerpoint/2010/main" val="281008939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dirty="0" smtClean="0">
                <a:solidFill>
                  <a:schemeClr val="accent4">
                    <a:lumMod val="75000"/>
                  </a:schemeClr>
                </a:solidFill>
              </a:rPr>
              <a:t>Μέθοδοι κατασκευής </a:t>
            </a:r>
            <a:r>
              <a:rPr lang="el-GR" sz="3200" b="0" dirty="0" smtClean="0">
                <a:solidFill>
                  <a:schemeClr val="accent4">
                    <a:lumMod val="75000"/>
                  </a:schemeClr>
                </a:solidFill>
              </a:rPr>
              <a:t>(2 </a:t>
            </a:r>
            <a:r>
              <a:rPr lang="el-GR" sz="3200" b="0" dirty="0">
                <a:solidFill>
                  <a:schemeClr val="accent4">
                    <a:lumMod val="75000"/>
                  </a:schemeClr>
                </a:solidFill>
              </a:rPr>
              <a:t>από </a:t>
            </a:r>
            <a:r>
              <a:rPr lang="el-GR" sz="3200" b="0" dirty="0" smtClean="0">
                <a:solidFill>
                  <a:schemeClr val="accent4">
                    <a:lumMod val="75000"/>
                  </a:schemeClr>
                </a:solidFill>
              </a:rPr>
              <a:t>3)</a:t>
            </a:r>
            <a:endParaRPr lang="el-GR" sz="3200" dirty="0"/>
          </a:p>
        </p:txBody>
      </p:sp>
      <p:sp>
        <p:nvSpPr>
          <p:cNvPr id="3" name="Θέση περιεχομένου 2"/>
          <p:cNvSpPr>
            <a:spLocks noGrp="1"/>
          </p:cNvSpPr>
          <p:nvPr>
            <p:ph idx="1"/>
          </p:nvPr>
        </p:nvSpPr>
        <p:spPr/>
        <p:txBody>
          <a:bodyPr/>
          <a:lstStyle/>
          <a:p>
            <a:pPr marL="342900" lvl="1" indent="-342900">
              <a:buFont typeface="Arial" panose="020B0604020202020204" pitchFamily="34" charset="0"/>
              <a:buChar char="•"/>
            </a:pPr>
            <a:r>
              <a:rPr lang="el-GR" sz="2400" dirty="0">
                <a:cs typeface="Arial" panose="020B0604020202020204" pitchFamily="34" charset="0"/>
              </a:rPr>
              <a:t>Κατασκευή σύρματος:</a:t>
            </a:r>
          </a:p>
          <a:p>
            <a:pPr marL="742950" lvl="2" indent="-342900">
              <a:spcBef>
                <a:spcPts val="1800"/>
              </a:spcBef>
              <a:buFont typeface="Calibri" panose="020F0502020204030204" pitchFamily="34" charset="0"/>
              <a:buChar char="−"/>
            </a:pPr>
            <a:r>
              <a:rPr lang="el-GR" sz="2200" dirty="0">
                <a:cs typeface="Arial" panose="020B0604020202020204" pitchFamily="34" charset="0"/>
              </a:rPr>
              <a:t>Το μέταλλο (πολύ καθαρός χρυσός ή άργυρος) περνούσε διαδοχικά από τις οπές ενός διάτρητου δίσκου </a:t>
            </a:r>
            <a:r>
              <a:rPr lang="el-GR" sz="2200" i="1" dirty="0">
                <a:cs typeface="Arial" panose="020B0604020202020204" pitchFamily="34" charset="0"/>
              </a:rPr>
              <a:t>(ολκός) </a:t>
            </a:r>
            <a:r>
              <a:rPr lang="el-GR" sz="2200" dirty="0">
                <a:cs typeface="Arial" panose="020B0604020202020204" pitchFamily="34" charset="0"/>
              </a:rPr>
              <a:t>ώσπου να αποκτήσει κατάλληλη διάμετρο. H μέθοδος αυτή χρησιμοποιήθηκε αρχικά στην χρυσοχοΐα και αργότερα (8</a:t>
            </a:r>
            <a:r>
              <a:rPr lang="el-GR" sz="2200" baseline="30000" dirty="0">
                <a:cs typeface="Arial" panose="020B0604020202020204" pitchFamily="34" charset="0"/>
              </a:rPr>
              <a:t>ο</a:t>
            </a:r>
            <a:r>
              <a:rPr lang="el-GR" sz="2200" dirty="0">
                <a:cs typeface="Arial" panose="020B0604020202020204" pitchFamily="34" charset="0"/>
              </a:rPr>
              <a:t> μ.Χ. αι.) στην κατασκευή ινών.</a:t>
            </a:r>
          </a:p>
          <a:p>
            <a:endParaRPr lang="el-GR" dirty="0"/>
          </a:p>
        </p:txBody>
      </p:sp>
      <p:pic>
        <p:nvPicPr>
          <p:cNvPr id="5" name="Εικόνα 4" title="Κατασκευή σύρματος"/>
          <p:cNvPicPr>
            <a:picLocks noChangeAspect="1"/>
          </p:cNvPicPr>
          <p:nvPr/>
        </p:nvPicPr>
        <p:blipFill>
          <a:blip r:embed="rId3"/>
          <a:stretch>
            <a:fillRect/>
          </a:stretch>
        </p:blipFill>
        <p:spPr>
          <a:xfrm>
            <a:off x="2483768" y="3717032"/>
            <a:ext cx="4383404" cy="2231329"/>
          </a:xfrm>
          <a:prstGeom prst="rect">
            <a:avLst/>
          </a:prstGeom>
        </p:spPr>
      </p:pic>
      <p:sp>
        <p:nvSpPr>
          <p:cNvPr id="6" name="4 - TextBox"/>
          <p:cNvSpPr txBox="1">
            <a:spLocks noChangeArrowheads="1"/>
          </p:cNvSpPr>
          <p:nvPr/>
        </p:nvSpPr>
        <p:spPr bwMode="auto">
          <a:xfrm>
            <a:off x="3563887" y="6225360"/>
            <a:ext cx="2500313" cy="400110"/>
          </a:xfrm>
          <a:prstGeom prst="rect">
            <a:avLst/>
          </a:prstGeom>
          <a:solidFill>
            <a:schemeClr val="accent4">
              <a:lumMod val="75000"/>
            </a:schemeClr>
          </a:solidFill>
          <a:ln w="9525">
            <a:noFill/>
            <a:miter lim="800000"/>
            <a:headEnd/>
            <a:tailEnd/>
          </a:ln>
        </p:spPr>
        <p:txBody>
          <a:bodyPr>
            <a:spAutoFit/>
          </a:bodyPr>
          <a:lstStyle/>
          <a:p>
            <a:pPr>
              <a:defRPr/>
            </a:pPr>
            <a:r>
              <a:rPr lang="el-GR" sz="2000" dirty="0">
                <a:solidFill>
                  <a:prstClr val="white"/>
                </a:solidFill>
                <a:latin typeface="Calibri"/>
                <a:cs typeface="Arial" charset="0"/>
              </a:rPr>
              <a:t>Κατασκευή σύρματος</a:t>
            </a:r>
          </a:p>
        </p:txBody>
      </p:sp>
      <p:sp>
        <p:nvSpPr>
          <p:cNvPr id="7" name="TextBox 6"/>
          <p:cNvSpPr txBox="1"/>
          <p:nvPr/>
        </p:nvSpPr>
        <p:spPr>
          <a:xfrm>
            <a:off x="4068541" y="5948361"/>
            <a:ext cx="1213858" cy="276999"/>
          </a:xfrm>
          <a:prstGeom prst="rect">
            <a:avLst/>
          </a:prstGeom>
          <a:noFill/>
        </p:spPr>
        <p:txBody>
          <a:bodyPr wrap="none" rtlCol="0">
            <a:spAutoFit/>
          </a:bodyPr>
          <a:lstStyle/>
          <a:p>
            <a:pPr algn="ctr"/>
            <a:r>
              <a:rPr lang="el-GR" sz="1200" dirty="0" smtClean="0">
                <a:solidFill>
                  <a:prstClr val="black">
                    <a:lumMod val="75000"/>
                    <a:lumOff val="25000"/>
                  </a:prstClr>
                </a:solidFill>
                <a:latin typeface="Calibri"/>
              </a:rPr>
              <a:t>Άννα </a:t>
            </a:r>
            <a:r>
              <a:rPr lang="el-GR" sz="1200" dirty="0" err="1" smtClean="0">
                <a:solidFill>
                  <a:prstClr val="black">
                    <a:lumMod val="75000"/>
                    <a:lumOff val="25000"/>
                  </a:prstClr>
                </a:solidFill>
                <a:latin typeface="Calibri"/>
              </a:rPr>
              <a:t>Καρατζάνη</a:t>
            </a:r>
            <a:endParaRPr lang="el-GR" sz="1200" dirty="0">
              <a:solidFill>
                <a:prstClr val="black">
                  <a:lumMod val="75000"/>
                  <a:lumOff val="25000"/>
                </a:prstClr>
              </a:solidFill>
              <a:latin typeface="Calibri"/>
            </a:endParaRPr>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52</a:t>
            </a:fld>
            <a:endParaRPr lang="el-GR">
              <a:solidFill>
                <a:prstClr val="black"/>
              </a:solidFill>
            </a:endParaRPr>
          </a:p>
        </p:txBody>
      </p:sp>
    </p:spTree>
    <p:extLst>
      <p:ext uri="{BB962C8B-B14F-4D97-AF65-F5344CB8AC3E}">
        <p14:creationId xmlns:p14="http://schemas.microsoft.com/office/powerpoint/2010/main" val="181300884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dirty="0">
                <a:solidFill>
                  <a:schemeClr val="accent4">
                    <a:lumMod val="75000"/>
                  </a:schemeClr>
                </a:solidFill>
              </a:rPr>
              <a:t>Μέθοδοι κατασκευής </a:t>
            </a:r>
            <a:r>
              <a:rPr lang="el-GR" sz="3200" b="0" dirty="0" smtClean="0">
                <a:solidFill>
                  <a:schemeClr val="accent4">
                    <a:lumMod val="75000"/>
                  </a:schemeClr>
                </a:solidFill>
              </a:rPr>
              <a:t>(3 από 3)</a:t>
            </a:r>
            <a:endParaRPr lang="el-GR" sz="3200" dirty="0"/>
          </a:p>
        </p:txBody>
      </p:sp>
      <p:sp>
        <p:nvSpPr>
          <p:cNvPr id="3" name="Θέση περιεχομένου 2"/>
          <p:cNvSpPr>
            <a:spLocks noGrp="1"/>
          </p:cNvSpPr>
          <p:nvPr>
            <p:ph idx="1"/>
          </p:nvPr>
        </p:nvSpPr>
        <p:spPr>
          <a:xfrm>
            <a:off x="323528" y="2123493"/>
            <a:ext cx="4392488" cy="2808312"/>
          </a:xfrm>
        </p:spPr>
        <p:txBody>
          <a:bodyPr>
            <a:normAutofit/>
          </a:bodyPr>
          <a:lstStyle/>
          <a:p>
            <a:pPr>
              <a:lnSpc>
                <a:spcPct val="120000"/>
              </a:lnSpc>
              <a:spcBef>
                <a:spcPts val="1200"/>
              </a:spcBef>
            </a:pPr>
            <a:r>
              <a:rPr lang="el-GR" sz="2400" dirty="0"/>
              <a:t>Το τύλιγμα του ελάσματος ή του σύρματος γύρω από έναν οργανικό πυρήνα γινόταν αρχικά με το χέρι και αργότερα με την χρήση ειδικής </a:t>
            </a:r>
            <a:r>
              <a:rPr lang="el-GR" sz="2400" dirty="0" smtClean="0"/>
              <a:t>ρόκας.</a:t>
            </a:r>
            <a:endParaRPr lang="el-GR" sz="2400" dirty="0"/>
          </a:p>
        </p:txBody>
      </p:sp>
      <p:sp>
        <p:nvSpPr>
          <p:cNvPr id="6" name="4 - TextBox"/>
          <p:cNvSpPr txBox="1">
            <a:spLocks noChangeArrowheads="1"/>
          </p:cNvSpPr>
          <p:nvPr/>
        </p:nvSpPr>
        <p:spPr bwMode="auto">
          <a:xfrm>
            <a:off x="468535" y="4941168"/>
            <a:ext cx="4716031" cy="707886"/>
          </a:xfrm>
          <a:prstGeom prst="rect">
            <a:avLst/>
          </a:prstGeom>
          <a:solidFill>
            <a:schemeClr val="accent4">
              <a:lumMod val="75000"/>
            </a:schemeClr>
          </a:solidFill>
          <a:ln w="9525">
            <a:noFill/>
            <a:miter lim="800000"/>
            <a:headEnd/>
            <a:tailEnd/>
          </a:ln>
        </p:spPr>
        <p:txBody>
          <a:bodyPr wrap="square">
            <a:spAutoFit/>
          </a:bodyPr>
          <a:lstStyle/>
          <a:p>
            <a:pPr>
              <a:defRPr/>
            </a:pPr>
            <a:r>
              <a:rPr lang="el-GR" sz="2000" dirty="0">
                <a:solidFill>
                  <a:prstClr val="white"/>
                </a:solidFill>
                <a:latin typeface="Calibri"/>
                <a:cs typeface="Arial" charset="0"/>
              </a:rPr>
              <a:t>Χαρακτικό του 1711 που δείχνει γυναίκα να κατασκευάζει </a:t>
            </a:r>
            <a:r>
              <a:rPr lang="en-US" sz="2000" dirty="0" err="1">
                <a:solidFill>
                  <a:prstClr val="white"/>
                </a:solidFill>
                <a:latin typeface="Calibri"/>
                <a:cs typeface="Arial" charset="0"/>
              </a:rPr>
              <a:t>fille</a:t>
            </a:r>
            <a:r>
              <a:rPr lang="en-US" sz="2000" dirty="0">
                <a:solidFill>
                  <a:prstClr val="white"/>
                </a:solidFill>
                <a:latin typeface="Calibri"/>
                <a:cs typeface="Arial" charset="0"/>
              </a:rPr>
              <a:t> </a:t>
            </a:r>
            <a:r>
              <a:rPr lang="el-GR" sz="2000" dirty="0">
                <a:solidFill>
                  <a:prstClr val="white"/>
                </a:solidFill>
                <a:latin typeface="Calibri"/>
                <a:cs typeface="Arial" charset="0"/>
              </a:rPr>
              <a:t>νήματα </a:t>
            </a:r>
          </a:p>
        </p:txBody>
      </p:sp>
      <p:pic>
        <p:nvPicPr>
          <p:cNvPr id="2050" name="Picture 2" title="Χαρακτικό του 1711 που δείχνει γυναίκα να κατασκευάζει fille νήματα "/>
          <p:cNvPicPr>
            <a:picLocks noChangeAspect="1" noChangeArrowheads="1"/>
          </p:cNvPicPr>
          <p:nvPr/>
        </p:nvPicPr>
        <p:blipFill rotWithShape="1">
          <a:blip r:embed="rId3">
            <a:extLst>
              <a:ext uri="{28A0092B-C50C-407E-A947-70E740481C1C}">
                <a14:useLocalDpi xmlns:a14="http://schemas.microsoft.com/office/drawing/2010/main" val="0"/>
              </a:ext>
            </a:extLst>
          </a:blip>
          <a:srcRect l="7099" t="4924" b="5501"/>
          <a:stretch/>
        </p:blipFill>
        <p:spPr bwMode="auto">
          <a:xfrm>
            <a:off x="5184566" y="1700808"/>
            <a:ext cx="3723049" cy="41307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Ορθογώνιο 4"/>
          <p:cNvSpPr/>
          <p:nvPr/>
        </p:nvSpPr>
        <p:spPr>
          <a:xfrm>
            <a:off x="6568074" y="5753307"/>
            <a:ext cx="956031" cy="276999"/>
          </a:xfrm>
          <a:prstGeom prst="rect">
            <a:avLst/>
          </a:prstGeom>
        </p:spPr>
        <p:txBody>
          <a:bodyPr wrap="none">
            <a:spAutoFit/>
          </a:bodyPr>
          <a:lstStyle/>
          <a:p>
            <a:r>
              <a:rPr lang="en-US" sz="1200" dirty="0" smtClean="0">
                <a:solidFill>
                  <a:prstClr val="black"/>
                </a:solidFill>
                <a:latin typeface="Calibri"/>
                <a:hlinkClick r:id="rId4"/>
              </a:rPr>
              <a:t>wirelace.net</a:t>
            </a:r>
            <a:endParaRPr lang="el-GR" sz="1200" dirty="0">
              <a:solidFill>
                <a:prstClr val="black"/>
              </a:solidFill>
              <a:latin typeface="Calibri"/>
            </a:endParaRPr>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53</a:t>
            </a:fld>
            <a:endParaRPr lang="el-GR">
              <a:solidFill>
                <a:prstClr val="black"/>
              </a:solidFill>
            </a:endParaRPr>
          </a:p>
        </p:txBody>
      </p:sp>
    </p:spTree>
    <p:extLst>
      <p:ext uri="{BB962C8B-B14F-4D97-AF65-F5344CB8AC3E}">
        <p14:creationId xmlns:p14="http://schemas.microsoft.com/office/powerpoint/2010/main" val="139499940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1 - Τίτλος"/>
          <p:cNvSpPr>
            <a:spLocks noGrp="1"/>
          </p:cNvSpPr>
          <p:nvPr>
            <p:ph type="title"/>
          </p:nvPr>
        </p:nvSpPr>
        <p:spPr>
          <a:xfrm>
            <a:off x="428625" y="0"/>
            <a:ext cx="8229600" cy="1143000"/>
          </a:xfrm>
        </p:spPr>
        <p:txBody>
          <a:bodyPr/>
          <a:lstStyle/>
          <a:p>
            <a:r>
              <a:rPr lang="el-GR" altLang="el-GR" dirty="0" smtClean="0">
                <a:solidFill>
                  <a:srgbClr val="604A7B"/>
                </a:solidFill>
              </a:rPr>
              <a:t>Βιβλιογραφία</a:t>
            </a:r>
            <a:r>
              <a:rPr lang="en-US" altLang="el-GR" dirty="0" smtClean="0">
                <a:solidFill>
                  <a:srgbClr val="604A7B"/>
                </a:solidFill>
              </a:rPr>
              <a:t> </a:t>
            </a:r>
            <a:r>
              <a:rPr lang="en-US" altLang="el-GR" sz="3200" b="0" dirty="0" smtClean="0">
                <a:solidFill>
                  <a:srgbClr val="604A7B"/>
                </a:solidFill>
              </a:rPr>
              <a:t>(</a:t>
            </a:r>
            <a:r>
              <a:rPr lang="el-GR" altLang="el-GR" sz="3200" b="0" dirty="0" smtClean="0">
                <a:solidFill>
                  <a:srgbClr val="604A7B"/>
                </a:solidFill>
              </a:rPr>
              <a:t>1 από 2)</a:t>
            </a:r>
          </a:p>
        </p:txBody>
      </p:sp>
      <p:sp>
        <p:nvSpPr>
          <p:cNvPr id="4099" name="2 - Θέση περιεχομένου"/>
          <p:cNvSpPr>
            <a:spLocks noGrp="1"/>
          </p:cNvSpPr>
          <p:nvPr>
            <p:ph idx="1"/>
          </p:nvPr>
        </p:nvSpPr>
        <p:spPr>
          <a:xfrm>
            <a:off x="0" y="980728"/>
            <a:ext cx="9144000" cy="5715000"/>
          </a:xfrm>
        </p:spPr>
        <p:txBody>
          <a:bodyPr>
            <a:noAutofit/>
          </a:bodyPr>
          <a:lstStyle/>
          <a:p>
            <a:pPr>
              <a:spcBef>
                <a:spcPts val="1200"/>
              </a:spcBef>
            </a:pPr>
            <a:r>
              <a:rPr lang="en-US" altLang="el-GR" sz="2200" dirty="0" smtClean="0"/>
              <a:t>Archaeological textiles, UKIC Occasional Paper No 10, 1990.</a:t>
            </a:r>
            <a:endParaRPr lang="el-GR" altLang="el-GR" sz="2200" dirty="0" smtClean="0"/>
          </a:p>
          <a:p>
            <a:pPr>
              <a:spcBef>
                <a:spcPts val="1200"/>
              </a:spcBef>
            </a:pPr>
            <a:r>
              <a:rPr lang="en-US" altLang="el-GR" sz="2200" dirty="0" err="1" smtClean="0"/>
              <a:t>Catling</a:t>
            </a:r>
            <a:r>
              <a:rPr lang="en-US" altLang="el-GR" sz="2200" dirty="0" smtClean="0"/>
              <a:t>, D. and Grayson, J. (2004), Identification of Vegetable </a:t>
            </a:r>
            <a:r>
              <a:rPr lang="en-US" altLang="el-GR" sz="2200" dirty="0" err="1" smtClean="0"/>
              <a:t>Fibres</a:t>
            </a:r>
            <a:r>
              <a:rPr lang="en-US" altLang="el-GR" sz="2200" dirty="0" smtClean="0"/>
              <a:t>. London.</a:t>
            </a:r>
            <a:endParaRPr lang="el-GR" altLang="el-GR" sz="2200" dirty="0" smtClean="0"/>
          </a:p>
          <a:p>
            <a:pPr>
              <a:spcBef>
                <a:spcPts val="1200"/>
              </a:spcBef>
            </a:pPr>
            <a:r>
              <a:rPr lang="en-US" altLang="el-GR" sz="2200" dirty="0" smtClean="0"/>
              <a:t>Cook, G. (1993), Handbook of Textile </a:t>
            </a:r>
            <a:r>
              <a:rPr lang="en-US" altLang="el-GR" sz="2200" dirty="0" err="1" smtClean="0"/>
              <a:t>Fibres</a:t>
            </a:r>
            <a:r>
              <a:rPr lang="en-US" altLang="el-GR" sz="2200" dirty="0" smtClean="0"/>
              <a:t>, Natural </a:t>
            </a:r>
            <a:r>
              <a:rPr lang="en-US" altLang="el-GR" sz="2200" dirty="0" err="1" smtClean="0"/>
              <a:t>Fibres</a:t>
            </a:r>
            <a:r>
              <a:rPr lang="en-US" altLang="el-GR" sz="2200" dirty="0" smtClean="0"/>
              <a:t>. </a:t>
            </a:r>
            <a:r>
              <a:rPr lang="en-US" altLang="el-GR" sz="2200" dirty="0" err="1" smtClean="0"/>
              <a:t>Merrow</a:t>
            </a:r>
            <a:r>
              <a:rPr lang="en-US" altLang="el-GR" sz="2200" dirty="0" smtClean="0"/>
              <a:t> Publishing Co Ltd, England. </a:t>
            </a:r>
            <a:endParaRPr lang="el-GR" altLang="el-GR" sz="2200" dirty="0" smtClean="0"/>
          </a:p>
          <a:p>
            <a:pPr>
              <a:spcBef>
                <a:spcPts val="1200"/>
              </a:spcBef>
            </a:pPr>
            <a:r>
              <a:rPr lang="en-US" altLang="el-GR" sz="2200" dirty="0" smtClean="0"/>
              <a:t>Emery, I. (2009), The Primary Structures of Fabrics. An Illustrated Classification. Thames and Hudson-UK.</a:t>
            </a:r>
            <a:endParaRPr lang="el-GR" altLang="el-GR" sz="2200" dirty="0" smtClean="0"/>
          </a:p>
          <a:p>
            <a:pPr>
              <a:spcBef>
                <a:spcPts val="1200"/>
              </a:spcBef>
            </a:pPr>
            <a:r>
              <a:rPr lang="en-US" altLang="el-GR" sz="2200" dirty="0" err="1" smtClean="0"/>
              <a:t>Gohl</a:t>
            </a:r>
            <a:r>
              <a:rPr lang="en-US" altLang="el-GR" sz="2200" dirty="0" smtClean="0"/>
              <a:t>, E.P.G. and </a:t>
            </a:r>
            <a:r>
              <a:rPr lang="en-US" altLang="el-GR" sz="2200" dirty="0" err="1" smtClean="0"/>
              <a:t>Vilensky</a:t>
            </a:r>
            <a:r>
              <a:rPr lang="en-US" altLang="el-GR" sz="2200" dirty="0" smtClean="0"/>
              <a:t>, L.D. (1980), Textile Science. An Explanation of </a:t>
            </a:r>
            <a:r>
              <a:rPr lang="en-US" altLang="el-GR" sz="2200" dirty="0" err="1" smtClean="0"/>
              <a:t>Fibre</a:t>
            </a:r>
            <a:r>
              <a:rPr lang="en-US" altLang="el-GR" sz="2200" dirty="0" smtClean="0"/>
              <a:t> Properties. Longman </a:t>
            </a:r>
            <a:r>
              <a:rPr lang="en-US" altLang="el-GR" sz="2200" dirty="0" err="1" smtClean="0"/>
              <a:t>Chesire</a:t>
            </a:r>
            <a:r>
              <a:rPr lang="en-US" altLang="el-GR" sz="2200" dirty="0" smtClean="0"/>
              <a:t>. </a:t>
            </a:r>
            <a:endParaRPr lang="el-GR" altLang="el-GR" sz="2200" dirty="0" smtClean="0"/>
          </a:p>
          <a:p>
            <a:pPr>
              <a:spcBef>
                <a:spcPts val="1200"/>
              </a:spcBef>
            </a:pPr>
            <a:r>
              <a:rPr lang="en-US" altLang="el-GR" sz="2200" dirty="0" smtClean="0"/>
              <a:t>Greaves, P.H. and Saville, B.P. (1995), Microscopy of Textile </a:t>
            </a:r>
            <a:r>
              <a:rPr lang="en-US" altLang="el-GR" sz="2200" dirty="0" err="1" smtClean="0"/>
              <a:t>Fibres</a:t>
            </a:r>
            <a:r>
              <a:rPr lang="en-US" altLang="el-GR" sz="2200" dirty="0" smtClean="0"/>
              <a:t>. Oxford. </a:t>
            </a:r>
            <a:endParaRPr lang="el-GR" altLang="el-GR" sz="2200" dirty="0" smtClean="0"/>
          </a:p>
          <a:p>
            <a:pPr>
              <a:spcBef>
                <a:spcPts val="1200"/>
              </a:spcBef>
            </a:pPr>
            <a:r>
              <a:rPr lang="en-GB" altLang="el-GR" sz="2200" dirty="0" smtClean="0"/>
              <a:t>Hatch, L.K. (1993), Textile Science. West Publishing Company, USA.</a:t>
            </a:r>
            <a:endParaRPr lang="el-GR" altLang="el-GR" sz="2200" dirty="0" smtClean="0"/>
          </a:p>
          <a:p>
            <a:pPr>
              <a:spcBef>
                <a:spcPts val="1200"/>
              </a:spcBef>
            </a:pPr>
            <a:r>
              <a:rPr lang="en-US" altLang="el-GR" sz="2200" dirty="0" smtClean="0"/>
              <a:t>Johnston-Feller, R. (2001), </a:t>
            </a:r>
            <a:r>
              <a:rPr lang="en-US" altLang="el-GR" sz="2200" dirty="0" err="1" smtClean="0"/>
              <a:t>Colour</a:t>
            </a:r>
            <a:r>
              <a:rPr lang="en-US" altLang="el-GR" sz="2200" dirty="0" smtClean="0"/>
              <a:t> science in the examination of museum objects, nondestructive procedures, Getty Conservation Institute: Los Angeles</a:t>
            </a:r>
            <a:endParaRPr lang="el-GR" altLang="el-GR" sz="2200" dirty="0" smtClean="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54</a:t>
            </a:fld>
            <a:endParaRPr lang="el-GR">
              <a:solidFill>
                <a:prstClr val="black"/>
              </a:solidFill>
            </a:endParaRPr>
          </a:p>
        </p:txBody>
      </p:sp>
    </p:spTree>
    <p:extLst>
      <p:ext uri="{BB962C8B-B14F-4D97-AF65-F5344CB8AC3E}">
        <p14:creationId xmlns:p14="http://schemas.microsoft.com/office/powerpoint/2010/main" val="115038426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1 - Τίτλος"/>
          <p:cNvSpPr>
            <a:spLocks noGrp="1"/>
          </p:cNvSpPr>
          <p:nvPr>
            <p:ph type="title"/>
          </p:nvPr>
        </p:nvSpPr>
        <p:spPr>
          <a:xfrm>
            <a:off x="428625" y="0"/>
            <a:ext cx="8229600" cy="1143000"/>
          </a:xfrm>
        </p:spPr>
        <p:txBody>
          <a:bodyPr/>
          <a:lstStyle/>
          <a:p>
            <a:r>
              <a:rPr lang="el-GR" altLang="el-GR" dirty="0" smtClean="0">
                <a:solidFill>
                  <a:srgbClr val="604A7B"/>
                </a:solidFill>
              </a:rPr>
              <a:t>Βιβλιογραφία </a:t>
            </a:r>
            <a:r>
              <a:rPr lang="el-GR" altLang="el-GR" sz="3200" b="0" dirty="0" smtClean="0">
                <a:solidFill>
                  <a:srgbClr val="604A7B"/>
                </a:solidFill>
              </a:rPr>
              <a:t>(2 από 2)</a:t>
            </a:r>
          </a:p>
        </p:txBody>
      </p:sp>
      <p:sp>
        <p:nvSpPr>
          <p:cNvPr id="4099" name="2 - Θέση περιεχομένου"/>
          <p:cNvSpPr>
            <a:spLocks noGrp="1"/>
          </p:cNvSpPr>
          <p:nvPr>
            <p:ph idx="1"/>
          </p:nvPr>
        </p:nvSpPr>
        <p:spPr>
          <a:xfrm>
            <a:off x="0" y="1143000"/>
            <a:ext cx="9144000" cy="5715000"/>
          </a:xfrm>
        </p:spPr>
        <p:txBody>
          <a:bodyPr>
            <a:noAutofit/>
          </a:bodyPr>
          <a:lstStyle/>
          <a:p>
            <a:pPr>
              <a:spcBef>
                <a:spcPts val="1200"/>
              </a:spcBef>
            </a:pPr>
            <a:r>
              <a:rPr lang="en-US" altLang="el-GR" sz="2200" dirty="0" smtClean="0"/>
              <a:t>Karatzani, A. (2007), The evolution of a Craft: The use of Metal Threads in the Decoration of Late- and Post-Byzantine Ecclesiastical Textiles, Unpublished PhD thesis, University of London.</a:t>
            </a:r>
            <a:endParaRPr lang="el-GR" altLang="el-GR" sz="2200" dirty="0" smtClean="0"/>
          </a:p>
          <a:p>
            <a:pPr>
              <a:spcBef>
                <a:spcPts val="1200"/>
              </a:spcBef>
            </a:pPr>
            <a:r>
              <a:rPr lang="en-US" altLang="el-GR" sz="2200" dirty="0" smtClean="0"/>
              <a:t>Karatzani, A. (2012), Metal threads: the historical development, </a:t>
            </a:r>
            <a:r>
              <a:rPr lang="el-GR" altLang="el-GR" sz="2200" dirty="0" smtClean="0"/>
              <a:t>στο</a:t>
            </a:r>
            <a:r>
              <a:rPr lang="en-US" altLang="el-GR" sz="2200" dirty="0" smtClean="0"/>
              <a:t> </a:t>
            </a:r>
            <a:r>
              <a:rPr lang="en-US" altLang="el-GR" sz="2200" dirty="0" err="1" smtClean="0"/>
              <a:t>Tzachili</a:t>
            </a:r>
            <a:r>
              <a:rPr lang="en-US" altLang="el-GR" sz="2200" dirty="0" smtClean="0"/>
              <a:t>, I &amp; </a:t>
            </a:r>
            <a:r>
              <a:rPr lang="en-US" altLang="el-GR" sz="2200" dirty="0" err="1" smtClean="0"/>
              <a:t>Zimi</a:t>
            </a:r>
            <a:r>
              <a:rPr lang="en-US" altLang="el-GR" sz="2200" dirty="0" smtClean="0"/>
              <a:t> E. (</a:t>
            </a:r>
            <a:r>
              <a:rPr lang="en-US" altLang="el-GR" sz="2200" dirty="0" err="1" smtClean="0"/>
              <a:t>eds</a:t>
            </a:r>
            <a:r>
              <a:rPr lang="en-US" altLang="el-GR" sz="2200" dirty="0" smtClean="0"/>
              <a:t>), “Textiles and Dress in Greece and the Roman East: a Technological and Social Approach”, Ta </a:t>
            </a:r>
            <a:r>
              <a:rPr lang="en-US" altLang="el-GR" sz="2200" dirty="0" err="1" smtClean="0"/>
              <a:t>pragmata</a:t>
            </a:r>
            <a:r>
              <a:rPr lang="en-US" altLang="el-GR" sz="2200" dirty="0" smtClean="0"/>
              <a:t> Publications </a:t>
            </a:r>
            <a:r>
              <a:rPr lang="el-GR" altLang="el-GR" sz="2200" dirty="0" smtClean="0"/>
              <a:t>σελ</a:t>
            </a:r>
            <a:r>
              <a:rPr lang="en-US" altLang="el-GR" sz="2200" dirty="0" smtClean="0"/>
              <a:t>. 55-65. </a:t>
            </a:r>
            <a:endParaRPr lang="el-GR" altLang="el-GR" sz="2200" dirty="0" smtClean="0"/>
          </a:p>
          <a:p>
            <a:pPr>
              <a:spcBef>
                <a:spcPts val="1200"/>
              </a:spcBef>
            </a:pPr>
            <a:r>
              <a:rPr lang="el-GR" altLang="el-GR" sz="2200" dirty="0" err="1" smtClean="0"/>
              <a:t>Καρατζάνη</a:t>
            </a:r>
            <a:r>
              <a:rPr lang="en-US" altLang="el-GR" sz="2200" dirty="0" smtClean="0"/>
              <a:t>,</a:t>
            </a:r>
            <a:r>
              <a:rPr lang="el-GR" altLang="el-GR" sz="2200" dirty="0" smtClean="0"/>
              <a:t> Αν. (2012), Μελέτη και ανάλυση μεταλλικών νημάτων από βυζαντινά ελληνικά εκκλησιαστικά υφάσματα που χρονολογούνται μεταξύ 14</a:t>
            </a:r>
            <a:r>
              <a:rPr lang="el-GR" altLang="el-GR" sz="2200" baseline="30000" dirty="0" smtClean="0"/>
              <a:t>ου</a:t>
            </a:r>
            <a:r>
              <a:rPr lang="el-GR" altLang="el-GR" sz="2200" dirty="0" smtClean="0"/>
              <a:t> και 19</a:t>
            </a:r>
            <a:r>
              <a:rPr lang="el-GR" altLang="el-GR" sz="2200" baseline="30000" dirty="0" smtClean="0"/>
              <a:t>ου</a:t>
            </a:r>
            <a:r>
              <a:rPr lang="el-GR" altLang="el-GR" sz="2200" dirty="0" smtClean="0"/>
              <a:t> αιώνα, Πρακτικά 5</a:t>
            </a:r>
            <a:r>
              <a:rPr lang="el-GR" altLang="el-GR" sz="2200" baseline="30000" dirty="0" smtClean="0"/>
              <a:t>ου</a:t>
            </a:r>
            <a:r>
              <a:rPr lang="el-GR" altLang="el-GR" sz="2200" dirty="0" smtClean="0"/>
              <a:t> Συμποσίου της Ελληνικής </a:t>
            </a:r>
            <a:r>
              <a:rPr lang="el-GR" altLang="el-GR" sz="2200" dirty="0" err="1" smtClean="0"/>
              <a:t>Αρχαιομετρικής</a:t>
            </a:r>
            <a:r>
              <a:rPr lang="el-GR" altLang="el-GR" sz="2200" dirty="0" smtClean="0"/>
              <a:t> Εταιρίας, Εκδόσεις </a:t>
            </a:r>
            <a:r>
              <a:rPr lang="el-GR" altLang="el-GR" sz="2200" dirty="0" err="1" smtClean="0"/>
              <a:t>Παπαζήση</a:t>
            </a:r>
            <a:r>
              <a:rPr lang="el-GR" altLang="el-GR" sz="2200" dirty="0" smtClean="0"/>
              <a:t>, Αθήνα 2012,  σελ. 841-857.</a:t>
            </a:r>
          </a:p>
          <a:p>
            <a:pPr>
              <a:spcBef>
                <a:spcPts val="1200"/>
              </a:spcBef>
            </a:pPr>
            <a:r>
              <a:rPr lang="en-US" altLang="el-GR" sz="2200" dirty="0" smtClean="0"/>
              <a:t>The textile Institute, (1975), Identification of textiles materials, Manchester.</a:t>
            </a:r>
            <a:endParaRPr lang="el-GR" altLang="el-GR" sz="2200" dirty="0" smtClean="0"/>
          </a:p>
          <a:p>
            <a:pPr>
              <a:spcBef>
                <a:spcPts val="1200"/>
              </a:spcBef>
            </a:pPr>
            <a:r>
              <a:rPr lang="en-GB" altLang="el-GR" sz="2200" dirty="0" err="1" smtClean="0"/>
              <a:t>Tímár-Balázsy</a:t>
            </a:r>
            <a:r>
              <a:rPr lang="en-GB" altLang="el-GR" sz="2200" dirty="0" smtClean="0"/>
              <a:t>, A. </a:t>
            </a:r>
            <a:r>
              <a:rPr lang="en-US" altLang="el-GR" sz="2200" dirty="0" smtClean="0"/>
              <a:t>and </a:t>
            </a:r>
            <a:r>
              <a:rPr lang="en-US" altLang="el-GR" sz="2200" dirty="0" err="1" smtClean="0"/>
              <a:t>Eastop</a:t>
            </a:r>
            <a:r>
              <a:rPr lang="en-US" altLang="el-GR" sz="2200" dirty="0" smtClean="0"/>
              <a:t>, D. (</a:t>
            </a:r>
            <a:r>
              <a:rPr lang="en-GB" altLang="el-GR" sz="2200" dirty="0" smtClean="0"/>
              <a:t>1998), Chemical principles of textile conservation. London: </a:t>
            </a:r>
            <a:r>
              <a:rPr lang="en-GB" altLang="el-GR" sz="2200" dirty="0" err="1" smtClean="0"/>
              <a:t>Butterworths</a:t>
            </a:r>
            <a:r>
              <a:rPr lang="en-GB" altLang="el-GR" sz="2200" dirty="0" smtClean="0"/>
              <a:t>-Heinemann. </a:t>
            </a:r>
            <a:endParaRPr lang="el-GR" altLang="el-GR" sz="2200" dirty="0" smtClean="0"/>
          </a:p>
          <a:p>
            <a:pPr>
              <a:spcBef>
                <a:spcPts val="1200"/>
              </a:spcBef>
            </a:pPr>
            <a:endParaRPr lang="el-GR" altLang="el-GR" sz="2200" dirty="0" smtClean="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55</a:t>
            </a:fld>
            <a:endParaRPr lang="el-GR">
              <a:solidFill>
                <a:prstClr val="black"/>
              </a:solidFill>
            </a:endParaRPr>
          </a:p>
        </p:txBody>
      </p:sp>
    </p:spTree>
    <p:extLst>
      <p:ext uri="{BB962C8B-B14F-4D97-AF65-F5344CB8AC3E}">
        <p14:creationId xmlns:p14="http://schemas.microsoft.com/office/powerpoint/2010/main" val="340817647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p:cNvSpPr>
            <a:spLocks noGrp="1"/>
          </p:cNvSpPr>
          <p:nvPr>
            <p:ph type="ctrTitle"/>
          </p:nvPr>
        </p:nvSpPr>
        <p:spPr/>
        <p:txBody>
          <a:bodyPr/>
          <a:lstStyle/>
          <a:p>
            <a:r>
              <a:rPr lang="el-GR" dirty="0" smtClean="0"/>
              <a:t>Τέλος Ενότητας</a:t>
            </a:r>
            <a:endParaRPr lang="el-GR" dirty="0"/>
          </a:p>
        </p:txBody>
      </p:sp>
      <p:sp>
        <p:nvSpPr>
          <p:cNvPr id="8" name="Υπότιτλος 7"/>
          <p:cNvSpPr>
            <a:spLocks noGrp="1"/>
          </p:cNvSpPr>
          <p:nvPr>
            <p:ph type="subTitle" idx="1"/>
          </p:nvPr>
        </p:nvSpPr>
        <p:spPr/>
        <p:txBody>
          <a:bodyPr/>
          <a:lstStyle/>
          <a:p>
            <a:endParaRPr lang="el-GR" dirty="0"/>
          </a:p>
        </p:txBody>
      </p:sp>
      <p:grpSp>
        <p:nvGrpSpPr>
          <p:cNvPr id="3" name="Ομάδα 2"/>
          <p:cNvGrpSpPr/>
          <p:nvPr/>
        </p:nvGrpSpPr>
        <p:grpSpPr>
          <a:xfrm>
            <a:off x="1767633" y="5931169"/>
            <a:ext cx="5828703" cy="768532"/>
            <a:chOff x="1767633" y="5931169"/>
            <a:chExt cx="5828703" cy="768532"/>
          </a:xfrm>
        </p:grpSpPr>
        <p:pic>
          <p:nvPicPr>
            <p:cNvPr id="9"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1767633" y="5931169"/>
              <a:ext cx="1971675" cy="702000"/>
            </a:xfrm>
            <a:prstGeom prst="rect">
              <a:avLst/>
            </a:prstGeom>
            <a:noFill/>
          </p:spPr>
        </p:pic>
        <p:pic>
          <p:nvPicPr>
            <p:cNvPr id="10" name="Picture 2" descr="C:\Users\alex\Desktop\logo.png"/>
            <p:cNvPicPr>
              <a:picLocks noChangeAspect="1" noChangeArrowheads="1"/>
            </p:cNvPicPr>
            <p:nvPr/>
          </p:nvPicPr>
          <p:blipFill rotWithShape="1">
            <a:blip r:embed="rId4">
              <a:extLst>
                <a:ext uri="{28A0092B-C50C-407E-A947-70E740481C1C}">
                  <a14:useLocalDpi xmlns:a14="http://schemas.microsoft.com/office/drawing/2010/main" val="0"/>
                </a:ext>
              </a:extLst>
            </a:blip>
            <a:srcRect t="8214"/>
            <a:stretch/>
          </p:blipFill>
          <p:spPr bwMode="auto">
            <a:xfrm>
              <a:off x="3923928" y="5931169"/>
              <a:ext cx="3672408" cy="76853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8679105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l-GR" sz="4400" cap="none" dirty="0" smtClean="0"/>
              <a:t>Σημειώματα</a:t>
            </a:r>
            <a:endParaRPr lang="el-GR" sz="4400" cap="none" dirty="0"/>
          </a:p>
        </p:txBody>
      </p:sp>
      <p:sp>
        <p:nvSpPr>
          <p:cNvPr id="2" name="Subtitle 1"/>
          <p:cNvSpPr>
            <a:spLocks noGrp="1"/>
          </p:cNvSpPr>
          <p:nvPr>
            <p:ph type="subTitle" idx="1"/>
          </p:nvPr>
        </p:nvSpPr>
        <p:spPr/>
        <p:txBody>
          <a:bodyPr/>
          <a:lstStyle/>
          <a:p>
            <a:endParaRPr lang="el-GR"/>
          </a:p>
        </p:txBody>
      </p:sp>
    </p:spTree>
    <p:extLst>
      <p:ext uri="{BB962C8B-B14F-4D97-AF65-F5344CB8AC3E}">
        <p14:creationId xmlns:p14="http://schemas.microsoft.com/office/powerpoint/2010/main" val="118133689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Σημείωμα </a:t>
            </a:r>
            <a:r>
              <a:rPr lang="el-GR" dirty="0" smtClean="0"/>
              <a:t>Αναφοράς</a:t>
            </a:r>
            <a:endParaRPr lang="el-GR" dirty="0"/>
          </a:p>
        </p:txBody>
      </p:sp>
      <p:sp>
        <p:nvSpPr>
          <p:cNvPr id="3" name="Content Placeholder 2"/>
          <p:cNvSpPr>
            <a:spLocks noGrp="1"/>
          </p:cNvSpPr>
          <p:nvPr>
            <p:ph idx="1"/>
          </p:nvPr>
        </p:nvSpPr>
        <p:spPr/>
        <p:txBody>
          <a:bodyPr>
            <a:normAutofit/>
          </a:bodyPr>
          <a:lstStyle/>
          <a:p>
            <a:pPr marL="0" indent="0">
              <a:buNone/>
            </a:pPr>
            <a:r>
              <a:rPr lang="el-GR" sz="2000" dirty="0" err="1" smtClean="0"/>
              <a:t>Copyright</a:t>
            </a:r>
            <a:r>
              <a:rPr lang="el-GR" sz="2000" dirty="0" smtClean="0"/>
              <a:t> Τεχνολογικό Εκπαιδευτικό Ίδρυμα Αθήνας</a:t>
            </a:r>
            <a:r>
              <a:rPr lang="en-US" sz="2000" dirty="0" smtClean="0"/>
              <a:t>, </a:t>
            </a:r>
            <a:r>
              <a:rPr lang="el-GR" sz="2000" dirty="0" smtClean="0"/>
              <a:t>Άννα </a:t>
            </a:r>
            <a:r>
              <a:rPr lang="el-GR" sz="2000" dirty="0" err="1" smtClean="0"/>
              <a:t>Καρατζάνη</a:t>
            </a:r>
            <a:r>
              <a:rPr lang="el-GR" sz="2000" dirty="0" smtClean="0"/>
              <a:t> 2014. </a:t>
            </a:r>
            <a:r>
              <a:rPr lang="el-GR" sz="2000" dirty="0"/>
              <a:t>Άννα </a:t>
            </a:r>
            <a:r>
              <a:rPr lang="el-GR" sz="2000" dirty="0" err="1" smtClean="0"/>
              <a:t>Καρατζάνη</a:t>
            </a:r>
            <a:r>
              <a:rPr lang="el-GR" sz="2000" dirty="0" smtClean="0"/>
              <a:t>. </a:t>
            </a:r>
            <a:r>
              <a:rPr lang="el-GR" sz="2000" dirty="0"/>
              <a:t>«Συντήρηση Υφάσματος (Θ). </a:t>
            </a:r>
            <a:r>
              <a:rPr lang="el-GR" sz="2000" dirty="0" smtClean="0"/>
              <a:t>Ενότητα 3</a:t>
            </a:r>
            <a:r>
              <a:rPr lang="en-US" sz="2000" dirty="0" smtClean="0"/>
              <a:t>:</a:t>
            </a:r>
            <a:r>
              <a:rPr lang="el-GR" sz="2000" dirty="0"/>
              <a:t> Κλωστοϋφαντουργία – Κατεργασία ινών». Έκδοση: </a:t>
            </a:r>
            <a:r>
              <a:rPr lang="el-GR" sz="2000" dirty="0" smtClean="0"/>
              <a:t>1.0</a:t>
            </a:r>
            <a:r>
              <a:rPr lang="el-GR" sz="2000" dirty="0"/>
              <a:t>. Αθήνα </a:t>
            </a:r>
            <a:r>
              <a:rPr lang="el-GR" sz="2000" dirty="0" smtClean="0"/>
              <a:t>2014. </a:t>
            </a:r>
            <a:r>
              <a:rPr lang="el-GR" sz="2000" dirty="0"/>
              <a:t>Διαθέσιμο από τη δικτυακή </a:t>
            </a:r>
            <a:r>
              <a:rPr lang="el-GR" sz="2000" dirty="0" smtClean="0"/>
              <a:t>διεύθυνση: </a:t>
            </a:r>
            <a:r>
              <a:rPr lang="en-US" sz="2000" dirty="0" smtClean="0">
                <a:hlinkClick r:id="rId3"/>
              </a:rPr>
              <a:t>ocp.teiath.gr</a:t>
            </a:r>
            <a:r>
              <a:rPr lang="el-GR" sz="2000" dirty="0" smtClean="0"/>
              <a:t>.</a:t>
            </a:r>
            <a:endParaRPr lang="el-GR" sz="2000" dirty="0"/>
          </a:p>
          <a:p>
            <a:endParaRPr lang="el-GR" sz="2000"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58</a:t>
            </a:fld>
            <a:endParaRPr lang="el-GR"/>
          </a:p>
        </p:txBody>
      </p:sp>
    </p:spTree>
    <p:extLst>
      <p:ext uri="{BB962C8B-B14F-4D97-AF65-F5344CB8AC3E}">
        <p14:creationId xmlns:p14="http://schemas.microsoft.com/office/powerpoint/2010/main" val="276665379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solidFill>
                  <a:schemeClr val="accent4">
                    <a:lumMod val="75000"/>
                  </a:schemeClr>
                </a:solidFill>
              </a:rPr>
              <a:t>Κατηγορίες ινών</a:t>
            </a:r>
          </a:p>
        </p:txBody>
      </p:sp>
      <p:graphicFrame>
        <p:nvGraphicFramePr>
          <p:cNvPr id="5" name="Diagram 9" title="Κατηγορίες ινών"/>
          <p:cNvGraphicFramePr/>
          <p:nvPr>
            <p:extLst>
              <p:ext uri="{D42A27DB-BD31-4B8C-83A1-F6EECF244321}">
                <p14:modId xmlns:p14="http://schemas.microsoft.com/office/powerpoint/2010/main" val="3909548155"/>
              </p:ext>
            </p:extLst>
          </p:nvPr>
        </p:nvGraphicFramePr>
        <p:xfrm>
          <a:off x="107504" y="1052816"/>
          <a:ext cx="8783960" cy="52316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5</a:t>
            </a:fld>
            <a:endParaRPr lang="el-GR">
              <a:solidFill>
                <a:prstClr val="black"/>
              </a:solidFill>
            </a:endParaRPr>
          </a:p>
        </p:txBody>
      </p:sp>
    </p:spTree>
    <p:extLst>
      <p:ext uri="{BB962C8B-B14F-4D97-AF65-F5344CB8AC3E}">
        <p14:creationId xmlns:p14="http://schemas.microsoft.com/office/powerpoint/2010/main" val="323127829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2272"/>
            <a:ext cx="8229600" cy="1143000"/>
          </a:xfrm>
        </p:spPr>
        <p:txBody>
          <a:bodyPr>
            <a:normAutofit/>
          </a:bodyPr>
          <a:lstStyle/>
          <a:p>
            <a:r>
              <a:rPr lang="el-GR" dirty="0"/>
              <a:t>Σημείωμα </a:t>
            </a:r>
            <a:r>
              <a:rPr lang="el-GR" dirty="0" smtClean="0"/>
              <a:t>Αδειοδότησης</a:t>
            </a:r>
            <a:endParaRPr lang="el-GR" dirty="0"/>
          </a:p>
        </p:txBody>
      </p:sp>
      <p:sp>
        <p:nvSpPr>
          <p:cNvPr id="3" name="Content Placeholder 2"/>
          <p:cNvSpPr>
            <a:spLocks noGrp="1"/>
          </p:cNvSpPr>
          <p:nvPr>
            <p:ph idx="1"/>
          </p:nvPr>
        </p:nvSpPr>
        <p:spPr>
          <a:xfrm>
            <a:off x="76648" y="764704"/>
            <a:ext cx="8928992" cy="2078336"/>
          </a:xfrm>
          <a:noFill/>
        </p:spPr>
        <p:txBody>
          <a:bodyPr>
            <a:noAutofit/>
          </a:bodyPr>
          <a:lstStyle/>
          <a:p>
            <a:pPr marL="0" indent="0">
              <a:buNone/>
            </a:pPr>
            <a:r>
              <a:rPr lang="el-GR" sz="1800" dirty="0" smtClean="0"/>
              <a:t>Το </a:t>
            </a:r>
            <a:r>
              <a:rPr lang="el-GR" sz="1800" dirty="0"/>
              <a:t>παρόν υλικό διατίθεται με τους όρους της άδειας χρήσης Creative Commons Αναφορά, Μη Εμπορική Χρήση Παρόμοια Διανομή 4.0 [1] ή μεταγενέστερη, Διεθνής Έκδοση.   Εξαιρούνται τα αυτοτελή έργα τρίτων π.χ. φωτογραφίες, διαγράμματα </a:t>
            </a:r>
            <a:r>
              <a:rPr lang="el-GR" sz="1800" dirty="0" err="1"/>
              <a:t>κ.λ.π</a:t>
            </a:r>
            <a:r>
              <a:rPr lang="el-GR" sz="1800" dirty="0"/>
              <a:t>., </a:t>
            </a:r>
            <a:r>
              <a:rPr lang="el-GR" sz="1800" dirty="0" smtClean="0"/>
              <a:t>τα </a:t>
            </a:r>
            <a:r>
              <a:rPr lang="el-GR" sz="1800" dirty="0"/>
              <a:t>οποία εμπεριέχονται σε </a:t>
            </a:r>
            <a:r>
              <a:rPr lang="el-GR" sz="1800" dirty="0" smtClean="0"/>
              <a:t>αυτό. </a:t>
            </a:r>
            <a:r>
              <a:rPr lang="el-GR" sz="1800" dirty="0"/>
              <a:t>Οι όροι χρήσης των </a:t>
            </a:r>
            <a:r>
              <a:rPr lang="el-GR" sz="1800" dirty="0" smtClean="0"/>
              <a:t>έργων τρίτων </a:t>
            </a:r>
            <a:r>
              <a:rPr lang="el-GR" sz="1800" dirty="0"/>
              <a:t>επεξηγούνται στη διαφάνεια  «Επεξήγηση όρων χρήσης έργων </a:t>
            </a:r>
            <a:r>
              <a:rPr lang="el-GR" sz="1800" dirty="0" smtClean="0"/>
              <a:t>τρίτων». </a:t>
            </a:r>
          </a:p>
          <a:p>
            <a:pPr marL="0" indent="0">
              <a:buNone/>
            </a:pPr>
            <a:r>
              <a:rPr lang="el-GR" sz="1800" dirty="0" smtClean="0"/>
              <a:t>Τα έργα για τα οποία έχει ζητηθεί άδεια  αναφέρονται στο «Σημείωμα  </a:t>
            </a:r>
            <a:r>
              <a:rPr lang="el-GR" sz="1800" dirty="0"/>
              <a:t>Χρήσης Έργων Τρίτων</a:t>
            </a:r>
            <a:r>
              <a:rPr lang="el-GR" sz="1800" dirty="0" smtClean="0"/>
              <a:t>». </a:t>
            </a:r>
          </a:p>
        </p:txBody>
      </p:sp>
      <p:pic>
        <p:nvPicPr>
          <p:cNvPr id="2056" name="Picture 22" descr="Λογότυπο για Άδειες χρήσης Creative Commons BY-NC-ND">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63888" y="2843040"/>
            <a:ext cx="1648660" cy="57606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6648" y="3284984"/>
            <a:ext cx="9036496" cy="3573016"/>
          </a:xfrm>
          <a:prstGeom prst="rect">
            <a:avLst/>
          </a:prstGeom>
        </p:spPr>
        <p:txBody>
          <a:bodyPr vert="horz" wrap="square" lIns="91440" tIns="45720" rIns="91440" bIns="45720" rtlCol="0" anchor="ctr">
            <a:normAutofit/>
          </a:bodyPr>
          <a:lstStyle/>
          <a:p>
            <a:pPr>
              <a:spcBef>
                <a:spcPts val="600"/>
              </a:spcBef>
            </a:pPr>
            <a:r>
              <a:rPr lang="el-GR" dirty="0">
                <a:latin typeface="+mn-lt"/>
              </a:rPr>
              <a:t>[1] http://creativecommons.org/licenses/by-nc-sa/4.0/ </a:t>
            </a:r>
            <a:endParaRPr lang="en-US" dirty="0" smtClean="0">
              <a:latin typeface="+mn-lt"/>
            </a:endParaRPr>
          </a:p>
          <a:p>
            <a:pPr>
              <a:spcBef>
                <a:spcPts val="600"/>
              </a:spcBef>
            </a:pPr>
            <a:r>
              <a:rPr lang="el-GR" dirty="0" smtClean="0">
                <a:latin typeface="+mn-lt"/>
              </a:rPr>
              <a:t>Ως </a:t>
            </a:r>
            <a:r>
              <a:rPr lang="el-GR" b="1" dirty="0">
                <a:latin typeface="+mn-lt"/>
              </a:rPr>
              <a:t>Μη Εμπορική</a:t>
            </a:r>
            <a:r>
              <a:rPr lang="el-GR" dirty="0">
                <a:latin typeface="+mn-lt"/>
              </a:rPr>
              <a:t> ορίζεται η χρήση:</a:t>
            </a:r>
          </a:p>
          <a:p>
            <a:pPr marL="342900" lvl="0" indent="-342900">
              <a:spcBef>
                <a:spcPts val="600"/>
              </a:spcBef>
              <a:buFont typeface="Arial" panose="020B0604020202020204" pitchFamily="34" charset="0"/>
              <a:buChar char="•"/>
            </a:pPr>
            <a:r>
              <a:rPr lang="el-GR" dirty="0">
                <a:latin typeface="+mn-lt"/>
              </a:rPr>
              <a:t>που δεν περιλαμβάνει άμεσο ή έμμεσο οικονομικό όφελος από την χρήση του έργου, για το διανομέα του έργου και </a:t>
            </a:r>
            <a:r>
              <a:rPr lang="el-GR" dirty="0" err="1">
                <a:latin typeface="+mn-lt"/>
              </a:rPr>
              <a:t>αδειοδόχο</a:t>
            </a:r>
            <a:endParaRPr lang="el-GR" dirty="0">
              <a:latin typeface="+mn-lt"/>
            </a:endParaRPr>
          </a:p>
          <a:p>
            <a:pPr marL="342900" lvl="0" indent="-342900">
              <a:spcBef>
                <a:spcPts val="600"/>
              </a:spcBef>
              <a:buFont typeface="Arial" panose="020B0604020202020204" pitchFamily="34" charset="0"/>
              <a:buChar char="•"/>
            </a:pPr>
            <a:r>
              <a:rPr lang="el-GR" dirty="0">
                <a:latin typeface="+mn-lt"/>
              </a:rPr>
              <a:t>που</a:t>
            </a:r>
            <a:r>
              <a:rPr lang="en-GB" dirty="0">
                <a:latin typeface="+mn-lt"/>
              </a:rPr>
              <a:t> </a:t>
            </a:r>
            <a:r>
              <a:rPr lang="el-GR" dirty="0">
                <a:latin typeface="+mn-lt"/>
              </a:rPr>
              <a:t>δεν περιλαμβάνει οικονομική συναλλαγή ως προϋπόθεση για τη χρήση ή πρόσβαση στο έργο</a:t>
            </a:r>
          </a:p>
          <a:p>
            <a:pPr marL="342900" lvl="0" indent="-342900">
              <a:spcBef>
                <a:spcPts val="600"/>
              </a:spcBef>
              <a:buFont typeface="Arial" panose="020B0604020202020204" pitchFamily="34" charset="0"/>
              <a:buChar char="•"/>
            </a:pPr>
            <a:r>
              <a:rPr lang="el-GR" dirty="0">
                <a:latin typeface="+mn-lt"/>
              </a:rPr>
              <a:t>που</a:t>
            </a:r>
            <a:r>
              <a:rPr lang="en-GB" dirty="0">
                <a:latin typeface="+mn-lt"/>
              </a:rPr>
              <a:t> </a:t>
            </a:r>
            <a:r>
              <a:rPr lang="el-GR" dirty="0">
                <a:latin typeface="+mn-lt"/>
              </a:rPr>
              <a:t>δεν προσπορίζει στο διανομέα του έργου και</a:t>
            </a:r>
            <a:r>
              <a:rPr lang="en-GB" dirty="0">
                <a:latin typeface="+mn-lt"/>
              </a:rPr>
              <a:t> </a:t>
            </a:r>
            <a:r>
              <a:rPr lang="el-GR" dirty="0" err="1">
                <a:latin typeface="+mn-lt"/>
              </a:rPr>
              <a:t>αδειοδόχο</a:t>
            </a:r>
            <a:r>
              <a:rPr lang="en-GB" dirty="0">
                <a:latin typeface="+mn-lt"/>
              </a:rPr>
              <a:t> </a:t>
            </a:r>
            <a:r>
              <a:rPr lang="el-GR" dirty="0">
                <a:latin typeface="+mn-lt"/>
              </a:rPr>
              <a:t>έμμεσο οικονομικό όφελος (π.χ. διαφημίσεις) από την προβολή του έργου σε διαδικτυακό </a:t>
            </a:r>
            <a:r>
              <a:rPr lang="el-GR" dirty="0" smtClean="0">
                <a:latin typeface="+mn-lt"/>
              </a:rPr>
              <a:t>τόπο</a:t>
            </a:r>
            <a:endParaRPr lang="en-US" dirty="0" smtClean="0">
              <a:latin typeface="+mn-lt"/>
            </a:endParaRPr>
          </a:p>
          <a:p>
            <a:pPr>
              <a:spcBef>
                <a:spcPts val="600"/>
              </a:spcBef>
            </a:pPr>
            <a:r>
              <a:rPr lang="el-GR" dirty="0" smtClean="0">
                <a:latin typeface="+mn-lt"/>
              </a:rPr>
              <a:t>Ο </a:t>
            </a:r>
            <a:r>
              <a:rPr lang="el-GR" dirty="0">
                <a:latin typeface="+mn-lt"/>
              </a:rPr>
              <a:t>δικαιούχος μπορεί να παρέχει στον </a:t>
            </a:r>
            <a:r>
              <a:rPr lang="el-GR" dirty="0" err="1">
                <a:latin typeface="+mn-lt"/>
              </a:rPr>
              <a:t>αδειοδόχο</a:t>
            </a:r>
            <a:r>
              <a:rPr lang="el-GR" dirty="0">
                <a:latin typeface="+mn-lt"/>
              </a:rPr>
              <a:t> ξεχωριστή άδεια να χρησιμοποιεί το έργο για εμπορική χρήση, εφόσον αυτό του ζητηθεί</a:t>
            </a:r>
            <a:r>
              <a:rPr lang="el-GR" dirty="0" smtClean="0">
                <a:latin typeface="+mn-lt"/>
              </a:rPr>
              <a:t>.</a:t>
            </a:r>
            <a:endParaRPr lang="el-GR" dirty="0">
              <a:latin typeface="+mn-lt"/>
            </a:endParaRPr>
          </a:p>
        </p:txBody>
      </p:sp>
    </p:spTree>
    <p:extLst>
      <p:ext uri="{BB962C8B-B14F-4D97-AF65-F5344CB8AC3E}">
        <p14:creationId xmlns:p14="http://schemas.microsoft.com/office/powerpoint/2010/main" val="320896200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3366" y="0"/>
            <a:ext cx="8229600" cy="908720"/>
          </a:xfrm>
          <a:noFill/>
        </p:spPr>
        <p:txBody>
          <a:bodyPr>
            <a:normAutofit fontScale="90000"/>
          </a:bodyPr>
          <a:lstStyle/>
          <a:p>
            <a:r>
              <a:rPr lang="el-GR" dirty="0" smtClean="0"/>
              <a:t>Επεξήγηση όρων χρήσης έργων τρίτων</a:t>
            </a:r>
            <a:endParaRPr lang="el-GR" dirty="0"/>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pPr>
                <a:defRPr/>
              </a:pPr>
              <a:t>60</a:t>
            </a:fld>
            <a:endParaRPr lang="el-GR"/>
          </a:p>
        </p:txBody>
      </p:sp>
      <p:sp>
        <p:nvSpPr>
          <p:cNvPr id="6" name="Rectangle 5"/>
          <p:cNvSpPr/>
          <p:nvPr/>
        </p:nvSpPr>
        <p:spPr>
          <a:xfrm>
            <a:off x="2088230" y="823372"/>
            <a:ext cx="6624736" cy="523220"/>
          </a:xfrm>
          <a:prstGeom prst="rect">
            <a:avLst/>
          </a:prstGeom>
        </p:spPr>
        <p:txBody>
          <a:bodyPr wrap="square">
            <a:spAutoFit/>
          </a:bodyPr>
          <a:lstStyle/>
          <a:p>
            <a:r>
              <a:rPr lang="el-GR" sz="1400" dirty="0" smtClean="0">
                <a:solidFill>
                  <a:schemeClr val="tx1">
                    <a:lumMod val="75000"/>
                    <a:lumOff val="25000"/>
                  </a:schemeClr>
                </a:solidFill>
                <a:latin typeface="+mn-lt"/>
              </a:rPr>
              <a:t>Δεν επιτρέπεται η επαναχρησιμοποίηση του έργου</a:t>
            </a:r>
            <a:r>
              <a:rPr lang="en-US" sz="1400" dirty="0" smtClean="0">
                <a:solidFill>
                  <a:schemeClr val="tx1">
                    <a:lumMod val="75000"/>
                    <a:lumOff val="25000"/>
                  </a:schemeClr>
                </a:solidFill>
                <a:latin typeface="+mn-lt"/>
              </a:rPr>
              <a:t>, </a:t>
            </a:r>
            <a:r>
              <a:rPr lang="el-GR" sz="1400" dirty="0" smtClean="0">
                <a:solidFill>
                  <a:schemeClr val="tx1">
                    <a:lumMod val="75000"/>
                    <a:lumOff val="25000"/>
                  </a:schemeClr>
                </a:solidFill>
                <a:latin typeface="+mn-lt"/>
              </a:rPr>
              <a:t>παρά μόνο εάν ζητηθεί εκ νέου άδεια από το δημιουργό.</a:t>
            </a:r>
            <a:endParaRPr lang="el-GR" sz="3200" dirty="0">
              <a:latin typeface="+mn-lt"/>
            </a:endParaRPr>
          </a:p>
        </p:txBody>
      </p:sp>
      <p:sp>
        <p:nvSpPr>
          <p:cNvPr id="7" name="Rectangle 6"/>
          <p:cNvSpPr/>
          <p:nvPr/>
        </p:nvSpPr>
        <p:spPr>
          <a:xfrm>
            <a:off x="1688763" y="914631"/>
            <a:ext cx="399468" cy="400110"/>
          </a:xfrm>
          <a:prstGeom prst="rect">
            <a:avLst/>
          </a:prstGeom>
        </p:spPr>
        <p:txBody>
          <a:bodyPr wrap="none">
            <a:spAutoFit/>
          </a:bodyPr>
          <a:lstStyle/>
          <a:p>
            <a:pPr algn="r"/>
            <a:r>
              <a:rPr lang="en-US" sz="2000" dirty="0">
                <a:solidFill>
                  <a:schemeClr val="tx1">
                    <a:lumMod val="75000"/>
                    <a:lumOff val="25000"/>
                  </a:schemeClr>
                </a:solidFill>
                <a:latin typeface="+mn-lt"/>
              </a:rPr>
              <a:t>©</a:t>
            </a:r>
            <a:endParaRPr lang="el-GR" sz="2000" dirty="0">
              <a:solidFill>
                <a:schemeClr val="tx1">
                  <a:lumMod val="75000"/>
                  <a:lumOff val="25000"/>
                </a:schemeClr>
              </a:solidFill>
              <a:latin typeface="+mn-lt"/>
            </a:endParaRPr>
          </a:p>
        </p:txBody>
      </p:sp>
      <p:sp>
        <p:nvSpPr>
          <p:cNvPr id="8" name="Rectangle 7"/>
          <p:cNvSpPr/>
          <p:nvPr/>
        </p:nvSpPr>
        <p:spPr>
          <a:xfrm>
            <a:off x="666552" y="1360947"/>
            <a:ext cx="1421679" cy="584775"/>
          </a:xfrm>
          <a:prstGeom prst="rect">
            <a:avLst/>
          </a:prstGeom>
        </p:spPr>
        <p:txBody>
          <a:bodyPr wrap="square">
            <a:spAutoFit/>
          </a:bodyPr>
          <a:lstStyle/>
          <a:p>
            <a:pPr algn="r"/>
            <a:r>
              <a:rPr lang="el-GR" sz="1400" dirty="0" smtClean="0">
                <a:solidFill>
                  <a:schemeClr val="tx1">
                    <a:lumMod val="75000"/>
                    <a:lumOff val="25000"/>
                  </a:schemeClr>
                </a:solidFill>
                <a:latin typeface="+mn-lt"/>
              </a:rPr>
              <a:t>διαθέσιμο με άδεια </a:t>
            </a:r>
            <a:r>
              <a:rPr lang="en-US" dirty="0" smtClean="0">
                <a:solidFill>
                  <a:schemeClr val="tx1">
                    <a:lumMod val="75000"/>
                    <a:lumOff val="25000"/>
                  </a:schemeClr>
                </a:solidFill>
                <a:latin typeface="+mn-lt"/>
              </a:rPr>
              <a:t>CC-BY</a:t>
            </a:r>
            <a:endParaRPr lang="el-GR" dirty="0">
              <a:solidFill>
                <a:schemeClr val="tx1">
                  <a:lumMod val="75000"/>
                  <a:lumOff val="25000"/>
                </a:schemeClr>
              </a:solidFill>
              <a:latin typeface="+mn-lt"/>
            </a:endParaRPr>
          </a:p>
        </p:txBody>
      </p:sp>
      <p:sp>
        <p:nvSpPr>
          <p:cNvPr id="9" name="Rectangle 8"/>
          <p:cNvSpPr/>
          <p:nvPr/>
        </p:nvSpPr>
        <p:spPr>
          <a:xfrm>
            <a:off x="293932" y="1945722"/>
            <a:ext cx="1794299" cy="584775"/>
          </a:xfrm>
          <a:prstGeom prst="rect">
            <a:avLst/>
          </a:prstGeom>
        </p:spPr>
        <p:txBody>
          <a:bodyPr wrap="square">
            <a:spAutoFit/>
          </a:bodyPr>
          <a:lstStyle/>
          <a:p>
            <a:pPr algn="r"/>
            <a:r>
              <a:rPr lang="el-GR" sz="1400" dirty="0" smtClean="0">
                <a:solidFill>
                  <a:schemeClr val="tx1">
                    <a:lumMod val="75000"/>
                    <a:lumOff val="25000"/>
                  </a:schemeClr>
                </a:solidFill>
                <a:latin typeface="+mn-lt"/>
              </a:rPr>
              <a:t>διαθέσιμο με άδεια </a:t>
            </a:r>
            <a:r>
              <a:rPr lang="en-US" dirty="0" smtClean="0">
                <a:solidFill>
                  <a:schemeClr val="tx1">
                    <a:lumMod val="75000"/>
                    <a:lumOff val="25000"/>
                  </a:schemeClr>
                </a:solidFill>
                <a:latin typeface="+mn-lt"/>
              </a:rPr>
              <a:t>CC-BY-SA</a:t>
            </a:r>
            <a:endParaRPr lang="el-GR" dirty="0">
              <a:solidFill>
                <a:schemeClr val="tx1">
                  <a:lumMod val="75000"/>
                  <a:lumOff val="25000"/>
                </a:schemeClr>
              </a:solidFill>
              <a:latin typeface="+mn-lt"/>
            </a:endParaRPr>
          </a:p>
        </p:txBody>
      </p:sp>
      <p:sp>
        <p:nvSpPr>
          <p:cNvPr id="10" name="Rectangle 9"/>
          <p:cNvSpPr/>
          <p:nvPr/>
        </p:nvSpPr>
        <p:spPr>
          <a:xfrm>
            <a:off x="206220" y="3829842"/>
            <a:ext cx="1882011" cy="584775"/>
          </a:xfrm>
          <a:prstGeom prst="rect">
            <a:avLst/>
          </a:prstGeom>
        </p:spPr>
        <p:txBody>
          <a:bodyPr wrap="square">
            <a:spAutoFit/>
          </a:bodyPr>
          <a:lstStyle/>
          <a:p>
            <a:pPr algn="r"/>
            <a:r>
              <a:rPr lang="el-GR" sz="1400" dirty="0" smtClean="0">
                <a:solidFill>
                  <a:schemeClr val="tx1">
                    <a:lumMod val="75000"/>
                    <a:lumOff val="25000"/>
                  </a:schemeClr>
                </a:solidFill>
                <a:latin typeface="+mn-lt"/>
              </a:rPr>
              <a:t>διαθέσιμο με άδεια </a:t>
            </a:r>
            <a:r>
              <a:rPr lang="en-US" dirty="0" smtClean="0">
                <a:solidFill>
                  <a:schemeClr val="tx1">
                    <a:lumMod val="75000"/>
                    <a:lumOff val="25000"/>
                  </a:schemeClr>
                </a:solidFill>
                <a:latin typeface="+mn-lt"/>
              </a:rPr>
              <a:t>CC-BY</a:t>
            </a:r>
            <a:r>
              <a:rPr lang="el-GR" dirty="0" smtClean="0">
                <a:solidFill>
                  <a:schemeClr val="tx1">
                    <a:lumMod val="75000"/>
                    <a:lumOff val="25000"/>
                  </a:schemeClr>
                </a:solidFill>
                <a:latin typeface="+mn-lt"/>
              </a:rPr>
              <a:t>-</a:t>
            </a:r>
            <a:r>
              <a:rPr lang="en-US" dirty="0" smtClean="0">
                <a:solidFill>
                  <a:schemeClr val="tx1">
                    <a:lumMod val="75000"/>
                    <a:lumOff val="25000"/>
                  </a:schemeClr>
                </a:solidFill>
                <a:latin typeface="+mn-lt"/>
              </a:rPr>
              <a:t>NC-SA</a:t>
            </a:r>
            <a:endParaRPr lang="el-GR" dirty="0">
              <a:solidFill>
                <a:schemeClr val="tx1">
                  <a:lumMod val="75000"/>
                  <a:lumOff val="25000"/>
                </a:schemeClr>
              </a:solidFill>
              <a:latin typeface="+mn-lt"/>
            </a:endParaRPr>
          </a:p>
        </p:txBody>
      </p:sp>
      <p:sp>
        <p:nvSpPr>
          <p:cNvPr id="12" name="Rectangle 11"/>
          <p:cNvSpPr/>
          <p:nvPr/>
        </p:nvSpPr>
        <p:spPr>
          <a:xfrm>
            <a:off x="261245" y="3132000"/>
            <a:ext cx="1826986" cy="584775"/>
          </a:xfrm>
          <a:prstGeom prst="rect">
            <a:avLst/>
          </a:prstGeom>
        </p:spPr>
        <p:txBody>
          <a:bodyPr wrap="square">
            <a:spAutoFit/>
          </a:bodyPr>
          <a:lstStyle/>
          <a:p>
            <a:pPr algn="r"/>
            <a:r>
              <a:rPr lang="el-GR" sz="1400" dirty="0" smtClean="0">
                <a:solidFill>
                  <a:schemeClr val="tx1">
                    <a:lumMod val="75000"/>
                    <a:lumOff val="25000"/>
                  </a:schemeClr>
                </a:solidFill>
                <a:latin typeface="+mn-lt"/>
              </a:rPr>
              <a:t>διαθέσιμο με άδεια </a:t>
            </a:r>
            <a:r>
              <a:rPr lang="en-US" dirty="0" smtClean="0">
                <a:solidFill>
                  <a:schemeClr val="tx1">
                    <a:lumMod val="75000"/>
                    <a:lumOff val="25000"/>
                  </a:schemeClr>
                </a:solidFill>
                <a:latin typeface="+mn-lt"/>
              </a:rPr>
              <a:t>CC-BY</a:t>
            </a:r>
            <a:r>
              <a:rPr lang="el-GR" dirty="0" smtClean="0">
                <a:solidFill>
                  <a:schemeClr val="tx1">
                    <a:lumMod val="75000"/>
                    <a:lumOff val="25000"/>
                  </a:schemeClr>
                </a:solidFill>
                <a:latin typeface="+mn-lt"/>
              </a:rPr>
              <a:t>-</a:t>
            </a:r>
            <a:r>
              <a:rPr lang="en-US" dirty="0" smtClean="0">
                <a:solidFill>
                  <a:schemeClr val="tx1">
                    <a:lumMod val="75000"/>
                    <a:lumOff val="25000"/>
                  </a:schemeClr>
                </a:solidFill>
                <a:latin typeface="+mn-lt"/>
              </a:rPr>
              <a:t>NC</a:t>
            </a:r>
            <a:endParaRPr lang="el-GR" dirty="0">
              <a:solidFill>
                <a:schemeClr val="tx1">
                  <a:lumMod val="75000"/>
                  <a:lumOff val="25000"/>
                </a:schemeClr>
              </a:solidFill>
              <a:latin typeface="+mn-lt"/>
            </a:endParaRPr>
          </a:p>
        </p:txBody>
      </p:sp>
      <p:sp>
        <p:nvSpPr>
          <p:cNvPr id="15" name="Rectangle 14"/>
          <p:cNvSpPr/>
          <p:nvPr/>
        </p:nvSpPr>
        <p:spPr>
          <a:xfrm>
            <a:off x="2088000" y="1404000"/>
            <a:ext cx="6624736" cy="523220"/>
          </a:xfrm>
          <a:prstGeom prst="rect">
            <a:avLst/>
          </a:prstGeom>
        </p:spPr>
        <p:txBody>
          <a:bodyPr wrap="square">
            <a:spAutoFit/>
          </a:bodyPr>
          <a:lstStyle/>
          <a:p>
            <a:r>
              <a:rPr lang="el-GR" sz="1400" dirty="0" smtClean="0">
                <a:solidFill>
                  <a:schemeClr val="tx1">
                    <a:lumMod val="75000"/>
                    <a:lumOff val="25000"/>
                  </a:schemeClr>
                </a:solidFill>
                <a:latin typeface="+mn-lt"/>
              </a:rPr>
              <a:t>Επιτρέπεται η επαναχρησιμοποίηση του έργου και η δημιουργία παραγώγων αυτού με απλή αναφορά του δημιουργού.</a:t>
            </a:r>
            <a:endParaRPr lang="el-GR" sz="3200" dirty="0">
              <a:latin typeface="+mn-lt"/>
            </a:endParaRPr>
          </a:p>
        </p:txBody>
      </p:sp>
      <p:sp>
        <p:nvSpPr>
          <p:cNvPr id="16" name="Rectangle 15"/>
          <p:cNvSpPr/>
          <p:nvPr/>
        </p:nvSpPr>
        <p:spPr>
          <a:xfrm>
            <a:off x="2088000" y="1980000"/>
            <a:ext cx="6624736" cy="523220"/>
          </a:xfrm>
          <a:prstGeom prst="rect">
            <a:avLst/>
          </a:prstGeom>
        </p:spPr>
        <p:txBody>
          <a:bodyPr wrap="square">
            <a:spAutoFit/>
          </a:bodyPr>
          <a:lstStyle/>
          <a:p>
            <a:r>
              <a:rPr lang="el-GR" sz="1400" dirty="0" smtClean="0">
                <a:solidFill>
                  <a:schemeClr val="tx1">
                    <a:lumMod val="75000"/>
                    <a:lumOff val="25000"/>
                  </a:schemeClr>
                </a:solidFill>
                <a:latin typeface="+mn-lt"/>
              </a:rPr>
              <a:t>Επιτρέπεται η επαναχρησιμοποίηση του έργου με αναφορά του δημιουργού, και διάθεση του έργου ή του παράγωγου αυτού με την ίδια άδεια.</a:t>
            </a:r>
            <a:endParaRPr lang="el-GR" sz="3200" dirty="0">
              <a:latin typeface="+mn-lt"/>
            </a:endParaRPr>
          </a:p>
        </p:txBody>
      </p:sp>
      <p:sp>
        <p:nvSpPr>
          <p:cNvPr id="17" name="Rectangle 16"/>
          <p:cNvSpPr/>
          <p:nvPr/>
        </p:nvSpPr>
        <p:spPr>
          <a:xfrm>
            <a:off x="2088000" y="3168000"/>
            <a:ext cx="6624736" cy="523220"/>
          </a:xfrm>
          <a:prstGeom prst="rect">
            <a:avLst/>
          </a:prstGeom>
        </p:spPr>
        <p:txBody>
          <a:bodyPr wrap="square">
            <a:spAutoFit/>
          </a:bodyPr>
          <a:lstStyle/>
          <a:p>
            <a:r>
              <a:rPr lang="el-GR" sz="1400" dirty="0" smtClean="0">
                <a:solidFill>
                  <a:schemeClr val="tx1">
                    <a:lumMod val="75000"/>
                    <a:lumOff val="25000"/>
                  </a:schemeClr>
                </a:solidFill>
                <a:latin typeface="+mn-lt"/>
              </a:rPr>
              <a:t>Επιτρέπεται η επαναχρησιμοποίηση του έργου με αναφορά του δημιουργού</a:t>
            </a:r>
            <a:r>
              <a:rPr lang="en-US" sz="1400" dirty="0" smtClean="0">
                <a:solidFill>
                  <a:schemeClr val="tx1">
                    <a:lumMod val="75000"/>
                    <a:lumOff val="25000"/>
                  </a:schemeClr>
                </a:solidFill>
                <a:latin typeface="+mn-lt"/>
              </a:rPr>
              <a:t>.</a:t>
            </a:r>
            <a:r>
              <a:rPr lang="el-GR" sz="1400" dirty="0" smtClean="0">
                <a:solidFill>
                  <a:schemeClr val="tx1">
                    <a:lumMod val="75000"/>
                    <a:lumOff val="25000"/>
                  </a:schemeClr>
                </a:solidFill>
                <a:latin typeface="+mn-lt"/>
              </a:rPr>
              <a:t> </a:t>
            </a:r>
            <a:endParaRPr lang="el-GR" sz="1400" dirty="0">
              <a:solidFill>
                <a:schemeClr val="tx1">
                  <a:lumMod val="75000"/>
                  <a:lumOff val="25000"/>
                </a:schemeClr>
              </a:solidFill>
              <a:latin typeface="+mn-lt"/>
            </a:endParaRPr>
          </a:p>
          <a:p>
            <a:r>
              <a:rPr lang="el-GR" sz="1400" dirty="0" smtClean="0">
                <a:solidFill>
                  <a:schemeClr val="tx1">
                    <a:lumMod val="75000"/>
                    <a:lumOff val="25000"/>
                  </a:schemeClr>
                </a:solidFill>
                <a:latin typeface="+mn-lt"/>
              </a:rPr>
              <a:t>Δεν επιτρέπεται η εμπορική χρήση του έργου.</a:t>
            </a:r>
            <a:endParaRPr lang="el-GR" sz="3200" dirty="0">
              <a:latin typeface="+mn-lt"/>
            </a:endParaRPr>
          </a:p>
        </p:txBody>
      </p:sp>
      <p:sp>
        <p:nvSpPr>
          <p:cNvPr id="18" name="Rectangle 17"/>
          <p:cNvSpPr/>
          <p:nvPr/>
        </p:nvSpPr>
        <p:spPr>
          <a:xfrm>
            <a:off x="2088230" y="3752897"/>
            <a:ext cx="6624736" cy="738664"/>
          </a:xfrm>
          <a:prstGeom prst="rect">
            <a:avLst/>
          </a:prstGeom>
        </p:spPr>
        <p:txBody>
          <a:bodyPr wrap="square">
            <a:spAutoFit/>
          </a:bodyPr>
          <a:lstStyle/>
          <a:p>
            <a:r>
              <a:rPr lang="el-GR" sz="1400" dirty="0" smtClean="0">
                <a:solidFill>
                  <a:schemeClr val="tx1">
                    <a:lumMod val="75000"/>
                    <a:lumOff val="25000"/>
                  </a:schemeClr>
                </a:solidFill>
                <a:latin typeface="+mn-lt"/>
              </a:rPr>
              <a:t>Επιτρέπεται η επαναχρησιμοποίηση του έργου με αναφορά του δημιουργού</a:t>
            </a:r>
            <a:endParaRPr lang="en-US" sz="1400" dirty="0" smtClean="0">
              <a:solidFill>
                <a:schemeClr val="tx1">
                  <a:lumMod val="75000"/>
                  <a:lumOff val="25000"/>
                </a:schemeClr>
              </a:solidFill>
              <a:latin typeface="+mn-lt"/>
            </a:endParaRPr>
          </a:p>
          <a:p>
            <a:r>
              <a:rPr lang="el-GR" sz="1400" dirty="0">
                <a:solidFill>
                  <a:schemeClr val="tx1">
                    <a:lumMod val="75000"/>
                    <a:lumOff val="25000"/>
                  </a:schemeClr>
                </a:solidFill>
                <a:latin typeface="+mn-lt"/>
              </a:rPr>
              <a:t>και διάθεση του έργου ή του παράγωγου αυτού με την ίδια </a:t>
            </a:r>
            <a:r>
              <a:rPr lang="el-GR" sz="1400" dirty="0" smtClean="0">
                <a:solidFill>
                  <a:schemeClr val="tx1">
                    <a:lumMod val="75000"/>
                    <a:lumOff val="25000"/>
                  </a:schemeClr>
                </a:solidFill>
                <a:latin typeface="+mn-lt"/>
              </a:rPr>
              <a:t>άδεια</a:t>
            </a:r>
            <a:r>
              <a:rPr lang="en-US" sz="1400" dirty="0" smtClean="0">
                <a:solidFill>
                  <a:schemeClr val="tx1">
                    <a:lumMod val="75000"/>
                    <a:lumOff val="25000"/>
                  </a:schemeClr>
                </a:solidFill>
                <a:latin typeface="+mn-lt"/>
              </a:rPr>
              <a:t>.</a:t>
            </a:r>
            <a:endParaRPr lang="el-GR" sz="1400" dirty="0">
              <a:solidFill>
                <a:schemeClr val="tx1">
                  <a:lumMod val="75000"/>
                  <a:lumOff val="25000"/>
                </a:schemeClr>
              </a:solidFill>
              <a:latin typeface="+mn-lt"/>
            </a:endParaRPr>
          </a:p>
          <a:p>
            <a:r>
              <a:rPr lang="el-GR" sz="1400" dirty="0" smtClean="0">
                <a:solidFill>
                  <a:schemeClr val="tx1">
                    <a:lumMod val="75000"/>
                    <a:lumOff val="25000"/>
                  </a:schemeClr>
                </a:solidFill>
                <a:latin typeface="+mn-lt"/>
              </a:rPr>
              <a:t>Δεν επιτρέπεται η εμπορική χρήση του έργου.</a:t>
            </a:r>
            <a:endParaRPr lang="el-GR" sz="3200" dirty="0">
              <a:latin typeface="+mn-lt"/>
            </a:endParaRPr>
          </a:p>
        </p:txBody>
      </p:sp>
      <p:sp>
        <p:nvSpPr>
          <p:cNvPr id="20" name="Rectangle 19"/>
          <p:cNvSpPr/>
          <p:nvPr/>
        </p:nvSpPr>
        <p:spPr>
          <a:xfrm>
            <a:off x="293932" y="2530497"/>
            <a:ext cx="1794299" cy="584775"/>
          </a:xfrm>
          <a:prstGeom prst="rect">
            <a:avLst/>
          </a:prstGeom>
        </p:spPr>
        <p:txBody>
          <a:bodyPr wrap="square">
            <a:spAutoFit/>
          </a:bodyPr>
          <a:lstStyle/>
          <a:p>
            <a:pPr algn="r"/>
            <a:r>
              <a:rPr lang="el-GR" sz="1400" dirty="0" smtClean="0">
                <a:solidFill>
                  <a:schemeClr val="tx1">
                    <a:lumMod val="75000"/>
                    <a:lumOff val="25000"/>
                  </a:schemeClr>
                </a:solidFill>
                <a:latin typeface="+mn-lt"/>
              </a:rPr>
              <a:t>διαθέσιμο με άδεια </a:t>
            </a:r>
            <a:r>
              <a:rPr lang="en-US" dirty="0" smtClean="0">
                <a:solidFill>
                  <a:schemeClr val="tx1">
                    <a:lumMod val="75000"/>
                    <a:lumOff val="25000"/>
                  </a:schemeClr>
                </a:solidFill>
                <a:latin typeface="+mn-lt"/>
              </a:rPr>
              <a:t>CC-BY-ND</a:t>
            </a:r>
            <a:endParaRPr lang="el-GR" dirty="0">
              <a:solidFill>
                <a:schemeClr val="tx1">
                  <a:lumMod val="75000"/>
                  <a:lumOff val="25000"/>
                </a:schemeClr>
              </a:solidFill>
              <a:latin typeface="+mn-lt"/>
            </a:endParaRPr>
          </a:p>
        </p:txBody>
      </p:sp>
      <p:sp>
        <p:nvSpPr>
          <p:cNvPr id="21" name="Rectangle 20"/>
          <p:cNvSpPr/>
          <p:nvPr/>
        </p:nvSpPr>
        <p:spPr>
          <a:xfrm>
            <a:off x="2088230" y="2561274"/>
            <a:ext cx="6624736" cy="523220"/>
          </a:xfrm>
          <a:prstGeom prst="rect">
            <a:avLst/>
          </a:prstGeom>
        </p:spPr>
        <p:txBody>
          <a:bodyPr wrap="square">
            <a:spAutoFit/>
          </a:bodyPr>
          <a:lstStyle/>
          <a:p>
            <a:r>
              <a:rPr lang="el-GR" sz="1400" dirty="0">
                <a:solidFill>
                  <a:schemeClr val="tx1">
                    <a:lumMod val="75000"/>
                    <a:lumOff val="25000"/>
                  </a:schemeClr>
                </a:solidFill>
                <a:latin typeface="+mn-lt"/>
              </a:rPr>
              <a:t>Επιτρέπεται η επαναχρησιμοποίηση του έργου με αναφορά του </a:t>
            </a:r>
            <a:r>
              <a:rPr lang="el-GR" sz="1400" dirty="0" smtClean="0">
                <a:solidFill>
                  <a:schemeClr val="tx1">
                    <a:lumMod val="75000"/>
                    <a:lumOff val="25000"/>
                  </a:schemeClr>
                </a:solidFill>
                <a:latin typeface="+mn-lt"/>
              </a:rPr>
              <a:t>δημιουργού. </a:t>
            </a:r>
          </a:p>
          <a:p>
            <a:r>
              <a:rPr lang="el-GR" sz="1400" dirty="0" smtClean="0">
                <a:solidFill>
                  <a:schemeClr val="tx1">
                    <a:lumMod val="75000"/>
                    <a:lumOff val="25000"/>
                  </a:schemeClr>
                </a:solidFill>
                <a:latin typeface="+mn-lt"/>
              </a:rPr>
              <a:t>Δεν </a:t>
            </a:r>
            <a:r>
              <a:rPr lang="el-GR" sz="1400" dirty="0">
                <a:solidFill>
                  <a:schemeClr val="tx1">
                    <a:lumMod val="75000"/>
                    <a:lumOff val="25000"/>
                  </a:schemeClr>
                </a:solidFill>
                <a:latin typeface="+mn-lt"/>
              </a:rPr>
              <a:t>επιτρέπεται η </a:t>
            </a:r>
            <a:r>
              <a:rPr lang="el-GR" sz="1400" dirty="0" smtClean="0">
                <a:solidFill>
                  <a:schemeClr val="tx1">
                    <a:lumMod val="75000"/>
                    <a:lumOff val="25000"/>
                  </a:schemeClr>
                </a:solidFill>
                <a:latin typeface="+mn-lt"/>
              </a:rPr>
              <a:t>δημιουργία παραγώγων του έργου.</a:t>
            </a:r>
            <a:endParaRPr lang="el-GR" sz="1400" dirty="0">
              <a:solidFill>
                <a:schemeClr val="tx1">
                  <a:lumMod val="75000"/>
                  <a:lumOff val="25000"/>
                </a:schemeClr>
              </a:solidFill>
              <a:latin typeface="+mn-lt"/>
            </a:endParaRPr>
          </a:p>
        </p:txBody>
      </p:sp>
      <p:sp>
        <p:nvSpPr>
          <p:cNvPr id="22" name="Rectangle 21"/>
          <p:cNvSpPr/>
          <p:nvPr/>
        </p:nvSpPr>
        <p:spPr>
          <a:xfrm>
            <a:off x="405954" y="4513900"/>
            <a:ext cx="1682277" cy="584775"/>
          </a:xfrm>
          <a:prstGeom prst="rect">
            <a:avLst/>
          </a:prstGeom>
        </p:spPr>
        <p:txBody>
          <a:bodyPr wrap="square">
            <a:spAutoFit/>
          </a:bodyPr>
          <a:lstStyle/>
          <a:p>
            <a:pPr algn="r"/>
            <a:r>
              <a:rPr lang="el-GR" sz="1400" dirty="0" smtClean="0">
                <a:solidFill>
                  <a:schemeClr val="tx1">
                    <a:lumMod val="75000"/>
                    <a:lumOff val="25000"/>
                  </a:schemeClr>
                </a:solidFill>
                <a:latin typeface="+mn-lt"/>
              </a:rPr>
              <a:t>διαθέσιμο με άδεια </a:t>
            </a:r>
            <a:r>
              <a:rPr lang="en-US" dirty="0" smtClean="0">
                <a:solidFill>
                  <a:schemeClr val="tx1">
                    <a:lumMod val="75000"/>
                    <a:lumOff val="25000"/>
                  </a:schemeClr>
                </a:solidFill>
                <a:latin typeface="+mn-lt"/>
              </a:rPr>
              <a:t>CC-BY</a:t>
            </a:r>
            <a:r>
              <a:rPr lang="el-GR" dirty="0" smtClean="0">
                <a:solidFill>
                  <a:schemeClr val="tx1">
                    <a:lumMod val="75000"/>
                    <a:lumOff val="25000"/>
                  </a:schemeClr>
                </a:solidFill>
                <a:latin typeface="+mn-lt"/>
              </a:rPr>
              <a:t>-</a:t>
            </a:r>
            <a:r>
              <a:rPr lang="en-US" dirty="0" smtClean="0">
                <a:solidFill>
                  <a:schemeClr val="tx1">
                    <a:lumMod val="75000"/>
                    <a:lumOff val="25000"/>
                  </a:schemeClr>
                </a:solidFill>
                <a:latin typeface="+mn-lt"/>
              </a:rPr>
              <a:t>NC-ND</a:t>
            </a:r>
            <a:endParaRPr lang="el-GR" dirty="0">
              <a:solidFill>
                <a:schemeClr val="tx1">
                  <a:lumMod val="75000"/>
                  <a:lumOff val="25000"/>
                </a:schemeClr>
              </a:solidFill>
              <a:latin typeface="+mn-lt"/>
            </a:endParaRPr>
          </a:p>
        </p:txBody>
      </p:sp>
      <p:sp>
        <p:nvSpPr>
          <p:cNvPr id="23" name="Rectangle 22"/>
          <p:cNvSpPr/>
          <p:nvPr/>
        </p:nvSpPr>
        <p:spPr>
          <a:xfrm>
            <a:off x="2088230" y="4544678"/>
            <a:ext cx="7062962" cy="523220"/>
          </a:xfrm>
          <a:prstGeom prst="rect">
            <a:avLst/>
          </a:prstGeom>
        </p:spPr>
        <p:txBody>
          <a:bodyPr wrap="square">
            <a:spAutoFit/>
          </a:bodyPr>
          <a:lstStyle/>
          <a:p>
            <a:r>
              <a:rPr lang="el-GR" sz="1400" dirty="0" smtClean="0">
                <a:solidFill>
                  <a:schemeClr val="tx1">
                    <a:lumMod val="75000"/>
                    <a:lumOff val="25000"/>
                  </a:schemeClr>
                </a:solidFill>
                <a:latin typeface="+mn-lt"/>
              </a:rPr>
              <a:t>Επιτρέπεται η επαναχρησιμοποίηση του έργου με αναφορά του δημιουργού</a:t>
            </a:r>
            <a:r>
              <a:rPr lang="en-US" sz="1400" dirty="0" smtClean="0">
                <a:solidFill>
                  <a:schemeClr val="tx1">
                    <a:lumMod val="75000"/>
                    <a:lumOff val="25000"/>
                  </a:schemeClr>
                </a:solidFill>
                <a:latin typeface="+mn-lt"/>
              </a:rPr>
              <a:t>.</a:t>
            </a:r>
          </a:p>
          <a:p>
            <a:r>
              <a:rPr lang="el-GR" sz="1400" dirty="0" smtClean="0">
                <a:solidFill>
                  <a:schemeClr val="tx1">
                    <a:lumMod val="75000"/>
                    <a:lumOff val="25000"/>
                  </a:schemeClr>
                </a:solidFill>
                <a:latin typeface="+mn-lt"/>
              </a:rPr>
              <a:t>Δεν επιτρέπεται η εμπορική χρήση του έργου</a:t>
            </a:r>
            <a:r>
              <a:rPr lang="en-US" sz="1400" dirty="0" smtClean="0">
                <a:solidFill>
                  <a:schemeClr val="tx1">
                    <a:lumMod val="75000"/>
                    <a:lumOff val="25000"/>
                  </a:schemeClr>
                </a:solidFill>
                <a:latin typeface="+mn-lt"/>
              </a:rPr>
              <a:t> </a:t>
            </a:r>
            <a:r>
              <a:rPr lang="el-GR" sz="1400" dirty="0" smtClean="0">
                <a:solidFill>
                  <a:schemeClr val="tx1">
                    <a:lumMod val="75000"/>
                    <a:lumOff val="25000"/>
                  </a:schemeClr>
                </a:solidFill>
                <a:latin typeface="+mn-lt"/>
              </a:rPr>
              <a:t>και η δημιουργία παραγώγων του.</a:t>
            </a:r>
            <a:endParaRPr lang="el-GR" sz="3200" dirty="0">
              <a:latin typeface="+mn-lt"/>
            </a:endParaRPr>
          </a:p>
        </p:txBody>
      </p:sp>
      <p:sp>
        <p:nvSpPr>
          <p:cNvPr id="24" name="Rectangle 23"/>
          <p:cNvSpPr/>
          <p:nvPr/>
        </p:nvSpPr>
        <p:spPr>
          <a:xfrm>
            <a:off x="0" y="5112000"/>
            <a:ext cx="2088231" cy="584775"/>
          </a:xfrm>
          <a:prstGeom prst="rect">
            <a:avLst/>
          </a:prstGeom>
        </p:spPr>
        <p:txBody>
          <a:bodyPr wrap="square">
            <a:spAutoFit/>
          </a:bodyPr>
          <a:lstStyle/>
          <a:p>
            <a:pPr algn="r"/>
            <a:r>
              <a:rPr lang="el-GR" sz="1400" dirty="0">
                <a:solidFill>
                  <a:schemeClr val="tx1">
                    <a:lumMod val="75000"/>
                    <a:lumOff val="25000"/>
                  </a:schemeClr>
                </a:solidFill>
                <a:latin typeface="+mn-lt"/>
              </a:rPr>
              <a:t>διαθέσιμο με </a:t>
            </a:r>
            <a:r>
              <a:rPr lang="el-GR" sz="1400" dirty="0" smtClean="0">
                <a:solidFill>
                  <a:schemeClr val="tx1">
                    <a:lumMod val="75000"/>
                    <a:lumOff val="25000"/>
                  </a:schemeClr>
                </a:solidFill>
                <a:latin typeface="+mn-lt"/>
              </a:rPr>
              <a:t>άδεια </a:t>
            </a:r>
          </a:p>
          <a:p>
            <a:pPr algn="r"/>
            <a:r>
              <a:rPr lang="en-US" dirty="0" smtClean="0">
                <a:solidFill>
                  <a:schemeClr val="tx1">
                    <a:lumMod val="75000"/>
                    <a:lumOff val="25000"/>
                  </a:schemeClr>
                </a:solidFill>
                <a:latin typeface="+mn-lt"/>
              </a:rPr>
              <a:t>CC0 </a:t>
            </a:r>
            <a:r>
              <a:rPr lang="en-US" dirty="0">
                <a:solidFill>
                  <a:schemeClr val="tx1">
                    <a:lumMod val="75000"/>
                    <a:lumOff val="25000"/>
                  </a:schemeClr>
                </a:solidFill>
                <a:latin typeface="+mn-lt"/>
              </a:rPr>
              <a:t>Public Domain</a:t>
            </a:r>
            <a:endParaRPr lang="el-GR" dirty="0">
              <a:solidFill>
                <a:schemeClr val="tx1">
                  <a:lumMod val="75000"/>
                  <a:lumOff val="25000"/>
                </a:schemeClr>
              </a:solidFill>
              <a:latin typeface="+mn-lt"/>
            </a:endParaRPr>
          </a:p>
        </p:txBody>
      </p:sp>
      <p:sp>
        <p:nvSpPr>
          <p:cNvPr id="25" name="Rectangle 24"/>
          <p:cNvSpPr/>
          <p:nvPr/>
        </p:nvSpPr>
        <p:spPr>
          <a:xfrm>
            <a:off x="0" y="5791105"/>
            <a:ext cx="2088231" cy="307777"/>
          </a:xfrm>
          <a:prstGeom prst="rect">
            <a:avLst/>
          </a:prstGeom>
        </p:spPr>
        <p:txBody>
          <a:bodyPr wrap="square">
            <a:spAutoFit/>
          </a:bodyPr>
          <a:lstStyle/>
          <a:p>
            <a:pPr algn="r"/>
            <a:r>
              <a:rPr lang="el-GR" sz="1400" dirty="0">
                <a:solidFill>
                  <a:schemeClr val="tx1">
                    <a:lumMod val="75000"/>
                    <a:lumOff val="25000"/>
                  </a:schemeClr>
                </a:solidFill>
                <a:latin typeface="+mn-lt"/>
              </a:rPr>
              <a:t>διαθέσιμο </a:t>
            </a:r>
            <a:r>
              <a:rPr lang="el-GR" sz="1400" dirty="0" smtClean="0">
                <a:solidFill>
                  <a:schemeClr val="tx1">
                    <a:lumMod val="75000"/>
                    <a:lumOff val="25000"/>
                  </a:schemeClr>
                </a:solidFill>
                <a:latin typeface="+mn-lt"/>
              </a:rPr>
              <a:t>ως κοινό κτήμα</a:t>
            </a:r>
            <a:endParaRPr lang="el-GR" dirty="0">
              <a:solidFill>
                <a:schemeClr val="tx1">
                  <a:lumMod val="75000"/>
                  <a:lumOff val="25000"/>
                </a:schemeClr>
              </a:solidFill>
              <a:latin typeface="+mn-lt"/>
            </a:endParaRPr>
          </a:p>
        </p:txBody>
      </p:sp>
      <p:sp>
        <p:nvSpPr>
          <p:cNvPr id="26" name="Rectangle 25"/>
          <p:cNvSpPr/>
          <p:nvPr/>
        </p:nvSpPr>
        <p:spPr>
          <a:xfrm>
            <a:off x="2088000" y="5112000"/>
            <a:ext cx="7062962" cy="523220"/>
          </a:xfrm>
          <a:prstGeom prst="rect">
            <a:avLst/>
          </a:prstGeom>
        </p:spPr>
        <p:txBody>
          <a:bodyPr wrap="square">
            <a:spAutoFit/>
          </a:bodyPr>
          <a:lstStyle/>
          <a:p>
            <a:r>
              <a:rPr lang="el-GR" sz="1400" dirty="0" smtClean="0">
                <a:solidFill>
                  <a:schemeClr val="tx1">
                    <a:lumMod val="75000"/>
                    <a:lumOff val="25000"/>
                  </a:schemeClr>
                </a:solidFill>
                <a:latin typeface="+mn-lt"/>
              </a:rPr>
              <a:t>Επιτρέπεται η επαναχρησιμοποίηση του έργου, η δημιουργία παραγώγων αυτού και η εμπορική του χρήση, χωρίς αναφορά του δημιουργού.</a:t>
            </a:r>
            <a:endParaRPr lang="en-US" sz="1400" dirty="0" smtClean="0">
              <a:solidFill>
                <a:schemeClr val="tx1">
                  <a:lumMod val="75000"/>
                  <a:lumOff val="25000"/>
                </a:schemeClr>
              </a:solidFill>
              <a:latin typeface="+mn-lt"/>
            </a:endParaRPr>
          </a:p>
        </p:txBody>
      </p:sp>
      <p:sp>
        <p:nvSpPr>
          <p:cNvPr id="27" name="Rectangle 26"/>
          <p:cNvSpPr/>
          <p:nvPr/>
        </p:nvSpPr>
        <p:spPr>
          <a:xfrm>
            <a:off x="2088231" y="5688000"/>
            <a:ext cx="7062962" cy="523220"/>
          </a:xfrm>
          <a:prstGeom prst="rect">
            <a:avLst/>
          </a:prstGeom>
        </p:spPr>
        <p:txBody>
          <a:bodyPr wrap="square">
            <a:spAutoFit/>
          </a:bodyPr>
          <a:lstStyle/>
          <a:p>
            <a:r>
              <a:rPr lang="el-GR" sz="1400" dirty="0" smtClean="0">
                <a:solidFill>
                  <a:schemeClr val="tx1">
                    <a:lumMod val="75000"/>
                    <a:lumOff val="25000"/>
                  </a:schemeClr>
                </a:solidFill>
                <a:latin typeface="+mn-lt"/>
              </a:rPr>
              <a:t>Επιτρέπεται η επαναχρησιμοποίηση του έργου, η δημιουργία παραγώγων αυτού και η εμπορική του χρήση, χωρίς αναφορά του δημιουργού.</a:t>
            </a:r>
            <a:endParaRPr lang="en-US" sz="1400" dirty="0" smtClean="0">
              <a:solidFill>
                <a:schemeClr val="tx1">
                  <a:lumMod val="75000"/>
                  <a:lumOff val="25000"/>
                </a:schemeClr>
              </a:solidFill>
              <a:latin typeface="+mn-lt"/>
            </a:endParaRPr>
          </a:p>
        </p:txBody>
      </p:sp>
      <p:sp>
        <p:nvSpPr>
          <p:cNvPr id="28" name="Rectangle 27"/>
          <p:cNvSpPr/>
          <p:nvPr/>
        </p:nvSpPr>
        <p:spPr>
          <a:xfrm>
            <a:off x="0" y="6334511"/>
            <a:ext cx="2088231" cy="307777"/>
          </a:xfrm>
          <a:prstGeom prst="rect">
            <a:avLst/>
          </a:prstGeom>
        </p:spPr>
        <p:txBody>
          <a:bodyPr wrap="square">
            <a:spAutoFit/>
          </a:bodyPr>
          <a:lstStyle/>
          <a:p>
            <a:pPr algn="r"/>
            <a:r>
              <a:rPr lang="el-GR" sz="1400" dirty="0" smtClean="0">
                <a:solidFill>
                  <a:schemeClr val="tx1">
                    <a:lumMod val="75000"/>
                    <a:lumOff val="25000"/>
                  </a:schemeClr>
                </a:solidFill>
                <a:latin typeface="+mn-lt"/>
              </a:rPr>
              <a:t>χωρίς σήμανση</a:t>
            </a:r>
            <a:endParaRPr lang="el-GR" dirty="0">
              <a:solidFill>
                <a:schemeClr val="tx1">
                  <a:lumMod val="75000"/>
                  <a:lumOff val="25000"/>
                </a:schemeClr>
              </a:solidFill>
              <a:latin typeface="+mn-lt"/>
            </a:endParaRPr>
          </a:p>
        </p:txBody>
      </p:sp>
      <p:sp>
        <p:nvSpPr>
          <p:cNvPr id="29" name="Rectangle 28"/>
          <p:cNvSpPr/>
          <p:nvPr/>
        </p:nvSpPr>
        <p:spPr>
          <a:xfrm>
            <a:off x="2088231" y="6334512"/>
            <a:ext cx="7062962" cy="307777"/>
          </a:xfrm>
          <a:prstGeom prst="rect">
            <a:avLst/>
          </a:prstGeom>
        </p:spPr>
        <p:txBody>
          <a:bodyPr wrap="square">
            <a:spAutoFit/>
          </a:bodyPr>
          <a:lstStyle/>
          <a:p>
            <a:r>
              <a:rPr lang="el-GR" sz="1400" dirty="0" smtClean="0">
                <a:solidFill>
                  <a:schemeClr val="tx1">
                    <a:lumMod val="75000"/>
                    <a:lumOff val="25000"/>
                  </a:schemeClr>
                </a:solidFill>
                <a:latin typeface="+mn-lt"/>
              </a:rPr>
              <a:t>Συνήθως δεν επιτρέπεται η επαναχρησιμοποίηση του έργου.</a:t>
            </a:r>
            <a:endParaRPr lang="en-US" sz="1400" dirty="0" smtClean="0">
              <a:solidFill>
                <a:schemeClr val="tx1">
                  <a:lumMod val="75000"/>
                  <a:lumOff val="25000"/>
                </a:schemeClr>
              </a:solidFill>
              <a:latin typeface="+mn-lt"/>
            </a:endParaRPr>
          </a:p>
        </p:txBody>
      </p:sp>
      <p:cxnSp>
        <p:nvCxnSpPr>
          <p:cNvPr id="31" name="Straight Connector 30"/>
          <p:cNvCxnSpPr/>
          <p:nvPr/>
        </p:nvCxnSpPr>
        <p:spPr>
          <a:xfrm>
            <a:off x="71243" y="1383775"/>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71243" y="1968481"/>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71243" y="2539456"/>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71243" y="3107253"/>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71243" y="3722806"/>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71243" y="4514320"/>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1" y="5111310"/>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71244" y="5697778"/>
            <a:ext cx="853320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71244" y="6220998"/>
            <a:ext cx="853320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538892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Διατήρηση </a:t>
            </a:r>
            <a:r>
              <a:rPr lang="el-GR" dirty="0" smtClean="0"/>
              <a:t>Σημειωμάτων</a:t>
            </a:r>
            <a:endParaRPr lang="el-GR" dirty="0"/>
          </a:p>
        </p:txBody>
      </p:sp>
      <p:sp>
        <p:nvSpPr>
          <p:cNvPr id="3" name="Content Placeholder 2"/>
          <p:cNvSpPr>
            <a:spLocks noGrp="1"/>
          </p:cNvSpPr>
          <p:nvPr>
            <p:ph idx="1"/>
          </p:nvPr>
        </p:nvSpPr>
        <p:spPr/>
        <p:txBody>
          <a:bodyPr>
            <a:normAutofit/>
          </a:bodyPr>
          <a:lstStyle/>
          <a:p>
            <a:pPr marL="0" indent="0">
              <a:buNone/>
            </a:pPr>
            <a:r>
              <a:rPr lang="el-GR" sz="2400" dirty="0" smtClean="0"/>
              <a:t>Οποιαδήποτε </a:t>
            </a:r>
            <a:r>
              <a:rPr lang="el-GR" sz="2400" dirty="0"/>
              <a:t>αναπαραγωγή ή διασκευή του υλικού θα πρέπει να συμπεριλαμβάνει:</a:t>
            </a:r>
          </a:p>
          <a:p>
            <a:pPr lvl="1">
              <a:buFont typeface="Wingdings" panose="05000000000000000000" pitchFamily="2" charset="2"/>
              <a:buChar char="§"/>
            </a:pPr>
            <a:r>
              <a:rPr lang="el-GR" sz="2000" dirty="0" err="1"/>
              <a:t>τ</a:t>
            </a:r>
            <a:r>
              <a:rPr lang="en-US" sz="2000" dirty="0" smtClean="0"/>
              <a:t>ο </a:t>
            </a:r>
            <a:r>
              <a:rPr lang="en-US" sz="2000" dirty="0" err="1"/>
              <a:t>Σημείωμ</a:t>
            </a:r>
            <a:r>
              <a:rPr lang="en-US" sz="2000" dirty="0"/>
              <a:t>α Αναφοράς</a:t>
            </a:r>
            <a:endParaRPr lang="el-GR" sz="2000" dirty="0"/>
          </a:p>
          <a:p>
            <a:pPr lvl="1">
              <a:buFont typeface="Wingdings" panose="05000000000000000000" pitchFamily="2" charset="2"/>
              <a:buChar char="§"/>
            </a:pPr>
            <a:r>
              <a:rPr lang="el-GR" sz="2000" dirty="0" err="1"/>
              <a:t>τ</a:t>
            </a:r>
            <a:r>
              <a:rPr lang="en-US" sz="2000" dirty="0" smtClean="0"/>
              <a:t>ο </a:t>
            </a:r>
            <a:r>
              <a:rPr lang="en-US" sz="2000" dirty="0" err="1"/>
              <a:t>Σημείωμ</a:t>
            </a:r>
            <a:r>
              <a:rPr lang="en-US" sz="2000" dirty="0"/>
              <a:t>α Αδειοδότησης</a:t>
            </a:r>
            <a:endParaRPr lang="el-GR" sz="2000" dirty="0"/>
          </a:p>
          <a:p>
            <a:pPr lvl="1">
              <a:buFont typeface="Wingdings" panose="05000000000000000000" pitchFamily="2" charset="2"/>
              <a:buChar char="§"/>
            </a:pPr>
            <a:r>
              <a:rPr lang="el-GR" sz="2000" dirty="0" err="1"/>
              <a:t>τ</a:t>
            </a:r>
            <a:r>
              <a:rPr lang="en-US" sz="2000" dirty="0" smtClean="0"/>
              <a:t>η </a:t>
            </a:r>
            <a:r>
              <a:rPr lang="en-US" sz="2000" dirty="0" err="1"/>
              <a:t>δήλωση</a:t>
            </a:r>
            <a:r>
              <a:rPr lang="en-US" sz="2000" dirty="0"/>
              <a:t> </a:t>
            </a:r>
            <a:r>
              <a:rPr lang="el-GR" sz="2000" dirty="0" err="1"/>
              <a:t>Δ</a:t>
            </a:r>
            <a:r>
              <a:rPr lang="en-US" sz="2000" dirty="0" smtClean="0"/>
              <a:t>ια</a:t>
            </a:r>
            <a:r>
              <a:rPr lang="en-US" sz="2000" dirty="0" err="1" smtClean="0"/>
              <a:t>τήρησης</a:t>
            </a:r>
            <a:r>
              <a:rPr lang="en-US" sz="2000" dirty="0" smtClean="0"/>
              <a:t> </a:t>
            </a:r>
            <a:r>
              <a:rPr lang="en-US" sz="2000" dirty="0"/>
              <a:t>Σημειωμάτων</a:t>
            </a:r>
            <a:endParaRPr lang="el-GR" sz="2000" dirty="0"/>
          </a:p>
          <a:p>
            <a:pPr lvl="1">
              <a:buFont typeface="Wingdings" panose="05000000000000000000" pitchFamily="2" charset="2"/>
              <a:buChar char="§"/>
            </a:pPr>
            <a:r>
              <a:rPr lang="el-GR" sz="2000" dirty="0"/>
              <a:t>τ</a:t>
            </a:r>
            <a:r>
              <a:rPr lang="el-GR" sz="2000" dirty="0" smtClean="0"/>
              <a:t>ο Σημείωμα Χρήσης Έργων Τρίτων </a:t>
            </a:r>
            <a:r>
              <a:rPr lang="el-GR" sz="2000" dirty="0"/>
              <a:t>(εφόσον υπάρχει)</a:t>
            </a:r>
          </a:p>
          <a:p>
            <a:pPr marL="0" indent="0">
              <a:buNone/>
            </a:pPr>
            <a:r>
              <a:rPr lang="el-GR" sz="2400" dirty="0"/>
              <a:t>μαζί με τους συνοδευόμενους </a:t>
            </a:r>
            <a:r>
              <a:rPr lang="el-GR" sz="2400" dirty="0" err="1"/>
              <a:t>υπερσυνδέσμους</a:t>
            </a:r>
            <a:r>
              <a:rPr lang="el-GR" sz="2400" dirty="0"/>
              <a:t>.</a:t>
            </a:r>
          </a:p>
          <a:p>
            <a:endParaRPr lang="el-GR" sz="2000"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61</a:t>
            </a:fld>
            <a:endParaRPr lang="el-GR"/>
          </a:p>
        </p:txBody>
      </p:sp>
    </p:spTree>
    <p:extLst>
      <p:ext uri="{BB962C8B-B14F-4D97-AF65-F5344CB8AC3E}">
        <p14:creationId xmlns:p14="http://schemas.microsoft.com/office/powerpoint/2010/main" val="417192795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Χρηματοδότηση</a:t>
            </a:r>
            <a:endParaRPr lang="el-GR" dirty="0"/>
          </a:p>
        </p:txBody>
      </p:sp>
      <p:sp>
        <p:nvSpPr>
          <p:cNvPr id="3" name="Content Placeholder 2"/>
          <p:cNvSpPr>
            <a:spLocks noGrp="1"/>
          </p:cNvSpPr>
          <p:nvPr>
            <p:ph idx="1"/>
          </p:nvPr>
        </p:nvSpPr>
        <p:spPr>
          <a:xfrm>
            <a:off x="457200" y="1340768"/>
            <a:ext cx="8229600" cy="4525963"/>
          </a:xfrm>
        </p:spPr>
        <p:txBody>
          <a:bodyPr>
            <a:normAutofit/>
          </a:bodyPr>
          <a:lstStyle/>
          <a:p>
            <a:r>
              <a:rPr lang="el-GR" sz="2000" dirty="0" smtClean="0"/>
              <a:t>Το παρόν εκπαιδευτικό υλικό έχει αναπτυχθεί </a:t>
            </a:r>
            <a:r>
              <a:rPr lang="el-GR" sz="2000" dirty="0" err="1" smtClean="0"/>
              <a:t>στ</a:t>
            </a:r>
            <a:r>
              <a:rPr lang="en-US" sz="2000" dirty="0" smtClean="0"/>
              <a:t>o</a:t>
            </a:r>
            <a:r>
              <a:rPr lang="el-GR" sz="2000" dirty="0" smtClean="0"/>
              <a:t> </a:t>
            </a:r>
            <a:r>
              <a:rPr lang="el-GR" sz="2000" dirty="0" err="1" smtClean="0"/>
              <a:t>πλαίσι</a:t>
            </a:r>
            <a:r>
              <a:rPr lang="en-US" sz="2000" dirty="0" smtClean="0"/>
              <a:t>o</a:t>
            </a:r>
            <a:r>
              <a:rPr lang="el-GR" sz="2000" dirty="0" smtClean="0"/>
              <a:t> του εκπαιδευτικού έργου του διδάσκοντα.</a:t>
            </a:r>
            <a:endParaRPr lang="en-US" sz="2000" dirty="0" smtClean="0"/>
          </a:p>
          <a:p>
            <a:r>
              <a:rPr lang="el-GR" sz="2000" dirty="0" smtClean="0"/>
              <a:t>Το έργο «</a:t>
            </a:r>
            <a:r>
              <a:rPr lang="el-GR" sz="2000" b="1" dirty="0" smtClean="0"/>
              <a:t>Ανοικτά Ακαδημαϊκά Μαθήματα στο </a:t>
            </a:r>
            <a:r>
              <a:rPr lang="el-GR" sz="2000" b="1" smtClean="0"/>
              <a:t>ΤΕΙ Αθηνών</a:t>
            </a:r>
            <a:r>
              <a:rPr lang="el-GR" sz="2000" smtClean="0"/>
              <a:t>» </a:t>
            </a:r>
            <a:r>
              <a:rPr lang="el-GR" sz="2000" dirty="0" smtClean="0"/>
              <a:t>έχει χρηματοδοτήσει μόνο την αναδιαμόρφωση του εκπαιδευτικού υλικού. </a:t>
            </a:r>
            <a:endParaRPr lang="en-US" sz="2000" dirty="0" smtClean="0"/>
          </a:p>
          <a:p>
            <a:r>
              <a:rPr lang="el-GR" sz="2000" dirty="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pic>
        <p:nvPicPr>
          <p:cNvPr id="7" name="Picture 6" descr="Λογότυπο Επιχειρησιακού Προγράμματος Εκπαίδευση και Δια βίου Μάθηση"/>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9672" y="4653136"/>
            <a:ext cx="5501640" cy="1386840"/>
          </a:xfrm>
          <a:prstGeom prst="rect">
            <a:avLst/>
          </a:prstGeom>
        </p:spPr>
      </p:pic>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62</a:t>
            </a:fld>
            <a:endParaRPr lang="el-GR"/>
          </a:p>
        </p:txBody>
      </p:sp>
    </p:spTree>
    <p:extLst>
      <p:ext uri="{BB962C8B-B14F-4D97-AF65-F5344CB8AC3E}">
        <p14:creationId xmlns:p14="http://schemas.microsoft.com/office/powerpoint/2010/main" val="21395656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dirty="0">
                <a:solidFill>
                  <a:schemeClr val="accent4">
                    <a:lumMod val="75000"/>
                  </a:schemeClr>
                </a:solidFill>
              </a:rPr>
              <a:t>Ίνες – </a:t>
            </a:r>
            <a:r>
              <a:rPr lang="el-GR" dirty="0" smtClean="0">
                <a:solidFill>
                  <a:schemeClr val="accent4">
                    <a:lumMod val="75000"/>
                  </a:schemeClr>
                </a:solidFill>
              </a:rPr>
              <a:t>Νήματα </a:t>
            </a:r>
            <a:r>
              <a:rPr lang="el-GR" sz="3200" b="0" dirty="0" smtClean="0">
                <a:solidFill>
                  <a:schemeClr val="accent4">
                    <a:lumMod val="75000"/>
                  </a:schemeClr>
                </a:solidFill>
              </a:rPr>
              <a:t>(1</a:t>
            </a:r>
            <a:r>
              <a:rPr lang="en-US" sz="3200" b="0" dirty="0" smtClean="0">
                <a:solidFill>
                  <a:schemeClr val="accent4">
                    <a:lumMod val="75000"/>
                  </a:schemeClr>
                </a:solidFill>
              </a:rPr>
              <a:t> </a:t>
            </a:r>
            <a:r>
              <a:rPr lang="el-GR" sz="3200" b="0" dirty="0" smtClean="0">
                <a:solidFill>
                  <a:schemeClr val="accent4">
                    <a:lumMod val="75000"/>
                  </a:schemeClr>
                </a:solidFill>
              </a:rPr>
              <a:t>από 2)</a:t>
            </a:r>
            <a:endParaRPr lang="el-GR" sz="3200" b="0" dirty="0">
              <a:solidFill>
                <a:schemeClr val="accent4">
                  <a:lumMod val="75000"/>
                </a:schemeClr>
              </a:solidFill>
            </a:endParaRPr>
          </a:p>
        </p:txBody>
      </p:sp>
      <p:sp>
        <p:nvSpPr>
          <p:cNvPr id="3" name="Θέση περιεχομένου 2"/>
          <p:cNvSpPr>
            <a:spLocks noGrp="1"/>
          </p:cNvSpPr>
          <p:nvPr>
            <p:ph idx="1"/>
          </p:nvPr>
        </p:nvSpPr>
        <p:spPr/>
        <p:txBody>
          <a:bodyPr>
            <a:normAutofit/>
          </a:bodyPr>
          <a:lstStyle/>
          <a:p>
            <a:pPr>
              <a:spcBef>
                <a:spcPts val="1800"/>
              </a:spcBef>
            </a:pPr>
            <a:r>
              <a:rPr lang="el-GR" sz="2400" dirty="0"/>
              <a:t>Μέχρι πριν από 100 χρόνια υπήρχαν μόνο φυσικές ίνες.</a:t>
            </a:r>
          </a:p>
          <a:p>
            <a:pPr>
              <a:spcBef>
                <a:spcPts val="1800"/>
              </a:spcBef>
            </a:pPr>
            <a:r>
              <a:rPr lang="el-GR" sz="2400" dirty="0"/>
              <a:t>Τα νήματα είναι επιμήκεις δομές που αποτελούνται από ίνες που έχουν αριστερόστροφη ή δεξιόστροφη φορά στρέψης  (S ή Z). </a:t>
            </a:r>
          </a:p>
          <a:p>
            <a:pPr>
              <a:spcBef>
                <a:spcPts val="1800"/>
              </a:spcBef>
            </a:pPr>
            <a:r>
              <a:rPr lang="el-GR" sz="2400" dirty="0"/>
              <a:t>Το κάθε νήμα χαρακτηρίζεται από τον αριθμό κλώνων που έχουν συστραφεί για το σχηματισμό του (δίκλωνο, τρίκλωνο </a:t>
            </a:r>
            <a:r>
              <a:rPr lang="el-GR" sz="2400" dirty="0" err="1"/>
              <a:t>κλπ</a:t>
            </a:r>
            <a:r>
              <a:rPr lang="el-GR" sz="2400" dirty="0"/>
              <a:t>). </a:t>
            </a:r>
          </a:p>
          <a:p>
            <a:pPr>
              <a:spcBef>
                <a:spcPts val="1800"/>
              </a:spcBef>
            </a:pPr>
            <a:r>
              <a:rPr lang="el-GR" sz="2400" dirty="0"/>
              <a:t>Η συστροφή των κλώνων έχει πάντα αντίθετη φορά από εκείνη των νημάτων.</a:t>
            </a:r>
          </a:p>
          <a:p>
            <a:pPr>
              <a:spcBef>
                <a:spcPts val="1800"/>
              </a:spcBef>
            </a:pPr>
            <a:r>
              <a:rPr lang="el-GR" sz="2400" dirty="0"/>
              <a:t>Ο μεγάλος αριθμός των ινών που αποτελούν το νήμα εξασφαλίζει την ευκαμψία του.</a:t>
            </a:r>
          </a:p>
          <a:p>
            <a:endParaRPr lang="el-GR"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6</a:t>
            </a:fld>
            <a:endParaRPr lang="el-GR">
              <a:solidFill>
                <a:prstClr val="black"/>
              </a:solidFill>
            </a:endParaRPr>
          </a:p>
        </p:txBody>
      </p:sp>
    </p:spTree>
    <p:extLst>
      <p:ext uri="{BB962C8B-B14F-4D97-AF65-F5344CB8AC3E}">
        <p14:creationId xmlns:p14="http://schemas.microsoft.com/office/powerpoint/2010/main" val="288697766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dirty="0">
                <a:solidFill>
                  <a:schemeClr val="accent4">
                    <a:lumMod val="75000"/>
                  </a:schemeClr>
                </a:solidFill>
              </a:rPr>
              <a:t>Ίνες – Νήματα </a:t>
            </a:r>
            <a:r>
              <a:rPr lang="el-GR" sz="3200" b="0" dirty="0" smtClean="0">
                <a:solidFill>
                  <a:schemeClr val="accent4">
                    <a:lumMod val="75000"/>
                  </a:schemeClr>
                </a:solidFill>
              </a:rPr>
              <a:t>(2</a:t>
            </a:r>
            <a:r>
              <a:rPr lang="en-US" sz="3200" b="0" dirty="0" smtClean="0">
                <a:solidFill>
                  <a:schemeClr val="accent4">
                    <a:lumMod val="75000"/>
                  </a:schemeClr>
                </a:solidFill>
              </a:rPr>
              <a:t> </a:t>
            </a:r>
            <a:r>
              <a:rPr lang="el-GR" sz="3200" b="0" dirty="0">
                <a:solidFill>
                  <a:schemeClr val="accent4">
                    <a:lumMod val="75000"/>
                  </a:schemeClr>
                </a:solidFill>
              </a:rPr>
              <a:t>από </a:t>
            </a:r>
            <a:r>
              <a:rPr lang="el-GR" sz="3200" b="0" dirty="0" smtClean="0">
                <a:solidFill>
                  <a:schemeClr val="accent4">
                    <a:lumMod val="75000"/>
                  </a:schemeClr>
                </a:solidFill>
              </a:rPr>
              <a:t>2)</a:t>
            </a:r>
            <a:endParaRPr lang="el-GR" sz="3200" dirty="0"/>
          </a:p>
        </p:txBody>
      </p:sp>
      <p:pic>
        <p:nvPicPr>
          <p:cNvPr id="7" name="Θέση περιεχομένου 6" title="α) απλό νήμα με στρέψη S , β) δίκλωνο νήμα με στρέψη Ζ που αποτελείται από κλώνους με στρέψη S και γ) τετράκλωνο νήμα."/>
          <p:cNvPicPr>
            <a:picLocks noGrp="1" noChangeAspect="1"/>
          </p:cNvPicPr>
          <p:nvPr>
            <p:ph idx="1"/>
          </p:nvPr>
        </p:nvPicPr>
        <p:blipFill>
          <a:blip r:embed="rId3"/>
          <a:stretch>
            <a:fillRect/>
          </a:stretch>
        </p:blipFill>
        <p:spPr>
          <a:xfrm>
            <a:off x="1115616" y="1237893"/>
            <a:ext cx="6133108" cy="4255377"/>
          </a:xfrm>
          <a:prstGeom prst="rect">
            <a:avLst/>
          </a:prstGeom>
        </p:spPr>
      </p:pic>
      <p:sp>
        <p:nvSpPr>
          <p:cNvPr id="8" name="4 - TextBox"/>
          <p:cNvSpPr txBox="1"/>
          <p:nvPr/>
        </p:nvSpPr>
        <p:spPr>
          <a:xfrm>
            <a:off x="1518073" y="5527405"/>
            <a:ext cx="5662986" cy="1015663"/>
          </a:xfrm>
          <a:prstGeom prst="rect">
            <a:avLst/>
          </a:prstGeom>
          <a:solidFill>
            <a:schemeClr val="accent4">
              <a:lumMod val="75000"/>
            </a:schemeClr>
          </a:solidFill>
        </p:spPr>
        <p:txBody>
          <a:bodyPr wrap="square">
            <a:spAutoFit/>
          </a:bodyPr>
          <a:lstStyle/>
          <a:p>
            <a:pPr algn="just">
              <a:defRPr/>
            </a:pPr>
            <a:r>
              <a:rPr lang="el-GR" sz="2000" dirty="0">
                <a:solidFill>
                  <a:prstClr val="white"/>
                </a:solidFill>
                <a:latin typeface="Calibri"/>
                <a:cs typeface="Arial" charset="0"/>
              </a:rPr>
              <a:t>α) απλό νήμα με στρέψη </a:t>
            </a:r>
            <a:r>
              <a:rPr lang="en-US" sz="2000" dirty="0" smtClean="0">
                <a:solidFill>
                  <a:prstClr val="white"/>
                </a:solidFill>
                <a:latin typeface="Calibri"/>
                <a:cs typeface="Arial" charset="0"/>
              </a:rPr>
              <a:t>S</a:t>
            </a:r>
            <a:r>
              <a:rPr lang="el-GR" sz="2000" dirty="0" smtClean="0">
                <a:solidFill>
                  <a:prstClr val="white"/>
                </a:solidFill>
                <a:latin typeface="Calibri"/>
                <a:cs typeface="Arial" charset="0"/>
              </a:rPr>
              <a:t>, </a:t>
            </a:r>
            <a:r>
              <a:rPr lang="el-GR" sz="2000" dirty="0">
                <a:solidFill>
                  <a:prstClr val="white"/>
                </a:solidFill>
                <a:latin typeface="Calibri"/>
                <a:cs typeface="Arial" charset="0"/>
              </a:rPr>
              <a:t>β) δίκλωνο νήμα με στρέψη Ζ</a:t>
            </a:r>
            <a:r>
              <a:rPr lang="en-US" sz="2000" dirty="0">
                <a:solidFill>
                  <a:prstClr val="white"/>
                </a:solidFill>
                <a:latin typeface="Calibri"/>
                <a:cs typeface="Arial" charset="0"/>
              </a:rPr>
              <a:t> </a:t>
            </a:r>
            <a:r>
              <a:rPr lang="el-GR" sz="2000" dirty="0">
                <a:solidFill>
                  <a:prstClr val="white"/>
                </a:solidFill>
                <a:latin typeface="Calibri"/>
                <a:cs typeface="Arial" charset="0"/>
              </a:rPr>
              <a:t>που αποτελείται από κλώνους με στρέψη </a:t>
            </a:r>
            <a:r>
              <a:rPr lang="en-US" sz="2000" dirty="0">
                <a:solidFill>
                  <a:prstClr val="white"/>
                </a:solidFill>
                <a:latin typeface="Calibri"/>
                <a:cs typeface="Arial" charset="0"/>
              </a:rPr>
              <a:t>S </a:t>
            </a:r>
            <a:r>
              <a:rPr lang="el-GR" sz="2000" dirty="0">
                <a:solidFill>
                  <a:prstClr val="white"/>
                </a:solidFill>
                <a:latin typeface="Calibri"/>
                <a:cs typeface="Arial" charset="0"/>
              </a:rPr>
              <a:t>και γ) </a:t>
            </a:r>
            <a:r>
              <a:rPr lang="el-GR" sz="2000" dirty="0" err="1">
                <a:solidFill>
                  <a:prstClr val="white"/>
                </a:solidFill>
                <a:latin typeface="Calibri"/>
                <a:cs typeface="Arial" charset="0"/>
              </a:rPr>
              <a:t>τετράκλωνο</a:t>
            </a:r>
            <a:r>
              <a:rPr lang="el-GR" sz="2000" dirty="0">
                <a:solidFill>
                  <a:prstClr val="white"/>
                </a:solidFill>
                <a:latin typeface="Calibri"/>
                <a:cs typeface="Arial" charset="0"/>
              </a:rPr>
              <a:t> νήμα.</a:t>
            </a:r>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7</a:t>
            </a:fld>
            <a:endParaRPr lang="el-GR">
              <a:solidFill>
                <a:prstClr val="black"/>
              </a:solidFill>
            </a:endParaRPr>
          </a:p>
        </p:txBody>
      </p:sp>
    </p:spTree>
    <p:extLst>
      <p:ext uri="{BB962C8B-B14F-4D97-AF65-F5344CB8AC3E}">
        <p14:creationId xmlns:p14="http://schemas.microsoft.com/office/powerpoint/2010/main" val="125635185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solidFill>
                  <a:schemeClr val="accent4">
                    <a:lumMod val="75000"/>
                  </a:schemeClr>
                </a:solidFill>
              </a:rPr>
              <a:t>Υφάσματα</a:t>
            </a:r>
          </a:p>
        </p:txBody>
      </p:sp>
      <p:sp>
        <p:nvSpPr>
          <p:cNvPr id="3" name="Θέση περιεχομένου 2"/>
          <p:cNvSpPr>
            <a:spLocks noGrp="1"/>
          </p:cNvSpPr>
          <p:nvPr>
            <p:ph idx="1"/>
          </p:nvPr>
        </p:nvSpPr>
        <p:spPr>
          <a:xfrm>
            <a:off x="467544" y="1052736"/>
            <a:ext cx="8229600" cy="3024336"/>
          </a:xfrm>
        </p:spPr>
        <p:txBody>
          <a:bodyPr/>
          <a:lstStyle/>
          <a:p>
            <a:pPr>
              <a:spcBef>
                <a:spcPts val="1800"/>
              </a:spcBef>
            </a:pPr>
            <a:r>
              <a:rPr lang="el-GR" sz="2400" dirty="0"/>
              <a:t>Τα υφάσματα είναι επίπεδες δομές, δύο διαστάσεων.</a:t>
            </a:r>
          </a:p>
          <a:p>
            <a:pPr>
              <a:spcBef>
                <a:spcPts val="1800"/>
              </a:spcBef>
            </a:pPr>
            <a:r>
              <a:rPr lang="el-GR" sz="2400" dirty="0"/>
              <a:t>Τα υφαντά παράγονται από συνδυασμό δύο νημάτων διατεταγμένων κάθετα μεταξύ τους.</a:t>
            </a:r>
          </a:p>
          <a:p>
            <a:pPr>
              <a:spcBef>
                <a:spcPts val="1800"/>
              </a:spcBef>
            </a:pPr>
            <a:r>
              <a:rPr lang="el-GR" sz="2400" dirty="0"/>
              <a:t>Τα πλεκτά υφάσματα παράγονται από ένα νήμα που σχηματίζει διαδοχικές θηλιές.</a:t>
            </a:r>
          </a:p>
          <a:p>
            <a:pPr>
              <a:spcBef>
                <a:spcPts val="1800"/>
              </a:spcBef>
            </a:pPr>
            <a:r>
              <a:rPr lang="el-GR" sz="2400" dirty="0"/>
              <a:t>Τα μη υφαντά παράγονται από την </a:t>
            </a:r>
            <a:r>
              <a:rPr lang="el-GR" sz="2400" dirty="0" err="1"/>
              <a:t>αλληλοεμπλοκή</a:t>
            </a:r>
            <a:r>
              <a:rPr lang="el-GR" sz="2400" dirty="0"/>
              <a:t> ινών.</a:t>
            </a:r>
          </a:p>
          <a:p>
            <a:endParaRPr lang="el-GR" dirty="0"/>
          </a:p>
        </p:txBody>
      </p:sp>
      <p:pic>
        <p:nvPicPr>
          <p:cNvPr id="5" name="Εικόνα 4" title="Υφαντό "/>
          <p:cNvPicPr>
            <a:picLocks noChangeAspect="1"/>
          </p:cNvPicPr>
          <p:nvPr/>
        </p:nvPicPr>
        <p:blipFill>
          <a:blip r:embed="rId3"/>
          <a:stretch>
            <a:fillRect/>
          </a:stretch>
        </p:blipFill>
        <p:spPr>
          <a:xfrm>
            <a:off x="539552" y="4058783"/>
            <a:ext cx="2877561" cy="2115495"/>
          </a:xfrm>
          <a:prstGeom prst="rect">
            <a:avLst/>
          </a:prstGeom>
        </p:spPr>
      </p:pic>
      <p:sp>
        <p:nvSpPr>
          <p:cNvPr id="6" name="Ορθογώνιο 5"/>
          <p:cNvSpPr/>
          <p:nvPr/>
        </p:nvSpPr>
        <p:spPr>
          <a:xfrm>
            <a:off x="318584" y="4055106"/>
            <a:ext cx="1115498" cy="430887"/>
          </a:xfrm>
          <a:prstGeom prst="rect">
            <a:avLst/>
          </a:prstGeom>
          <a:solidFill>
            <a:schemeClr val="accent4">
              <a:lumMod val="75000"/>
            </a:schemeClr>
          </a:solidFill>
        </p:spPr>
        <p:txBody>
          <a:bodyPr wrap="none">
            <a:spAutoFit/>
          </a:bodyPr>
          <a:lstStyle/>
          <a:p>
            <a:r>
              <a:rPr lang="el-GR" sz="2200" dirty="0">
                <a:solidFill>
                  <a:prstClr val="white"/>
                </a:solidFill>
                <a:latin typeface="Calibri"/>
              </a:rPr>
              <a:t>Υφαντό </a:t>
            </a:r>
          </a:p>
        </p:txBody>
      </p:sp>
      <p:sp>
        <p:nvSpPr>
          <p:cNvPr id="12" name="Ορθογώνιο 11"/>
          <p:cNvSpPr/>
          <p:nvPr/>
        </p:nvSpPr>
        <p:spPr>
          <a:xfrm>
            <a:off x="643340" y="6175448"/>
            <a:ext cx="2669984" cy="646331"/>
          </a:xfrm>
          <a:prstGeom prst="rect">
            <a:avLst/>
          </a:prstGeom>
        </p:spPr>
        <p:txBody>
          <a:bodyPr wrap="square">
            <a:spAutoFit/>
          </a:bodyPr>
          <a:lstStyle/>
          <a:p>
            <a:pPr algn="ctr"/>
            <a:r>
              <a:rPr lang="el-GR" sz="1200" dirty="0">
                <a:solidFill>
                  <a:prstClr val="black"/>
                </a:solidFill>
                <a:latin typeface="Calibri"/>
              </a:rPr>
              <a:t>Συντήρηση Έργων Τέχνης</a:t>
            </a:r>
            <a:r>
              <a:rPr lang="el-GR" sz="1200" dirty="0" smtClean="0">
                <a:solidFill>
                  <a:prstClr val="black"/>
                </a:solidFill>
                <a:latin typeface="Calibri"/>
              </a:rPr>
              <a:t>, τόμος 2ος</a:t>
            </a:r>
            <a:r>
              <a:rPr lang="el-GR" sz="1200" dirty="0">
                <a:solidFill>
                  <a:prstClr val="black"/>
                </a:solidFill>
                <a:latin typeface="Calibri"/>
              </a:rPr>
              <a:t/>
            </a:r>
            <a:br>
              <a:rPr lang="el-GR" sz="1200" dirty="0">
                <a:solidFill>
                  <a:prstClr val="black"/>
                </a:solidFill>
                <a:latin typeface="Calibri"/>
              </a:rPr>
            </a:br>
            <a:r>
              <a:rPr lang="el-GR" sz="1200" dirty="0" smtClean="0">
                <a:solidFill>
                  <a:prstClr val="black"/>
                </a:solidFill>
                <a:latin typeface="Calibri"/>
              </a:rPr>
              <a:t>ΥΠΕΠΘ, </a:t>
            </a:r>
            <a:r>
              <a:rPr lang="el-GR" sz="1200" dirty="0">
                <a:solidFill>
                  <a:prstClr val="black"/>
                </a:solidFill>
                <a:latin typeface="Calibri"/>
              </a:rPr>
              <a:t>ΠΑΙΔΑΓΩΓΙΚΟ ΙΝΣΤΙΤΟΥΤΟ, Τομέας Εφαρμοσμένων τεχνών</a:t>
            </a:r>
          </a:p>
        </p:txBody>
      </p:sp>
      <p:pic>
        <p:nvPicPr>
          <p:cNvPr id="7" name="Εικόνα 6" descr="http://www.learn2knit.co.uk/knitting/images/LearnToKnit_Fig057.gif  &#10;" title="Πλεκτό"/>
          <p:cNvPicPr>
            <a:picLocks noChangeAspect="1"/>
          </p:cNvPicPr>
          <p:nvPr/>
        </p:nvPicPr>
        <p:blipFill>
          <a:blip r:embed="rId4"/>
          <a:stretch>
            <a:fillRect/>
          </a:stretch>
        </p:blipFill>
        <p:spPr>
          <a:xfrm>
            <a:off x="3563888" y="4055106"/>
            <a:ext cx="2206943" cy="2114236"/>
          </a:xfrm>
          <a:prstGeom prst="rect">
            <a:avLst/>
          </a:prstGeom>
        </p:spPr>
      </p:pic>
      <p:sp>
        <p:nvSpPr>
          <p:cNvPr id="8" name="Ορθογώνιο 7"/>
          <p:cNvSpPr/>
          <p:nvPr/>
        </p:nvSpPr>
        <p:spPr>
          <a:xfrm>
            <a:off x="4788024" y="4055106"/>
            <a:ext cx="1067343" cy="430887"/>
          </a:xfrm>
          <a:prstGeom prst="rect">
            <a:avLst/>
          </a:prstGeom>
          <a:solidFill>
            <a:schemeClr val="accent4">
              <a:lumMod val="75000"/>
            </a:schemeClr>
          </a:solidFill>
        </p:spPr>
        <p:txBody>
          <a:bodyPr wrap="none">
            <a:spAutoFit/>
          </a:bodyPr>
          <a:lstStyle/>
          <a:p>
            <a:r>
              <a:rPr lang="el-GR" sz="2200" dirty="0">
                <a:solidFill>
                  <a:prstClr val="white"/>
                </a:solidFill>
                <a:latin typeface="Calibri"/>
              </a:rPr>
              <a:t>Πλεκτό </a:t>
            </a:r>
          </a:p>
        </p:txBody>
      </p:sp>
      <p:sp>
        <p:nvSpPr>
          <p:cNvPr id="11" name="Ορθογώνιο 10"/>
          <p:cNvSpPr/>
          <p:nvPr/>
        </p:nvSpPr>
        <p:spPr>
          <a:xfrm>
            <a:off x="3880499" y="6146215"/>
            <a:ext cx="1584176" cy="276999"/>
          </a:xfrm>
          <a:prstGeom prst="rect">
            <a:avLst/>
          </a:prstGeom>
        </p:spPr>
        <p:txBody>
          <a:bodyPr wrap="square">
            <a:spAutoFit/>
          </a:bodyPr>
          <a:lstStyle/>
          <a:p>
            <a:pPr algn="ctr"/>
            <a:r>
              <a:rPr lang="en-US" sz="1200" dirty="0" smtClean="0">
                <a:solidFill>
                  <a:prstClr val="black"/>
                </a:solidFill>
                <a:latin typeface="Calibri"/>
                <a:hlinkClick r:id="rId5"/>
              </a:rPr>
              <a:t>learn2knit.co.uk</a:t>
            </a:r>
            <a:endParaRPr lang="el-GR" sz="1200" dirty="0">
              <a:solidFill>
                <a:prstClr val="black"/>
              </a:solidFill>
              <a:latin typeface="Calibri"/>
            </a:endParaRPr>
          </a:p>
        </p:txBody>
      </p:sp>
      <p:pic>
        <p:nvPicPr>
          <p:cNvPr id="9" name="Εικόνα 8" title="Τσόχα (μη υφασμένο)"/>
          <p:cNvPicPr>
            <a:picLocks noChangeAspect="1"/>
          </p:cNvPicPr>
          <p:nvPr/>
        </p:nvPicPr>
        <p:blipFill>
          <a:blip r:embed="rId6"/>
          <a:stretch>
            <a:fillRect/>
          </a:stretch>
        </p:blipFill>
        <p:spPr>
          <a:xfrm>
            <a:off x="5924616" y="4077072"/>
            <a:ext cx="2871465" cy="2098376"/>
          </a:xfrm>
          <a:prstGeom prst="rect">
            <a:avLst/>
          </a:prstGeom>
        </p:spPr>
      </p:pic>
      <p:sp>
        <p:nvSpPr>
          <p:cNvPr id="10" name="Ορθογώνιο 9"/>
          <p:cNvSpPr/>
          <p:nvPr/>
        </p:nvSpPr>
        <p:spPr>
          <a:xfrm>
            <a:off x="6404900" y="4055106"/>
            <a:ext cx="2705869" cy="430887"/>
          </a:xfrm>
          <a:prstGeom prst="rect">
            <a:avLst/>
          </a:prstGeom>
          <a:solidFill>
            <a:schemeClr val="accent4">
              <a:lumMod val="75000"/>
            </a:schemeClr>
          </a:solidFill>
        </p:spPr>
        <p:txBody>
          <a:bodyPr wrap="none">
            <a:spAutoFit/>
          </a:bodyPr>
          <a:lstStyle/>
          <a:p>
            <a:r>
              <a:rPr lang="el-GR" sz="2200" dirty="0">
                <a:solidFill>
                  <a:prstClr val="white"/>
                </a:solidFill>
                <a:latin typeface="Calibri"/>
              </a:rPr>
              <a:t>Τσόχα (μη υφασμένο)</a:t>
            </a:r>
          </a:p>
        </p:txBody>
      </p:sp>
      <p:sp>
        <p:nvSpPr>
          <p:cNvPr id="13" name="Ορθογώνιο 12"/>
          <p:cNvSpPr/>
          <p:nvPr/>
        </p:nvSpPr>
        <p:spPr>
          <a:xfrm>
            <a:off x="6025356" y="6169342"/>
            <a:ext cx="2669984" cy="646331"/>
          </a:xfrm>
          <a:prstGeom prst="rect">
            <a:avLst/>
          </a:prstGeom>
        </p:spPr>
        <p:txBody>
          <a:bodyPr wrap="square">
            <a:spAutoFit/>
          </a:bodyPr>
          <a:lstStyle/>
          <a:p>
            <a:pPr algn="ctr"/>
            <a:r>
              <a:rPr lang="el-GR" sz="1200" dirty="0">
                <a:solidFill>
                  <a:prstClr val="black"/>
                </a:solidFill>
                <a:latin typeface="Calibri"/>
              </a:rPr>
              <a:t>Συντήρηση Έργων Τέχνης</a:t>
            </a:r>
            <a:r>
              <a:rPr lang="el-GR" sz="1200" dirty="0" smtClean="0">
                <a:solidFill>
                  <a:prstClr val="black"/>
                </a:solidFill>
                <a:latin typeface="Calibri"/>
              </a:rPr>
              <a:t>, τόμος 2ος</a:t>
            </a:r>
            <a:r>
              <a:rPr lang="el-GR" sz="1200" dirty="0">
                <a:solidFill>
                  <a:prstClr val="black"/>
                </a:solidFill>
                <a:latin typeface="Calibri"/>
              </a:rPr>
              <a:t/>
            </a:r>
            <a:br>
              <a:rPr lang="el-GR" sz="1200" dirty="0">
                <a:solidFill>
                  <a:prstClr val="black"/>
                </a:solidFill>
                <a:latin typeface="Calibri"/>
              </a:rPr>
            </a:br>
            <a:r>
              <a:rPr lang="el-GR" sz="1200" dirty="0" smtClean="0">
                <a:solidFill>
                  <a:prstClr val="black"/>
                </a:solidFill>
                <a:latin typeface="Calibri"/>
              </a:rPr>
              <a:t>ΥΠΕΠΘ, </a:t>
            </a:r>
            <a:r>
              <a:rPr lang="el-GR" sz="1200" dirty="0">
                <a:solidFill>
                  <a:prstClr val="black"/>
                </a:solidFill>
                <a:latin typeface="Calibri"/>
              </a:rPr>
              <a:t>ΠΑΙΔΑΓΩΓΙΚΟ ΙΝΣΤΙΤΟΥΤΟ, Τομέας Εφαρμοσμένων τεχνών</a:t>
            </a:r>
          </a:p>
        </p:txBody>
      </p:sp>
      <p:sp>
        <p:nvSpPr>
          <p:cNvPr id="4" name="Θέση αριθμού διαφάνειας 3"/>
          <p:cNvSpPr>
            <a:spLocks noGrp="1"/>
          </p:cNvSpPr>
          <p:nvPr>
            <p:ph type="sldNum" sz="quarter" idx="12"/>
          </p:nvPr>
        </p:nvSpPr>
        <p:spPr>
          <a:xfrm>
            <a:off x="6804248" y="6365521"/>
            <a:ext cx="2133600" cy="365125"/>
          </a:xfrm>
        </p:spPr>
        <p:txBody>
          <a:bodyPr/>
          <a:lstStyle/>
          <a:p>
            <a:pPr>
              <a:defRPr/>
            </a:pPr>
            <a:fld id="{7E55E3B3-0445-4CFC-BED8-763D4409E61F}" type="slidenum">
              <a:rPr lang="el-GR" smtClean="0">
                <a:solidFill>
                  <a:prstClr val="black"/>
                </a:solidFill>
              </a:rPr>
              <a:pPr>
                <a:defRPr/>
              </a:pPr>
              <a:t>8</a:t>
            </a:fld>
            <a:endParaRPr lang="el-GR" dirty="0">
              <a:solidFill>
                <a:prstClr val="black"/>
              </a:solidFill>
            </a:endParaRPr>
          </a:p>
        </p:txBody>
      </p:sp>
    </p:spTree>
    <p:extLst>
      <p:ext uri="{BB962C8B-B14F-4D97-AF65-F5344CB8AC3E}">
        <p14:creationId xmlns:p14="http://schemas.microsoft.com/office/powerpoint/2010/main" val="1316592155"/>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ISPRING_RESOURCE_PATHS_HASH_2" val="e63e9eec434b6a22ddb5216a25ec256f5ce4e1fb"/>
  <p:tag name="ISPRING_RESOURCE_PATHS_HASH_PRESENTER" val="1a12dc82f162ac896908e438fdb1bbafb365feb"/>
</p:tagLst>
</file>

<file path=ppt/theme/theme1.xml><?xml version="1.0" encoding="utf-8"?>
<a:theme xmlns:a="http://schemas.openxmlformats.org/drawingml/2006/main" name="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C_template_updated">
  <a:themeElements>
    <a:clrScheme name="Custom 9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595959"/>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Θέμα του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template</Template>
  <TotalTime>33</TotalTime>
  <Words>4382</Words>
  <Application>Microsoft Office PowerPoint</Application>
  <PresentationFormat>On-screen Show (4:3)</PresentationFormat>
  <Paragraphs>438</Paragraphs>
  <Slides>63</Slides>
  <Notes>27</Notes>
  <HiddenSlides>0</HiddenSlides>
  <MMClips>0</MMClips>
  <ScaleCrop>false</ScaleCrop>
  <HeadingPairs>
    <vt:vector size="4" baseType="variant">
      <vt:variant>
        <vt:lpstr>Theme</vt:lpstr>
      </vt:variant>
      <vt:variant>
        <vt:i4>2</vt:i4>
      </vt:variant>
      <vt:variant>
        <vt:lpstr>Slide Titles</vt:lpstr>
      </vt:variant>
      <vt:variant>
        <vt:i4>63</vt:i4>
      </vt:variant>
    </vt:vector>
  </HeadingPairs>
  <TitlesOfParts>
    <vt:vector size="65" baseType="lpstr">
      <vt:lpstr>template</vt:lpstr>
      <vt:lpstr>OC_template_updated</vt:lpstr>
      <vt:lpstr>Συντήρηση Υφάσματος (Θ)</vt:lpstr>
      <vt:lpstr>Εισαγωγή</vt:lpstr>
      <vt:lpstr>Ίνες</vt:lpstr>
      <vt:lpstr>Φυσικές Ίνες</vt:lpstr>
      <vt:lpstr>Τεχνητές ίνες</vt:lpstr>
      <vt:lpstr>Κατηγορίες ινών</vt:lpstr>
      <vt:lpstr>Ίνες – Νήματα (1 από 2)</vt:lpstr>
      <vt:lpstr>Ίνες – Νήματα (2 από 2)</vt:lpstr>
      <vt:lpstr>Υφάσματα</vt:lpstr>
      <vt:lpstr>Γνέσιμο (1 από 4)</vt:lpstr>
      <vt:lpstr>Γνέσιμο (2 από 4)</vt:lpstr>
      <vt:lpstr>Γνέσιμο (3 από 4)</vt:lpstr>
      <vt:lpstr>Επίνητρο ή όνος</vt:lpstr>
      <vt:lpstr>Γνέσιμο (4 από 4)</vt:lpstr>
      <vt:lpstr>Αδράχτι</vt:lpstr>
      <vt:lpstr>Σφονδύλια</vt:lpstr>
      <vt:lpstr>Ρόκα</vt:lpstr>
      <vt:lpstr>Εκβιομηχάνιση (1 από 2)</vt:lpstr>
      <vt:lpstr>Εκβιομηχάνιση (2 από 2)</vt:lpstr>
      <vt:lpstr>Πρώτες ύλες</vt:lpstr>
      <vt:lpstr>Βαμβάκι</vt:lpstr>
      <vt:lpstr>Εκκοκκισμός βαμβακιού</vt:lpstr>
      <vt:lpstr>Επεξεργασία βαμβακιού</vt:lpstr>
      <vt:lpstr>Μερσερισμός βαμβακιού  (1 από 2)</vt:lpstr>
      <vt:lpstr>Μερσερισμός βαμβακιού  (2 από 2)</vt:lpstr>
      <vt:lpstr>Ηλεκτρονικές πηγές</vt:lpstr>
      <vt:lpstr>Λινάρι</vt:lpstr>
      <vt:lpstr>Στάδια επεξεργασίας λιναριού</vt:lpstr>
      <vt:lpstr>Σπάθισμα λιναριού</vt:lpstr>
      <vt:lpstr>Λανάρισμα λιναριού</vt:lpstr>
      <vt:lpstr>Μαλλί</vt:lpstr>
      <vt:lpstr>Στάδια επεξεργασίας μαλλιού (1 από 4)</vt:lpstr>
      <vt:lpstr>Στάδια επεξεργασίας μαλλιού (2 από 4)</vt:lpstr>
      <vt:lpstr>Στάδια επεξεργασίας μαλλιού (3 από 4)</vt:lpstr>
      <vt:lpstr>Στάδια επεξεργασίας μαλλιού (4 από 4)</vt:lpstr>
      <vt:lpstr>Λανάρια</vt:lpstr>
      <vt:lpstr>Γνέσιμο  μαλλιού  (1 από 4)</vt:lpstr>
      <vt:lpstr>Γνέσιμο  μαλλιού  (2 από 4)</vt:lpstr>
      <vt:lpstr>Γνέσιμο  μαλλιού  (3 από 4)</vt:lpstr>
      <vt:lpstr>Γνέσιμο  μαλλιού  (4 από 4)</vt:lpstr>
      <vt:lpstr>Μετάξι</vt:lpstr>
      <vt:lpstr>Στάδια εξέλιξης του μεταξοσκώληκα</vt:lpstr>
      <vt:lpstr>Στάδια κατεργασίας μεταξιού (1 από 4) </vt:lpstr>
      <vt:lpstr>Στάδια κατεργασίας μεταξιού (2 από 4) </vt:lpstr>
      <vt:lpstr>Στάδια κατεργασίας μεταξιού (3 από 4) </vt:lpstr>
      <vt:lpstr>Στάδια κατεργασίας μεταξιού (4 από 4) </vt:lpstr>
      <vt:lpstr>Μεταλλικά νήματα </vt:lpstr>
      <vt:lpstr>Είδη μεταλλικών νημάτων (1 από 2) </vt:lpstr>
      <vt:lpstr>Είδη μεταλλικών νημάτων (2 από 2) </vt:lpstr>
      <vt:lpstr>Εξέλιξη μεταλλικών νημάτων (1 από 2) </vt:lpstr>
      <vt:lpstr>Εξέλιξη μεταλλικών νημάτων (2 από 2) </vt:lpstr>
      <vt:lpstr>Μέθοδοι κατασκευής (1 από 3)</vt:lpstr>
      <vt:lpstr>Μέθοδοι κατασκευής (2 από 3)</vt:lpstr>
      <vt:lpstr>Μέθοδοι κατασκευής (3 από 3)</vt:lpstr>
      <vt:lpstr>Βιβλιογραφία (1 από 2)</vt:lpstr>
      <vt:lpstr>Βιβλιογραφία (2 από 2)</vt:lpstr>
      <vt:lpstr>Τέλος Ενότητας</vt:lpstr>
      <vt:lpstr>Σημειώματα</vt:lpstr>
      <vt:lpstr>Σημείωμα Αναφοράς</vt:lpstr>
      <vt:lpstr>Σημείωμα Αδειοδότησης</vt:lpstr>
      <vt:lpstr>Επεξήγηση όρων χρήσης έργων τρίτων</vt:lpstr>
      <vt:lpstr>Διατήρηση Σημειωμάτων</vt:lpstr>
      <vt:lpstr>Χρηματοδότηση</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Συντήρηση Υφάσματος</dc:title>
  <dc:creator>opencourses@teiath.gr</dc:creator>
  <cp:lastModifiedBy>alex</cp:lastModifiedBy>
  <cp:revision>14</cp:revision>
  <dcterms:created xsi:type="dcterms:W3CDTF">2014-09-29T11:19:06Z</dcterms:created>
  <dcterms:modified xsi:type="dcterms:W3CDTF">2015-02-24T14:23:24Z</dcterms:modified>
</cp:coreProperties>
</file>