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36"/>
  </p:notesMasterIdLst>
  <p:sldIdLst>
    <p:sldId id="283" r:id="rId3"/>
    <p:sldId id="372" r:id="rId4"/>
    <p:sldId id="373" r:id="rId5"/>
    <p:sldId id="374" r:id="rId6"/>
    <p:sldId id="395" r:id="rId7"/>
    <p:sldId id="375" r:id="rId8"/>
    <p:sldId id="376" r:id="rId9"/>
    <p:sldId id="377" r:id="rId10"/>
    <p:sldId id="378" r:id="rId11"/>
    <p:sldId id="379" r:id="rId12"/>
    <p:sldId id="380" r:id="rId13"/>
    <p:sldId id="381" r:id="rId14"/>
    <p:sldId id="382" r:id="rId15"/>
    <p:sldId id="383" r:id="rId16"/>
    <p:sldId id="384" r:id="rId17"/>
    <p:sldId id="385" r:id="rId18"/>
    <p:sldId id="386" r:id="rId19"/>
    <p:sldId id="387" r:id="rId20"/>
    <p:sldId id="388" r:id="rId21"/>
    <p:sldId id="389" r:id="rId22"/>
    <p:sldId id="390" r:id="rId23"/>
    <p:sldId id="391" r:id="rId24"/>
    <p:sldId id="392" r:id="rId25"/>
    <p:sldId id="393" r:id="rId26"/>
    <p:sldId id="394" r:id="rId27"/>
    <p:sldId id="284" r:id="rId28"/>
    <p:sldId id="285" r:id="rId29"/>
    <p:sldId id="286" r:id="rId30"/>
    <p:sldId id="396" r:id="rId31"/>
    <p:sldId id="397" r:id="rId32"/>
    <p:sldId id="398" r:id="rId33"/>
    <p:sldId id="288" r:id="rId34"/>
    <p:sldId id="290" r:id="rId35"/>
  </p:sldIdLst>
  <p:sldSz cx="9144000" cy="5143500" type="screen16x9"/>
  <p:notesSz cx="6858000" cy="9144000"/>
  <p:custDataLst>
    <p:tags r:id="rId3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96F"/>
    <a:srgbClr val="39736B"/>
    <a:srgbClr val="2B5F5F"/>
    <a:srgbClr val="948A54"/>
    <a:srgbClr val="04523D"/>
    <a:srgbClr val="A65841"/>
    <a:srgbClr val="F8EFEC"/>
    <a:srgbClr val="008000"/>
    <a:srgbClr val="996633"/>
    <a:srgbClr val="DAD3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2" d="100"/>
          <a:sy n="142" d="100"/>
        </p:scale>
        <p:origin x="-648" y="-10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90AF2D-DB6A-4709-99C5-8EDB22DDA88F}" type="datetimeFigureOut">
              <a:rPr lang="el-GR" smtClean="0"/>
              <a:t>30/11/2015</a:t>
            </a:fld>
            <a:endParaRPr lang="el-G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C0C9F-8DF1-4923-931D-4922ACA26F4A}" type="slidenum">
              <a:rPr lang="el-GR" smtClean="0"/>
              <a:t>‹#›</a:t>
            </a:fld>
            <a:endParaRPr lang="el-GR"/>
          </a:p>
        </p:txBody>
      </p:sp>
    </p:spTree>
    <p:extLst>
      <p:ext uri="{BB962C8B-B14F-4D97-AF65-F5344CB8AC3E}">
        <p14:creationId xmlns:p14="http://schemas.microsoft.com/office/powerpoint/2010/main" val="71725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0C4C0C9F-8DF1-4923-931D-4922ACA26F4A}" type="slidenum">
              <a:rPr lang="el-GR" smtClean="0"/>
              <a:t>10</a:t>
            </a:fld>
            <a:endParaRPr lang="el-GR"/>
          </a:p>
        </p:txBody>
      </p:sp>
    </p:spTree>
    <p:extLst>
      <p:ext uri="{BB962C8B-B14F-4D97-AF65-F5344CB8AC3E}">
        <p14:creationId xmlns:p14="http://schemas.microsoft.com/office/powerpoint/2010/main" val="608955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0C4C0C9F-8DF1-4923-931D-4922ACA26F4A}" type="slidenum">
              <a:rPr lang="el-GR" smtClean="0"/>
              <a:t>18</a:t>
            </a:fld>
            <a:endParaRPr lang="el-GR"/>
          </a:p>
        </p:txBody>
      </p:sp>
    </p:spTree>
    <p:extLst>
      <p:ext uri="{BB962C8B-B14F-4D97-AF65-F5344CB8AC3E}">
        <p14:creationId xmlns:p14="http://schemas.microsoft.com/office/powerpoint/2010/main" val="278045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26</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27</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28</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29</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32</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33</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30/11/2015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7847306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4CC97DA9-247C-4304-973C-C5AFEA712E32}" type="datetimeFigureOut">
              <a:rPr lang="el-GR" smtClean="0"/>
              <a:t>30/11/2015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729229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4CC97DA9-247C-4304-973C-C5AFEA712E32}" type="datetimeFigureOut">
              <a:rPr lang="el-GR" smtClean="0"/>
              <a:t>30/11/2015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25775226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4CC97DA9-247C-4304-973C-C5AFEA712E32}" type="datetimeFigureOut">
              <a:rPr lang="el-GR" smtClean="0"/>
              <a:t>30/11/2015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349039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97DA9-247C-4304-973C-C5AFEA712E32}" type="datetimeFigureOut">
              <a:rPr lang="el-GR" smtClean="0"/>
              <a:t>30/11/2015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752877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97DA9-247C-4304-973C-C5AFEA712E32}" type="datetimeFigureOut">
              <a:rPr lang="el-GR" smtClean="0"/>
              <a:t>30/11/2015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232525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97DA9-247C-4304-973C-C5AFEA712E32}" type="datetimeFigureOut">
              <a:rPr lang="el-GR" smtClean="0"/>
              <a:t>30/11/2015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565880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30/11/2015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361575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30/11/2015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271081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Online Image Placeholder 2"/>
          <p:cNvSpPr>
            <a:spLocks noGrp="1"/>
          </p:cNvSpPr>
          <p:nvPr>
            <p:ph type="clipArt" sz="half" idx="1"/>
          </p:nvPr>
        </p:nvSpPr>
        <p:spPr>
          <a:xfrm>
            <a:off x="1143000" y="1343025"/>
            <a:ext cx="3810000" cy="3286125"/>
          </a:xfrm>
        </p:spPr>
        <p:txBody>
          <a:bodyPr rtlCol="0">
            <a:normAutofit/>
          </a:bodyPr>
          <a:lstStyle/>
          <a:p>
            <a:pPr lvl="0"/>
            <a:endParaRPr lang="el-GR" noProof="0" dirty="0" smtClean="0"/>
          </a:p>
        </p:txBody>
      </p:sp>
      <p:sp>
        <p:nvSpPr>
          <p:cNvPr id="4" name="Text Placeholder 3"/>
          <p:cNvSpPr>
            <a:spLocks noGrp="1"/>
          </p:cNvSpPr>
          <p:nvPr>
            <p:ph type="body" sz="half" idx="2"/>
          </p:nvPr>
        </p:nvSpPr>
        <p:spPr>
          <a:xfrm>
            <a:off x="51054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540A3CCE-23AB-410E-A75E-9A5EF55A3DC8}" type="slidenum">
              <a:rPr lang="el-GR" altLang="el-GR"/>
              <a:pPr>
                <a:defRPr/>
              </a:pPr>
              <a:t>‹#›</a:t>
            </a:fld>
            <a:endParaRPr lang="el-GR" altLang="el-GR"/>
          </a:p>
        </p:txBody>
      </p:sp>
    </p:spTree>
    <p:extLst>
      <p:ext uri="{BB962C8B-B14F-4D97-AF65-F5344CB8AC3E}">
        <p14:creationId xmlns:p14="http://schemas.microsoft.com/office/powerpoint/2010/main" val="3907959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11430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5105400" y="1343025"/>
            <a:ext cx="3810000" cy="1585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5105400" y="3043237"/>
            <a:ext cx="3810000" cy="1585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AF6FEDA8-CB83-4ED7-8E66-A14793952224}" type="slidenum">
              <a:rPr lang="el-GR" altLang="el-GR"/>
              <a:pPr>
                <a:defRPr/>
              </a:pPr>
              <a:t>‹#›</a:t>
            </a:fld>
            <a:endParaRPr lang="el-GR" altLang="el-GR"/>
          </a:p>
        </p:txBody>
      </p:sp>
    </p:spTree>
    <p:extLst>
      <p:ext uri="{BB962C8B-B14F-4D97-AF65-F5344CB8AC3E}">
        <p14:creationId xmlns:p14="http://schemas.microsoft.com/office/powerpoint/2010/main" val="221974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987574"/>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7200" y="65162"/>
            <a:ext cx="8229600" cy="778396"/>
          </a:xfrm>
        </p:spPr>
        <p:txBody>
          <a:bodyPr/>
          <a:lstStyle>
            <a:lvl1pPr>
              <a:defRPr>
                <a:solidFill>
                  <a:schemeClr val="bg1"/>
                </a:solidFill>
              </a:defRPr>
            </a:lvl1pPr>
          </a:lstStyle>
          <a:p>
            <a:r>
              <a:rPr lang="en-US" smtClean="0"/>
              <a:t>Click to edit Master title style</a:t>
            </a:r>
            <a:endParaRPr lang="el-GR"/>
          </a:p>
        </p:txBody>
      </p:sp>
      <p:sp>
        <p:nvSpPr>
          <p:cNvPr id="3" name="Content Placeholder 2"/>
          <p:cNvSpPr>
            <a:spLocks noGrp="1"/>
          </p:cNvSpPr>
          <p:nvPr>
            <p:ph idx="1"/>
          </p:nvPr>
        </p:nvSpPr>
        <p:spPr>
          <a:xfrm>
            <a:off x="457200" y="1200150"/>
            <a:ext cx="8229600" cy="3819871"/>
          </a:xfrm>
        </p:spPr>
        <p:txBody>
          <a:bodyPr/>
          <a:lstStyle>
            <a:lvl1pPr>
              <a:buClr>
                <a:schemeClr val="tx1">
                  <a:lumMod val="65000"/>
                  <a:lumOff val="35000"/>
                </a:schemeClr>
              </a:buClr>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4770116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1143000" y="1343025"/>
            <a:ext cx="7772400" cy="3286125"/>
          </a:xfrm>
        </p:spPr>
        <p:txBody>
          <a:bodyPr rtlCol="0">
            <a:normAutofit/>
          </a:bodyPr>
          <a:lstStyle/>
          <a:p>
            <a:pPr lvl="0"/>
            <a:endParaRPr lang="el-GR" noProof="0" dirty="0" smtClean="0"/>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BA2EE600-3CD4-4E5A-9132-D17A5DB26AA0}" type="slidenum">
              <a:rPr lang="el-GR" altLang="el-GR"/>
              <a:pPr>
                <a:defRPr/>
              </a:pPr>
              <a:t>‹#›</a:t>
            </a:fld>
            <a:endParaRPr lang="el-GR" altLang="el-GR"/>
          </a:p>
        </p:txBody>
      </p:sp>
    </p:spTree>
    <p:extLst>
      <p:ext uri="{BB962C8B-B14F-4D97-AF65-F5344CB8AC3E}">
        <p14:creationId xmlns:p14="http://schemas.microsoft.com/office/powerpoint/2010/main" val="936921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3501" y="200025"/>
            <a:ext cx="8937625" cy="4429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554376E2-FE60-46A1-BE81-FF05A4325274}" type="slidenum">
              <a:rPr lang="el-GR" altLang="el-GR"/>
              <a:pPr>
                <a:defRPr/>
              </a:pPr>
              <a:t>‹#›</a:t>
            </a:fld>
            <a:endParaRPr lang="el-GR" altLang="el-GR"/>
          </a:p>
        </p:txBody>
      </p:sp>
    </p:spTree>
    <p:extLst>
      <p:ext uri="{BB962C8B-B14F-4D97-AF65-F5344CB8AC3E}">
        <p14:creationId xmlns:p14="http://schemas.microsoft.com/office/powerpoint/2010/main" val="1493016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11430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1054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0"/>
          </p:nvPr>
        </p:nvSpPr>
        <p:spPr>
          <a:xfrm>
            <a:off x="3276600" y="4800600"/>
            <a:ext cx="2895600" cy="342900"/>
          </a:xfrm>
        </p:spPr>
        <p:txBody>
          <a:bodyPr/>
          <a:lstStyle>
            <a:lvl1pPr>
              <a:defRPr/>
            </a:lvl1pPr>
          </a:lstStyle>
          <a:p>
            <a:pPr>
              <a:defRPr/>
            </a:pPr>
            <a:endParaRPr lang="el-GR"/>
          </a:p>
        </p:txBody>
      </p:sp>
      <p:sp>
        <p:nvSpPr>
          <p:cNvPr id="6" name="Slide Number Placeholder 5"/>
          <p:cNvSpPr>
            <a:spLocks noGrp="1"/>
          </p:cNvSpPr>
          <p:nvPr>
            <p:ph type="sldNum" sz="quarter" idx="11"/>
          </p:nvPr>
        </p:nvSpPr>
        <p:spPr>
          <a:xfrm>
            <a:off x="7010400" y="4800600"/>
            <a:ext cx="1905000" cy="342900"/>
          </a:xfrm>
        </p:spPr>
        <p:txBody>
          <a:bodyPr/>
          <a:lstStyle>
            <a:lvl1pPr>
              <a:defRPr smtClean="0"/>
            </a:lvl1pPr>
          </a:lstStyle>
          <a:p>
            <a:pPr>
              <a:defRPr/>
            </a:pPr>
            <a:fld id="{DED444C1-3976-4D4D-A8A1-2AD07B693FBD}" type="slidenum">
              <a:rPr lang="el-GR" altLang="el-GR"/>
              <a:pPr>
                <a:defRPr/>
              </a:pPr>
              <a:t>‹#›</a:t>
            </a:fld>
            <a:endParaRPr lang="el-GR" altLang="el-GR"/>
          </a:p>
        </p:txBody>
      </p:sp>
      <p:sp>
        <p:nvSpPr>
          <p:cNvPr id="7" name="Date Placeholder 6"/>
          <p:cNvSpPr>
            <a:spLocks noGrp="1"/>
          </p:cNvSpPr>
          <p:nvPr>
            <p:ph type="dt" sz="half" idx="12"/>
          </p:nvPr>
        </p:nvSpPr>
        <p:spPr>
          <a:xfrm>
            <a:off x="0" y="4800600"/>
            <a:ext cx="1905000" cy="342900"/>
          </a:xfrm>
        </p:spPr>
        <p:txBody>
          <a:bodyPr/>
          <a:lstStyle>
            <a:lvl1pPr>
              <a:defRPr/>
            </a:lvl1pPr>
          </a:lstStyle>
          <a:p>
            <a:pPr>
              <a:defRPr/>
            </a:pPr>
            <a:endParaRPr lang="el-GR"/>
          </a:p>
        </p:txBody>
      </p:sp>
    </p:spTree>
    <p:extLst>
      <p:ext uri="{BB962C8B-B14F-4D97-AF65-F5344CB8AC3E}">
        <p14:creationId xmlns:p14="http://schemas.microsoft.com/office/powerpoint/2010/main" val="2842786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8360"/>
            <a:ext cx="8229600" cy="857250"/>
          </a:xfrm>
        </p:spPr>
        <p:txBody>
          <a:bodyPr lIns="58055" tIns="29028" rIns="58055" bIns="29028"/>
          <a:lstStyle/>
          <a:p>
            <a:r>
              <a:rPr lang="en-US" smtClean="0"/>
              <a:t>Click to edit Master title style</a:t>
            </a:r>
            <a:endParaRPr lang="el-GR"/>
          </a:p>
        </p:txBody>
      </p:sp>
      <p:sp>
        <p:nvSpPr>
          <p:cNvPr id="3" name="Content Placeholder 2"/>
          <p:cNvSpPr>
            <a:spLocks noGrp="1"/>
          </p:cNvSpPr>
          <p:nvPr>
            <p:ph sz="quarter" idx="1"/>
          </p:nvPr>
        </p:nvSpPr>
        <p:spPr>
          <a:xfrm>
            <a:off x="457200" y="1200151"/>
            <a:ext cx="4038600" cy="1641872"/>
          </a:xfrm>
        </p:spPr>
        <p:txBody>
          <a:bodyPr lIns="58055" tIns="29028" rIns="58055" bIns="290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200151"/>
            <a:ext cx="4038600" cy="1641872"/>
          </a:xfrm>
        </p:spPr>
        <p:txBody>
          <a:bodyPr lIns="58055" tIns="29028" rIns="58055" bIns="290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2956322"/>
            <a:ext cx="4038600" cy="1641872"/>
          </a:xfrm>
        </p:spPr>
        <p:txBody>
          <a:bodyPr lIns="58055" tIns="29028" rIns="58055" bIns="290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2956322"/>
            <a:ext cx="4038600" cy="1641872"/>
          </a:xfrm>
        </p:spPr>
        <p:txBody>
          <a:bodyPr lIns="58055" tIns="29028" rIns="58055" bIns="290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457603" y="4686150"/>
            <a:ext cx="2132794" cy="343202"/>
          </a:xfrm>
        </p:spPr>
        <p:txBody>
          <a:bodyPr lIns="58055" tIns="29028" rIns="58055" bIns="29028"/>
          <a:lstStyle>
            <a:lvl1pPr>
              <a:defRPr/>
            </a:lvl1pPr>
          </a:lstStyle>
          <a:p>
            <a:pPr>
              <a:defRPr/>
            </a:pPr>
            <a:endParaRPr lang="el-GR"/>
          </a:p>
        </p:txBody>
      </p:sp>
      <p:sp>
        <p:nvSpPr>
          <p:cNvPr id="8" name="Footer Placeholder 7"/>
          <p:cNvSpPr>
            <a:spLocks noGrp="1"/>
          </p:cNvSpPr>
          <p:nvPr>
            <p:ph type="ftr" sz="quarter" idx="11"/>
          </p:nvPr>
        </p:nvSpPr>
        <p:spPr>
          <a:xfrm>
            <a:off x="3124603" y="4686150"/>
            <a:ext cx="2894794" cy="343202"/>
          </a:xfrm>
        </p:spPr>
        <p:txBody>
          <a:bodyPr lIns="58055" tIns="29028" rIns="58055" bIns="29028"/>
          <a:lstStyle>
            <a:lvl1pPr>
              <a:defRPr/>
            </a:lvl1pPr>
          </a:lstStyle>
          <a:p>
            <a:pPr>
              <a:defRPr/>
            </a:pPr>
            <a:r>
              <a:rPr lang="el-GR"/>
              <a:t>Ημερίδα Συντήρησης ΑΜΘ 2008</a:t>
            </a:r>
          </a:p>
        </p:txBody>
      </p:sp>
      <p:sp>
        <p:nvSpPr>
          <p:cNvPr id="9" name="Slide Number Placeholder 8"/>
          <p:cNvSpPr>
            <a:spLocks noGrp="1"/>
          </p:cNvSpPr>
          <p:nvPr>
            <p:ph type="sldNum" sz="quarter" idx="12"/>
          </p:nvPr>
        </p:nvSpPr>
        <p:spPr>
          <a:xfrm>
            <a:off x="6553603" y="4686150"/>
            <a:ext cx="2132794" cy="343202"/>
          </a:xfrm>
        </p:spPr>
        <p:txBody>
          <a:bodyPr/>
          <a:lstStyle>
            <a:lvl1pPr>
              <a:defRPr/>
            </a:lvl1pPr>
          </a:lstStyle>
          <a:p>
            <a:pPr>
              <a:defRPr/>
            </a:pPr>
            <a:fld id="{8ABEC6D2-2EC3-47AB-B279-A48EEC8C17C6}" type="slidenum">
              <a:rPr lang="el-GR"/>
              <a:pPr>
                <a:defRPr/>
              </a:pPr>
              <a:t>‹#›</a:t>
            </a:fld>
            <a:endParaRPr lang="el-GR"/>
          </a:p>
        </p:txBody>
      </p:sp>
    </p:spTree>
    <p:extLst>
      <p:ext uri="{BB962C8B-B14F-4D97-AF65-F5344CB8AC3E}">
        <p14:creationId xmlns:p14="http://schemas.microsoft.com/office/powerpoint/2010/main" val="1772591617"/>
      </p:ext>
    </p:extLst>
  </p:cSld>
  <p:clrMapOvr>
    <a:masterClrMapping/>
  </p:clrMapOvr>
  <p:transition>
    <p:pull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solidFill>
                  <a:prstClr val="black">
                    <a:tint val="75000"/>
                  </a:prstClr>
                </a:solidFill>
              </a:rPr>
              <a:pPr/>
              <a:t>11/30/2015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82308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874384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7510472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04440056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897564"/>
            <a:ext cx="4038600" cy="3780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897564"/>
            <a:ext cx="4038600" cy="3780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7551284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897565"/>
            <a:ext cx="4040188" cy="7335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30468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897565"/>
            <a:ext cx="4041775" cy="7335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30468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8024449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4320480" cy="3675856"/>
          </a:xfrm>
        </p:spPr>
        <p:txBody>
          <a:bodyPr/>
          <a:lstStyle>
            <a:lvl1pPr>
              <a:buClr>
                <a:schemeClr val="tx1">
                  <a:lumMod val="50000"/>
                  <a:lumOff val="50000"/>
                </a:schemeClr>
              </a:buClr>
              <a:defRPr/>
            </a:lvl1pPr>
            <a:lvl2pPr>
              <a:buClr>
                <a:schemeClr val="tx1">
                  <a:lumMod val="50000"/>
                  <a:lumOff val="50000"/>
                </a:schemeClr>
              </a:buClr>
              <a:defRPr/>
            </a:lvl2pPr>
            <a:lvl3pPr>
              <a:buClr>
                <a:schemeClr val="tx1">
                  <a:lumMod val="50000"/>
                  <a:lumOff val="50000"/>
                </a:schemeClr>
              </a:buClr>
              <a:defRPr/>
            </a:lvl3pPr>
            <a:lvl4pPr>
              <a:buClr>
                <a:schemeClr val="tx1">
                  <a:lumMod val="50000"/>
                  <a:lumOff val="50000"/>
                </a:schemeClr>
              </a:buClr>
              <a:defRPr/>
            </a:lvl4pPr>
            <a:lvl5pPr>
              <a:buClr>
                <a:schemeClr val="tx1">
                  <a:lumMod val="50000"/>
                  <a:lumOff val="50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4955300" y="0"/>
            <a:ext cx="4188700" cy="5143500"/>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5477272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87474"/>
            <a:ext cx="8229600" cy="6804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8224070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0431014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8345440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2115459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1594749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3816424"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3816424" cy="3675856"/>
          </a:xfrm>
        </p:spPr>
        <p:txBody>
          <a:bodyPr/>
          <a:lstStyle>
            <a:lvl1pPr>
              <a:buClr>
                <a:schemeClr val="tx1">
                  <a:lumMod val="50000"/>
                  <a:lumOff val="50000"/>
                </a:schemeClr>
              </a:buClr>
              <a:defRPr/>
            </a:lvl1pPr>
            <a:lvl2pPr>
              <a:buClr>
                <a:schemeClr val="tx1">
                  <a:lumMod val="50000"/>
                  <a:lumOff val="50000"/>
                </a:schemeClr>
              </a:buClr>
              <a:defRPr/>
            </a:lvl2pPr>
            <a:lvl3pPr>
              <a:buClr>
                <a:schemeClr val="tx1">
                  <a:lumMod val="50000"/>
                  <a:lumOff val="50000"/>
                </a:schemeClr>
              </a:buClr>
              <a:defRPr/>
            </a:lvl3pPr>
            <a:lvl4pPr>
              <a:buClr>
                <a:schemeClr val="tx1">
                  <a:lumMod val="50000"/>
                  <a:lumOff val="50000"/>
                </a:schemeClr>
              </a:buClr>
              <a:defRPr/>
            </a:lvl4pPr>
            <a:lvl5pPr>
              <a:buClr>
                <a:schemeClr val="tx1">
                  <a:lumMod val="50000"/>
                  <a:lumOff val="50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4499992" y="0"/>
            <a:ext cx="4644008" cy="5143500"/>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704729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540060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5400600" cy="3675856"/>
          </a:xfrm>
        </p:spPr>
        <p:txBody>
          <a:bodyPr/>
          <a:lstStyle>
            <a:lvl1pPr>
              <a:buClr>
                <a:schemeClr val="tx1">
                  <a:lumMod val="50000"/>
                  <a:lumOff val="50000"/>
                </a:schemeClr>
              </a:buClr>
              <a:defRPr/>
            </a:lvl1pPr>
            <a:lvl2pPr>
              <a:buClr>
                <a:schemeClr val="tx1">
                  <a:lumMod val="50000"/>
                  <a:lumOff val="50000"/>
                </a:schemeClr>
              </a:buClr>
              <a:defRPr/>
            </a:lvl2pPr>
            <a:lvl3pPr>
              <a:buClr>
                <a:schemeClr val="tx1">
                  <a:lumMod val="50000"/>
                  <a:lumOff val="50000"/>
                </a:schemeClr>
              </a:buClr>
              <a:defRPr/>
            </a:lvl3pPr>
            <a:lvl4pPr>
              <a:buClr>
                <a:schemeClr val="tx1">
                  <a:lumMod val="50000"/>
                  <a:lumOff val="50000"/>
                </a:schemeClr>
              </a:buClr>
              <a:defRPr/>
            </a:lvl4pPr>
            <a:lvl5pPr>
              <a:buClr>
                <a:schemeClr val="tx1">
                  <a:lumMod val="50000"/>
                  <a:lumOff val="50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6084168" y="0"/>
            <a:ext cx="3059832" cy="5143500"/>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942139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7194" y="0"/>
            <a:ext cx="4435178" cy="5143500"/>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86435"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4572000" y="1203598"/>
            <a:ext cx="432048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4032448" cy="3747864"/>
          </a:xfrm>
        </p:spPr>
        <p:txBody>
          <a:bodyPr/>
          <a:lstStyle>
            <a:lvl1pPr>
              <a:buClr>
                <a:schemeClr val="tx1">
                  <a:lumMod val="50000"/>
                  <a:lumOff val="50000"/>
                </a:schemeClr>
              </a:buClr>
              <a:defRPr>
                <a:solidFill>
                  <a:schemeClr val="bg1"/>
                </a:solidFill>
              </a:defRPr>
            </a:lvl1pPr>
            <a:lvl2pPr>
              <a:buClr>
                <a:schemeClr val="tx1">
                  <a:lumMod val="50000"/>
                  <a:lumOff val="50000"/>
                </a:schemeClr>
              </a:buClr>
              <a:defRPr>
                <a:solidFill>
                  <a:schemeClr val="bg1"/>
                </a:solidFill>
              </a:defRPr>
            </a:lvl2pPr>
            <a:lvl3pPr>
              <a:buClr>
                <a:schemeClr val="tx1">
                  <a:lumMod val="50000"/>
                  <a:lumOff val="50000"/>
                </a:schemeClr>
              </a:buClr>
              <a:defRPr>
                <a:solidFill>
                  <a:schemeClr val="bg1"/>
                </a:solidFill>
              </a:defRPr>
            </a:lvl3pPr>
            <a:lvl4pPr>
              <a:buClr>
                <a:schemeClr val="tx1">
                  <a:lumMod val="50000"/>
                  <a:lumOff val="50000"/>
                </a:schemeClr>
              </a:buClr>
              <a:defRPr>
                <a:solidFill>
                  <a:schemeClr val="bg1"/>
                </a:solidFill>
              </a:defRPr>
            </a:lvl4pPr>
            <a:lvl5pPr>
              <a:buClr>
                <a:schemeClr val="tx1">
                  <a:lumMod val="50000"/>
                  <a:lumOff val="50000"/>
                </a:schemeClr>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3900426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7194" y="0"/>
            <a:ext cx="4188700" cy="5143500"/>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86435"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4572000" y="1203598"/>
            <a:ext cx="432048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3816424" cy="3747864"/>
          </a:xfrm>
        </p:spPr>
        <p:txBody>
          <a:bodyPr/>
          <a:lstStyle>
            <a:lvl1pPr>
              <a:buClr>
                <a:schemeClr val="tx1">
                  <a:lumMod val="50000"/>
                  <a:lumOff val="50000"/>
                </a:schemeClr>
              </a:buClr>
              <a:defRPr>
                <a:solidFill>
                  <a:schemeClr val="bg1"/>
                </a:solidFill>
              </a:defRPr>
            </a:lvl1pPr>
            <a:lvl2pPr>
              <a:buClr>
                <a:schemeClr val="tx1">
                  <a:lumMod val="50000"/>
                  <a:lumOff val="50000"/>
                </a:schemeClr>
              </a:buClr>
              <a:defRPr>
                <a:solidFill>
                  <a:schemeClr val="bg1"/>
                </a:solidFill>
              </a:defRPr>
            </a:lvl2pPr>
            <a:lvl3pPr>
              <a:buClr>
                <a:schemeClr val="tx1">
                  <a:lumMod val="50000"/>
                  <a:lumOff val="50000"/>
                </a:schemeClr>
              </a:buClr>
              <a:defRPr>
                <a:solidFill>
                  <a:schemeClr val="bg1"/>
                </a:solidFill>
              </a:defRPr>
            </a:lvl3pPr>
            <a:lvl4pPr>
              <a:buClr>
                <a:schemeClr val="tx1">
                  <a:lumMod val="50000"/>
                  <a:lumOff val="50000"/>
                </a:schemeClr>
              </a:buClr>
              <a:defRPr>
                <a:solidFill>
                  <a:schemeClr val="bg1"/>
                </a:solidFill>
              </a:defRPr>
            </a:lvl4pPr>
            <a:lvl5pPr>
              <a:buClr>
                <a:schemeClr val="tx1">
                  <a:lumMod val="50000"/>
                  <a:lumOff val="50000"/>
                </a:schemeClr>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38005641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7194" y="0"/>
            <a:ext cx="3643090" cy="5143500"/>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3851920" y="205979"/>
            <a:ext cx="5054995"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851920" y="1203598"/>
            <a:ext cx="504056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3240360" cy="3747864"/>
          </a:xfrm>
        </p:spPr>
        <p:txBody>
          <a:bodyPr/>
          <a:lstStyle>
            <a:lvl1pPr>
              <a:buClr>
                <a:schemeClr val="tx1">
                  <a:lumMod val="50000"/>
                  <a:lumOff val="50000"/>
                </a:schemeClr>
              </a:buClr>
              <a:defRPr>
                <a:solidFill>
                  <a:schemeClr val="bg1"/>
                </a:solidFill>
              </a:defRPr>
            </a:lvl1pPr>
            <a:lvl2pPr>
              <a:buClr>
                <a:schemeClr val="tx1">
                  <a:lumMod val="50000"/>
                  <a:lumOff val="50000"/>
                </a:schemeClr>
              </a:buClr>
              <a:defRPr>
                <a:solidFill>
                  <a:schemeClr val="bg1"/>
                </a:solidFill>
              </a:defRPr>
            </a:lvl2pPr>
            <a:lvl3pPr>
              <a:buClr>
                <a:schemeClr val="tx1">
                  <a:lumMod val="50000"/>
                  <a:lumOff val="50000"/>
                </a:schemeClr>
              </a:buClr>
              <a:defRPr>
                <a:solidFill>
                  <a:schemeClr val="bg1"/>
                </a:solidFill>
              </a:defRPr>
            </a:lvl3pPr>
            <a:lvl4pPr>
              <a:buClr>
                <a:schemeClr val="tx1">
                  <a:lumMod val="50000"/>
                  <a:lumOff val="50000"/>
                </a:schemeClr>
              </a:buClr>
              <a:defRPr>
                <a:solidFill>
                  <a:schemeClr val="bg1"/>
                </a:solidFill>
              </a:defRPr>
            </a:lvl4pPr>
            <a:lvl5pPr>
              <a:buClr>
                <a:schemeClr val="tx1">
                  <a:lumMod val="50000"/>
                  <a:lumOff val="50000"/>
                </a:schemeClr>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28873258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C97DA9-247C-4304-973C-C5AFEA712E32}" type="datetimeFigureOut">
              <a:rPr lang="el-GR" smtClean="0"/>
              <a:t>30/11/2015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931935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CC97DA9-247C-4304-973C-C5AFEA712E32}" type="datetimeFigureOut">
              <a:rPr lang="el-GR" smtClean="0"/>
              <a:t>30/11/2015</a:t>
            </a:fld>
            <a:endParaRPr lang="el-G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E500E66-6A01-4133-A2BB-DB8B08A453A4}" type="slidenum">
              <a:rPr lang="el-GR" smtClean="0"/>
              <a:t>‹#›</a:t>
            </a:fld>
            <a:endParaRPr lang="el-GR"/>
          </a:p>
        </p:txBody>
      </p:sp>
    </p:spTree>
    <p:extLst>
      <p:ext uri="{BB962C8B-B14F-4D97-AF65-F5344CB8AC3E}">
        <p14:creationId xmlns:p14="http://schemas.microsoft.com/office/powerpoint/2010/main" val="2721864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2" r:id="rId5"/>
    <p:sldLayoutId id="2147483661" r:id="rId6"/>
    <p:sldLayoutId id="2147483681" r:id="rId7"/>
    <p:sldLayoutId id="2147483664"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77" r:id="rId18"/>
    <p:sldLayoutId id="2147483678" r:id="rId19"/>
    <p:sldLayoutId id="2147483679" r:id="rId20"/>
    <p:sldLayoutId id="2147483680" r:id="rId21"/>
    <p:sldLayoutId id="2147483682" r:id="rId22"/>
    <p:sldLayoutId id="2147483683" r:id="rId2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87474"/>
            <a:ext cx="8229600" cy="68154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897564"/>
            <a:ext cx="8229600" cy="37804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6749176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File:Indicating-silica-gel.png" TargetMode="External"/><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hyperlink" Target="http://creativecommons.org/licenses/by-sa/3.0/deed.e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1.xml"/><Relationship Id="rId4" Type="http://schemas.openxmlformats.org/officeDocument/2006/relationships/hyperlink" Target="http://www.cwaller.de/english.htm?eartsorb.htm~informatio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mgc.co.jp/eng/products/rstuxy/rpsystem/bag.html" TargetMode="External"/><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integrapackaging.com/a/Categories/Intercept-Technology/" TargetMode="External"/><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www.interceptjewelrycare.com/corrosion-intercept.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kriemhild.uft.uni-bremen.de/nop/en/articles/html/why_en3.html" TargetMode="External"/><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nma.gov.au/__data/assets/pdf_file/0020/346034/NMA_metals_s1_p3_saving_archaeological.pdf" TargetMode="External"/><Relationship Id="rId2" Type="http://schemas.openxmlformats.org/officeDocument/2006/relationships/hyperlink" Target="http://www.pwnhc.ca/download/conservation-manual-for-northern-archaeologists/" TargetMode="External"/><Relationship Id="rId1" Type="http://schemas.openxmlformats.org/officeDocument/2006/relationships/slideLayout" Target="../slideLayouts/slideLayout2.xml"/><Relationship Id="rId4" Type="http://schemas.openxmlformats.org/officeDocument/2006/relationships/hyperlink" Target="http://www.conservation-us.org/docs/default-source/periodicals/osgpp-017-2010-09.pdf?sfvrsn=2"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indianajones.wikia.com/wiki/Indiana_Jones" TargetMode="External"/><Relationship Id="rId2" Type="http://schemas.openxmlformats.org/officeDocument/2006/relationships/hyperlink" Target="http://vignette3.wikia.nocookie.net/indianajones/images/b/b1/Golden_Idol_grab.jpg/revision/latest?cb=20090110195730" TargetMode="Externa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hyperlink" Target="http://creativecommons.org/licenses/by-sa/3.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gr/url?sa=t&amp;rct=j&amp;q=&amp;esrc=s&amp;source=web&amp;cd=1&amp;cad=rja&amp;uact=8&amp;ved=0CB8QFjAA&amp;url=http://www.pwnhc.ca/download/conservation-manual-for-northern-archaeologists/?wpdmdl%3D3010&amp;ei=86MKVcKdDIXzUviTgtAI&amp;usg=AFQjCNHRLM5uHgID44EH_iTLUKrhiXNbQw&amp;sig2=oRnAgZ9PhtwPX9WkAL3xLw&amp;bvm=bv.88528373,d.d24"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gr/url?sa=t&amp;rct=j&amp;q=&amp;esrc=s&amp;source=web&amp;cd=1&amp;cad=rja&amp;uact=8&amp;ved=0CB8QFjAA&amp;url=http://www.pwnhc.ca/download/conservation-manual-for-northern-archaeologists/?wpdmdl%3D3010&amp;ei=86MKVcKdDIXzUviTgtAI&amp;usg=AFQjCNHRLM5uHgID44EH_iTLUKrhiXNbQw&amp;sig2=oRnAgZ9PhtwPX9WkAL3xLw&amp;bvm=bv.88528373,d.d24"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005576"/>
            <a:ext cx="7772400" cy="1102519"/>
          </a:xfrm>
        </p:spPr>
        <p:txBody>
          <a:bodyPr>
            <a:normAutofit/>
          </a:bodyPr>
          <a:lstStyle/>
          <a:p>
            <a:pPr lvl="1" algn="ctr"/>
            <a:r>
              <a:rPr lang="el-GR" sz="3600" b="1" dirty="0" smtClean="0">
                <a:solidFill>
                  <a:schemeClr val="tx1"/>
                </a:solidFill>
                <a:latin typeface="+mn-lt"/>
              </a:rPr>
              <a:t>Συντήρηση Μεταλλικών Αντικειμένων</a:t>
            </a:r>
            <a:endParaRPr lang="el-GR" sz="3600" b="1" dirty="0">
              <a:solidFill>
                <a:schemeClr val="tx1"/>
              </a:solidFill>
              <a:latin typeface="+mn-lt"/>
            </a:endParaRPr>
          </a:p>
        </p:txBody>
      </p:sp>
      <p:sp>
        <p:nvSpPr>
          <p:cNvPr id="3" name="Υπότιτλος 2"/>
          <p:cNvSpPr>
            <a:spLocks noGrp="1"/>
          </p:cNvSpPr>
          <p:nvPr>
            <p:ph type="subTitle" idx="1"/>
          </p:nvPr>
        </p:nvSpPr>
        <p:spPr>
          <a:xfrm>
            <a:off x="323533" y="2322406"/>
            <a:ext cx="8487044" cy="1545487"/>
          </a:xfrm>
        </p:spPr>
        <p:txBody>
          <a:bodyPr>
            <a:normAutofit fontScale="77500" lnSpcReduction="20000"/>
          </a:bodyPr>
          <a:lstStyle/>
          <a:p>
            <a:pPr>
              <a:spcBef>
                <a:spcPts val="0"/>
              </a:spcBef>
              <a:spcAft>
                <a:spcPts val="1200"/>
              </a:spcAft>
            </a:pPr>
            <a:r>
              <a:rPr lang="el-GR" sz="3100" b="1" dirty="0" smtClean="0">
                <a:solidFill>
                  <a:schemeClr val="tx1"/>
                </a:solidFill>
              </a:rPr>
              <a:t>Ενότητα </a:t>
            </a:r>
            <a:r>
              <a:rPr lang="en-US" sz="3100" b="1" dirty="0" smtClean="0">
                <a:solidFill>
                  <a:schemeClr val="tx1"/>
                </a:solidFill>
              </a:rPr>
              <a:t>2</a:t>
            </a:r>
            <a:r>
              <a:rPr lang="el-GR" sz="3100" dirty="0" smtClean="0">
                <a:solidFill>
                  <a:schemeClr val="tx1"/>
                </a:solidFill>
              </a:rPr>
              <a:t>:</a:t>
            </a:r>
            <a:r>
              <a:rPr lang="en-US" sz="3100" dirty="0" smtClean="0">
                <a:solidFill>
                  <a:schemeClr val="tx1"/>
                </a:solidFill>
              </a:rPr>
              <a:t> </a:t>
            </a:r>
            <a:r>
              <a:rPr lang="el-GR" sz="3100" dirty="0">
                <a:solidFill>
                  <a:schemeClr val="tx1"/>
                </a:solidFill>
              </a:rPr>
              <a:t>Προληπτική συντήρηση μετάλλων μετά την </a:t>
            </a:r>
            <a:r>
              <a:rPr lang="el-GR" sz="3100" dirty="0" err="1">
                <a:solidFill>
                  <a:schemeClr val="tx1"/>
                </a:solidFill>
              </a:rPr>
              <a:t>ανάσυρση</a:t>
            </a:r>
            <a:r>
              <a:rPr lang="el-GR" sz="2800" dirty="0">
                <a:solidFill>
                  <a:schemeClr val="tx1"/>
                </a:solidFill>
              </a:rPr>
              <a:t/>
            </a:r>
            <a:br>
              <a:rPr lang="el-GR" sz="2800" dirty="0">
                <a:solidFill>
                  <a:schemeClr val="tx1"/>
                </a:solidFill>
              </a:rPr>
            </a:br>
            <a:endParaRPr lang="en-US" sz="1800" dirty="0" smtClean="0">
              <a:solidFill>
                <a:schemeClr val="tx1"/>
              </a:solidFill>
            </a:endParaRPr>
          </a:p>
          <a:p>
            <a:pPr>
              <a:spcBef>
                <a:spcPts val="0"/>
              </a:spcBef>
            </a:pPr>
            <a:r>
              <a:rPr lang="el-GR" sz="2600" dirty="0" smtClean="0">
                <a:solidFill>
                  <a:schemeClr val="tx1"/>
                </a:solidFill>
              </a:rPr>
              <a:t>Βασιλική Αργυροπούλου</a:t>
            </a:r>
          </a:p>
          <a:p>
            <a:pPr>
              <a:spcBef>
                <a:spcPts val="0"/>
              </a:spcBef>
            </a:pPr>
            <a:r>
              <a:rPr lang="el-GR" sz="2600" dirty="0" smtClean="0">
                <a:solidFill>
                  <a:schemeClr val="tx1"/>
                </a:solidFill>
              </a:rPr>
              <a:t>Τμήμα Συντήρησης Αρχαιοτήτων &amp; Έργων Τέχνης</a:t>
            </a:r>
            <a:endParaRPr lang="el-GR" sz="2600" dirty="0">
              <a:solidFill>
                <a:schemeClr val="tx1"/>
              </a:solidFill>
            </a:endParaRPr>
          </a:p>
        </p:txBody>
      </p:sp>
      <p:pic>
        <p:nvPicPr>
          <p:cNvPr id="11" name="Picture 10"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80" y="259481"/>
            <a:ext cx="854197" cy="648072"/>
          </a:xfrm>
          <a:prstGeom prst="rect">
            <a:avLst/>
          </a:prstGeom>
        </p:spPr>
      </p:pic>
      <p:pic>
        <p:nvPicPr>
          <p:cNvPr id="13"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32" y="236421"/>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3675" y="414240"/>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15" name="Table 14"/>
          <p:cNvGraphicFramePr>
            <a:graphicFrameLocks noGrp="1"/>
          </p:cNvGraphicFramePr>
          <p:nvPr>
            <p:extLst>
              <p:ext uri="{D42A27DB-BD31-4B8C-83A1-F6EECF244321}">
                <p14:modId xmlns:p14="http://schemas.microsoft.com/office/powerpoint/2010/main" val="1287833238"/>
              </p:ext>
            </p:extLst>
          </p:nvPr>
        </p:nvGraphicFramePr>
        <p:xfrm>
          <a:off x="1724025" y="4351413"/>
          <a:ext cx="5695950" cy="843392"/>
        </p:xfrm>
        <a:graphic>
          <a:graphicData uri="http://schemas.openxmlformats.org/drawingml/2006/table">
            <a:tbl>
              <a:tblPr firstRow="1" firstCol="1" bandRow="1">
                <a:tableStyleId>{2D5ABB26-0587-4C30-8999-92F81FD0307C}</a:tableStyleId>
              </a:tblPr>
              <a:tblGrid>
                <a:gridCol w="2138838"/>
                <a:gridCol w="3557112"/>
              </a:tblGrid>
              <a:tr h="843392">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1806569" y="3630554"/>
            <a:ext cx="1971675" cy="702000"/>
          </a:xfrm>
          <a:prstGeom prst="rect">
            <a:avLst/>
          </a:prstGeom>
          <a:noFill/>
        </p:spPr>
      </p:pic>
      <p:pic>
        <p:nvPicPr>
          <p:cNvPr id="17"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5625"/>
          <a:stretch/>
        </p:blipFill>
        <p:spPr bwMode="auto">
          <a:xfrm>
            <a:off x="3996811" y="3630554"/>
            <a:ext cx="3346093" cy="720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188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2"/>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932040" y="0"/>
            <a:ext cx="4211960" cy="3162457"/>
          </a:xfrm>
          <a:noFill/>
          <a:extLst>
            <a:ext uri="{909E8E84-426E-40DD-AFC4-6F175D3DCCD1}">
              <a14:hiddenFill xmlns:a14="http://schemas.microsoft.com/office/drawing/2010/main">
                <a:solidFill>
                  <a:srgbClr val="FFFFFF"/>
                </a:solidFill>
              </a14:hiddenFill>
            </a:ext>
          </a:extLst>
        </p:spPr>
      </p:pic>
      <p:pic>
        <p:nvPicPr>
          <p:cNvPr id="41989"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7798" y="-2"/>
            <a:ext cx="5021846" cy="3187415"/>
          </a:xfr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5400000">
            <a:off x="3718171" y="-282325"/>
            <a:ext cx="1707661" cy="9144002"/>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Θέση κειμένου 8"/>
          <p:cNvSpPr>
            <a:spLocks noGrp="1"/>
          </p:cNvSpPr>
          <p:nvPr>
            <p:ph type="body" idx="1"/>
          </p:nvPr>
        </p:nvSpPr>
        <p:spPr>
          <a:xfrm>
            <a:off x="0" y="3435846"/>
            <a:ext cx="5004048" cy="1707654"/>
          </a:xfrm>
        </p:spPr>
        <p:txBody>
          <a:bodyPr anchor="ctr">
            <a:noAutofit/>
          </a:bodyPr>
          <a:lstStyle/>
          <a:p>
            <a:r>
              <a:rPr lang="el-GR" b="0" dirty="0" smtClean="0">
                <a:solidFill>
                  <a:schemeClr val="bg1"/>
                </a:solidFill>
              </a:rPr>
              <a:t>Η </a:t>
            </a:r>
            <a:r>
              <a:rPr lang="el-GR" b="0" dirty="0">
                <a:solidFill>
                  <a:schemeClr val="bg1"/>
                </a:solidFill>
              </a:rPr>
              <a:t>μη εξειδικευμένη αποθήκευση του σιδήρου μετά την ανασκαφή μπορεί να προκαλέσει μη αναστρέψιμη ζημιά!</a:t>
            </a:r>
          </a:p>
        </p:txBody>
      </p:sp>
      <p:sp>
        <p:nvSpPr>
          <p:cNvPr id="41987" name="Θέση κειμένου 10"/>
          <p:cNvSpPr>
            <a:spLocks noGrp="1"/>
          </p:cNvSpPr>
          <p:nvPr>
            <p:ph type="body" sz="quarter" idx="3"/>
          </p:nvPr>
        </p:nvSpPr>
        <p:spPr>
          <a:xfrm>
            <a:off x="5004048" y="3435845"/>
            <a:ext cx="4139952" cy="1707663"/>
          </a:xfrm>
        </p:spPr>
        <p:txBody>
          <a:bodyPr anchor="ctr">
            <a:noAutofit/>
          </a:bodyPr>
          <a:lstStyle/>
          <a:p>
            <a:r>
              <a:rPr lang="el-GR" b="0" dirty="0">
                <a:solidFill>
                  <a:schemeClr val="bg1"/>
                </a:solidFill>
              </a:rPr>
              <a:t>Είναι απαραίτητη η εφαρμογή μικροκλίματος για τη διατήρηση του σιδήρου μετά την ανασκαφή!</a:t>
            </a:r>
          </a:p>
        </p:txBody>
      </p:sp>
      <p:sp>
        <p:nvSpPr>
          <p:cNvPr id="2" name="Rectangle 1"/>
          <p:cNvSpPr/>
          <p:nvPr/>
        </p:nvSpPr>
        <p:spPr>
          <a:xfrm>
            <a:off x="4932040" y="0"/>
            <a:ext cx="7200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3"/>
          <p:cNvSpPr/>
          <p:nvPr/>
        </p:nvSpPr>
        <p:spPr>
          <a:xfrm>
            <a:off x="0" y="3041073"/>
            <a:ext cx="4932040" cy="3947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 Canadian Conservation Institute </a:t>
            </a:r>
            <a:r>
              <a:rPr lang="en-US" sz="1200" dirty="0" smtClean="0">
                <a:solidFill>
                  <a:schemeClr val="tx1">
                    <a:lumMod val="75000"/>
                    <a:lumOff val="25000"/>
                  </a:schemeClr>
                </a:solidFill>
              </a:rPr>
              <a:t> (CCI)</a:t>
            </a:r>
            <a:endParaRPr lang="en-US" sz="1200" dirty="0">
              <a:solidFill>
                <a:schemeClr val="tx1">
                  <a:lumMod val="75000"/>
                  <a:lumOff val="25000"/>
                </a:schemeClr>
              </a:solidFill>
            </a:endParaRPr>
          </a:p>
        </p:txBody>
      </p:sp>
      <p:sp>
        <p:nvSpPr>
          <p:cNvPr id="11" name="Rectangle 10"/>
          <p:cNvSpPr/>
          <p:nvPr/>
        </p:nvSpPr>
        <p:spPr>
          <a:xfrm>
            <a:off x="5004048" y="3041073"/>
            <a:ext cx="4139952" cy="3947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solidFill>
                  <a:schemeClr val="tx1">
                    <a:lumMod val="75000"/>
                    <a:lumOff val="25000"/>
                  </a:schemeClr>
                </a:solidFill>
              </a:rPr>
              <a:t>© Εργαστήριο Συντήρησης Μεταλλικών Αντικειμένων-ΤΕΙ ΑΘΗΝΑΣ </a:t>
            </a:r>
          </a:p>
        </p:txBody>
      </p:sp>
    </p:spTree>
    <p:extLst>
      <p:ext uri="{BB962C8B-B14F-4D97-AF65-F5344CB8AC3E}">
        <p14:creationId xmlns:p14="http://schemas.microsoft.com/office/powerpoint/2010/main" val="3966137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7504" y="123478"/>
            <a:ext cx="3541289" cy="1491630"/>
          </a:xfrm>
        </p:spPr>
        <p:txBody>
          <a:bodyPr>
            <a:noAutofit/>
          </a:bodyPr>
          <a:lstStyle/>
          <a:p>
            <a:pPr algn="l"/>
            <a:r>
              <a:rPr lang="el-GR" sz="2400" dirty="0" smtClean="0">
                <a:solidFill>
                  <a:schemeClr val="bg1"/>
                </a:solidFill>
              </a:rPr>
              <a:t>Εφαρμογή </a:t>
            </a:r>
            <a:r>
              <a:rPr lang="el-GR" sz="2400" dirty="0">
                <a:solidFill>
                  <a:schemeClr val="bg1"/>
                </a:solidFill>
              </a:rPr>
              <a:t>μικροκλίματος για τη διατήρηση του σιδήρου μετά την ανασκαφή</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5896" y="0"/>
            <a:ext cx="5508104" cy="4564392"/>
          </a:xfrm>
          <a:prstGeom prst="rect">
            <a:avLst/>
          </a:prstGeom>
        </p:spPr>
      </p:pic>
      <p:sp>
        <p:nvSpPr>
          <p:cNvPr id="4" name="Text Placeholder 3"/>
          <p:cNvSpPr>
            <a:spLocks noGrp="1"/>
          </p:cNvSpPr>
          <p:nvPr>
            <p:ph idx="13"/>
          </p:nvPr>
        </p:nvSpPr>
        <p:spPr>
          <a:xfrm>
            <a:off x="146837" y="1995686"/>
            <a:ext cx="3240360" cy="2923248"/>
          </a:xfrm>
        </p:spPr>
        <p:txBody>
          <a:bodyPr>
            <a:normAutofit/>
          </a:bodyPr>
          <a:lstStyle/>
          <a:p>
            <a:pPr marL="0" indent="0">
              <a:buNone/>
            </a:pPr>
            <a:r>
              <a:rPr lang="el-GR" sz="2200" dirty="0" smtClean="0"/>
              <a:t>Στόχοι</a:t>
            </a:r>
            <a:r>
              <a:rPr lang="en-US" sz="2200" dirty="0" smtClean="0"/>
              <a:t>:</a:t>
            </a:r>
          </a:p>
          <a:p>
            <a:r>
              <a:rPr lang="el-GR" sz="2200" dirty="0" smtClean="0"/>
              <a:t>Διατηρεί </a:t>
            </a:r>
            <a:r>
              <a:rPr lang="el-GR" sz="2200" dirty="0"/>
              <a:t>το περιβάλλον ταφής</a:t>
            </a:r>
          </a:p>
          <a:p>
            <a:r>
              <a:rPr lang="el-GR" sz="2200" dirty="0"/>
              <a:t>Δημιουργεί σταθερό </a:t>
            </a:r>
            <a:r>
              <a:rPr lang="el-GR" sz="2200" dirty="0" err="1"/>
              <a:t>μικροκλίμα</a:t>
            </a:r>
            <a:r>
              <a:rPr lang="el-GR" sz="2200" dirty="0"/>
              <a:t> για μακροπρόθεσμη αποθήκευση</a:t>
            </a:r>
          </a:p>
          <a:p>
            <a:endParaRPr lang="el-GR" sz="2200" dirty="0"/>
          </a:p>
        </p:txBody>
      </p:sp>
      <p:sp>
        <p:nvSpPr>
          <p:cNvPr id="2" name="TextBox 1"/>
          <p:cNvSpPr txBox="1"/>
          <p:nvPr/>
        </p:nvSpPr>
        <p:spPr>
          <a:xfrm>
            <a:off x="2514601" y="4677032"/>
            <a:ext cx="138548" cy="161583"/>
          </a:xfrm>
          <a:prstGeom prst="rect">
            <a:avLst/>
          </a:prstGeom>
          <a:noFill/>
        </p:spPr>
        <p:txBody>
          <a:bodyPr wrap="none" lIns="68580" tIns="34290" rIns="68580" bIns="34290" rtlCol="0">
            <a:spAutoFit/>
          </a:bodyPr>
          <a:lstStyle/>
          <a:p>
            <a:endParaRPr lang="en-US" sz="600" dirty="0"/>
          </a:p>
        </p:txBody>
      </p:sp>
      <p:sp>
        <p:nvSpPr>
          <p:cNvPr id="3" name="TextBox 2"/>
          <p:cNvSpPr txBox="1"/>
          <p:nvPr/>
        </p:nvSpPr>
        <p:spPr>
          <a:xfrm>
            <a:off x="4045391" y="4757823"/>
            <a:ext cx="4751173" cy="253916"/>
          </a:xfrm>
          <a:prstGeom prst="rect">
            <a:avLst/>
          </a:prstGeom>
          <a:solidFill>
            <a:schemeClr val="bg1">
              <a:lumMod val="95000"/>
            </a:schemeClr>
          </a:solidFill>
        </p:spPr>
        <p:txBody>
          <a:bodyPr wrap="square" lIns="68580" tIns="34290" rIns="68580" bIns="34290" rtlCol="0">
            <a:spAutoFit/>
          </a:bodyPr>
          <a:lstStyle/>
          <a:p>
            <a:pPr algn="ctr"/>
            <a:r>
              <a:rPr lang="el-GR" sz="1200" dirty="0">
                <a:solidFill>
                  <a:schemeClr val="tx1">
                    <a:lumMod val="75000"/>
                    <a:lumOff val="25000"/>
                  </a:schemeClr>
                </a:solidFill>
              </a:rPr>
              <a:t>© </a:t>
            </a:r>
            <a:r>
              <a:rPr lang="el-GR" sz="1200" dirty="0" smtClean="0">
                <a:solidFill>
                  <a:schemeClr val="tx1">
                    <a:lumMod val="75000"/>
                    <a:lumOff val="25000"/>
                  </a:schemeClr>
                </a:solidFill>
              </a:rPr>
              <a:t> Εθνικό </a:t>
            </a:r>
            <a:r>
              <a:rPr lang="el-GR" sz="1200" dirty="0">
                <a:solidFill>
                  <a:schemeClr val="tx1">
                    <a:lumMod val="75000"/>
                    <a:lumOff val="25000"/>
                  </a:schemeClr>
                </a:solidFill>
              </a:rPr>
              <a:t>Αρχαιολογικό Μουσείο Αθηνών</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1445143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056" y="123478"/>
            <a:ext cx="3888432" cy="857250"/>
          </a:xfrm>
        </p:spPr>
        <p:txBody>
          <a:bodyPr>
            <a:noAutofit/>
          </a:bodyPr>
          <a:lstStyle/>
          <a:p>
            <a:r>
              <a:rPr lang="el-GR" sz="2800" dirty="0">
                <a:solidFill>
                  <a:schemeClr val="bg1"/>
                </a:solidFill>
                <a:latin typeface="+mn-lt"/>
                <a:ea typeface="Verdana" panose="020B0604030504040204" pitchFamily="34" charset="0"/>
                <a:cs typeface="Verdana" panose="020B0604030504040204" pitchFamily="34" charset="0"/>
              </a:rPr>
              <a:t>Ρυθμιστές παραγόντων </a:t>
            </a:r>
            <a:r>
              <a:rPr lang="el-GR" sz="2800" dirty="0" smtClean="0">
                <a:solidFill>
                  <a:schemeClr val="bg1"/>
                </a:solidFill>
                <a:latin typeface="+mn-lt"/>
                <a:ea typeface="Verdana" panose="020B0604030504040204" pitchFamily="34" charset="0"/>
                <a:cs typeface="Verdana" panose="020B0604030504040204" pitchFamily="34" charset="0"/>
              </a:rPr>
              <a:t>μικροκλίματος</a:t>
            </a:r>
            <a:endParaRPr lang="el-GR" sz="2800" dirty="0">
              <a:solidFill>
                <a:schemeClr val="bg1"/>
              </a:solidFill>
              <a:latin typeface="+mn-lt"/>
            </a:endParaRPr>
          </a:p>
        </p:txBody>
      </p:sp>
      <p:sp>
        <p:nvSpPr>
          <p:cNvPr id="4" name="Text Placeholder 3"/>
          <p:cNvSpPr>
            <a:spLocks noGrp="1"/>
          </p:cNvSpPr>
          <p:nvPr>
            <p:ph idx="1"/>
          </p:nvPr>
        </p:nvSpPr>
        <p:spPr>
          <a:xfrm>
            <a:off x="5076056" y="1563638"/>
            <a:ext cx="3960440" cy="2328240"/>
          </a:xfrm>
        </p:spPr>
        <p:txBody>
          <a:bodyPr>
            <a:normAutofit/>
          </a:bodyPr>
          <a:lstStyle/>
          <a:p>
            <a:r>
              <a:rPr lang="el-GR" sz="2200" b="1" dirty="0">
                <a:solidFill>
                  <a:schemeClr val="bg1"/>
                </a:solidFill>
                <a:ea typeface="Verdana" panose="020B0604030504040204" pitchFamily="34" charset="0"/>
                <a:cs typeface="Verdana" panose="020B0604030504040204" pitchFamily="34" charset="0"/>
              </a:rPr>
              <a:t>Υλικά που δεσμεύουν οξυγόνο</a:t>
            </a:r>
            <a:r>
              <a:rPr lang="en-US" sz="2200" dirty="0">
                <a:solidFill>
                  <a:schemeClr val="bg1"/>
                </a:solidFill>
                <a:ea typeface="Verdana" panose="020B0604030504040204" pitchFamily="34" charset="0"/>
                <a:cs typeface="Verdana" panose="020B0604030504040204" pitchFamily="34" charset="0"/>
              </a:rPr>
              <a:t> RP-A </a:t>
            </a:r>
            <a:r>
              <a:rPr lang="el-GR" sz="2200" dirty="0">
                <a:solidFill>
                  <a:schemeClr val="bg1"/>
                </a:solidFill>
                <a:ea typeface="Verdana" panose="020B0604030504040204" pitchFamily="34" charset="0"/>
                <a:cs typeface="Verdana" panose="020B0604030504040204" pitchFamily="34" charset="0"/>
              </a:rPr>
              <a:t>και</a:t>
            </a:r>
            <a:r>
              <a:rPr lang="en-US" sz="2200" dirty="0">
                <a:solidFill>
                  <a:schemeClr val="bg1"/>
                </a:solidFill>
                <a:ea typeface="Verdana" panose="020B0604030504040204" pitchFamily="34" charset="0"/>
                <a:cs typeface="Verdana" panose="020B0604030504040204" pitchFamily="34" charset="0"/>
              </a:rPr>
              <a:t> RP-K </a:t>
            </a:r>
            <a:endParaRPr lang="el-GR" sz="2200" b="1" dirty="0">
              <a:solidFill>
                <a:schemeClr val="bg1"/>
              </a:solidFill>
              <a:ea typeface="Verdana" panose="020B0604030504040204" pitchFamily="34" charset="0"/>
              <a:cs typeface="Verdana" panose="020B0604030504040204" pitchFamily="34" charset="0"/>
            </a:endParaRPr>
          </a:p>
          <a:p>
            <a:endParaRPr lang="el-GR" sz="2200" dirty="0">
              <a:solidFill>
                <a:schemeClr val="bg1"/>
              </a:solidFill>
              <a:ea typeface="Verdana" panose="020B0604030504040204" pitchFamily="34" charset="0"/>
              <a:cs typeface="Verdana" panose="020B0604030504040204" pitchFamily="34" charset="0"/>
            </a:endParaRPr>
          </a:p>
          <a:p>
            <a:r>
              <a:rPr lang="el-GR" sz="2200" b="1" dirty="0">
                <a:solidFill>
                  <a:schemeClr val="bg1"/>
                </a:solidFill>
                <a:ea typeface="Verdana" panose="020B0604030504040204" pitchFamily="34" charset="0"/>
                <a:cs typeface="Verdana" panose="020B0604030504040204" pitchFamily="34" charset="0"/>
              </a:rPr>
              <a:t>Υλικά που δεσμεύουν την υγρασία και το οξυγόνο </a:t>
            </a:r>
            <a:r>
              <a:rPr lang="en-US" sz="2200" dirty="0">
                <a:solidFill>
                  <a:schemeClr val="bg1"/>
                </a:solidFill>
                <a:ea typeface="Verdana" panose="020B0604030504040204" pitchFamily="34" charset="0"/>
                <a:cs typeface="Verdana" panose="020B0604030504040204" pitchFamily="34" charset="0"/>
              </a:rPr>
              <a:t>RP-A</a:t>
            </a:r>
            <a:endParaRPr lang="el-GR" sz="2200" dirty="0">
              <a:solidFill>
                <a:schemeClr val="bg1"/>
              </a:solidFill>
              <a:ea typeface="Verdana" panose="020B0604030504040204" pitchFamily="34" charset="0"/>
              <a:cs typeface="Verdana" panose="020B0604030504040204" pitchFamily="34" charset="0"/>
            </a:endParaRPr>
          </a:p>
        </p:txBody>
      </p:sp>
      <p:pic>
        <p:nvPicPr>
          <p:cNvPr id="6" name="Picture 3" descr="rpa op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038026" cy="249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rpk op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67675"/>
            <a:ext cx="3038026" cy="267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347864" y="3632462"/>
            <a:ext cx="588944" cy="346249"/>
          </a:xfrm>
          <a:prstGeom prst="rect">
            <a:avLst/>
          </a:prstGeom>
          <a:noFill/>
        </p:spPr>
        <p:txBody>
          <a:bodyPr wrap="none" lIns="68580" tIns="34290" rIns="68580" bIns="34290" rtlCol="0">
            <a:spAutoFit/>
          </a:bodyPr>
          <a:lstStyle/>
          <a:p>
            <a:r>
              <a:rPr lang="en-US" b="1" dirty="0" smtClean="0">
                <a:ea typeface="SimSun-ExtB" panose="02010609060101010101" pitchFamily="49" charset="-122"/>
                <a:cs typeface="Verdana" panose="020B0604030504040204" pitchFamily="34" charset="0"/>
              </a:rPr>
              <a:t>RP-K</a:t>
            </a:r>
            <a:endParaRPr lang="el-GR" b="1" dirty="0">
              <a:ea typeface="SimSun-ExtB" panose="02010609060101010101" pitchFamily="49" charset="-122"/>
            </a:endParaRPr>
          </a:p>
        </p:txBody>
      </p:sp>
      <p:sp>
        <p:nvSpPr>
          <p:cNvPr id="11" name="TextBox 10"/>
          <p:cNvSpPr txBox="1"/>
          <p:nvPr/>
        </p:nvSpPr>
        <p:spPr>
          <a:xfrm>
            <a:off x="3347864" y="1098451"/>
            <a:ext cx="600164" cy="346249"/>
          </a:xfrm>
          <a:prstGeom prst="rect">
            <a:avLst/>
          </a:prstGeom>
          <a:noFill/>
        </p:spPr>
        <p:txBody>
          <a:bodyPr wrap="none" lIns="68580" tIns="34290" rIns="68580" bIns="34290" rtlCol="0">
            <a:spAutoFit/>
          </a:bodyPr>
          <a:lstStyle/>
          <a:p>
            <a:r>
              <a:rPr lang="en-US" b="1" dirty="0">
                <a:ea typeface="SimSun-ExtB" panose="02010609060101010101" pitchFamily="49" charset="-122"/>
                <a:cs typeface="Verdana" panose="020B0604030504040204" pitchFamily="34" charset="0"/>
              </a:rPr>
              <a:t>RP-A</a:t>
            </a:r>
            <a:endParaRPr lang="el-GR" b="1" dirty="0">
              <a:ea typeface="SimSun-ExtB" panose="02010609060101010101" pitchFamily="49" charset="-122"/>
            </a:endParaRPr>
          </a:p>
        </p:txBody>
      </p:sp>
    </p:spTree>
    <p:extLst>
      <p:ext uri="{BB962C8B-B14F-4D97-AF65-F5344CB8AC3E}">
        <p14:creationId xmlns:p14="http://schemas.microsoft.com/office/powerpoint/2010/main" val="38366523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99542"/>
            <a:ext cx="3096343" cy="2736304"/>
          </a:xfrm>
        </p:spPr>
        <p:txBody>
          <a:bodyPr>
            <a:normAutofit fontScale="90000"/>
          </a:bodyPr>
          <a:lstStyle/>
          <a:p>
            <a:r>
              <a:rPr lang="el-GR" sz="3200" dirty="0">
                <a:solidFill>
                  <a:schemeClr val="bg1"/>
                </a:solidFill>
              </a:rPr>
              <a:t>Για τον έλεγχο του περιβάλλοντος χρειάζεται </a:t>
            </a:r>
            <a:r>
              <a:rPr lang="en-US" sz="3200" dirty="0">
                <a:solidFill>
                  <a:schemeClr val="bg1"/>
                </a:solidFill>
              </a:rPr>
              <a:t>silica gel</a:t>
            </a:r>
            <a:r>
              <a:rPr lang="el-GR" sz="3200" dirty="0">
                <a:solidFill>
                  <a:schemeClr val="bg1"/>
                </a:solidFill>
              </a:rPr>
              <a:t> για τη σχετική υγρασία</a:t>
            </a:r>
          </a:p>
        </p:txBody>
      </p:sp>
      <p:pic>
        <p:nvPicPr>
          <p:cNvPr id="14" name="Content Placeholder 1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1584" y="-23654"/>
            <a:ext cx="4232416" cy="4155926"/>
          </a:xfrm>
        </p:spPr>
      </p:pic>
      <p:sp>
        <p:nvSpPr>
          <p:cNvPr id="9" name="TextBox 8"/>
          <p:cNvSpPr txBox="1"/>
          <p:nvPr/>
        </p:nvSpPr>
        <p:spPr>
          <a:xfrm>
            <a:off x="3626550" y="2571750"/>
            <a:ext cx="1295439" cy="1177245"/>
          </a:xfrm>
          <a:prstGeom prst="rect">
            <a:avLst/>
          </a:prstGeom>
          <a:noFill/>
        </p:spPr>
        <p:txBody>
          <a:bodyPr wrap="square" lIns="68580" tIns="34290" rIns="68580" bIns="34290" rtlCol="0">
            <a:spAutoFit/>
          </a:bodyPr>
          <a:lstStyle/>
          <a:p>
            <a:pPr algn="ctr"/>
            <a:r>
              <a:rPr lang="el-GR" b="1" dirty="0">
                <a:ea typeface="Verdana" panose="020B0604030504040204" pitchFamily="34" charset="0"/>
                <a:cs typeface="Verdana" panose="020B0604030504040204" pitchFamily="34" charset="0"/>
              </a:rPr>
              <a:t>ΜΕ </a:t>
            </a:r>
            <a:r>
              <a:rPr lang="el-GR" b="1" dirty="0" smtClean="0">
                <a:ea typeface="Verdana" panose="020B0604030504040204" pitchFamily="34" charset="0"/>
                <a:cs typeface="Verdana" panose="020B0604030504040204" pitchFamily="34" charset="0"/>
              </a:rPr>
              <a:t>Χρωματικό δείκτη</a:t>
            </a:r>
            <a:endParaRPr lang="el-GR" b="1" dirty="0">
              <a:ea typeface="Verdana" panose="020B0604030504040204" pitchFamily="34" charset="0"/>
              <a:cs typeface="Verdana" panose="020B0604030504040204" pitchFamily="34" charset="0"/>
            </a:endParaRPr>
          </a:p>
          <a:p>
            <a:pPr algn="ctr"/>
            <a:endParaRPr lang="el-GR" dirty="0"/>
          </a:p>
        </p:txBody>
      </p:sp>
      <p:sp>
        <p:nvSpPr>
          <p:cNvPr id="10" name="TextBox 9"/>
          <p:cNvSpPr txBox="1"/>
          <p:nvPr/>
        </p:nvSpPr>
        <p:spPr>
          <a:xfrm>
            <a:off x="3635896" y="483518"/>
            <a:ext cx="1275951" cy="1177245"/>
          </a:xfrm>
          <a:prstGeom prst="rect">
            <a:avLst/>
          </a:prstGeom>
          <a:noFill/>
        </p:spPr>
        <p:txBody>
          <a:bodyPr wrap="square" lIns="68580" tIns="34290" rIns="68580" bIns="34290" rtlCol="0">
            <a:spAutoFit/>
          </a:bodyPr>
          <a:lstStyle/>
          <a:p>
            <a:pPr algn="ctr"/>
            <a:r>
              <a:rPr lang="el-GR" b="1" dirty="0" smtClean="0">
                <a:ea typeface="Verdana" panose="020B0604030504040204" pitchFamily="34" charset="0"/>
                <a:cs typeface="Verdana" panose="020B0604030504040204" pitchFamily="34" charset="0"/>
              </a:rPr>
              <a:t>ΧΩΡΙΣ </a:t>
            </a:r>
            <a:r>
              <a:rPr lang="el-GR" b="1" dirty="0">
                <a:ea typeface="Verdana" panose="020B0604030504040204" pitchFamily="34" charset="0"/>
                <a:cs typeface="Verdana" panose="020B0604030504040204" pitchFamily="34" charset="0"/>
              </a:rPr>
              <a:t>Χρωματικό δείκτη</a:t>
            </a:r>
          </a:p>
          <a:p>
            <a:pPr algn="ctr"/>
            <a:endParaRPr lang="el-GR" dirty="0"/>
          </a:p>
        </p:txBody>
      </p:sp>
      <p:sp>
        <p:nvSpPr>
          <p:cNvPr id="8" name="TextBox 7"/>
          <p:cNvSpPr txBox="1"/>
          <p:nvPr/>
        </p:nvSpPr>
        <p:spPr>
          <a:xfrm>
            <a:off x="5436096" y="4203427"/>
            <a:ext cx="3231287" cy="438582"/>
          </a:xfrm>
          <a:prstGeom prst="rect">
            <a:avLst/>
          </a:prstGeom>
          <a:solidFill>
            <a:schemeClr val="bg1">
              <a:lumMod val="95000"/>
            </a:schemeClr>
          </a:solidFill>
        </p:spPr>
        <p:txBody>
          <a:bodyPr wrap="square" lIns="68580" tIns="34290" rIns="68580" bIns="34290" rtlCol="0">
            <a:spAutoFit/>
          </a:bodyPr>
          <a:lstStyle/>
          <a:p>
            <a:pPr algn="ctr"/>
            <a:r>
              <a:rPr lang="en-GB" sz="1200" dirty="0" smtClean="0">
                <a:solidFill>
                  <a:schemeClr val="tx1">
                    <a:lumMod val="65000"/>
                    <a:lumOff val="35000"/>
                  </a:schemeClr>
                </a:solidFill>
              </a:rPr>
              <a:t>“</a:t>
            </a:r>
            <a:r>
              <a:rPr lang="en-US" sz="1200" dirty="0" smtClean="0">
                <a:solidFill>
                  <a:schemeClr val="tx1">
                    <a:lumMod val="65000"/>
                    <a:lumOff val="35000"/>
                  </a:schemeClr>
                </a:solidFill>
                <a:hlinkClick r:id="rId3"/>
              </a:rPr>
              <a:t>Indicating-silica-gel</a:t>
            </a:r>
            <a:r>
              <a:rPr lang="en-US" sz="1200" dirty="0" smtClean="0">
                <a:solidFill>
                  <a:schemeClr val="tx1">
                    <a:lumMod val="65000"/>
                    <a:lumOff val="35000"/>
                  </a:schemeClr>
                </a:solidFill>
              </a:rPr>
              <a:t>” </a:t>
            </a:r>
            <a:r>
              <a:rPr lang="el-GR" sz="1200" dirty="0" smtClean="0">
                <a:solidFill>
                  <a:schemeClr val="tx1">
                    <a:lumMod val="65000"/>
                    <a:lumOff val="35000"/>
                  </a:schemeClr>
                </a:solidFill>
              </a:rPr>
              <a:t>από </a:t>
            </a:r>
            <a:r>
              <a:rPr lang="en-US" sz="1200" dirty="0" err="1" smtClean="0">
                <a:solidFill>
                  <a:schemeClr val="tx1">
                    <a:lumMod val="65000"/>
                    <a:lumOff val="35000"/>
                  </a:schemeClr>
                </a:solidFill>
              </a:rPr>
              <a:t>XtremXpert</a:t>
            </a:r>
            <a:r>
              <a:rPr lang="el-GR" sz="1200" dirty="0" smtClean="0">
                <a:solidFill>
                  <a:schemeClr val="tx1">
                    <a:lumMod val="65000"/>
                    <a:lumOff val="35000"/>
                  </a:schemeClr>
                </a:solidFill>
              </a:rPr>
              <a:t> διαθέσιμο με άδεια </a:t>
            </a:r>
            <a:r>
              <a:rPr lang="en-US" sz="1200" dirty="0">
                <a:solidFill>
                  <a:schemeClr val="tx1">
                    <a:lumMod val="65000"/>
                    <a:lumOff val="35000"/>
                  </a:schemeClr>
                </a:solidFill>
                <a:hlinkClick r:id="rId4"/>
              </a:rPr>
              <a:t>CC BY-SA </a:t>
            </a:r>
            <a:r>
              <a:rPr lang="en-US" sz="1200" dirty="0" smtClean="0">
                <a:solidFill>
                  <a:schemeClr val="tx1">
                    <a:lumMod val="65000"/>
                    <a:lumOff val="35000"/>
                  </a:schemeClr>
                </a:solidFill>
                <a:hlinkClick r:id="rId4"/>
              </a:rPr>
              <a:t>3.0</a:t>
            </a:r>
            <a:endParaRPr lang="el-GR" sz="1200" dirty="0">
              <a:solidFill>
                <a:schemeClr val="tx1">
                  <a:lumMod val="65000"/>
                  <a:lumOff val="35000"/>
                </a:schemeClr>
              </a:solidFill>
            </a:endParaRPr>
          </a:p>
        </p:txBody>
      </p:sp>
      <p:sp>
        <p:nvSpPr>
          <p:cNvPr id="11" name="Rectangle 10"/>
          <p:cNvSpPr/>
          <p:nvPr/>
        </p:nvSpPr>
        <p:spPr>
          <a:xfrm rot="5400000">
            <a:off x="6174827" y="2174327"/>
            <a:ext cx="411510" cy="5526835"/>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3"/>
          <p:cNvSpPr/>
          <p:nvPr/>
        </p:nvSpPr>
        <p:spPr>
          <a:xfrm>
            <a:off x="-23659" y="4155989"/>
            <a:ext cx="529208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73114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79512" y="195486"/>
            <a:ext cx="4428492" cy="1368151"/>
          </a:xfrm>
          <a:solidFill>
            <a:srgbClr val="32696F"/>
          </a:solidFill>
        </p:spPr>
        <p:txBody>
          <a:bodyPr anchor="ctr">
            <a:noAutofit/>
          </a:bodyPr>
          <a:lstStyle/>
          <a:p>
            <a:r>
              <a:rPr lang="en-GB" b="0" dirty="0">
                <a:solidFill>
                  <a:schemeClr val="bg1"/>
                </a:solidFill>
                <a:ea typeface="Verdana" panose="020B0604030504040204" pitchFamily="34" charset="0"/>
                <a:cs typeface="Verdana" panose="020B0604030504040204" pitchFamily="34" charset="0"/>
              </a:rPr>
              <a:t>Silica gel E, pre-conditioned</a:t>
            </a:r>
            <a:br>
              <a:rPr lang="en-GB" b="0" dirty="0">
                <a:solidFill>
                  <a:schemeClr val="bg1"/>
                </a:solidFill>
                <a:ea typeface="Verdana" panose="020B0604030504040204" pitchFamily="34" charset="0"/>
                <a:cs typeface="Verdana" panose="020B0604030504040204" pitchFamily="34" charset="0"/>
              </a:rPr>
            </a:br>
            <a:r>
              <a:rPr lang="el-GR" b="0" dirty="0">
                <a:solidFill>
                  <a:schemeClr val="bg1"/>
                </a:solidFill>
                <a:ea typeface="Verdana" panose="020B0604030504040204" pitchFamily="34" charset="0"/>
                <a:cs typeface="Verdana" panose="020B0604030504040204" pitchFamily="34" charset="0"/>
              </a:rPr>
              <a:t>Διατηρεί την σχετική υγρασία στο </a:t>
            </a:r>
            <a:r>
              <a:rPr lang="en-US" b="0" dirty="0">
                <a:solidFill>
                  <a:schemeClr val="bg1"/>
                </a:solidFill>
                <a:ea typeface="Verdana" panose="020B0604030504040204" pitchFamily="34" charset="0"/>
                <a:cs typeface="Verdana" panose="020B0604030504040204" pitchFamily="34" charset="0"/>
              </a:rPr>
              <a:t>15</a:t>
            </a:r>
            <a:r>
              <a:rPr lang="el-GR" b="0" dirty="0">
                <a:solidFill>
                  <a:schemeClr val="bg1"/>
                </a:solidFill>
                <a:ea typeface="Verdana" panose="020B0604030504040204" pitchFamily="34" charset="0"/>
                <a:cs typeface="Verdana" panose="020B0604030504040204" pitchFamily="34" charset="0"/>
              </a:rPr>
              <a:t>– 3</a:t>
            </a:r>
            <a:r>
              <a:rPr lang="en-US" b="0" dirty="0">
                <a:solidFill>
                  <a:schemeClr val="bg1"/>
                </a:solidFill>
                <a:ea typeface="Verdana" panose="020B0604030504040204" pitchFamily="34" charset="0"/>
                <a:cs typeface="Verdana" panose="020B0604030504040204" pitchFamily="34" charset="0"/>
              </a:rPr>
              <a:t>5</a:t>
            </a:r>
            <a:r>
              <a:rPr lang="el-GR" b="0" dirty="0" smtClean="0">
                <a:solidFill>
                  <a:schemeClr val="bg1"/>
                </a:solidFill>
                <a:ea typeface="Verdana" panose="020B0604030504040204" pitchFamily="34" charset="0"/>
                <a:cs typeface="Verdana" panose="020B0604030504040204" pitchFamily="34" charset="0"/>
              </a:rPr>
              <a:t>%</a:t>
            </a:r>
            <a:endParaRPr lang="el-GR" b="0" dirty="0">
              <a:solidFill>
                <a:schemeClr val="bg1"/>
              </a:solidFill>
              <a:ea typeface="Verdana" panose="020B0604030504040204" pitchFamily="34" charset="0"/>
              <a:cs typeface="Verdana" panose="020B0604030504040204" pitchFamily="34" charset="0"/>
            </a:endParaRP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6042" y="1635645"/>
            <a:ext cx="4431962" cy="2383410"/>
          </a:xfrm>
        </p:spPr>
      </p:pic>
      <p:sp>
        <p:nvSpPr>
          <p:cNvPr id="10" name="Text Placeholder 9"/>
          <p:cNvSpPr>
            <a:spLocks noGrp="1"/>
          </p:cNvSpPr>
          <p:nvPr>
            <p:ph type="body" sz="quarter" idx="3"/>
          </p:nvPr>
        </p:nvSpPr>
        <p:spPr>
          <a:xfrm>
            <a:off x="4716016" y="195486"/>
            <a:ext cx="4294949" cy="1368152"/>
          </a:xfrm>
          <a:solidFill>
            <a:srgbClr val="32696F"/>
          </a:solidFill>
        </p:spPr>
        <p:txBody>
          <a:bodyPr anchor="ctr">
            <a:noAutofit/>
          </a:bodyPr>
          <a:lstStyle/>
          <a:p>
            <a:r>
              <a:rPr lang="en-US" b="0" dirty="0">
                <a:solidFill>
                  <a:schemeClr val="bg1"/>
                </a:solidFill>
                <a:ea typeface="Verdana" panose="020B0604030504040204" pitchFamily="34" charset="0"/>
                <a:cs typeface="Verdana" panose="020B0604030504040204" pitchFamily="34" charset="0"/>
              </a:rPr>
              <a:t>PROSORB cassettes</a:t>
            </a:r>
          </a:p>
          <a:p>
            <a:r>
              <a:rPr lang="en-GB" b="0" dirty="0">
                <a:solidFill>
                  <a:schemeClr val="bg1"/>
                </a:solidFill>
              </a:rPr>
              <a:t>40 - 60% RH </a:t>
            </a:r>
            <a:endParaRPr lang="el-GR" b="0" dirty="0">
              <a:solidFill>
                <a:schemeClr val="bg1"/>
              </a:solidFill>
            </a:endParaRPr>
          </a:p>
        </p:txBody>
      </p:sp>
      <p:pic>
        <p:nvPicPr>
          <p:cNvPr id="12" name="Content Placeholder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88024" y="1779662"/>
            <a:ext cx="4229979" cy="1800200"/>
          </a:xfrm>
          <a:prstGeom prst="rect">
            <a:avLst/>
          </a:prstGeom>
        </p:spPr>
      </p:pic>
      <p:sp>
        <p:nvSpPr>
          <p:cNvPr id="13" name="TextBox 12"/>
          <p:cNvSpPr txBox="1"/>
          <p:nvPr/>
        </p:nvSpPr>
        <p:spPr>
          <a:xfrm>
            <a:off x="169200" y="4083918"/>
            <a:ext cx="8856984" cy="253916"/>
          </a:xfrm>
          <a:prstGeom prst="rect">
            <a:avLst/>
          </a:prstGeom>
          <a:solidFill>
            <a:schemeClr val="bg1">
              <a:lumMod val="95000"/>
            </a:schemeClr>
          </a:solidFill>
        </p:spPr>
        <p:txBody>
          <a:bodyPr wrap="square" lIns="68580" tIns="34290" rIns="68580" bIns="34290" rtlCol="0">
            <a:spAutoFit/>
          </a:bodyPr>
          <a:lstStyle/>
          <a:p>
            <a:pPr algn="ctr"/>
            <a:r>
              <a:rPr lang="el-GR" sz="1200" dirty="0">
                <a:solidFill>
                  <a:schemeClr val="tx1">
                    <a:lumMod val="75000"/>
                    <a:lumOff val="25000"/>
                  </a:schemeClr>
                </a:solidFill>
              </a:rPr>
              <a:t>© </a:t>
            </a:r>
            <a:r>
              <a:rPr lang="en-US" sz="1200" dirty="0" smtClean="0">
                <a:solidFill>
                  <a:schemeClr val="tx1">
                    <a:lumMod val="75000"/>
                    <a:lumOff val="25000"/>
                  </a:schemeClr>
                </a:solidFill>
              </a:rPr>
              <a:t>ART SORB</a:t>
            </a:r>
            <a:r>
              <a:rPr lang="el-GR" sz="1200" dirty="0" smtClean="0">
                <a:solidFill>
                  <a:schemeClr val="tx1">
                    <a:lumMod val="75000"/>
                    <a:lumOff val="25000"/>
                  </a:schemeClr>
                </a:solidFill>
              </a:rPr>
              <a:t>, </a:t>
            </a:r>
            <a:r>
              <a:rPr lang="en-GB" sz="1200" dirty="0" smtClean="0">
                <a:solidFill>
                  <a:schemeClr val="tx1">
                    <a:lumMod val="75000"/>
                    <a:lumOff val="25000"/>
                  </a:schemeClr>
                </a:solidFill>
                <a:hlinkClick r:id="rId4"/>
              </a:rPr>
              <a:t>cwaller.de</a:t>
            </a:r>
            <a:r>
              <a:rPr lang="el-GR" sz="1200" dirty="0" smtClean="0">
                <a:solidFill>
                  <a:schemeClr val="tx1">
                    <a:lumMod val="75000"/>
                    <a:lumOff val="25000"/>
                  </a:schemeClr>
                </a:solidFill>
              </a:rPr>
              <a:t>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2444694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23478"/>
            <a:ext cx="4608512" cy="857250"/>
          </a:xfrm>
        </p:spPr>
        <p:txBody>
          <a:bodyPr>
            <a:noAutofit/>
          </a:bodyPr>
          <a:lstStyle/>
          <a:p>
            <a:r>
              <a:rPr lang="el-GR" sz="3200" dirty="0">
                <a:latin typeface="+mn-lt"/>
                <a:ea typeface="Verdana" panose="020B0604030504040204" pitchFamily="34" charset="0"/>
                <a:cs typeface="Verdana" panose="020B0604030504040204" pitchFamily="34" charset="0"/>
              </a:rPr>
              <a:t>Φιλμ διαχωρισμού (</a:t>
            </a:r>
            <a:r>
              <a:rPr lang="en-US" sz="3200" dirty="0">
                <a:latin typeface="+mn-lt"/>
                <a:ea typeface="Verdana" panose="020B0604030504040204" pitchFamily="34" charset="0"/>
                <a:cs typeface="Verdana" panose="020B0604030504040204" pitchFamily="34" charset="0"/>
              </a:rPr>
              <a:t>Barrier Films</a:t>
            </a:r>
            <a:r>
              <a:rPr lang="en-US" sz="3200" dirty="0" smtClean="0">
                <a:latin typeface="+mn-lt"/>
                <a:ea typeface="Verdana" panose="020B0604030504040204" pitchFamily="34" charset="0"/>
                <a:cs typeface="Verdana" panose="020B0604030504040204" pitchFamily="34" charset="0"/>
              </a:rPr>
              <a:t>)</a:t>
            </a:r>
            <a:endParaRPr lang="el-GR" sz="4000" dirty="0">
              <a:latin typeface="+mn-lt"/>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63638"/>
            <a:ext cx="4954150" cy="3096344"/>
          </a:xfrm>
        </p:spPr>
      </p:pic>
      <p:sp>
        <p:nvSpPr>
          <p:cNvPr id="3" name="Text Placeholder 2"/>
          <p:cNvSpPr>
            <a:spLocks noGrp="1"/>
          </p:cNvSpPr>
          <p:nvPr>
            <p:ph type="body" idx="4294967295"/>
          </p:nvPr>
        </p:nvSpPr>
        <p:spPr>
          <a:xfrm>
            <a:off x="827584" y="1131590"/>
            <a:ext cx="3297238" cy="433387"/>
          </a:xfrm>
        </p:spPr>
        <p:txBody>
          <a:bodyPr>
            <a:noAutofit/>
          </a:bodyPr>
          <a:lstStyle/>
          <a:p>
            <a:pPr marL="0" indent="0" algn="ctr">
              <a:buNone/>
            </a:pPr>
            <a:r>
              <a:rPr lang="en-GB" sz="2000" dirty="0"/>
              <a:t>ESCAL Neo series</a:t>
            </a:r>
            <a:endParaRPr lang="el-GR" sz="2000" dirty="0"/>
          </a:p>
        </p:txBody>
      </p:sp>
      <p:sp>
        <p:nvSpPr>
          <p:cNvPr id="6" name="Content Placeholder 5"/>
          <p:cNvSpPr>
            <a:spLocks noGrp="1"/>
          </p:cNvSpPr>
          <p:nvPr>
            <p:ph sz="quarter" idx="4294967295"/>
          </p:nvPr>
        </p:nvSpPr>
        <p:spPr>
          <a:xfrm>
            <a:off x="5292080" y="481849"/>
            <a:ext cx="3528392" cy="4555972"/>
          </a:xfrm>
        </p:spPr>
        <p:txBody>
          <a:bodyPr>
            <a:noAutofit/>
          </a:bodyPr>
          <a:lstStyle/>
          <a:p>
            <a:pPr marL="0" indent="0">
              <a:buNone/>
            </a:pPr>
            <a:r>
              <a:rPr lang="el-GR" sz="2200" dirty="0">
                <a:solidFill>
                  <a:schemeClr val="bg1"/>
                </a:solidFill>
                <a:ea typeface="Verdana" panose="020B0604030504040204" pitchFamily="34" charset="0"/>
                <a:cs typeface="Verdana" panose="020B0604030504040204" pitchFamily="34" charset="0"/>
              </a:rPr>
              <a:t>Φιλμ πολλαπλής επίστρωσης τριών στρωμάτων:</a:t>
            </a:r>
          </a:p>
          <a:p>
            <a:r>
              <a:rPr lang="el-GR" sz="2200" dirty="0" smtClean="0">
                <a:solidFill>
                  <a:schemeClr val="bg1"/>
                </a:solidFill>
                <a:ea typeface="Verdana" panose="020B0604030504040204" pitchFamily="34" charset="0"/>
                <a:cs typeface="Verdana" panose="020B0604030504040204" pitchFamily="34" charset="0"/>
              </a:rPr>
              <a:t>Εξωτερικό/επάνω</a:t>
            </a:r>
            <a:r>
              <a:rPr lang="el-GR" sz="2200" dirty="0">
                <a:solidFill>
                  <a:schemeClr val="bg1"/>
                </a:solidFill>
                <a:ea typeface="Verdana" panose="020B0604030504040204" pitchFamily="34" charset="0"/>
                <a:cs typeface="Verdana" panose="020B0604030504040204" pitchFamily="34" charset="0"/>
              </a:rPr>
              <a:t>: Πολυπροπυλένιο</a:t>
            </a:r>
          </a:p>
          <a:p>
            <a:r>
              <a:rPr lang="el-GR" sz="2200" dirty="0" smtClean="0">
                <a:solidFill>
                  <a:schemeClr val="bg1"/>
                </a:solidFill>
                <a:ea typeface="Verdana" panose="020B0604030504040204" pitchFamily="34" charset="0"/>
                <a:cs typeface="Verdana" panose="020B0604030504040204" pitchFamily="34" charset="0"/>
              </a:rPr>
              <a:t>Εσωτερικό/μεσαίο </a:t>
            </a:r>
            <a:r>
              <a:rPr lang="el-GR" sz="2200" dirty="0">
                <a:solidFill>
                  <a:schemeClr val="bg1"/>
                </a:solidFill>
                <a:ea typeface="Verdana" panose="020B0604030504040204" pitchFamily="34" charset="0"/>
                <a:cs typeface="Verdana" panose="020B0604030504040204" pitchFamily="34" charset="0"/>
              </a:rPr>
              <a:t>στρώμα: φύλλο φραγής με εναπόθεση κεραμικού υπό κενό σε υπόστρωμα από </a:t>
            </a:r>
            <a:r>
              <a:rPr lang="en-US" sz="2200" dirty="0">
                <a:solidFill>
                  <a:schemeClr val="bg1"/>
                </a:solidFill>
                <a:ea typeface="Verdana" panose="020B0604030504040204" pitchFamily="34" charset="0"/>
                <a:cs typeface="Verdana" panose="020B0604030504040204" pitchFamily="34" charset="0"/>
              </a:rPr>
              <a:t>PVA</a:t>
            </a:r>
          </a:p>
          <a:p>
            <a:r>
              <a:rPr lang="el-GR" sz="2200" dirty="0" smtClean="0">
                <a:solidFill>
                  <a:schemeClr val="bg1"/>
                </a:solidFill>
                <a:ea typeface="Verdana" panose="020B0604030504040204" pitchFamily="34" charset="0"/>
                <a:cs typeface="Verdana" panose="020B0604030504040204" pitchFamily="34" charset="0"/>
              </a:rPr>
              <a:t>Εξωτερικό/κάτω </a:t>
            </a:r>
            <a:r>
              <a:rPr lang="el-GR" sz="2200" dirty="0">
                <a:solidFill>
                  <a:schemeClr val="bg1"/>
                </a:solidFill>
                <a:ea typeface="Verdana" panose="020B0604030504040204" pitchFamily="34" charset="0"/>
                <a:cs typeface="Verdana" panose="020B0604030504040204" pitchFamily="34" charset="0"/>
              </a:rPr>
              <a:t>στρώμα: πολυαιθυλένιο</a:t>
            </a:r>
            <a:endParaRPr lang="en-US" sz="2200" dirty="0">
              <a:solidFill>
                <a:schemeClr val="bg1"/>
              </a:solidFill>
              <a:ea typeface="Verdana" panose="020B0604030504040204" pitchFamily="34" charset="0"/>
              <a:cs typeface="Verdana" panose="020B0604030504040204" pitchFamily="34" charset="0"/>
            </a:endParaRPr>
          </a:p>
          <a:p>
            <a:endParaRPr lang="el-GR" sz="2200" dirty="0">
              <a:solidFill>
                <a:schemeClr val="bg1"/>
              </a:solidFill>
            </a:endParaRPr>
          </a:p>
        </p:txBody>
      </p:sp>
      <p:sp>
        <p:nvSpPr>
          <p:cNvPr id="8" name="TextBox 7"/>
          <p:cNvSpPr txBox="1"/>
          <p:nvPr/>
        </p:nvSpPr>
        <p:spPr>
          <a:xfrm>
            <a:off x="899591" y="4753128"/>
            <a:ext cx="3275045" cy="284693"/>
          </a:xfrm>
          <a:prstGeom prst="rect">
            <a:avLst/>
          </a:prstGeom>
          <a:solidFill>
            <a:schemeClr val="bg1">
              <a:lumMod val="95000"/>
            </a:schemeClr>
          </a:solidFill>
        </p:spPr>
        <p:txBody>
          <a:bodyPr wrap="square" lIns="68580" tIns="34290" rIns="68580" bIns="34290" rtlCol="0">
            <a:spAutoFit/>
          </a:bodyPr>
          <a:lstStyle/>
          <a:p>
            <a:pPr algn="ctr"/>
            <a:r>
              <a:rPr lang="el-GR" sz="1400" dirty="0">
                <a:solidFill>
                  <a:schemeClr val="tx1">
                    <a:lumMod val="75000"/>
                    <a:lumOff val="25000"/>
                  </a:schemeClr>
                </a:solidFill>
              </a:rPr>
              <a:t>© </a:t>
            </a:r>
            <a:r>
              <a:rPr lang="en-GB" sz="1400" dirty="0" smtClean="0">
                <a:hlinkClick r:id="rId3"/>
              </a:rPr>
              <a:t>mgc.co.jp</a:t>
            </a:r>
            <a:endParaRPr lang="el-GR" sz="1400" dirty="0"/>
          </a:p>
        </p:txBody>
      </p:sp>
    </p:spTree>
    <p:extLst>
      <p:ext uri="{BB962C8B-B14F-4D97-AF65-F5344CB8AC3E}">
        <p14:creationId xmlns:p14="http://schemas.microsoft.com/office/powerpoint/2010/main" val="3780171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Intercept Technology</a:t>
            </a:r>
            <a:r>
              <a:rPr lang="en-GB" sz="3600" dirty="0" smtClean="0"/>
              <a:t>™</a:t>
            </a:r>
            <a:endParaRPr lang="el-GR" sz="3600" dirty="0"/>
          </a:p>
        </p:txBody>
      </p:sp>
      <p:pic>
        <p:nvPicPr>
          <p:cNvPr id="7" name="Content Placeholder 6"/>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4848018" y="1563638"/>
            <a:ext cx="3264000" cy="2448000"/>
          </a:xfrm>
          <a:prstGeom prst="rect">
            <a:avLst/>
          </a:prstGeom>
        </p:spPr>
      </p:pic>
      <p:sp>
        <p:nvSpPr>
          <p:cNvPr id="6" name="TextBox 5"/>
          <p:cNvSpPr txBox="1"/>
          <p:nvPr/>
        </p:nvSpPr>
        <p:spPr>
          <a:xfrm>
            <a:off x="4853450" y="4113096"/>
            <a:ext cx="3273480" cy="253916"/>
          </a:xfrm>
          <a:prstGeom prst="rect">
            <a:avLst/>
          </a:prstGeom>
          <a:solidFill>
            <a:schemeClr val="bg1">
              <a:lumMod val="95000"/>
            </a:schemeClr>
          </a:solidFill>
        </p:spPr>
        <p:txBody>
          <a:bodyPr wrap="square" lIns="68580" tIns="34290" rIns="68580" bIns="34290" rtlCol="0">
            <a:spAutoFit/>
          </a:bodyPr>
          <a:lstStyle/>
          <a:p>
            <a:pPr algn="ctr"/>
            <a:r>
              <a:rPr lang="el-GR" sz="1200" dirty="0">
                <a:solidFill>
                  <a:schemeClr val="tx1">
                    <a:lumMod val="75000"/>
                    <a:lumOff val="25000"/>
                  </a:schemeClr>
                </a:solidFill>
              </a:rPr>
              <a:t>© </a:t>
            </a:r>
            <a:r>
              <a:rPr lang="en-GB" sz="1200" dirty="0" smtClean="0">
                <a:hlinkClick r:id="rId3"/>
              </a:rPr>
              <a:t>integrapackaging.com</a:t>
            </a:r>
            <a:endParaRPr lang="el-GR" sz="1200" dirty="0"/>
          </a:p>
        </p:txBody>
      </p:sp>
      <p:sp>
        <p:nvSpPr>
          <p:cNvPr id="9" name="TextBox 8"/>
          <p:cNvSpPr txBox="1"/>
          <p:nvPr/>
        </p:nvSpPr>
        <p:spPr>
          <a:xfrm>
            <a:off x="1054165" y="4113096"/>
            <a:ext cx="1981056" cy="253916"/>
          </a:xfrm>
          <a:prstGeom prst="rect">
            <a:avLst/>
          </a:prstGeom>
          <a:solidFill>
            <a:schemeClr val="bg1">
              <a:lumMod val="95000"/>
            </a:schemeClr>
          </a:solidFill>
        </p:spPr>
        <p:txBody>
          <a:bodyPr wrap="square" lIns="68580" tIns="34290" rIns="68580" bIns="34290" rtlCol="0">
            <a:spAutoFit/>
          </a:bodyPr>
          <a:lstStyle/>
          <a:p>
            <a:pPr algn="ctr"/>
            <a:r>
              <a:rPr lang="el-GR" sz="1200" dirty="0">
                <a:solidFill>
                  <a:schemeClr val="tx1">
                    <a:lumMod val="75000"/>
                    <a:lumOff val="25000"/>
                  </a:schemeClr>
                </a:solidFill>
              </a:rPr>
              <a:t>© </a:t>
            </a:r>
            <a:r>
              <a:rPr lang="en-GB" sz="1200" dirty="0" smtClean="0">
                <a:hlinkClick r:id="rId4"/>
              </a:rPr>
              <a:t>interceptjewelrycare.com</a:t>
            </a:r>
            <a:endParaRPr lang="el-GR" sz="1200" dirty="0"/>
          </a:p>
        </p:txBody>
      </p:sp>
      <p:pic>
        <p:nvPicPr>
          <p:cNvPr id="11" name="Picture 2" descr="C:\Users\alex\Desktop\spoo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191" y="1563638"/>
            <a:ext cx="1981056" cy="2412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rot="5400000">
            <a:off x="4366244" y="365744"/>
            <a:ext cx="411510" cy="9144001"/>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52533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Δημιουργία Θηκών</a:t>
            </a:r>
            <a:endParaRPr lang="el-GR" dirty="0"/>
          </a:p>
        </p:txBody>
      </p:sp>
      <p:pic>
        <p:nvPicPr>
          <p:cNvPr id="7" name="Content Placeholder 6" descr="P1030810 2.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 y="1059582"/>
            <a:ext cx="4068000"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7"/>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4138787" y="1059582"/>
            <a:ext cx="5005214" cy="2880320"/>
          </a:xfrm>
          <a:prstGeom prst="rect">
            <a:avLst/>
          </a:prstGeom>
        </p:spPr>
      </p:pic>
      <p:sp>
        <p:nvSpPr>
          <p:cNvPr id="4" name="TextBox 3"/>
          <p:cNvSpPr txBox="1"/>
          <p:nvPr/>
        </p:nvSpPr>
        <p:spPr>
          <a:xfrm>
            <a:off x="2773399" y="4731990"/>
            <a:ext cx="3597203" cy="315471"/>
          </a:xfrm>
          <a:prstGeom prst="rect">
            <a:avLst/>
          </a:prstGeom>
          <a:noFill/>
        </p:spPr>
        <p:txBody>
          <a:bodyPr wrap="none" lIns="68580" tIns="34290" rIns="68580" bIns="34290" rtlCol="0">
            <a:spAutoFit/>
          </a:bodyPr>
          <a:lstStyle/>
          <a:p>
            <a:r>
              <a:rPr lang="el-GR" sz="1600" dirty="0">
                <a:solidFill>
                  <a:schemeClr val="tx1">
                    <a:lumMod val="75000"/>
                    <a:lumOff val="25000"/>
                  </a:schemeClr>
                </a:solidFill>
              </a:rPr>
              <a:t>© </a:t>
            </a:r>
            <a:r>
              <a:rPr lang="el-GR" sz="1600" dirty="0" smtClean="0">
                <a:solidFill>
                  <a:schemeClr val="tx1">
                    <a:lumMod val="75000"/>
                    <a:lumOff val="25000"/>
                  </a:schemeClr>
                </a:solidFill>
              </a:rPr>
              <a:t>Εθνικό </a:t>
            </a:r>
            <a:r>
              <a:rPr lang="el-GR" sz="1600" dirty="0">
                <a:solidFill>
                  <a:schemeClr val="tx1">
                    <a:lumMod val="75000"/>
                    <a:lumOff val="25000"/>
                  </a:schemeClr>
                </a:solidFill>
              </a:rPr>
              <a:t>Αρχαιολογικό Μουσείο </a:t>
            </a:r>
            <a:r>
              <a:rPr lang="el-GR" sz="1600" dirty="0" smtClean="0">
                <a:solidFill>
                  <a:schemeClr val="tx1">
                    <a:lumMod val="75000"/>
                    <a:lumOff val="25000"/>
                  </a:schemeClr>
                </a:solidFill>
              </a:rPr>
              <a:t>Αθηνών</a:t>
            </a:r>
            <a:endParaRPr lang="en-US" sz="1600" dirty="0">
              <a:solidFill>
                <a:schemeClr val="tx1">
                  <a:lumMod val="75000"/>
                  <a:lumOff val="25000"/>
                </a:schemeClr>
              </a:solidFill>
            </a:endParaRPr>
          </a:p>
        </p:txBody>
      </p:sp>
      <p:sp>
        <p:nvSpPr>
          <p:cNvPr id="9" name="Rectangle 8"/>
          <p:cNvSpPr/>
          <p:nvPr/>
        </p:nvSpPr>
        <p:spPr>
          <a:xfrm>
            <a:off x="-23216" y="4011910"/>
            <a:ext cx="9167216" cy="720080"/>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 Placeholder 2"/>
          <p:cNvSpPr>
            <a:spLocks noGrp="1"/>
          </p:cNvSpPr>
          <p:nvPr>
            <p:ph type="body" idx="4294967295"/>
          </p:nvPr>
        </p:nvSpPr>
        <p:spPr>
          <a:xfrm>
            <a:off x="22017" y="4011910"/>
            <a:ext cx="4040188" cy="481012"/>
          </a:xfrm>
        </p:spPr>
        <p:txBody>
          <a:bodyPr>
            <a:normAutofit fontScale="85000" lnSpcReduction="10000"/>
          </a:bodyPr>
          <a:lstStyle/>
          <a:p>
            <a:pPr marL="0" indent="0" algn="ctr">
              <a:buNone/>
            </a:pPr>
            <a:r>
              <a:rPr lang="el-GR" sz="2000" dirty="0">
                <a:solidFill>
                  <a:schemeClr val="bg1"/>
                </a:solidFill>
              </a:rPr>
              <a:t>Δημιουργία Θηκών με </a:t>
            </a:r>
            <a:r>
              <a:rPr lang="en-US" sz="2000" dirty="0">
                <a:solidFill>
                  <a:schemeClr val="bg1"/>
                </a:solidFill>
              </a:rPr>
              <a:t>polyethylene foam</a:t>
            </a:r>
            <a:endParaRPr lang="el-GR" sz="2000" dirty="0">
              <a:solidFill>
                <a:schemeClr val="bg1"/>
              </a:solidFill>
            </a:endParaRPr>
          </a:p>
        </p:txBody>
      </p:sp>
      <p:sp>
        <p:nvSpPr>
          <p:cNvPr id="5" name="Text Placeholder 4"/>
          <p:cNvSpPr>
            <a:spLocks noGrp="1"/>
          </p:cNvSpPr>
          <p:nvPr>
            <p:ph type="body" sz="quarter" idx="4294967295"/>
          </p:nvPr>
        </p:nvSpPr>
        <p:spPr>
          <a:xfrm>
            <a:off x="4120393" y="3998950"/>
            <a:ext cx="5000391" cy="481012"/>
          </a:xfrm>
        </p:spPr>
        <p:txBody>
          <a:bodyPr>
            <a:noAutofit/>
          </a:bodyPr>
          <a:lstStyle/>
          <a:p>
            <a:pPr marL="0" indent="0" algn="ctr">
              <a:buNone/>
            </a:pPr>
            <a:r>
              <a:rPr lang="el-GR" sz="1800" dirty="0">
                <a:solidFill>
                  <a:schemeClr val="bg1"/>
                </a:solidFill>
              </a:rPr>
              <a:t>Δημιουργία αποθηκευτικών </a:t>
            </a:r>
            <a:r>
              <a:rPr lang="el-GR" sz="1800" dirty="0" smtClean="0">
                <a:solidFill>
                  <a:schemeClr val="bg1"/>
                </a:solidFill>
              </a:rPr>
              <a:t>χώρων </a:t>
            </a:r>
            <a:r>
              <a:rPr lang="el-GR" sz="1800" dirty="0">
                <a:solidFill>
                  <a:schemeClr val="bg1"/>
                </a:solidFill>
              </a:rPr>
              <a:t>από </a:t>
            </a:r>
            <a:r>
              <a:rPr lang="en-US" sz="1800" dirty="0">
                <a:solidFill>
                  <a:schemeClr val="bg1"/>
                </a:solidFill>
              </a:rPr>
              <a:t>ESCAL Barrier film</a:t>
            </a:r>
            <a:endParaRPr lang="el-GR" sz="1800" dirty="0">
              <a:solidFill>
                <a:schemeClr val="bg1"/>
              </a:solidFill>
            </a:endParaRPr>
          </a:p>
        </p:txBody>
      </p:sp>
    </p:spTree>
    <p:extLst>
      <p:ext uri="{BB962C8B-B14F-4D97-AF65-F5344CB8AC3E}">
        <p14:creationId xmlns:p14="http://schemas.microsoft.com/office/powerpoint/2010/main" val="48866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660233" y="1059582"/>
            <a:ext cx="2483767" cy="3600000"/>
          </a:xfrm>
          <a:prstGeom prst="rect">
            <a:avLst/>
          </a:prstGeom>
        </p:spPr>
      </p:pic>
      <p:pic>
        <p:nvPicPr>
          <p:cNvPr id="15" name="Picture 14"/>
          <p:cNvPicPr>
            <a:picLocks/>
          </p:cNvPicPr>
          <p:nvPr/>
        </p:nvPicPr>
        <p:blipFill>
          <a:blip r:embed="rId4">
            <a:extLst>
              <a:ext uri="{28A0092B-C50C-407E-A947-70E740481C1C}">
                <a14:useLocalDpi xmlns:a14="http://schemas.microsoft.com/office/drawing/2010/main" val="0"/>
              </a:ext>
            </a:extLst>
          </a:blip>
          <a:stretch>
            <a:fillRect/>
          </a:stretch>
        </p:blipFill>
        <p:spPr>
          <a:xfrm>
            <a:off x="3296581" y="1059582"/>
            <a:ext cx="3312000" cy="3600000"/>
          </a:xfrm>
          <a:prstGeom prst="rect">
            <a:avLst/>
          </a:prstGeom>
        </p:spPr>
      </p:pic>
      <p:pic>
        <p:nvPicPr>
          <p:cNvPr id="9" name="Content Placeholder 8"/>
          <p:cNvPicPr>
            <a:picLocks noGrp="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059582"/>
            <a:ext cx="3240000" cy="3600400"/>
          </a:xfrm>
          <a:prstGeom prst="rect">
            <a:avLst/>
          </a:prstGeom>
        </p:spPr>
      </p:pic>
      <p:sp>
        <p:nvSpPr>
          <p:cNvPr id="2" name="Rectangle 1"/>
          <p:cNvSpPr/>
          <p:nvPr/>
        </p:nvSpPr>
        <p:spPr>
          <a:xfrm>
            <a:off x="0" y="4731990"/>
            <a:ext cx="9144000" cy="411510"/>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itle 9"/>
          <p:cNvSpPr>
            <a:spLocks noGrp="1"/>
          </p:cNvSpPr>
          <p:nvPr>
            <p:ph type="title"/>
          </p:nvPr>
        </p:nvSpPr>
        <p:spPr/>
        <p:txBody>
          <a:bodyPr>
            <a:normAutofit fontScale="90000"/>
          </a:bodyPr>
          <a:lstStyle/>
          <a:p>
            <a:r>
              <a:rPr lang="el-GR" dirty="0" smtClean="0"/>
              <a:t>Επιλογή της συνθήκες περιβάλλοντος</a:t>
            </a:r>
            <a:endParaRPr lang="el-GR" dirty="0"/>
          </a:p>
        </p:txBody>
      </p:sp>
      <p:sp>
        <p:nvSpPr>
          <p:cNvPr id="12" name="Text Placeholder 11"/>
          <p:cNvSpPr>
            <a:spLocks noGrp="1"/>
          </p:cNvSpPr>
          <p:nvPr>
            <p:ph type="body" sz="quarter" idx="4294967295"/>
          </p:nvPr>
        </p:nvSpPr>
        <p:spPr>
          <a:xfrm>
            <a:off x="1879266" y="4711700"/>
            <a:ext cx="5385469" cy="431800"/>
          </a:xfrm>
        </p:spPr>
        <p:txBody>
          <a:bodyPr>
            <a:noAutofit/>
          </a:bodyPr>
          <a:lstStyle/>
          <a:p>
            <a:pPr marL="0" indent="0" algn="ctr">
              <a:buNone/>
            </a:pPr>
            <a:r>
              <a:rPr lang="el-GR" sz="2000" b="1" dirty="0">
                <a:solidFill>
                  <a:schemeClr val="bg1"/>
                </a:solidFill>
                <a:ea typeface="Verdana" panose="020B0604030504040204" pitchFamily="34" charset="0"/>
                <a:cs typeface="Verdana" panose="020B0604030504040204" pitchFamily="34" charset="0"/>
              </a:rPr>
              <a:t>Δημιουργία φακέλου </a:t>
            </a:r>
            <a:r>
              <a:rPr lang="en-US" sz="2000" b="1" dirty="0">
                <a:solidFill>
                  <a:schemeClr val="bg1"/>
                </a:solidFill>
                <a:ea typeface="Verdana" panose="020B0604030504040204" pitchFamily="34" charset="0"/>
                <a:cs typeface="Verdana" panose="020B0604030504040204" pitchFamily="34" charset="0"/>
              </a:rPr>
              <a:t>silica gel </a:t>
            </a:r>
            <a:r>
              <a:rPr lang="el-GR" sz="2000" b="1" dirty="0">
                <a:solidFill>
                  <a:schemeClr val="bg1"/>
                </a:solidFill>
                <a:ea typeface="Verdana" panose="020B0604030504040204" pitchFamily="34" charset="0"/>
                <a:cs typeface="Verdana" panose="020B0604030504040204" pitchFamily="34" charset="0"/>
              </a:rPr>
              <a:t>από </a:t>
            </a:r>
            <a:r>
              <a:rPr lang="en-US" sz="2000" b="1" dirty="0" err="1">
                <a:solidFill>
                  <a:schemeClr val="bg1"/>
                </a:solidFill>
                <a:ea typeface="Verdana" panose="020B0604030504040204" pitchFamily="34" charset="0"/>
                <a:cs typeface="Verdana" panose="020B0604030504040204" pitchFamily="34" charset="0"/>
              </a:rPr>
              <a:t>Flexifilm</a:t>
            </a:r>
            <a:r>
              <a:rPr lang="en-US" sz="2000" b="1" dirty="0">
                <a:solidFill>
                  <a:schemeClr val="bg1"/>
                </a:solidFill>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921580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83874" y="987574"/>
            <a:ext cx="2736304" cy="3528392"/>
          </a:xfrm>
          <a:prstGeom prst="rect">
            <a:avLst/>
          </a:prstGeom>
          <a:solidFill>
            <a:srgbClr val="045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p:txBody>
          <a:bodyPr/>
          <a:lstStyle/>
          <a:p>
            <a:r>
              <a:rPr lang="el-GR" dirty="0" smtClean="0"/>
              <a:t>Δημιουργία σφραγίσεων</a:t>
            </a:r>
            <a:endParaRPr lang="el-GR"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987574"/>
            <a:ext cx="2952328" cy="3589616"/>
          </a:xfrm>
          <a:prstGeom prst="rect">
            <a:avLst/>
          </a:prstGeom>
        </p:spPr>
      </p:pic>
      <p:pic>
        <p:nvPicPr>
          <p:cNvPr id="10" name="Content Placeholder 9"/>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5591526" y="919795"/>
            <a:ext cx="2921000" cy="3663950"/>
          </a:xfrm>
          <a:prstGeom prst="rect">
            <a:avLst/>
          </a:prstGeom>
          <a:noFill/>
          <a:ln>
            <a:noFill/>
          </a:ln>
        </p:spPr>
      </p:pic>
      <p:sp>
        <p:nvSpPr>
          <p:cNvPr id="7" name="Rectangle 6"/>
          <p:cNvSpPr/>
          <p:nvPr/>
        </p:nvSpPr>
        <p:spPr>
          <a:xfrm>
            <a:off x="0" y="4515966"/>
            <a:ext cx="9144000" cy="627534"/>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 Placeholder 2"/>
          <p:cNvSpPr>
            <a:spLocks noGrp="1"/>
          </p:cNvSpPr>
          <p:nvPr>
            <p:ph type="body" idx="4294967295"/>
          </p:nvPr>
        </p:nvSpPr>
        <p:spPr>
          <a:xfrm>
            <a:off x="1043608" y="4515966"/>
            <a:ext cx="2952328" cy="648072"/>
          </a:xfrm>
        </p:spPr>
        <p:txBody>
          <a:bodyPr>
            <a:noAutofit/>
          </a:bodyPr>
          <a:lstStyle/>
          <a:p>
            <a:pPr marL="0" indent="0" algn="ctr">
              <a:buNone/>
            </a:pPr>
            <a:r>
              <a:rPr lang="el-GR" sz="1800" dirty="0">
                <a:solidFill>
                  <a:schemeClr val="bg1"/>
                </a:solidFill>
              </a:rPr>
              <a:t>Δημιουργία σφραγίσεων με </a:t>
            </a:r>
            <a:r>
              <a:rPr lang="el-GR" sz="1800" dirty="0" err="1" smtClean="0">
                <a:solidFill>
                  <a:schemeClr val="bg1"/>
                </a:solidFill>
              </a:rPr>
              <a:t>θερμοκολλητή</a:t>
            </a:r>
            <a:endParaRPr lang="en-US" sz="1800" dirty="0">
              <a:solidFill>
                <a:schemeClr val="bg1"/>
              </a:solidFill>
            </a:endParaRPr>
          </a:p>
        </p:txBody>
      </p:sp>
      <p:sp>
        <p:nvSpPr>
          <p:cNvPr id="5" name="Text Placeholder 4"/>
          <p:cNvSpPr>
            <a:spLocks noGrp="1"/>
          </p:cNvSpPr>
          <p:nvPr>
            <p:ph type="body" sz="quarter" idx="4294967295"/>
          </p:nvPr>
        </p:nvSpPr>
        <p:spPr>
          <a:xfrm>
            <a:off x="5508104" y="4613833"/>
            <a:ext cx="3297237" cy="431800"/>
          </a:xfrm>
        </p:spPr>
        <p:txBody>
          <a:bodyPr>
            <a:normAutofit/>
          </a:bodyPr>
          <a:lstStyle/>
          <a:p>
            <a:pPr marL="0" indent="0" algn="ctr">
              <a:buNone/>
            </a:pPr>
            <a:r>
              <a:rPr lang="el-GR" sz="1800" dirty="0" smtClean="0">
                <a:solidFill>
                  <a:schemeClr val="bg1"/>
                </a:solidFill>
                <a:ea typeface="Verdana" panose="020B0604030504040204" pitchFamily="34" charset="0"/>
                <a:cs typeface="Verdana" panose="020B0604030504040204" pitchFamily="34" charset="0"/>
              </a:rPr>
              <a:t>Διπλή </a:t>
            </a:r>
            <a:r>
              <a:rPr lang="el-GR" sz="1800" dirty="0">
                <a:solidFill>
                  <a:schemeClr val="bg1"/>
                </a:solidFill>
                <a:ea typeface="Verdana" panose="020B0604030504040204" pitchFamily="34" charset="0"/>
                <a:cs typeface="Verdana" panose="020B0604030504040204" pitchFamily="34" charset="0"/>
              </a:rPr>
              <a:t>εξωτερική</a:t>
            </a:r>
            <a:r>
              <a:rPr lang="en-US" sz="1800" dirty="0">
                <a:solidFill>
                  <a:schemeClr val="bg1"/>
                </a:solidFill>
                <a:ea typeface="Verdana" panose="020B0604030504040204" pitchFamily="34" charset="0"/>
                <a:cs typeface="Verdana" panose="020B0604030504040204" pitchFamily="34" charset="0"/>
              </a:rPr>
              <a:t> </a:t>
            </a:r>
            <a:r>
              <a:rPr lang="el-GR" sz="1800" dirty="0" smtClean="0">
                <a:solidFill>
                  <a:schemeClr val="bg1"/>
                </a:solidFill>
                <a:ea typeface="Verdana" panose="020B0604030504040204" pitchFamily="34" charset="0"/>
                <a:cs typeface="Verdana" panose="020B0604030504040204" pitchFamily="34" charset="0"/>
              </a:rPr>
              <a:t>σφράγιση</a:t>
            </a:r>
            <a:endParaRPr lang="en-US" sz="1800" dirty="0">
              <a:solidFill>
                <a:schemeClr val="bg1"/>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974240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Σκοποί</a:t>
            </a:r>
          </a:p>
        </p:txBody>
      </p:sp>
      <p:sp>
        <p:nvSpPr>
          <p:cNvPr id="6" name="Text Placeholder 5"/>
          <p:cNvSpPr>
            <a:spLocks noGrp="1"/>
          </p:cNvSpPr>
          <p:nvPr>
            <p:ph idx="1"/>
          </p:nvPr>
        </p:nvSpPr>
        <p:spPr/>
        <p:txBody>
          <a:bodyPr>
            <a:normAutofit/>
          </a:bodyPr>
          <a:lstStyle/>
          <a:p>
            <a:pPr marL="0" indent="0">
              <a:buNone/>
            </a:pPr>
            <a:r>
              <a:rPr lang="el-GR" sz="2800" dirty="0" smtClean="0"/>
              <a:t>Οι φοιτητές να αποκτήσουν</a:t>
            </a:r>
            <a:r>
              <a:rPr lang="en-US" sz="2800" smtClean="0"/>
              <a:t>:</a:t>
            </a:r>
            <a:endParaRPr lang="en-US" sz="2800" smtClean="0"/>
          </a:p>
          <a:p>
            <a:pPr marL="214313" indent="-214313"/>
            <a:r>
              <a:rPr lang="el-GR" sz="2800" dirty="0" smtClean="0"/>
              <a:t>Γνώση </a:t>
            </a:r>
            <a:r>
              <a:rPr lang="el-GR" sz="2800" dirty="0"/>
              <a:t>κατάλληλων πρακτικών χειρισμού κατά την ανασκαφή-</a:t>
            </a:r>
            <a:r>
              <a:rPr lang="el-GR" sz="2800" dirty="0" err="1"/>
              <a:t>ανάσυρση</a:t>
            </a:r>
            <a:endParaRPr lang="el-GR" sz="2800" dirty="0"/>
          </a:p>
          <a:p>
            <a:pPr marL="214313" indent="-214313"/>
            <a:r>
              <a:rPr lang="el-GR" sz="2800" dirty="0"/>
              <a:t>Γνώση μεθόδων προληπτικής συντήρησης προ επέμβασης</a:t>
            </a:r>
            <a:endParaRPr lang="en-US" sz="2800" dirty="0"/>
          </a:p>
          <a:p>
            <a:endParaRPr lang="el-GR" sz="2800" dirty="0"/>
          </a:p>
        </p:txBody>
      </p:sp>
    </p:spTree>
    <p:extLst>
      <p:ext uri="{BB962C8B-B14F-4D97-AF65-F5344CB8AC3E}">
        <p14:creationId xmlns:p14="http://schemas.microsoft.com/office/powerpoint/2010/main" val="26960718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200" dirty="0"/>
              <a:t>Πρόληψη από φθορές κατά τη διάρκεια της </a:t>
            </a:r>
            <a:r>
              <a:rPr lang="el-GR" sz="3200" dirty="0" smtClean="0"/>
              <a:t>συντήρησης</a:t>
            </a:r>
            <a:endParaRPr lang="el-GR" sz="4000" dirty="0"/>
          </a:p>
        </p:txBody>
      </p:sp>
      <p:sp>
        <p:nvSpPr>
          <p:cNvPr id="4" name="Content Placeholder 3"/>
          <p:cNvSpPr>
            <a:spLocks noGrp="1"/>
          </p:cNvSpPr>
          <p:nvPr>
            <p:ph idx="1"/>
          </p:nvPr>
        </p:nvSpPr>
        <p:spPr/>
        <p:txBody>
          <a:bodyPr>
            <a:noAutofit/>
          </a:bodyPr>
          <a:lstStyle/>
          <a:p>
            <a:pPr marL="0" indent="0">
              <a:buNone/>
            </a:pPr>
            <a:r>
              <a:rPr lang="el-GR" sz="2200" b="1" dirty="0" smtClean="0"/>
              <a:t>Εργαστήρια </a:t>
            </a:r>
            <a:r>
              <a:rPr lang="el-GR" sz="2200" b="1" dirty="0"/>
              <a:t>ή μουσεία</a:t>
            </a:r>
          </a:p>
          <a:p>
            <a:r>
              <a:rPr lang="el-GR" sz="2200" dirty="0" smtClean="0"/>
              <a:t>Ο συντηρητής </a:t>
            </a:r>
            <a:r>
              <a:rPr lang="el-GR" sz="2200" dirty="0"/>
              <a:t>δεν πρέπει να φορά δαχτυλίδια</a:t>
            </a:r>
          </a:p>
          <a:p>
            <a:r>
              <a:rPr lang="el-GR" sz="2200" dirty="0"/>
              <a:t>Πάντα πρέπει να φορά γάντια για γυαλισμένο μέταλλο</a:t>
            </a:r>
          </a:p>
          <a:p>
            <a:r>
              <a:rPr lang="el-GR" sz="2200" dirty="0"/>
              <a:t>Να μην χρησιμοποιεί χαρτοταινία ή </a:t>
            </a:r>
            <a:r>
              <a:rPr lang="el-GR" sz="2200" dirty="0" err="1"/>
              <a:t>σελοτέιπ</a:t>
            </a:r>
            <a:endParaRPr lang="el-GR" sz="2200" dirty="0"/>
          </a:p>
          <a:p>
            <a:r>
              <a:rPr lang="el-GR" sz="2200" dirty="0"/>
              <a:t>Να μην χρησιμοποιεί ποτέ βαμβάκι</a:t>
            </a:r>
          </a:p>
          <a:p>
            <a:r>
              <a:rPr lang="el-GR" sz="2200" dirty="0"/>
              <a:t>Να προστατεύει τα αντικείμενα με μεταξωτό χαρτί, μη όξινο ή αφρολέξ από πολυαιθυλένιο (</a:t>
            </a:r>
            <a:r>
              <a:rPr lang="en-US" sz="2200" dirty="0"/>
              <a:t>polyethylene foam)</a:t>
            </a:r>
            <a:endParaRPr lang="el-GR" sz="2200" dirty="0"/>
          </a:p>
          <a:p>
            <a:endParaRPr lang="el-GR" sz="2200" dirty="0"/>
          </a:p>
        </p:txBody>
      </p:sp>
    </p:spTree>
    <p:extLst>
      <p:ext uri="{BB962C8B-B14F-4D97-AF65-F5344CB8AC3E}">
        <p14:creationId xmlns:p14="http://schemas.microsoft.com/office/powerpoint/2010/main" val="3846207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l-GR" sz="3200" dirty="0"/>
              <a:t>Προετοιμασία και αποθήκευση για στεγνά αντικείμενα</a:t>
            </a:r>
            <a:endParaRPr lang="el-GR" dirty="0"/>
          </a:p>
        </p:txBody>
      </p:sp>
      <p:sp>
        <p:nvSpPr>
          <p:cNvPr id="8" name="Content Placeholder 7"/>
          <p:cNvSpPr>
            <a:spLocks noGrp="1"/>
          </p:cNvSpPr>
          <p:nvPr>
            <p:ph idx="1"/>
          </p:nvPr>
        </p:nvSpPr>
        <p:spPr/>
        <p:txBody>
          <a:bodyPr>
            <a:normAutofit/>
          </a:bodyPr>
          <a:lstStyle/>
          <a:p>
            <a:pPr marL="0" indent="0" algn="just">
              <a:buFontTx/>
              <a:buNone/>
            </a:pPr>
            <a:r>
              <a:rPr lang="el-GR" sz="2000" dirty="0"/>
              <a:t>Αν υπάρχει ενεργός διάβρωση πάνω στο αντικείμενο πρέπει τότε να αποθηκευτεί σε σχετική υγρασία </a:t>
            </a:r>
            <a:r>
              <a:rPr lang="el-GR" sz="2000" b="1" dirty="0"/>
              <a:t>35%</a:t>
            </a:r>
            <a:r>
              <a:rPr lang="el-GR" sz="2000" dirty="0"/>
              <a:t>.</a:t>
            </a:r>
          </a:p>
          <a:p>
            <a:pPr algn="just"/>
            <a:r>
              <a:rPr lang="el-GR" sz="2000" dirty="0"/>
              <a:t>Η αποθήκευση να γίνεται σε κλειστό μέρος.</a:t>
            </a:r>
          </a:p>
          <a:p>
            <a:pPr algn="just"/>
            <a:r>
              <a:rPr lang="el-GR" sz="2000" dirty="0"/>
              <a:t>Να μην αφήνονται δύο μεταλλικά αντικείμενα να έρθουν σε επαφή.</a:t>
            </a:r>
          </a:p>
          <a:p>
            <a:pPr algn="just"/>
            <a:r>
              <a:rPr lang="el-GR" sz="2000" dirty="0"/>
              <a:t>Να χρησιμοποιούνται μεταξωτό χαρτί (μη όξινο), αφρώδες φύλλο πολυαιθυλενίου ή «</a:t>
            </a:r>
            <a:r>
              <a:rPr lang="en-US" sz="2000" dirty="0" err="1"/>
              <a:t>Ethafoam</a:t>
            </a:r>
            <a:r>
              <a:rPr lang="el-GR" sz="2000" dirty="0"/>
              <a:t>», σακούλες και κουτιά από πολυαιθυλένιο (</a:t>
            </a:r>
            <a:r>
              <a:rPr lang="en-US" sz="2000" dirty="0"/>
              <a:t>Tupperware </a:t>
            </a:r>
            <a:r>
              <a:rPr lang="en-US" sz="2000" dirty="0">
                <a:cs typeface="Times New Roman" panose="02020603050405020304" pitchFamily="18" charset="0"/>
              </a:rPr>
              <a:t>®)</a:t>
            </a:r>
            <a:r>
              <a:rPr lang="el-GR" sz="2000" dirty="0">
                <a:cs typeface="Times New Roman" panose="02020603050405020304" pitchFamily="18" charset="0"/>
              </a:rPr>
              <a:t> ή κουτιά από </a:t>
            </a:r>
            <a:r>
              <a:rPr lang="el-GR" sz="2000" dirty="0" err="1">
                <a:cs typeface="Times New Roman" panose="02020603050405020304" pitchFamily="18" charset="0"/>
              </a:rPr>
              <a:t>πολυστυρένιο</a:t>
            </a:r>
            <a:r>
              <a:rPr lang="el-GR" sz="2000" dirty="0">
                <a:cs typeface="Times New Roman" panose="02020603050405020304" pitchFamily="18" charset="0"/>
              </a:rPr>
              <a:t>.</a:t>
            </a:r>
          </a:p>
          <a:p>
            <a:pPr algn="just"/>
            <a:r>
              <a:rPr lang="el-GR" sz="2000" dirty="0">
                <a:cs typeface="Times New Roman" panose="02020603050405020304" pitchFamily="18" charset="0"/>
              </a:rPr>
              <a:t>Όχι εφημερίδα ή λάστιχα ή αφρολέξ </a:t>
            </a:r>
            <a:r>
              <a:rPr lang="el-GR" sz="2000" dirty="0" err="1">
                <a:cs typeface="Times New Roman" panose="02020603050405020304" pitchFamily="18" charset="0"/>
              </a:rPr>
              <a:t>πολυουραιθάνης</a:t>
            </a:r>
            <a:r>
              <a:rPr lang="el-GR" sz="2000" dirty="0">
                <a:cs typeface="Times New Roman" panose="02020603050405020304" pitchFamily="18" charset="0"/>
              </a:rPr>
              <a:t> και πλαστικό από </a:t>
            </a:r>
            <a:r>
              <a:rPr lang="el-GR" sz="2000" dirty="0" err="1">
                <a:cs typeface="Times New Roman" panose="02020603050405020304" pitchFamily="18" charset="0"/>
              </a:rPr>
              <a:t>πολυβινυλοχλωρίδιο</a:t>
            </a:r>
            <a:r>
              <a:rPr lang="el-GR" sz="2000" dirty="0">
                <a:cs typeface="Times New Roman" panose="02020603050405020304" pitchFamily="18" charset="0"/>
              </a:rPr>
              <a:t> (</a:t>
            </a:r>
            <a:r>
              <a:rPr lang="en-US" sz="2000" b="1" dirty="0">
                <a:cs typeface="Times New Roman" panose="02020603050405020304" pitchFamily="18" charset="0"/>
              </a:rPr>
              <a:t>The </a:t>
            </a:r>
            <a:r>
              <a:rPr lang="en-US" sz="2000" b="1" dirty="0" err="1">
                <a:cs typeface="Times New Roman" panose="02020603050405020304" pitchFamily="18" charset="0"/>
              </a:rPr>
              <a:t>Belstein</a:t>
            </a:r>
            <a:r>
              <a:rPr lang="en-US" sz="2000" b="1" dirty="0">
                <a:cs typeface="Times New Roman" panose="02020603050405020304" pitchFamily="18" charset="0"/>
              </a:rPr>
              <a:t> Test</a:t>
            </a:r>
            <a:r>
              <a:rPr lang="en-US" sz="2000" dirty="0">
                <a:cs typeface="Times New Roman" panose="02020603050405020304" pitchFamily="18" charset="0"/>
              </a:rPr>
              <a:t>).</a:t>
            </a:r>
            <a:endParaRPr lang="el-GR" sz="2000" dirty="0">
              <a:cs typeface="Times New Roman" panose="02020603050405020304" pitchFamily="18" charset="0"/>
            </a:endParaRPr>
          </a:p>
          <a:p>
            <a:pPr algn="just"/>
            <a:r>
              <a:rPr lang="el-GR" sz="2000" dirty="0">
                <a:cs typeface="Times New Roman" panose="02020603050405020304" pitchFamily="18" charset="0"/>
              </a:rPr>
              <a:t>Αποθήκευση σε μεταλλικά ράφια, όπου το τελικό στρώμα βαφής να είναι ψημένο (να μην υπάρχει μυρωδιά από τη βαφή).</a:t>
            </a:r>
            <a:endParaRPr lang="en-US" sz="2000" b="1" dirty="0">
              <a:cs typeface="Times New Roman" panose="02020603050405020304" pitchFamily="18" charset="0"/>
            </a:endParaRPr>
          </a:p>
          <a:p>
            <a:endParaRPr lang="el-GR" sz="2000" dirty="0"/>
          </a:p>
        </p:txBody>
      </p:sp>
    </p:spTree>
    <p:extLst>
      <p:ext uri="{BB962C8B-B14F-4D97-AF65-F5344CB8AC3E}">
        <p14:creationId xmlns:p14="http://schemas.microsoft.com/office/powerpoint/2010/main" val="25543126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179512" y="1635646"/>
            <a:ext cx="4032448" cy="3315816"/>
          </a:xfrm>
        </p:spPr>
        <p:txBody>
          <a:bodyPr/>
          <a:lstStyle/>
          <a:p>
            <a:pPr marL="0" indent="0" algn="ctr">
              <a:buNone/>
            </a:pPr>
            <a:r>
              <a:rPr lang="en-US" dirty="0" err="1"/>
              <a:t>Belstein</a:t>
            </a:r>
            <a:r>
              <a:rPr lang="en-US" dirty="0"/>
              <a:t> Test </a:t>
            </a:r>
            <a:r>
              <a:rPr lang="el-GR" dirty="0"/>
              <a:t>για </a:t>
            </a:r>
            <a:r>
              <a:rPr lang="el-GR" dirty="0" err="1">
                <a:cs typeface="Times New Roman" panose="02020603050405020304" pitchFamily="18" charset="0"/>
              </a:rPr>
              <a:t>πολυβινυλοχλωρίδιο</a:t>
            </a:r>
            <a:r>
              <a:rPr lang="en-US" dirty="0"/>
              <a:t> </a:t>
            </a:r>
            <a:endParaRPr lang="el-GR" dirty="0"/>
          </a:p>
        </p:txBody>
      </p:sp>
      <p:pic>
        <p:nvPicPr>
          <p:cNvPr id="12290" name="Picture 2" descr="[Pictu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32" r="2467"/>
          <a:stretch/>
        </p:blipFill>
        <p:spPr bwMode="auto">
          <a:xfrm>
            <a:off x="5174621" y="405817"/>
            <a:ext cx="3073569" cy="434088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169600" y="4733519"/>
            <a:ext cx="3092562" cy="261610"/>
          </a:xfrm>
          <a:prstGeom prst="rect">
            <a:avLst/>
          </a:prstGeom>
          <a:solidFill>
            <a:schemeClr val="bg1">
              <a:lumMod val="95000"/>
            </a:schemeClr>
          </a:solidFill>
        </p:spPr>
        <p:txBody>
          <a:bodyPr wrap="square">
            <a:spAutoFit/>
          </a:bodyPr>
          <a:lstStyle/>
          <a:p>
            <a:pPr algn="ctr"/>
            <a:r>
              <a:rPr lang="el-GR" sz="1100" dirty="0">
                <a:solidFill>
                  <a:schemeClr val="tx1">
                    <a:lumMod val="75000"/>
                    <a:lumOff val="25000"/>
                  </a:schemeClr>
                </a:solidFill>
              </a:rPr>
              <a:t>©</a:t>
            </a:r>
            <a:r>
              <a:rPr lang="el-GR" sz="1100" dirty="0">
                <a:solidFill>
                  <a:schemeClr val="bg1"/>
                </a:solidFill>
              </a:rPr>
              <a:t> </a:t>
            </a:r>
            <a:r>
              <a:rPr lang="en-US" sz="1100" dirty="0" smtClean="0">
                <a:hlinkClick r:id="rId3"/>
              </a:rPr>
              <a:t>Sustainable </a:t>
            </a:r>
            <a:r>
              <a:rPr lang="en-US" sz="1100" dirty="0">
                <a:hlinkClick r:id="rId3"/>
              </a:rPr>
              <a:t>development </a:t>
            </a:r>
            <a:r>
              <a:rPr lang="el-GR" sz="1100" dirty="0" smtClean="0">
                <a:hlinkClick r:id="rId3"/>
              </a:rPr>
              <a:t>&amp;</a:t>
            </a:r>
            <a:r>
              <a:rPr lang="en-US" sz="1100" dirty="0" smtClean="0">
                <a:hlinkClick r:id="rId3"/>
              </a:rPr>
              <a:t> </a:t>
            </a:r>
            <a:r>
              <a:rPr lang="en-US" sz="1100" dirty="0">
                <a:hlinkClick r:id="rId3"/>
              </a:rPr>
              <a:t>"Green Chemistry"</a:t>
            </a:r>
            <a:endParaRPr lang="en-US" sz="1100" dirty="0"/>
          </a:p>
        </p:txBody>
      </p:sp>
    </p:spTree>
    <p:extLst>
      <p:ext uri="{BB962C8B-B14F-4D97-AF65-F5344CB8AC3E}">
        <p14:creationId xmlns:p14="http://schemas.microsoft.com/office/powerpoint/2010/main" val="36818279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300" dirty="0"/>
              <a:t>Προετοιμασία και αποθήκευση για ενάλια μεταλλικά αντικείμενα</a:t>
            </a:r>
            <a:endParaRPr lang="el-GR" dirty="0"/>
          </a:p>
        </p:txBody>
      </p:sp>
      <p:sp>
        <p:nvSpPr>
          <p:cNvPr id="7" name="Content Placeholder 6"/>
          <p:cNvSpPr>
            <a:spLocks noGrp="1"/>
          </p:cNvSpPr>
          <p:nvPr>
            <p:ph idx="1"/>
          </p:nvPr>
        </p:nvSpPr>
        <p:spPr/>
        <p:txBody>
          <a:bodyPr>
            <a:normAutofit/>
          </a:bodyPr>
          <a:lstStyle/>
          <a:p>
            <a:pPr algn="just"/>
            <a:r>
              <a:rPr lang="el-GR" sz="2000" dirty="0"/>
              <a:t>Τα αντικείμενα πρέπει να διατηρούνται </a:t>
            </a:r>
            <a:r>
              <a:rPr lang="el-GR" sz="2000" b="1" dirty="0"/>
              <a:t>βρεγμένα</a:t>
            </a:r>
            <a:r>
              <a:rPr lang="el-GR" sz="2000" dirty="0"/>
              <a:t> πριν τον καθαρισμό.</a:t>
            </a:r>
          </a:p>
          <a:p>
            <a:pPr algn="just"/>
            <a:r>
              <a:rPr lang="el-GR" sz="2000" b="1" dirty="0"/>
              <a:t>Σιδερένια</a:t>
            </a:r>
            <a:r>
              <a:rPr lang="el-GR" sz="2000" dirty="0"/>
              <a:t> αντικείμενα από τη θάλασσα πρέπει να εμβαπτίζονται σε </a:t>
            </a:r>
            <a:r>
              <a:rPr lang="el-GR" sz="2000" b="1" dirty="0"/>
              <a:t>2% </a:t>
            </a:r>
            <a:r>
              <a:rPr lang="en-US" sz="2000" b="1" dirty="0" err="1"/>
              <a:t>NaOH</a:t>
            </a:r>
            <a:r>
              <a:rPr lang="en-US" sz="2000" dirty="0"/>
              <a:t>.</a:t>
            </a:r>
          </a:p>
          <a:p>
            <a:pPr algn="just"/>
            <a:r>
              <a:rPr lang="el-GR" sz="2000" b="1" dirty="0"/>
              <a:t>Προσοχή</a:t>
            </a:r>
            <a:r>
              <a:rPr lang="el-GR" sz="2000" dirty="0"/>
              <a:t>: αν πέσει το </a:t>
            </a:r>
            <a:r>
              <a:rPr lang="en-US" sz="2000" dirty="0"/>
              <a:t>pH</a:t>
            </a:r>
            <a:r>
              <a:rPr lang="el-GR" sz="2000" dirty="0"/>
              <a:t> </a:t>
            </a:r>
            <a:r>
              <a:rPr lang="en-US" sz="2000" dirty="0">
                <a:cs typeface="Times New Roman" panose="02020603050405020304" pitchFamily="18" charset="0"/>
              </a:rPr>
              <a:t>&lt;</a:t>
            </a:r>
            <a:r>
              <a:rPr lang="el-GR" sz="2000" dirty="0">
                <a:cs typeface="Times New Roman" panose="02020603050405020304" pitchFamily="18" charset="0"/>
              </a:rPr>
              <a:t>12 θα διαβρωθεί ο σίδηρος.</a:t>
            </a:r>
          </a:p>
          <a:p>
            <a:pPr algn="just"/>
            <a:r>
              <a:rPr lang="el-GR" sz="2000" dirty="0">
                <a:cs typeface="Times New Roman" panose="02020603050405020304" pitchFamily="18" charset="0"/>
              </a:rPr>
              <a:t>Για </a:t>
            </a:r>
            <a:r>
              <a:rPr lang="el-GR" sz="2000" b="1" dirty="0">
                <a:cs typeface="Times New Roman" panose="02020603050405020304" pitchFamily="18" charset="0"/>
              </a:rPr>
              <a:t>χαλκό</a:t>
            </a:r>
            <a:r>
              <a:rPr lang="el-GR" sz="2000" dirty="0">
                <a:cs typeface="Times New Roman" panose="02020603050405020304" pitchFamily="18" charset="0"/>
              </a:rPr>
              <a:t> ή κράμα χαλκού χρησιμοποιείται </a:t>
            </a:r>
            <a:r>
              <a:rPr lang="el-GR" sz="2000" dirty="0" err="1">
                <a:cs typeface="Times New Roman" panose="02020603050405020304" pitchFamily="18" charset="0"/>
              </a:rPr>
              <a:t>απιονισμένο</a:t>
            </a:r>
            <a:r>
              <a:rPr lang="el-GR" sz="2000" dirty="0">
                <a:cs typeface="Times New Roman" panose="02020603050405020304" pitchFamily="18" charset="0"/>
              </a:rPr>
              <a:t> νερό για μικρό χρονικό διάστημα ή </a:t>
            </a:r>
            <a:r>
              <a:rPr lang="en-US" sz="2000" b="1" dirty="0">
                <a:cs typeface="Times New Roman" panose="02020603050405020304" pitchFamily="18" charset="0"/>
              </a:rPr>
              <a:t>1%BTA </a:t>
            </a:r>
            <a:r>
              <a:rPr lang="el-GR" sz="2000" dirty="0">
                <a:cs typeface="Times New Roman" panose="02020603050405020304" pitchFamily="18" charset="0"/>
              </a:rPr>
              <a:t>σε αιθανόλη ή </a:t>
            </a:r>
            <a:r>
              <a:rPr lang="el-GR" sz="2000" dirty="0" smtClean="0">
                <a:cs typeface="Times New Roman" panose="02020603050405020304" pitchFamily="18" charset="0"/>
              </a:rPr>
              <a:t>νερό</a:t>
            </a:r>
            <a:r>
              <a:rPr lang="en-US" sz="2000" dirty="0" smtClean="0">
                <a:cs typeface="Times New Roman" panose="02020603050405020304" pitchFamily="18" charset="0"/>
              </a:rPr>
              <a:t>.</a:t>
            </a:r>
            <a:endParaRPr lang="en-US" sz="2000" dirty="0">
              <a:cs typeface="Times New Roman" panose="02020603050405020304" pitchFamily="18" charset="0"/>
            </a:endParaRPr>
          </a:p>
          <a:p>
            <a:pPr algn="just"/>
            <a:r>
              <a:rPr lang="el-GR" sz="2000" dirty="0">
                <a:cs typeface="Times New Roman" panose="02020603050405020304" pitchFamily="18" charset="0"/>
              </a:rPr>
              <a:t>Ο </a:t>
            </a:r>
            <a:r>
              <a:rPr lang="el-GR" sz="2000" b="1" dirty="0">
                <a:cs typeface="Times New Roman" panose="02020603050405020304" pitchFamily="18" charset="0"/>
              </a:rPr>
              <a:t>μόλυβδος </a:t>
            </a:r>
            <a:r>
              <a:rPr lang="el-GR" sz="2000" dirty="0">
                <a:cs typeface="Times New Roman" panose="02020603050405020304" pitchFamily="18" charset="0"/>
              </a:rPr>
              <a:t>πάντα αποθηκεύεται σε </a:t>
            </a:r>
            <a:r>
              <a:rPr lang="el-GR" sz="2000" b="1" dirty="0">
                <a:cs typeface="Times New Roman" panose="02020603050405020304" pitchFamily="18" charset="0"/>
              </a:rPr>
              <a:t>νερό βρύσης</a:t>
            </a:r>
            <a:r>
              <a:rPr lang="el-GR" sz="2000" dirty="0">
                <a:cs typeface="Times New Roman" panose="02020603050405020304" pitchFamily="18" charset="0"/>
              </a:rPr>
              <a:t>.</a:t>
            </a:r>
          </a:p>
          <a:p>
            <a:pPr algn="just"/>
            <a:r>
              <a:rPr lang="el-GR" sz="2000" dirty="0">
                <a:cs typeface="Times New Roman" panose="02020603050405020304" pitchFamily="18" charset="0"/>
              </a:rPr>
              <a:t>Στα </a:t>
            </a:r>
            <a:r>
              <a:rPr lang="el-GR" sz="2000" b="1" dirty="0">
                <a:cs typeface="Times New Roman" panose="02020603050405020304" pitchFamily="18" charset="0"/>
              </a:rPr>
              <a:t>σύνθετα υλικά</a:t>
            </a:r>
            <a:r>
              <a:rPr lang="el-GR" sz="2000" dirty="0">
                <a:cs typeface="Times New Roman" panose="02020603050405020304" pitchFamily="18" charset="0"/>
              </a:rPr>
              <a:t> (π.χ. σίδηρο με ξύλο) </a:t>
            </a:r>
            <a:r>
              <a:rPr lang="el-GR" sz="2000" dirty="0" smtClean="0">
                <a:cs typeface="Times New Roman" panose="02020603050405020304" pitchFamily="18" charset="0"/>
              </a:rPr>
              <a:t>χρησιμοποιείται </a:t>
            </a:r>
            <a:r>
              <a:rPr lang="el-GR" sz="2000" b="1" dirty="0" smtClean="0">
                <a:cs typeface="Times New Roman" panose="02020603050405020304" pitchFamily="18" charset="0"/>
              </a:rPr>
              <a:t>αέριο  άζωτο</a:t>
            </a:r>
            <a:r>
              <a:rPr lang="el-GR" sz="2000" dirty="0" smtClean="0">
                <a:cs typeface="Times New Roman" panose="02020603050405020304" pitchFamily="18" charset="0"/>
              </a:rPr>
              <a:t> </a:t>
            </a:r>
            <a:r>
              <a:rPr lang="el-GR" sz="2000" dirty="0">
                <a:cs typeface="Times New Roman" panose="02020603050405020304" pitchFamily="18" charset="0"/>
              </a:rPr>
              <a:t>στο διάλυμα (μεγάλα αντικείμενα).</a:t>
            </a:r>
          </a:p>
          <a:p>
            <a:pPr algn="just"/>
            <a:r>
              <a:rPr lang="el-GR" sz="2000" dirty="0">
                <a:cs typeface="Times New Roman" panose="02020603050405020304" pitchFamily="18" charset="0"/>
              </a:rPr>
              <a:t>Για μικρά αντικείμενα, χρησιμοποιείται </a:t>
            </a:r>
            <a:r>
              <a:rPr lang="el-GR" sz="2000" b="1" dirty="0">
                <a:cs typeface="Times New Roman" panose="02020603050405020304" pitchFamily="18" charset="0"/>
              </a:rPr>
              <a:t>1% </a:t>
            </a:r>
            <a:r>
              <a:rPr lang="en-US" sz="2000" b="1" dirty="0" err="1" smtClean="0">
                <a:cs typeface="Times New Roman" panose="02020603050405020304" pitchFamily="18" charset="0"/>
              </a:rPr>
              <a:t>Hostacor</a:t>
            </a:r>
            <a:r>
              <a:rPr lang="el-GR" sz="2000" b="1" dirty="0" smtClean="0">
                <a:cs typeface="Times New Roman" panose="02020603050405020304" pitchFamily="18" charset="0"/>
              </a:rPr>
              <a:t> </a:t>
            </a:r>
            <a:r>
              <a:rPr lang="en-US" sz="2000" b="1" dirty="0" smtClean="0">
                <a:cs typeface="Times New Roman" panose="02020603050405020304" pitchFamily="18" charset="0"/>
              </a:rPr>
              <a:t>IT</a:t>
            </a:r>
            <a:r>
              <a:rPr lang="en-US" sz="2000" dirty="0" smtClean="0">
                <a:cs typeface="Times New Roman" panose="02020603050405020304" pitchFamily="18" charset="0"/>
              </a:rPr>
              <a:t> </a:t>
            </a:r>
            <a:r>
              <a:rPr lang="el-GR" sz="2000" dirty="0">
                <a:cs typeface="Times New Roman" panose="02020603050405020304" pitchFamily="18" charset="0"/>
              </a:rPr>
              <a:t>σε νερό ή 1:1 νερό-αιθανόλη.</a:t>
            </a:r>
            <a:endParaRPr lang="en-US" sz="2000" dirty="0">
              <a:cs typeface="Times New Roman" panose="02020603050405020304" pitchFamily="18" charset="0"/>
            </a:endParaRPr>
          </a:p>
          <a:p>
            <a:endParaRPr lang="el-GR" sz="2000" dirty="0"/>
          </a:p>
        </p:txBody>
      </p:sp>
    </p:spTree>
    <p:extLst>
      <p:ext uri="{BB962C8B-B14F-4D97-AF65-F5344CB8AC3E}">
        <p14:creationId xmlns:p14="http://schemas.microsoft.com/office/powerpoint/2010/main" val="28867088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Βιβλιογραφία</a:t>
            </a:r>
            <a:endParaRPr lang="en-US" dirty="0"/>
          </a:p>
        </p:txBody>
      </p:sp>
      <p:sp>
        <p:nvSpPr>
          <p:cNvPr id="3" name="Content Placeholder 2"/>
          <p:cNvSpPr>
            <a:spLocks noGrp="1"/>
          </p:cNvSpPr>
          <p:nvPr>
            <p:ph idx="1"/>
          </p:nvPr>
        </p:nvSpPr>
        <p:spPr/>
        <p:txBody>
          <a:bodyPr>
            <a:normAutofit fontScale="92500"/>
          </a:bodyPr>
          <a:lstStyle/>
          <a:p>
            <a:pPr fontAlgn="base"/>
            <a:r>
              <a:rPr lang="en-US" sz="2400" dirty="0">
                <a:hlinkClick r:id="rId2" tooltip="Permanent Link: Conservation Manual for Northern Archaeologists [EN]"/>
              </a:rPr>
              <a:t>Conservation Manual for Northern Archaeologists</a:t>
            </a:r>
            <a:endParaRPr lang="en-US" sz="2400" dirty="0"/>
          </a:p>
          <a:p>
            <a:r>
              <a:rPr lang="pt-BR" sz="2400" dirty="0" smtClean="0"/>
              <a:t>C</a:t>
            </a:r>
            <a:r>
              <a:rPr lang="pt-BR" sz="2400" dirty="0"/>
              <a:t>. </a:t>
            </a:r>
            <a:r>
              <a:rPr lang="pt-BR" sz="2400" dirty="0" smtClean="0"/>
              <a:t>Mathias, </a:t>
            </a:r>
            <a:r>
              <a:rPr lang="pt-BR" sz="2400" dirty="0"/>
              <a:t>K. </a:t>
            </a:r>
            <a:r>
              <a:rPr lang="pt-BR" sz="2400" dirty="0" smtClean="0"/>
              <a:t>Ramsdale, </a:t>
            </a:r>
            <a:r>
              <a:rPr lang="pt-BR" sz="2400" dirty="0"/>
              <a:t>D. </a:t>
            </a:r>
            <a:r>
              <a:rPr lang="pt-BR" sz="2400" dirty="0" smtClean="0"/>
              <a:t>Nixon</a:t>
            </a:r>
            <a:r>
              <a:rPr lang="el-GR" sz="2400" dirty="0" smtClean="0"/>
              <a:t>, </a:t>
            </a:r>
            <a:r>
              <a:rPr lang="en-US" sz="2400" dirty="0">
                <a:hlinkClick r:id="rId3"/>
              </a:rPr>
              <a:t>Saving archaeological iron using the Revolutionary Preservation </a:t>
            </a:r>
            <a:r>
              <a:rPr lang="en-US" sz="2400" dirty="0" smtClean="0">
                <a:hlinkClick r:id="rId3"/>
              </a:rPr>
              <a:t>System</a:t>
            </a:r>
            <a:r>
              <a:rPr lang="el-GR" sz="2400" dirty="0" smtClean="0"/>
              <a:t>, </a:t>
            </a:r>
            <a:r>
              <a:rPr lang="en-US" sz="2400" dirty="0"/>
              <a:t>Proceedings of Metal 2004 National Museum of Australia Canberra ACT 4–8 October </a:t>
            </a:r>
            <a:r>
              <a:rPr lang="en-US" sz="2400" dirty="0" smtClean="0"/>
              <a:t>2004</a:t>
            </a:r>
            <a:r>
              <a:rPr lang="el-GR" sz="2400" dirty="0" smtClean="0"/>
              <a:t>.</a:t>
            </a:r>
          </a:p>
          <a:p>
            <a:r>
              <a:rPr lang="en-US" sz="2400" dirty="0"/>
              <a:t>J.P. Brown</a:t>
            </a:r>
            <a:r>
              <a:rPr lang="el-GR" sz="2400" dirty="0"/>
              <a:t>, </a:t>
            </a:r>
            <a:r>
              <a:rPr lang="en-US" sz="2400" dirty="0">
                <a:hlinkClick r:id="rId4"/>
              </a:rPr>
              <a:t>The Field Museum archaeological metals project: Distributed, in situ microenvironments for the preservation of unstable archaeological metals using </a:t>
            </a:r>
            <a:r>
              <a:rPr lang="en-US" sz="2400" dirty="0" err="1">
                <a:hlinkClick r:id="rId4"/>
              </a:rPr>
              <a:t>Escal</a:t>
            </a:r>
            <a:r>
              <a:rPr lang="en-US" sz="2400" dirty="0">
                <a:hlinkClick r:id="rId4"/>
              </a:rPr>
              <a:t> barrier film</a:t>
            </a:r>
            <a:r>
              <a:rPr lang="el-GR" sz="2400" dirty="0"/>
              <a:t>, </a:t>
            </a:r>
            <a:r>
              <a:rPr lang="en-US" sz="2400" dirty="0"/>
              <a:t>© 2010 by The American Institute for Conservation of Historic &amp; Artistic Works, 1156 15th Street NW, Suite 320, Washington, DC 20005. </a:t>
            </a:r>
            <a:endParaRPr lang="el-GR" sz="2400" dirty="0"/>
          </a:p>
        </p:txBody>
      </p:sp>
    </p:spTree>
    <p:extLst>
      <p:ext uri="{BB962C8B-B14F-4D97-AF65-F5344CB8AC3E}">
        <p14:creationId xmlns:p14="http://schemas.microsoft.com/office/powerpoint/2010/main" val="28692413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Ευχαριστίες</a:t>
            </a:r>
            <a:endParaRPr lang="el-GR" dirty="0"/>
          </a:p>
        </p:txBody>
      </p:sp>
      <p:sp>
        <p:nvSpPr>
          <p:cNvPr id="8" name="Content Placeholder 7"/>
          <p:cNvSpPr>
            <a:spLocks noGrp="1"/>
          </p:cNvSpPr>
          <p:nvPr>
            <p:ph idx="1"/>
          </p:nvPr>
        </p:nvSpPr>
        <p:spPr/>
        <p:txBody>
          <a:bodyPr>
            <a:normAutofit/>
          </a:bodyPr>
          <a:lstStyle/>
          <a:p>
            <a:pPr marL="0" indent="0">
              <a:buNone/>
            </a:pPr>
            <a:r>
              <a:rPr lang="el-GR" sz="2400" dirty="0"/>
              <a:t>Το Εθνικό Αρχαιολογικό Μουσείο Αθηνών:</a:t>
            </a:r>
          </a:p>
          <a:p>
            <a:pPr marL="0" indent="0">
              <a:buNone/>
            </a:pPr>
            <a:r>
              <a:rPr lang="el-GR" sz="2400" dirty="0" smtClean="0"/>
              <a:t>Δρ</a:t>
            </a:r>
            <a:r>
              <a:rPr lang="el-GR" sz="2400" dirty="0"/>
              <a:t>. Ρ. </a:t>
            </a:r>
            <a:r>
              <a:rPr lang="el-GR" sz="2400" dirty="0" err="1"/>
              <a:t>Προσκυνητοπούλου</a:t>
            </a:r>
            <a:endParaRPr lang="el-GR" sz="2400" dirty="0"/>
          </a:p>
          <a:p>
            <a:pPr marL="0" indent="0">
              <a:buNone/>
            </a:pPr>
            <a:r>
              <a:rPr lang="el-GR" sz="2400" dirty="0" smtClean="0"/>
              <a:t>Δρ</a:t>
            </a:r>
            <a:r>
              <a:rPr lang="el-GR" sz="2400" dirty="0"/>
              <a:t>. Ν. </a:t>
            </a:r>
            <a:r>
              <a:rPr lang="el-GR" sz="2400" dirty="0" err="1"/>
              <a:t>Παλαιοκρασσά</a:t>
            </a:r>
            <a:endParaRPr lang="el-GR" sz="2400" dirty="0"/>
          </a:p>
          <a:p>
            <a:pPr marL="0" indent="0">
              <a:buNone/>
            </a:pPr>
            <a:r>
              <a:rPr lang="el-GR" sz="2400" dirty="0" smtClean="0"/>
              <a:t>Το </a:t>
            </a:r>
            <a:r>
              <a:rPr lang="el-GR" sz="2400" dirty="0"/>
              <a:t>προσωπικό </a:t>
            </a:r>
            <a:r>
              <a:rPr lang="el-GR" sz="2400" dirty="0" smtClean="0"/>
              <a:t>του </a:t>
            </a:r>
            <a:r>
              <a:rPr lang="el-GR" sz="2400" dirty="0"/>
              <a:t>εργαστηρίου μετάλλινων αντικειμένων</a:t>
            </a:r>
          </a:p>
          <a:p>
            <a:pPr marL="0" indent="0">
              <a:buNone/>
            </a:pPr>
            <a:r>
              <a:rPr lang="el-GR" sz="2400" dirty="0" smtClean="0"/>
              <a:t>Ε</a:t>
            </a:r>
            <a:r>
              <a:rPr lang="el-GR" sz="2400" dirty="0"/>
              <a:t>. </a:t>
            </a:r>
            <a:r>
              <a:rPr lang="el-GR" sz="2400" dirty="0" err="1"/>
              <a:t>Μιάρη</a:t>
            </a:r>
            <a:endParaRPr lang="el-GR" sz="2400" dirty="0"/>
          </a:p>
          <a:p>
            <a:pPr marL="0" indent="0">
              <a:buNone/>
            </a:pPr>
            <a:r>
              <a:rPr lang="el-GR" sz="2400" dirty="0" smtClean="0">
                <a:cs typeface="Tahoma" panose="020B0604030504040204" pitchFamily="34" charset="0"/>
              </a:rPr>
              <a:t>Πτυχιακή</a:t>
            </a:r>
            <a:r>
              <a:rPr lang="en-US" sz="2400" dirty="0" smtClean="0">
                <a:cs typeface="Tahoma" panose="020B0604030504040204" pitchFamily="34" charset="0"/>
              </a:rPr>
              <a:t>: </a:t>
            </a:r>
            <a:r>
              <a:rPr lang="el-GR" sz="2400" dirty="0" err="1" smtClean="0">
                <a:cs typeface="Tahoma" panose="020B0604030504040204" pitchFamily="34" charset="0"/>
              </a:rPr>
              <a:t>Καλαμβόκα</a:t>
            </a:r>
            <a:r>
              <a:rPr lang="el-GR" sz="2400" dirty="0" smtClean="0">
                <a:cs typeface="Tahoma" panose="020B0604030504040204" pitchFamily="34" charset="0"/>
              </a:rPr>
              <a:t> </a:t>
            </a:r>
            <a:r>
              <a:rPr lang="el-GR" sz="2400" dirty="0">
                <a:cs typeface="Tahoma" panose="020B0604030504040204" pitchFamily="34" charset="0"/>
              </a:rPr>
              <a:t>Κων/να </a:t>
            </a:r>
            <a:r>
              <a:rPr lang="el-GR" sz="2400" dirty="0" smtClean="0">
                <a:cs typeface="Tahoma" panose="020B0604030504040204" pitchFamily="34" charset="0"/>
              </a:rPr>
              <a:t>Ευρώπη</a:t>
            </a:r>
            <a:r>
              <a:rPr lang="en-US" sz="2400" dirty="0" smtClean="0">
                <a:cs typeface="Tahoma" panose="020B0604030504040204" pitchFamily="34" charset="0"/>
              </a:rPr>
              <a:t>, </a:t>
            </a:r>
            <a:r>
              <a:rPr lang="el-GR" sz="2400" dirty="0" smtClean="0">
                <a:cs typeface="Tahoma" panose="020B0604030504040204" pitchFamily="34" charset="0"/>
              </a:rPr>
              <a:t>Παπαγεωργίου Σπυρίδων, Υπεύθυνη </a:t>
            </a:r>
            <a:r>
              <a:rPr lang="el-GR" sz="2400" dirty="0">
                <a:cs typeface="Tahoma" panose="020B0604030504040204" pitchFamily="34" charset="0"/>
              </a:rPr>
              <a:t>Καθηγήτρια: </a:t>
            </a:r>
            <a:r>
              <a:rPr lang="el-GR" sz="2400" dirty="0" err="1">
                <a:cs typeface="Tahoma" panose="020B0604030504040204" pitchFamily="34" charset="0"/>
              </a:rPr>
              <a:t>Γιαννουλάκη</a:t>
            </a:r>
            <a:r>
              <a:rPr lang="el-GR" sz="2400" dirty="0">
                <a:cs typeface="Tahoma" panose="020B0604030504040204" pitchFamily="34" charset="0"/>
              </a:rPr>
              <a:t> Μαρία</a:t>
            </a:r>
          </a:p>
          <a:p>
            <a:pPr marL="0" indent="0">
              <a:buNone/>
            </a:pPr>
            <a:endParaRPr lang="el-GR" sz="2400" dirty="0"/>
          </a:p>
        </p:txBody>
      </p:sp>
    </p:spTree>
    <p:extLst>
      <p:ext uri="{BB962C8B-B14F-4D97-AF65-F5344CB8AC3E}">
        <p14:creationId xmlns:p14="http://schemas.microsoft.com/office/powerpoint/2010/main" val="26808088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10" name="Group 9"/>
          <p:cNvGrpSpPr/>
          <p:nvPr/>
        </p:nvGrpSpPr>
        <p:grpSpPr>
          <a:xfrm>
            <a:off x="1820806" y="4371950"/>
            <a:ext cx="5502388" cy="720000"/>
            <a:chOff x="1839716" y="4371950"/>
            <a:chExt cx="5502388" cy="720000"/>
          </a:xfrm>
        </p:grpSpPr>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839716" y="4371950"/>
              <a:ext cx="1971675" cy="702000"/>
            </a:xfrm>
            <a:prstGeom prst="rect">
              <a:avLst/>
            </a:prstGeom>
            <a:noFill/>
          </p:spPr>
        </p:pic>
        <p:pic>
          <p:nvPicPr>
            <p:cNvPr id="12"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5625"/>
            <a:stretch/>
          </p:blipFill>
          <p:spPr bwMode="auto">
            <a:xfrm>
              <a:off x="3996011" y="4371950"/>
              <a:ext cx="3346093" cy="720000"/>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90679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9953181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Βασιλική Αργυροπούλου 2014. Βασιλική Αργυροπούλου. «Συντήρηση Μεταλλικών Αντικειμένων. Ενότητα 2: Προληπτική συντήρηση μετάλλων μετά την </a:t>
            </a:r>
            <a:r>
              <a:rPr lang="el-GR" sz="2000" dirty="0" err="1"/>
              <a:t>ανάσυρση</a:t>
            </a:r>
            <a:r>
              <a:rPr lang="el-GR" sz="2000" dirty="0"/>
              <a:t>». </a:t>
            </a:r>
            <a:r>
              <a:rPr lang="el-GR" sz="2000" dirty="0" smtClean="0"/>
              <a:t>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12396929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04"/>
            <a:ext cx="8229600" cy="85725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573528"/>
            <a:ext cx="8928992" cy="1558752"/>
          </a:xfrm>
          <a:noFill/>
        </p:spPr>
        <p:txBody>
          <a:bodyPr>
            <a:noAutofit/>
          </a:bodyPr>
          <a:lstStyle/>
          <a:p>
            <a:pPr marL="0" indent="0">
              <a:buNone/>
            </a:pPr>
            <a:r>
              <a:rPr lang="el-GR" sz="1600" dirty="0" smtClean="0"/>
              <a:t>Το </a:t>
            </a:r>
            <a:r>
              <a:rPr lang="el-GR" sz="16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600" dirty="0" err="1"/>
              <a:t>κ.λ.π</a:t>
            </a:r>
            <a:r>
              <a:rPr lang="el-GR" sz="1600" dirty="0"/>
              <a:t>., </a:t>
            </a:r>
            <a:r>
              <a:rPr lang="el-GR" sz="1600" dirty="0" smtClean="0"/>
              <a:t>τα </a:t>
            </a:r>
            <a:r>
              <a:rPr lang="el-GR" sz="1600" dirty="0"/>
              <a:t>οποία εμπεριέχονται σε </a:t>
            </a:r>
            <a:r>
              <a:rPr lang="el-GR" sz="1600" dirty="0" smtClean="0"/>
              <a:t>αυτό. </a:t>
            </a:r>
            <a:r>
              <a:rPr lang="el-GR" sz="1600" dirty="0"/>
              <a:t>Οι όροι χρήσης των </a:t>
            </a:r>
            <a:r>
              <a:rPr lang="el-GR" sz="1600" dirty="0" smtClean="0"/>
              <a:t>έργων τρίτων </a:t>
            </a:r>
            <a:r>
              <a:rPr lang="el-GR" sz="1600" dirty="0"/>
              <a:t>επεξηγούνται στη διαφάνεια  «Επεξήγηση όρων χρήσης έργων </a:t>
            </a:r>
            <a:r>
              <a:rPr lang="el-GR" sz="1600" dirty="0" smtClean="0"/>
              <a:t>τρίτων». </a:t>
            </a:r>
          </a:p>
          <a:p>
            <a:pPr marL="0" indent="0">
              <a:buNone/>
            </a:pPr>
            <a:r>
              <a:rPr lang="el-GR" sz="1600" dirty="0" smtClean="0"/>
              <a:t>Τα έργα για τα οποία έχει ζητηθεί άδεια  αναφέρονται στο «Σημείωμα  </a:t>
            </a:r>
            <a:r>
              <a:rPr lang="el-GR" sz="1600" dirty="0"/>
              <a:t>Χρήσης Έργων Τρίτων</a:t>
            </a:r>
            <a:r>
              <a:rPr lang="el-GR" sz="1600" dirty="0" smtClean="0"/>
              <a:t>». </a:t>
            </a:r>
          </a:p>
        </p:txBody>
      </p:sp>
      <p:sp>
        <p:nvSpPr>
          <p:cNvPr id="6" name="TextBox 5"/>
          <p:cNvSpPr txBox="1"/>
          <p:nvPr/>
        </p:nvSpPr>
        <p:spPr>
          <a:xfrm>
            <a:off x="76648" y="2463738"/>
            <a:ext cx="9036496" cy="2679762"/>
          </a:xfrm>
          <a:prstGeom prst="rect">
            <a:avLst/>
          </a:prstGeom>
        </p:spPr>
        <p:txBody>
          <a:bodyPr vert="horz" wrap="square" lIns="91440" tIns="45720" rIns="91440" bIns="45720" rtlCol="0" anchor="ctr">
            <a:normAutofit fontScale="92500" lnSpcReduction="20000"/>
          </a:bodyPr>
          <a:lstStyle/>
          <a:p>
            <a:pPr>
              <a:spcBef>
                <a:spcPts val="600"/>
              </a:spcBef>
            </a:pPr>
            <a:r>
              <a:rPr lang="el-GR" dirty="0">
                <a:latin typeface="+mn-lt"/>
              </a:rPr>
              <a:t>[1] http://creativecommons.org/licenses/by-nc-sa/4.0/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a:t>
            </a:r>
            <a:r>
              <a:rPr lang="el-GR" dirty="0" err="1">
                <a:latin typeface="+mn-lt"/>
              </a:rPr>
              <a:t>αδειοδόχο</a:t>
            </a:r>
            <a:endParaRPr lang="el-GR" dirty="0">
              <a:latin typeface="+mn-lt"/>
            </a:endParaRP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pic>
        <p:nvPicPr>
          <p:cNvPr id="7"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1917290"/>
            <a:ext cx="1648660"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3866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3"/>
          </p:nvPr>
        </p:nvSpPr>
        <p:spPr>
          <a:xfrm>
            <a:off x="179512" y="1491630"/>
            <a:ext cx="3240360" cy="3459832"/>
          </a:xfrm>
        </p:spPr>
        <p:txBody>
          <a:bodyPr/>
          <a:lstStyle/>
          <a:p>
            <a:pPr marL="0" indent="0" algn="ctr">
              <a:buNone/>
            </a:pPr>
            <a:r>
              <a:rPr lang="el-GR" dirty="0"/>
              <a:t>Μέθοδοι </a:t>
            </a:r>
            <a:r>
              <a:rPr lang="el-GR" dirty="0" err="1"/>
              <a:t>Ανάσυρσης</a:t>
            </a:r>
            <a:r>
              <a:rPr lang="el-GR" dirty="0"/>
              <a:t> Αντικειμένων</a:t>
            </a:r>
          </a:p>
          <a:p>
            <a:pPr marL="0" indent="0" algn="ctr">
              <a:buNone/>
            </a:pPr>
            <a:endParaRPr lang="el-GR" dirty="0"/>
          </a:p>
        </p:txBody>
      </p:sp>
      <p:sp>
        <p:nvSpPr>
          <p:cNvPr id="2" name="TextBox 1"/>
          <p:cNvSpPr txBox="1"/>
          <p:nvPr/>
        </p:nvSpPr>
        <p:spPr>
          <a:xfrm>
            <a:off x="4275384" y="4176900"/>
            <a:ext cx="4320480" cy="438582"/>
          </a:xfrm>
          <a:prstGeom prst="rect">
            <a:avLst/>
          </a:prstGeom>
          <a:solidFill>
            <a:schemeClr val="bg1">
              <a:lumMod val="95000"/>
            </a:schemeClr>
          </a:solidFill>
        </p:spPr>
        <p:txBody>
          <a:bodyPr wrap="square" lIns="68580" tIns="34290" rIns="68580" bIns="34290" rtlCol="0">
            <a:spAutoFit/>
          </a:bodyPr>
          <a:lstStyle/>
          <a:p>
            <a:pPr algn="ctr"/>
            <a:r>
              <a:rPr lang="en-US" sz="1200" dirty="0" smtClean="0">
                <a:solidFill>
                  <a:schemeClr val="tx1">
                    <a:lumMod val="65000"/>
                    <a:lumOff val="35000"/>
                  </a:schemeClr>
                </a:solidFill>
              </a:rPr>
              <a:t>“</a:t>
            </a:r>
            <a:r>
              <a:rPr lang="en-US" sz="1200" dirty="0">
                <a:solidFill>
                  <a:schemeClr val="tx1">
                    <a:lumMod val="65000"/>
                    <a:lumOff val="35000"/>
                  </a:schemeClr>
                </a:solidFill>
                <a:hlinkClick r:id="rId2"/>
              </a:rPr>
              <a:t>Indy readies himself to grab the </a:t>
            </a:r>
            <a:r>
              <a:rPr lang="en-US" sz="1200" dirty="0" smtClean="0">
                <a:solidFill>
                  <a:schemeClr val="tx1">
                    <a:lumMod val="65000"/>
                    <a:lumOff val="35000"/>
                  </a:schemeClr>
                </a:solidFill>
                <a:hlinkClick r:id="rId2"/>
              </a:rPr>
              <a:t>idol</a:t>
            </a:r>
            <a:r>
              <a:rPr lang="en-US" sz="1200" dirty="0" smtClean="0">
                <a:solidFill>
                  <a:schemeClr val="tx1">
                    <a:lumMod val="65000"/>
                    <a:lumOff val="35000"/>
                  </a:schemeClr>
                </a:solidFill>
              </a:rPr>
              <a:t>”</a:t>
            </a:r>
            <a:r>
              <a:rPr lang="el-GR" sz="1200" dirty="0" smtClean="0">
                <a:solidFill>
                  <a:schemeClr val="tx1">
                    <a:lumMod val="65000"/>
                    <a:lumOff val="35000"/>
                  </a:schemeClr>
                </a:solidFill>
              </a:rPr>
              <a:t> στην </a:t>
            </a:r>
            <a:r>
              <a:rPr lang="en-US" sz="1200" dirty="0" smtClean="0">
                <a:solidFill>
                  <a:schemeClr val="tx1">
                    <a:lumMod val="65000"/>
                    <a:lumOff val="35000"/>
                  </a:schemeClr>
                </a:solidFill>
                <a:hlinkClick r:id="rId3"/>
              </a:rPr>
              <a:t>wikia </a:t>
            </a:r>
            <a:r>
              <a:rPr lang="el-GR" sz="1200" dirty="0" smtClean="0">
                <a:solidFill>
                  <a:schemeClr val="tx1">
                    <a:lumMod val="65000"/>
                    <a:lumOff val="35000"/>
                  </a:schemeClr>
                </a:solidFill>
              </a:rPr>
              <a:t> διαθέσιμο με άδεια </a:t>
            </a:r>
            <a:r>
              <a:rPr lang="en-US" sz="1200" dirty="0">
                <a:solidFill>
                  <a:schemeClr val="tx1">
                    <a:lumMod val="65000"/>
                    <a:lumOff val="35000"/>
                  </a:schemeClr>
                </a:solidFill>
                <a:hlinkClick r:id="rId4"/>
              </a:rPr>
              <a:t>CC BY-SA </a:t>
            </a:r>
            <a:r>
              <a:rPr lang="en-US" sz="1200" dirty="0" smtClean="0">
                <a:solidFill>
                  <a:schemeClr val="tx1">
                    <a:lumMod val="65000"/>
                    <a:lumOff val="35000"/>
                  </a:schemeClr>
                </a:solidFill>
                <a:hlinkClick r:id="rId4"/>
              </a:rPr>
              <a:t>3.0</a:t>
            </a:r>
            <a:endParaRPr lang="en-US" sz="1200" dirty="0">
              <a:solidFill>
                <a:schemeClr val="tx1">
                  <a:lumMod val="65000"/>
                  <a:lumOff val="35000"/>
                </a:schemeClr>
              </a:solidFill>
            </a:endParaRPr>
          </a:p>
        </p:txBody>
      </p:sp>
      <p:pic>
        <p:nvPicPr>
          <p:cNvPr id="10242" name="Picture 2" descr="http://vignette3.wikia.nocookie.net/indianajones/images/b/b1/Golden_Idol_grab.jpg/revision/latest?cb=2009011019573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635896" y="0"/>
            <a:ext cx="5508104" cy="3996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386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68154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30</a:t>
            </a:fld>
            <a:endParaRPr lang="el-GR"/>
          </a:p>
        </p:txBody>
      </p:sp>
      <p:sp>
        <p:nvSpPr>
          <p:cNvPr id="6" name="Rectangle 5"/>
          <p:cNvSpPr/>
          <p:nvPr/>
        </p:nvSpPr>
        <p:spPr>
          <a:xfrm>
            <a:off x="2088230" y="617529"/>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685973"/>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3" y="1020712"/>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5" y="1459293"/>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2872383"/>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2349002"/>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053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485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2376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2814674"/>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endParaRPr lang="en-US" sz="1400" dirty="0" smtClean="0">
              <a:solidFill>
                <a:schemeClr val="tx1">
                  <a:lumMod val="75000"/>
                  <a:lumOff val="25000"/>
                </a:schemeClr>
              </a:solidFill>
              <a:latin typeface="+mn-lt"/>
            </a:endParaRPr>
          </a:p>
          <a:p>
            <a:r>
              <a:rPr lang="el-GR" sz="1400" dirty="0">
                <a:solidFill>
                  <a:schemeClr val="tx1">
                    <a:lumMod val="75000"/>
                    <a:lumOff val="25000"/>
                  </a:schemeClr>
                </a:solidFill>
                <a:latin typeface="+mn-lt"/>
              </a:rPr>
              <a:t>και διάθεση του έργου ή του παράγωγου αυτού με την ίδια </a:t>
            </a:r>
            <a:r>
              <a:rPr lang="el-GR" sz="1400" dirty="0" smtClean="0">
                <a:solidFill>
                  <a:schemeClr val="tx1">
                    <a:lumMod val="75000"/>
                    <a:lumOff val="25000"/>
                  </a:schemeClr>
                </a:solidFill>
                <a:latin typeface="+mn-lt"/>
              </a:rPr>
              <a:t>άδεια</a:t>
            </a:r>
            <a:r>
              <a:rPr lang="en-US" sz="1400" dirty="0" smtClean="0">
                <a:solidFill>
                  <a:schemeClr val="tx1">
                    <a:lumMod val="75000"/>
                    <a:lumOff val="25000"/>
                  </a:schemeClr>
                </a:solidFill>
                <a:latin typeface="+mn-lt"/>
              </a:rPr>
              <a:t>.</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5" y="1897874"/>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1920956"/>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7" y="3385426"/>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340850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3" y="3834002"/>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3" y="4343330"/>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3834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4266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3" y="4750885"/>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4750885"/>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180736" y="109731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0736" y="153584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80736" y="196407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0736" y="23899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80736" y="285158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0736" y="34452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80736" y="389296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0736" y="4332814"/>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0736" y="4725229"/>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8321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871" y="0"/>
            <a:ext cx="8686259" cy="681540"/>
          </a:xfrm>
          <a:noFill/>
        </p:spPr>
        <p:txBody>
          <a:bodyPr>
            <a:normAutofit fontScale="90000"/>
          </a:bodyPr>
          <a:lstStyle/>
          <a:p>
            <a:r>
              <a:rPr lang="en-US" dirty="0" smtClean="0"/>
              <a:t>Explanation of the third party works’ use</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31</a:t>
            </a:fld>
            <a:endParaRPr lang="el-GR"/>
          </a:p>
        </p:txBody>
      </p:sp>
      <p:sp>
        <p:nvSpPr>
          <p:cNvPr id="6" name="Rectangle 5"/>
          <p:cNvSpPr/>
          <p:nvPr/>
        </p:nvSpPr>
        <p:spPr>
          <a:xfrm>
            <a:off x="2088000" y="734864"/>
            <a:ext cx="6624736" cy="307777"/>
          </a:xfrm>
          <a:prstGeom prst="rect">
            <a:avLst/>
          </a:prstGeom>
        </p:spPr>
        <p:txBody>
          <a:bodyPr wrap="square">
            <a:spAutoFit/>
          </a:bodyPr>
          <a:lstStyle/>
          <a:p>
            <a:r>
              <a:rPr lang="en-US" sz="1400" dirty="0" smtClean="0">
                <a:solidFill>
                  <a:schemeClr val="tx1">
                    <a:lumMod val="75000"/>
                    <a:lumOff val="25000"/>
                  </a:schemeClr>
                </a:solidFill>
                <a:latin typeface="+mn-lt"/>
              </a:rPr>
              <a:t>The reuse of the work is not allowed. Permission </a:t>
            </a:r>
            <a:r>
              <a:rPr lang="en-US" sz="1400" dirty="0" smtClean="0">
                <a:solidFill>
                  <a:schemeClr val="tx1">
                    <a:lumMod val="75000"/>
                    <a:lumOff val="25000"/>
                  </a:schemeClr>
                </a:solidFill>
              </a:rPr>
              <a:t>from the creator is required.</a:t>
            </a:r>
            <a:endParaRPr lang="el-GR" sz="3200" dirty="0">
              <a:latin typeface="+mn-lt"/>
            </a:endParaRPr>
          </a:p>
        </p:txBody>
      </p:sp>
      <p:sp>
        <p:nvSpPr>
          <p:cNvPr id="7" name="Rectangle 6"/>
          <p:cNvSpPr/>
          <p:nvPr/>
        </p:nvSpPr>
        <p:spPr>
          <a:xfrm>
            <a:off x="1688763" y="685973"/>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3" y="1020712"/>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5" y="1459293"/>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2872383"/>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2349002"/>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053000"/>
            <a:ext cx="6624736" cy="523220"/>
          </a:xfrm>
          <a:prstGeom prst="rect">
            <a:avLst/>
          </a:prstGeom>
        </p:spPr>
        <p:txBody>
          <a:bodyPr wrap="square">
            <a:spAutoFit/>
          </a:bodyPr>
          <a:lstStyle/>
          <a:p>
            <a:r>
              <a:rPr lang="en-US" sz="1400" dirty="0" smtClean="0">
                <a:solidFill>
                  <a:schemeClr val="tx1">
                    <a:lumMod val="75000"/>
                    <a:lumOff val="25000"/>
                  </a:schemeClr>
                </a:solidFill>
                <a:latin typeface="+mn-lt"/>
              </a:rPr>
              <a:t>The reuse, sharing and adaptation of the work is allowed  as long as creator is credited appropriately </a:t>
            </a:r>
            <a:endParaRPr lang="el-GR" sz="3200" dirty="0">
              <a:latin typeface="+mn-lt"/>
            </a:endParaRPr>
          </a:p>
        </p:txBody>
      </p:sp>
      <p:sp>
        <p:nvSpPr>
          <p:cNvPr id="16" name="Rectangle 15"/>
          <p:cNvSpPr/>
          <p:nvPr/>
        </p:nvSpPr>
        <p:spPr>
          <a:xfrm>
            <a:off x="2088000" y="1485000"/>
            <a:ext cx="6624736" cy="523220"/>
          </a:xfrm>
          <a:prstGeom prst="rect">
            <a:avLst/>
          </a:prstGeom>
        </p:spPr>
        <p:txBody>
          <a:bodyPr wrap="square">
            <a:spAutoFit/>
          </a:bodyPr>
          <a:lstStyle/>
          <a:p>
            <a:r>
              <a:rPr lang="en-US" sz="1400" dirty="0">
                <a:solidFill>
                  <a:schemeClr val="tx1">
                    <a:lumMod val="75000"/>
                    <a:lumOff val="25000"/>
                  </a:schemeClr>
                </a:solidFill>
              </a:rPr>
              <a:t>The reuse, sharing and adaptation of the work is allowed  as long as creator is credited appropriately </a:t>
            </a:r>
            <a:r>
              <a:rPr lang="en-US" sz="1400" dirty="0" smtClean="0">
                <a:solidFill>
                  <a:schemeClr val="tx1">
                    <a:lumMod val="75000"/>
                    <a:lumOff val="25000"/>
                  </a:schemeClr>
                </a:solidFill>
              </a:rPr>
              <a:t>and the derivative work is distributed with the same license. </a:t>
            </a:r>
            <a:endParaRPr lang="el-GR" sz="3200" dirty="0"/>
          </a:p>
        </p:txBody>
      </p:sp>
      <p:sp>
        <p:nvSpPr>
          <p:cNvPr id="17" name="Rectangle 16"/>
          <p:cNvSpPr/>
          <p:nvPr/>
        </p:nvSpPr>
        <p:spPr>
          <a:xfrm>
            <a:off x="2088000" y="2376000"/>
            <a:ext cx="6624736" cy="523220"/>
          </a:xfrm>
          <a:prstGeom prst="rect">
            <a:avLst/>
          </a:prstGeom>
        </p:spPr>
        <p:txBody>
          <a:bodyPr wrap="square">
            <a:spAutoFit/>
          </a:bodyPr>
          <a:lstStyle/>
          <a:p>
            <a:r>
              <a:rPr lang="en-US" sz="1400" dirty="0">
                <a:solidFill>
                  <a:schemeClr val="tx1">
                    <a:lumMod val="75000"/>
                    <a:lumOff val="25000"/>
                  </a:schemeClr>
                </a:solidFill>
              </a:rPr>
              <a:t>The reuse of the work is allowed  as long as creator is credited appropriately. </a:t>
            </a:r>
            <a:r>
              <a:rPr lang="en-US" sz="1400" dirty="0" smtClean="0">
                <a:solidFill>
                  <a:schemeClr val="tx1">
                    <a:lumMod val="75000"/>
                    <a:lumOff val="25000"/>
                  </a:schemeClr>
                </a:solidFill>
              </a:rPr>
              <a:t>Commercial use is not allowed </a:t>
            </a:r>
            <a:endParaRPr lang="el-GR" sz="3200" dirty="0"/>
          </a:p>
        </p:txBody>
      </p:sp>
      <p:sp>
        <p:nvSpPr>
          <p:cNvPr id="18" name="Rectangle 17"/>
          <p:cNvSpPr/>
          <p:nvPr/>
        </p:nvSpPr>
        <p:spPr>
          <a:xfrm>
            <a:off x="2081328" y="2882286"/>
            <a:ext cx="6811151" cy="477054"/>
          </a:xfrm>
          <a:prstGeom prst="rect">
            <a:avLst/>
          </a:prstGeom>
        </p:spPr>
        <p:txBody>
          <a:bodyPr wrap="square">
            <a:spAutoFit/>
          </a:bodyPr>
          <a:lstStyle/>
          <a:p>
            <a:r>
              <a:rPr lang="en-US" sz="1250" dirty="0">
                <a:solidFill>
                  <a:schemeClr val="tx1">
                    <a:lumMod val="75000"/>
                    <a:lumOff val="25000"/>
                  </a:schemeClr>
                </a:solidFill>
              </a:rPr>
              <a:t>The reuse, sharing and adaptation of the work is allowed  as long as creator is credited appropriately and the derivative work is distributed with the same license. Commercial use is not </a:t>
            </a:r>
            <a:r>
              <a:rPr lang="en-US" sz="1250" dirty="0" smtClean="0">
                <a:solidFill>
                  <a:schemeClr val="tx1">
                    <a:lumMod val="75000"/>
                    <a:lumOff val="25000"/>
                  </a:schemeClr>
                </a:solidFill>
              </a:rPr>
              <a:t>allowed.</a:t>
            </a:r>
            <a:endParaRPr lang="el-GR" sz="1250" dirty="0"/>
          </a:p>
        </p:txBody>
      </p:sp>
      <p:sp>
        <p:nvSpPr>
          <p:cNvPr id="20" name="Rectangle 19"/>
          <p:cNvSpPr/>
          <p:nvPr/>
        </p:nvSpPr>
        <p:spPr>
          <a:xfrm>
            <a:off x="293935" y="1897874"/>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1920956"/>
            <a:ext cx="6624736" cy="523220"/>
          </a:xfrm>
          <a:prstGeom prst="rect">
            <a:avLst/>
          </a:prstGeom>
        </p:spPr>
        <p:txBody>
          <a:bodyPr wrap="square">
            <a:spAutoFit/>
          </a:bodyPr>
          <a:lstStyle/>
          <a:p>
            <a:r>
              <a:rPr lang="en-US" sz="1400" dirty="0">
                <a:solidFill>
                  <a:schemeClr val="tx1">
                    <a:lumMod val="75000"/>
                    <a:lumOff val="25000"/>
                  </a:schemeClr>
                </a:solidFill>
              </a:rPr>
              <a:t>The </a:t>
            </a:r>
            <a:r>
              <a:rPr lang="en-US" sz="1400" dirty="0" smtClean="0">
                <a:solidFill>
                  <a:schemeClr val="tx1">
                    <a:lumMod val="75000"/>
                    <a:lumOff val="25000"/>
                  </a:schemeClr>
                </a:solidFill>
              </a:rPr>
              <a:t>reuse of </a:t>
            </a:r>
            <a:r>
              <a:rPr lang="en-US" sz="1400" dirty="0">
                <a:solidFill>
                  <a:schemeClr val="tx1">
                    <a:lumMod val="75000"/>
                    <a:lumOff val="25000"/>
                  </a:schemeClr>
                </a:solidFill>
              </a:rPr>
              <a:t>the work is allowed  as long as creator is credited </a:t>
            </a:r>
            <a:r>
              <a:rPr lang="en-US" sz="1400" dirty="0" smtClean="0">
                <a:solidFill>
                  <a:schemeClr val="tx1">
                    <a:lumMod val="75000"/>
                    <a:lumOff val="25000"/>
                  </a:schemeClr>
                </a:solidFill>
              </a:rPr>
              <a:t>appropriately. No derivatives are allowed. </a:t>
            </a:r>
            <a:endParaRPr lang="el-GR" sz="3200" dirty="0"/>
          </a:p>
        </p:txBody>
      </p:sp>
      <p:sp>
        <p:nvSpPr>
          <p:cNvPr id="22" name="Rectangle 21"/>
          <p:cNvSpPr/>
          <p:nvPr/>
        </p:nvSpPr>
        <p:spPr>
          <a:xfrm>
            <a:off x="405957" y="3385426"/>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3408508"/>
            <a:ext cx="6804250" cy="523220"/>
          </a:xfrm>
          <a:prstGeom prst="rect">
            <a:avLst/>
          </a:prstGeom>
        </p:spPr>
        <p:txBody>
          <a:bodyPr wrap="square">
            <a:spAutoFit/>
          </a:bodyPr>
          <a:lstStyle/>
          <a:p>
            <a:r>
              <a:rPr lang="en-US" sz="1400" dirty="0">
                <a:solidFill>
                  <a:schemeClr val="tx1">
                    <a:lumMod val="75000"/>
                    <a:lumOff val="25000"/>
                  </a:schemeClr>
                </a:solidFill>
              </a:rPr>
              <a:t>The reuse of the work is allowed  as long as creator is credited appropriately. </a:t>
            </a:r>
            <a:r>
              <a:rPr lang="en-US" sz="1400" dirty="0" smtClean="0">
                <a:solidFill>
                  <a:schemeClr val="tx1">
                    <a:lumMod val="75000"/>
                    <a:lumOff val="25000"/>
                  </a:schemeClr>
                </a:solidFill>
              </a:rPr>
              <a:t>Derivatives and commercial use are </a:t>
            </a:r>
            <a:r>
              <a:rPr lang="en-US" sz="1400" dirty="0">
                <a:solidFill>
                  <a:schemeClr val="tx1">
                    <a:lumMod val="75000"/>
                    <a:lumOff val="25000"/>
                  </a:schemeClr>
                </a:solidFill>
              </a:rPr>
              <a:t>allowed. </a:t>
            </a:r>
            <a:endParaRPr lang="el-GR" sz="3200" dirty="0"/>
          </a:p>
        </p:txBody>
      </p:sp>
      <p:sp>
        <p:nvSpPr>
          <p:cNvPr id="24" name="Rectangle 23"/>
          <p:cNvSpPr/>
          <p:nvPr/>
        </p:nvSpPr>
        <p:spPr>
          <a:xfrm>
            <a:off x="3" y="3834002"/>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3" y="4343330"/>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3834000"/>
            <a:ext cx="7062962" cy="523220"/>
          </a:xfrm>
          <a:prstGeom prst="rect">
            <a:avLst/>
          </a:prstGeom>
        </p:spPr>
        <p:txBody>
          <a:bodyPr wrap="square">
            <a:spAutoFit/>
          </a:bodyPr>
          <a:lstStyle/>
          <a:p>
            <a:r>
              <a:rPr lang="en-US" sz="1400" dirty="0">
                <a:solidFill>
                  <a:schemeClr val="tx1">
                    <a:lumMod val="75000"/>
                    <a:lumOff val="25000"/>
                  </a:schemeClr>
                </a:solidFill>
              </a:rPr>
              <a:t>The reuse, sharing and adaptation of the work is allowed  </a:t>
            </a:r>
            <a:r>
              <a:rPr lang="en-US" sz="1400" dirty="0" smtClean="0">
                <a:solidFill>
                  <a:schemeClr val="tx1">
                    <a:lumMod val="75000"/>
                    <a:lumOff val="25000"/>
                  </a:schemeClr>
                </a:solidFill>
              </a:rPr>
              <a:t>as the commercial use without crediting the creator.</a:t>
            </a:r>
            <a:endParaRPr lang="el-GR" sz="3200" dirty="0"/>
          </a:p>
        </p:txBody>
      </p:sp>
      <p:sp>
        <p:nvSpPr>
          <p:cNvPr id="27" name="Rectangle 26"/>
          <p:cNvSpPr/>
          <p:nvPr/>
        </p:nvSpPr>
        <p:spPr>
          <a:xfrm>
            <a:off x="2088231" y="4266000"/>
            <a:ext cx="7062962" cy="523220"/>
          </a:xfrm>
          <a:prstGeom prst="rect">
            <a:avLst/>
          </a:prstGeom>
        </p:spPr>
        <p:txBody>
          <a:bodyPr wrap="square">
            <a:spAutoFit/>
          </a:bodyPr>
          <a:lstStyle/>
          <a:p>
            <a:r>
              <a:rPr lang="en-US" sz="1400" dirty="0">
                <a:solidFill>
                  <a:schemeClr val="tx1">
                    <a:lumMod val="75000"/>
                    <a:lumOff val="25000"/>
                  </a:schemeClr>
                </a:solidFill>
              </a:rPr>
              <a:t>The reuse, sharing and adaptation of the work is allowed  as the commercial use without crediting the creator.</a:t>
            </a:r>
            <a:endParaRPr lang="el-GR" sz="3200" dirty="0"/>
          </a:p>
        </p:txBody>
      </p:sp>
      <p:sp>
        <p:nvSpPr>
          <p:cNvPr id="28" name="Rectangle 27"/>
          <p:cNvSpPr/>
          <p:nvPr/>
        </p:nvSpPr>
        <p:spPr>
          <a:xfrm>
            <a:off x="3" y="4750885"/>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4750885"/>
            <a:ext cx="7062962" cy="307777"/>
          </a:xfrm>
          <a:prstGeom prst="rect">
            <a:avLst/>
          </a:prstGeom>
        </p:spPr>
        <p:txBody>
          <a:bodyPr wrap="square">
            <a:spAutoFit/>
          </a:bodyPr>
          <a:lstStyle/>
          <a:p>
            <a:r>
              <a:rPr lang="en-US" sz="1400" dirty="0" smtClean="0">
                <a:solidFill>
                  <a:schemeClr val="tx1">
                    <a:lumMod val="75000"/>
                    <a:lumOff val="25000"/>
                  </a:schemeClr>
                </a:solidFill>
                <a:latin typeface="+mn-lt"/>
              </a:rPr>
              <a:t>Usually the reuse of the work is not allowed</a:t>
            </a:r>
          </a:p>
        </p:txBody>
      </p:sp>
      <p:cxnSp>
        <p:nvCxnSpPr>
          <p:cNvPr id="31" name="Straight Connector 30"/>
          <p:cNvCxnSpPr/>
          <p:nvPr/>
        </p:nvCxnSpPr>
        <p:spPr>
          <a:xfrm>
            <a:off x="180736" y="109731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0736" y="153584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80736" y="196407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0736" y="23899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80736" y="285158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0736" y="34452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80736" y="389296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0736" y="4332814"/>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0736" y="4725229"/>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6620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3143754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Χρηματοδότηση</a:t>
            </a:r>
            <a:endParaRPr lang="el-GR" dirty="0"/>
          </a:p>
        </p:txBody>
      </p:sp>
      <p:sp>
        <p:nvSpPr>
          <p:cNvPr id="3" name="Content Placeholder 2"/>
          <p:cNvSpPr>
            <a:spLocks noGrp="1"/>
          </p:cNvSpPr>
          <p:nvPr>
            <p:ph idx="1"/>
          </p:nvPr>
        </p:nvSpPr>
        <p:spPr>
          <a:xfrm>
            <a:off x="457200" y="1005577"/>
            <a:ext cx="8229600" cy="3394472"/>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Αθήνας</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5" name="Picture 4"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9628" y="3795886"/>
            <a:ext cx="4184745" cy="1054880"/>
          </a:xfrm>
          <a:prstGeom prst="rect">
            <a:avLst/>
          </a:prstGeom>
        </p:spPr>
      </p:pic>
    </p:spTree>
    <p:extLst>
      <p:ext uri="{BB962C8B-B14F-4D97-AF65-F5344CB8AC3E}">
        <p14:creationId xmlns:p14="http://schemas.microsoft.com/office/powerpoint/2010/main" val="3695860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dirty="0" smtClean="0">
                <a:latin typeface="+mn-lt"/>
              </a:rPr>
              <a:t>Ανασκαφή </a:t>
            </a:r>
            <a:r>
              <a:rPr lang="el-GR" sz="2800" dirty="0">
                <a:latin typeface="+mn-lt"/>
              </a:rPr>
              <a:t>σε μπλοκ για ένα εύθραυστο αντικείμενο</a:t>
            </a:r>
            <a:r>
              <a:rPr lang="en-US" sz="2800" dirty="0">
                <a:latin typeface="+mn-lt"/>
              </a:rPr>
              <a:t> –</a:t>
            </a:r>
            <a:r>
              <a:rPr lang="el-GR" sz="2800" dirty="0" smtClean="0">
                <a:latin typeface="+mn-lt"/>
              </a:rPr>
              <a:t>χερσαίο περιβάλλον</a:t>
            </a:r>
            <a:endParaRPr lang="el-GR" sz="2800" dirty="0">
              <a:latin typeface="+mn-lt"/>
            </a:endParaRPr>
          </a:p>
        </p:txBody>
      </p:sp>
      <p:sp>
        <p:nvSpPr>
          <p:cNvPr id="3" name="Content Placeholder 2"/>
          <p:cNvSpPr>
            <a:spLocks noGrp="1"/>
          </p:cNvSpPr>
          <p:nvPr>
            <p:ph idx="1"/>
          </p:nvPr>
        </p:nvSpPr>
        <p:spPr>
          <a:xfrm>
            <a:off x="457200" y="1131590"/>
            <a:ext cx="7067128" cy="3888431"/>
          </a:xfrm>
        </p:spPr>
        <p:txBody>
          <a:bodyPr>
            <a:noAutofit/>
          </a:bodyPr>
          <a:lstStyle/>
          <a:p>
            <a:pPr marL="0" indent="0">
              <a:lnSpc>
                <a:spcPct val="120000"/>
              </a:lnSpc>
              <a:spcBef>
                <a:spcPts val="600"/>
              </a:spcBef>
              <a:buNone/>
            </a:pPr>
            <a:r>
              <a:rPr lang="el-GR" sz="2000" b="1" dirty="0"/>
              <a:t>Βήμα 1</a:t>
            </a:r>
          </a:p>
          <a:p>
            <a:pPr marL="0" indent="0" algn="just">
              <a:lnSpc>
                <a:spcPct val="120000"/>
              </a:lnSpc>
              <a:spcBef>
                <a:spcPts val="600"/>
              </a:spcBef>
              <a:buNone/>
            </a:pPr>
            <a:r>
              <a:rPr lang="el-GR" sz="2000" dirty="0"/>
              <a:t>Τα εξώτερα και κατώτερα όρια του μπλοκ που θα ανασυρθεί </a:t>
            </a:r>
            <a:r>
              <a:rPr lang="el-GR" sz="2000" dirty="0" err="1"/>
              <a:t>οριοθετούνται</a:t>
            </a:r>
            <a:r>
              <a:rPr lang="en-US" sz="2000" dirty="0"/>
              <a:t>. </a:t>
            </a:r>
            <a:endParaRPr lang="el-GR" sz="2000" dirty="0"/>
          </a:p>
          <a:p>
            <a:pPr marL="0" indent="0" algn="just">
              <a:lnSpc>
                <a:spcPct val="120000"/>
              </a:lnSpc>
              <a:spcBef>
                <a:spcPts val="600"/>
              </a:spcBef>
              <a:buNone/>
            </a:pPr>
            <a:r>
              <a:rPr lang="el-GR" sz="2000" dirty="0"/>
              <a:t>Το αντικείμενο ενσωματώνεται σε ένα ‘βάθρο’, αφήνοντας αρκετό έδαφος σε όλες τις πλευρές για την υποστήριξη του αντικειμένου.</a:t>
            </a:r>
            <a:r>
              <a:rPr lang="en-US" sz="2000" dirty="0"/>
              <a:t> </a:t>
            </a:r>
          </a:p>
          <a:p>
            <a:pPr marL="0" indent="0" algn="just">
              <a:lnSpc>
                <a:spcPct val="120000"/>
              </a:lnSpc>
              <a:spcBef>
                <a:spcPts val="600"/>
              </a:spcBef>
              <a:buNone/>
            </a:pPr>
            <a:r>
              <a:rPr lang="el-GR" sz="2000" b="1" dirty="0"/>
              <a:t>Βήμα 2</a:t>
            </a:r>
          </a:p>
          <a:p>
            <a:pPr marL="0" indent="0" algn="just">
              <a:lnSpc>
                <a:spcPct val="120000"/>
              </a:lnSpc>
              <a:spcBef>
                <a:spcPts val="600"/>
              </a:spcBef>
              <a:buNone/>
            </a:pPr>
            <a:r>
              <a:rPr lang="el-GR" sz="2000" dirty="0"/>
              <a:t>Η υγρασία του μπλοκ διατηρείται με διαβροχή με νερό και το αντικείμενο προστατεύεται με στρώματα υγρής </a:t>
            </a:r>
            <a:r>
              <a:rPr lang="el-GR" sz="2000" dirty="0" err="1"/>
              <a:t>γυψογάζας</a:t>
            </a:r>
            <a:r>
              <a:rPr lang="el-GR" sz="2000" dirty="0"/>
              <a:t> ταινίας. </a:t>
            </a:r>
            <a:endParaRPr lang="el-GR" sz="2000" dirty="0">
              <a:solidFill>
                <a:srgbClr val="FF0000"/>
              </a:solidFill>
            </a:endParaRPr>
          </a:p>
        </p:txBody>
      </p:sp>
      <p:sp>
        <p:nvSpPr>
          <p:cNvPr id="5" name="Rectangle 4"/>
          <p:cNvSpPr/>
          <p:nvPr/>
        </p:nvSpPr>
        <p:spPr>
          <a:xfrm>
            <a:off x="7771177" y="1131590"/>
            <a:ext cx="1372823" cy="3888432"/>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2" descr="http://icons.iconarchive.com/icons/graphicloads/filetype/256/pdf-icon.png">
            <a:hlinkClick r:id="rId2"/>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95690" y="3507854"/>
            <a:ext cx="874648" cy="87464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7774110" y="2139702"/>
            <a:ext cx="1372823" cy="1208023"/>
          </a:xfrm>
          <a:prstGeom prst="rect">
            <a:avLst/>
          </a:prstGeom>
        </p:spPr>
        <p:txBody>
          <a:bodyPr wrap="square">
            <a:spAutoFit/>
          </a:bodyPr>
          <a:lstStyle/>
          <a:p>
            <a:pPr algn="ctr" fontAlgn="base"/>
            <a:r>
              <a:rPr lang="en-US" sz="1450" dirty="0" smtClean="0">
                <a:solidFill>
                  <a:schemeClr val="bg1"/>
                </a:solidFill>
              </a:rPr>
              <a:t>“Conservation </a:t>
            </a:r>
            <a:r>
              <a:rPr lang="en-US" sz="1450" dirty="0">
                <a:solidFill>
                  <a:schemeClr val="bg1"/>
                </a:solidFill>
              </a:rPr>
              <a:t>Manual for Northern </a:t>
            </a:r>
            <a:r>
              <a:rPr lang="en-US" sz="1450" dirty="0" smtClean="0">
                <a:solidFill>
                  <a:schemeClr val="bg1"/>
                </a:solidFill>
              </a:rPr>
              <a:t>Archaeologists”</a:t>
            </a:r>
          </a:p>
          <a:p>
            <a:pPr algn="ctr" fontAlgn="base"/>
            <a:r>
              <a:rPr lang="el-GR" sz="1450" dirty="0" smtClean="0">
                <a:solidFill>
                  <a:schemeClr val="bg1"/>
                </a:solidFill>
              </a:rPr>
              <a:t>Σελίδα 10</a:t>
            </a:r>
            <a:endParaRPr lang="en-US" sz="1450" dirty="0">
              <a:solidFill>
                <a:schemeClr val="bg1"/>
              </a:solidFill>
            </a:endParaRPr>
          </a:p>
        </p:txBody>
      </p:sp>
    </p:spTree>
    <p:extLst>
      <p:ext uri="{BB962C8B-B14F-4D97-AF65-F5344CB8AC3E}">
        <p14:creationId xmlns:p14="http://schemas.microsoft.com/office/powerpoint/2010/main" val="24616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71177" y="1131590"/>
            <a:ext cx="1372823" cy="3888432"/>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p:txBody>
          <a:bodyPr>
            <a:noAutofit/>
          </a:bodyPr>
          <a:lstStyle/>
          <a:p>
            <a:r>
              <a:rPr lang="el-GR" sz="2800" dirty="0"/>
              <a:t>Ανασκαφή σε μπλοκ για ένα εύθραυστο αντικείμενο</a:t>
            </a:r>
            <a:r>
              <a:rPr lang="en-US" sz="2800" dirty="0"/>
              <a:t> –</a:t>
            </a:r>
            <a:r>
              <a:rPr lang="el-GR" sz="2800" dirty="0"/>
              <a:t>χερσαίο περιβάλλον</a:t>
            </a:r>
            <a:endParaRPr lang="el-GR" sz="2800" dirty="0">
              <a:latin typeface="+mn-lt"/>
            </a:endParaRPr>
          </a:p>
        </p:txBody>
      </p:sp>
      <p:sp>
        <p:nvSpPr>
          <p:cNvPr id="3" name="Content Placeholder 2"/>
          <p:cNvSpPr>
            <a:spLocks noGrp="1"/>
          </p:cNvSpPr>
          <p:nvPr>
            <p:ph idx="1"/>
          </p:nvPr>
        </p:nvSpPr>
        <p:spPr>
          <a:xfrm>
            <a:off x="457200" y="1131590"/>
            <a:ext cx="7211144" cy="3888431"/>
          </a:xfrm>
        </p:spPr>
        <p:txBody>
          <a:bodyPr>
            <a:noAutofit/>
          </a:bodyPr>
          <a:lstStyle/>
          <a:p>
            <a:pPr marL="0" indent="0" algn="just">
              <a:lnSpc>
                <a:spcPct val="120000"/>
              </a:lnSpc>
              <a:spcBef>
                <a:spcPts val="600"/>
              </a:spcBef>
              <a:buNone/>
            </a:pPr>
            <a:r>
              <a:rPr lang="el-GR" sz="2000" b="1" dirty="0" smtClean="0"/>
              <a:t>Βήμα </a:t>
            </a:r>
            <a:r>
              <a:rPr lang="el-GR" sz="2000" b="1" dirty="0"/>
              <a:t>3</a:t>
            </a:r>
          </a:p>
          <a:p>
            <a:pPr marL="0" indent="0" algn="just">
              <a:lnSpc>
                <a:spcPct val="120000"/>
              </a:lnSpc>
              <a:spcBef>
                <a:spcPts val="600"/>
              </a:spcBef>
              <a:buNone/>
            </a:pPr>
            <a:r>
              <a:rPr lang="el-GR" sz="2000" dirty="0"/>
              <a:t>Το μπλοκ κόβεται από κάτω με σπάτουλα και άκαμπτο εργαλείο (λάμα)</a:t>
            </a:r>
          </a:p>
          <a:p>
            <a:pPr marL="0" indent="0" algn="just">
              <a:lnSpc>
                <a:spcPct val="120000"/>
              </a:lnSpc>
              <a:spcBef>
                <a:spcPts val="600"/>
              </a:spcBef>
              <a:buNone/>
            </a:pPr>
            <a:r>
              <a:rPr lang="el-GR" sz="2000" dirty="0"/>
              <a:t>Τοποθετείται υποστήριγμα από κάτω του. </a:t>
            </a:r>
            <a:endParaRPr lang="en-US" sz="2000" dirty="0"/>
          </a:p>
          <a:p>
            <a:pPr marL="0" indent="0">
              <a:lnSpc>
                <a:spcPct val="120000"/>
              </a:lnSpc>
              <a:spcBef>
                <a:spcPts val="600"/>
              </a:spcBef>
              <a:buNone/>
            </a:pPr>
            <a:r>
              <a:rPr lang="el-GR" sz="2000" b="1" dirty="0"/>
              <a:t>Βήμα 4</a:t>
            </a:r>
          </a:p>
          <a:p>
            <a:pPr marL="0" indent="0" algn="just">
              <a:lnSpc>
                <a:spcPct val="120000"/>
              </a:lnSpc>
              <a:spcBef>
                <a:spcPts val="600"/>
              </a:spcBef>
              <a:buNone/>
            </a:pPr>
            <a:r>
              <a:rPr lang="el-GR" sz="2000" dirty="0"/>
              <a:t>Το μπλοκ στη συνέχεια τυλίγεται σε όλες τις πλευρές με γάζα/ταινία, μετά με φύλλο αλουμινίου και αποθηκεύεται σε ένα άκαμπτο δοχείο </a:t>
            </a:r>
            <a:r>
              <a:rPr lang="en-US" sz="2000" dirty="0"/>
              <a:t>(</a:t>
            </a:r>
            <a:r>
              <a:rPr lang="el-GR" sz="2000" dirty="0"/>
              <a:t>π.χ. </a:t>
            </a:r>
            <a:r>
              <a:rPr lang="el-GR" sz="2000" dirty="0" smtClean="0"/>
              <a:t>δοχεία ψύξης / δοχείο </a:t>
            </a:r>
            <a:r>
              <a:rPr lang="el-GR" sz="2000" dirty="0"/>
              <a:t>πολυαιθυλενίου με στεγανό κλείσιμο ή δοχείο από </a:t>
            </a:r>
            <a:r>
              <a:rPr lang="en-US" sz="2000" dirty="0" err="1"/>
              <a:t>coroplast</a:t>
            </a:r>
            <a:r>
              <a:rPr lang="en-US" sz="2000" dirty="0" smtClean="0"/>
              <a:t>).</a:t>
            </a:r>
            <a:endParaRPr lang="el-GR" sz="2000" dirty="0">
              <a:solidFill>
                <a:srgbClr val="FF0000"/>
              </a:solidFill>
            </a:endParaRPr>
          </a:p>
        </p:txBody>
      </p:sp>
      <p:pic>
        <p:nvPicPr>
          <p:cNvPr id="11266" name="Picture 2" descr="http://icons.iconarchive.com/icons/graphicloads/filetype/256/pdf-icon.png">
            <a:hlinkClick r:id="rId2"/>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95690" y="3507854"/>
            <a:ext cx="874648" cy="87464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774110" y="2139702"/>
            <a:ext cx="1372823" cy="1208023"/>
          </a:xfrm>
          <a:prstGeom prst="rect">
            <a:avLst/>
          </a:prstGeom>
        </p:spPr>
        <p:txBody>
          <a:bodyPr wrap="square">
            <a:spAutoFit/>
          </a:bodyPr>
          <a:lstStyle/>
          <a:p>
            <a:pPr algn="ctr" fontAlgn="base"/>
            <a:r>
              <a:rPr lang="en-US" sz="1450" dirty="0" smtClean="0">
                <a:solidFill>
                  <a:schemeClr val="bg1"/>
                </a:solidFill>
              </a:rPr>
              <a:t>“Conservation </a:t>
            </a:r>
            <a:r>
              <a:rPr lang="en-US" sz="1450" dirty="0">
                <a:solidFill>
                  <a:schemeClr val="bg1"/>
                </a:solidFill>
              </a:rPr>
              <a:t>Manual for Northern </a:t>
            </a:r>
            <a:r>
              <a:rPr lang="en-US" sz="1450" dirty="0" smtClean="0">
                <a:solidFill>
                  <a:schemeClr val="bg1"/>
                </a:solidFill>
              </a:rPr>
              <a:t>Archaeologists”</a:t>
            </a:r>
          </a:p>
          <a:p>
            <a:pPr algn="ctr" fontAlgn="base"/>
            <a:r>
              <a:rPr lang="el-GR" sz="1450" dirty="0" smtClean="0">
                <a:solidFill>
                  <a:schemeClr val="bg1"/>
                </a:solidFill>
              </a:rPr>
              <a:t>Σελίδα 10</a:t>
            </a:r>
            <a:endParaRPr lang="en-US" sz="1450" dirty="0">
              <a:solidFill>
                <a:schemeClr val="bg1"/>
              </a:solidFill>
            </a:endParaRPr>
          </a:p>
        </p:txBody>
      </p:sp>
    </p:spTree>
    <p:extLst>
      <p:ext uri="{BB962C8B-B14F-4D97-AF65-F5344CB8AC3E}">
        <p14:creationId xmlns:p14="http://schemas.microsoft.com/office/powerpoint/2010/main" val="2301229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27984" y="0"/>
            <a:ext cx="864095" cy="5143500"/>
          </a:xfrm>
          <a:prstGeom prst="rect">
            <a:avLst/>
          </a:prstGeom>
          <a:solidFill>
            <a:srgbClr val="326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itle 3"/>
          <p:cNvSpPr>
            <a:spLocks noGrp="1"/>
          </p:cNvSpPr>
          <p:nvPr>
            <p:ph type="title"/>
          </p:nvPr>
        </p:nvSpPr>
        <p:spPr>
          <a:xfrm>
            <a:off x="107504" y="195486"/>
            <a:ext cx="4968552" cy="857250"/>
          </a:xfrm>
        </p:spPr>
        <p:txBody>
          <a:bodyPr/>
          <a:lstStyle/>
          <a:p>
            <a:r>
              <a:rPr lang="el-GR" sz="3200" dirty="0" smtClean="0">
                <a:solidFill>
                  <a:schemeClr val="bg1"/>
                </a:solidFill>
              </a:rPr>
              <a:t>Μεταφορά στην επιφάνεια - Ενάλιο Περιβάλλον</a:t>
            </a:r>
            <a:endParaRPr lang="el-GR" sz="3200" dirty="0">
              <a:solidFill>
                <a:schemeClr val="bg1"/>
              </a:solidFill>
            </a:endParaRPr>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55568" y="-23875"/>
            <a:ext cx="3888432" cy="5184577"/>
          </a:xfrm>
        </p:spPr>
      </p:pic>
      <p:sp>
        <p:nvSpPr>
          <p:cNvPr id="6" name="Text Placeholder 5"/>
          <p:cNvSpPr>
            <a:spLocks noGrp="1"/>
          </p:cNvSpPr>
          <p:nvPr>
            <p:ph idx="13"/>
          </p:nvPr>
        </p:nvSpPr>
        <p:spPr>
          <a:xfrm>
            <a:off x="179512" y="1203598"/>
            <a:ext cx="4896544" cy="3939902"/>
          </a:xfrm>
        </p:spPr>
        <p:txBody>
          <a:bodyPr>
            <a:normAutofit/>
          </a:bodyPr>
          <a:lstStyle/>
          <a:p>
            <a:pPr marL="214313" indent="-214313">
              <a:buFont typeface="Arial" panose="020B0604020202020204" pitchFamily="34" charset="0"/>
              <a:buChar char="•"/>
            </a:pPr>
            <a:r>
              <a:rPr lang="el-GR" sz="2200" dirty="0" smtClean="0"/>
              <a:t>Από </a:t>
            </a:r>
            <a:r>
              <a:rPr lang="el-GR" sz="2200" dirty="0"/>
              <a:t>τους δύτες: μεταφορά σε δίχτυα ή σε κλωβούς</a:t>
            </a:r>
          </a:p>
          <a:p>
            <a:pPr marL="214313" indent="-214313">
              <a:buFont typeface="Arial" panose="020B0604020202020204" pitchFamily="34" charset="0"/>
              <a:buChar char="•"/>
            </a:pPr>
            <a:r>
              <a:rPr lang="el-GR" sz="2200" dirty="0"/>
              <a:t>Τοποθέτηση σε κλωβούς και </a:t>
            </a:r>
            <a:r>
              <a:rPr lang="el-GR" sz="2200" dirty="0" err="1"/>
              <a:t>ανάσυρση</a:t>
            </a:r>
            <a:r>
              <a:rPr lang="el-GR" sz="2200" dirty="0"/>
              <a:t> με μπαλόνια ανάδυσης (ανοικτού ή κλειστού τύπου)</a:t>
            </a:r>
          </a:p>
          <a:p>
            <a:pPr marL="214313" indent="-214313">
              <a:buFont typeface="Arial" panose="020B0604020202020204" pitchFamily="34" charset="0"/>
              <a:buChar char="•"/>
            </a:pPr>
            <a:r>
              <a:rPr lang="el-GR" sz="2200" dirty="0"/>
              <a:t>Χρήση ειδικού συστήματος αναρρόφησης νερού, όπου το υλικό που αναρροφάται απολήγει σε κόσκινο στην πλατφόρμα εργασίας</a:t>
            </a:r>
          </a:p>
          <a:p>
            <a:endParaRPr lang="el-GR" dirty="0"/>
          </a:p>
        </p:txBody>
      </p:sp>
      <p:sp>
        <p:nvSpPr>
          <p:cNvPr id="2" name="TextBox 1"/>
          <p:cNvSpPr txBox="1"/>
          <p:nvPr/>
        </p:nvSpPr>
        <p:spPr>
          <a:xfrm>
            <a:off x="7661835" y="4894038"/>
            <a:ext cx="1494705" cy="253916"/>
          </a:xfrm>
          <a:prstGeom prst="rect">
            <a:avLst/>
          </a:prstGeom>
          <a:noFill/>
        </p:spPr>
        <p:txBody>
          <a:bodyPr wrap="none" lIns="68580" tIns="34290" rIns="68580" bIns="34290" rtlCol="0">
            <a:spAutoFit/>
          </a:bodyPr>
          <a:lstStyle/>
          <a:p>
            <a:r>
              <a:rPr lang="el-GR" sz="1200" dirty="0">
                <a:solidFill>
                  <a:schemeClr val="bg1"/>
                </a:solidFill>
              </a:rPr>
              <a:t>© </a:t>
            </a:r>
            <a:r>
              <a:rPr lang="el-GR" sz="1200" dirty="0" smtClean="0">
                <a:solidFill>
                  <a:schemeClr val="bg1"/>
                </a:solidFill>
              </a:rPr>
              <a:t>Πέτρος Νικολαΐδης</a:t>
            </a:r>
            <a:endParaRPr lang="en-US" sz="1200" dirty="0">
              <a:solidFill>
                <a:schemeClr val="bg1"/>
              </a:solidFill>
            </a:endParaRPr>
          </a:p>
        </p:txBody>
      </p:sp>
    </p:spTree>
    <p:extLst>
      <p:ext uri="{BB962C8B-B14F-4D97-AF65-F5344CB8AC3E}">
        <p14:creationId xmlns:p14="http://schemas.microsoft.com/office/powerpoint/2010/main" val="479767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a:latin typeface="+mn-lt"/>
              </a:rPr>
              <a:t>Γενικός Κανόνας</a:t>
            </a:r>
          </a:p>
        </p:txBody>
      </p:sp>
      <p:sp>
        <p:nvSpPr>
          <p:cNvPr id="4" name="Text Placeholder 3"/>
          <p:cNvSpPr>
            <a:spLocks noGrp="1"/>
          </p:cNvSpPr>
          <p:nvPr>
            <p:ph idx="1"/>
          </p:nvPr>
        </p:nvSpPr>
        <p:spPr/>
        <p:txBody>
          <a:bodyPr>
            <a:normAutofit/>
          </a:bodyPr>
          <a:lstStyle/>
          <a:p>
            <a:r>
              <a:rPr lang="el-GR" sz="2800" dirty="0"/>
              <a:t>Αν τα </a:t>
            </a:r>
            <a:r>
              <a:rPr lang="el-GR" sz="2800" dirty="0" err="1"/>
              <a:t>τέχνεργα</a:t>
            </a:r>
            <a:r>
              <a:rPr lang="el-GR" sz="2800" dirty="0"/>
              <a:t> αποκαλύπτονται στεγνά, πρέπει να διατηρηθούν στεγνά. </a:t>
            </a:r>
          </a:p>
          <a:p>
            <a:r>
              <a:rPr lang="el-GR" sz="2800" dirty="0"/>
              <a:t>Αν αποκαλύπτονται υγρά, πρέπει να διατηρηθούν υγρά.</a:t>
            </a:r>
          </a:p>
          <a:p>
            <a:r>
              <a:rPr lang="el-GR" sz="2800" dirty="0"/>
              <a:t>Αν αποκαλύπτονται με υγρασία</a:t>
            </a:r>
            <a:r>
              <a:rPr lang="en-US" sz="2800" dirty="0"/>
              <a:t>, </a:t>
            </a:r>
            <a:r>
              <a:rPr lang="el-GR" sz="2800" dirty="0"/>
              <a:t>πρέπει να διατηρηθούν με την περιεχόμενη υγρασία</a:t>
            </a:r>
          </a:p>
          <a:p>
            <a:endParaRPr lang="el-GR" sz="2800" dirty="0"/>
          </a:p>
        </p:txBody>
      </p:sp>
    </p:spTree>
    <p:extLst>
      <p:ext uri="{BB962C8B-B14F-4D97-AF65-F5344CB8AC3E}">
        <p14:creationId xmlns:p14="http://schemas.microsoft.com/office/powerpoint/2010/main" val="2067271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a:latin typeface="+mn-lt"/>
              </a:rPr>
              <a:t>Ενεργός Διάβρωση</a:t>
            </a:r>
            <a:endParaRPr lang="el-GR" dirty="0">
              <a:latin typeface="+mn-lt"/>
            </a:endParaRPr>
          </a:p>
        </p:txBody>
      </p:sp>
      <p:sp>
        <p:nvSpPr>
          <p:cNvPr id="3" name="Content Placeholder 2"/>
          <p:cNvSpPr>
            <a:spLocks noGrp="1"/>
          </p:cNvSpPr>
          <p:nvPr>
            <p:ph idx="1"/>
          </p:nvPr>
        </p:nvSpPr>
        <p:spPr/>
        <p:txBody>
          <a:bodyPr>
            <a:normAutofit/>
          </a:bodyPr>
          <a:lstStyle/>
          <a:p>
            <a:r>
              <a:rPr lang="el-GR" sz="2800" dirty="0"/>
              <a:t>Αν τα μετάλλινα </a:t>
            </a:r>
            <a:r>
              <a:rPr lang="el-GR" sz="2800" dirty="0" err="1"/>
              <a:t>τέχνεργα</a:t>
            </a:r>
            <a:r>
              <a:rPr lang="el-GR" sz="2800" dirty="0"/>
              <a:t> δεν αποθηκεύονται κατάλληλα μετά την ανασκαφή, θα αρχίσει η ενεργός διάβρωση.</a:t>
            </a:r>
          </a:p>
          <a:p>
            <a:r>
              <a:rPr lang="el-GR" sz="2800" dirty="0"/>
              <a:t>Η ενεργός διάβρωση εκδηλώνεται </a:t>
            </a:r>
            <a:r>
              <a:rPr lang="el-GR" sz="2800" dirty="0" smtClean="0"/>
              <a:t>με την παρουσία προϊόντων διάβρωσης στο αντικείμενο, τα οποία με την αλλαγή των συνθηκών ξεκινούν αντιδράσεις που καταναλώνουν τον μεταλλικό πυρήνα.</a:t>
            </a:r>
            <a:endParaRPr lang="el-GR" sz="4000" dirty="0"/>
          </a:p>
        </p:txBody>
      </p:sp>
    </p:spTree>
    <p:extLst>
      <p:ext uri="{BB962C8B-B14F-4D97-AF65-F5344CB8AC3E}">
        <p14:creationId xmlns:p14="http://schemas.microsoft.com/office/powerpoint/2010/main" val="247609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a:latin typeface="+mn-lt"/>
              </a:rPr>
              <a:t>Ελάχιστες Αλλαγές μετά την Ανασκαφή</a:t>
            </a:r>
            <a:endParaRPr lang="el-GR" dirty="0">
              <a:latin typeface="+mn-lt"/>
            </a:endParaRPr>
          </a:p>
        </p:txBody>
      </p:sp>
      <p:sp>
        <p:nvSpPr>
          <p:cNvPr id="3" name="Content Placeholder 2"/>
          <p:cNvSpPr>
            <a:spLocks noGrp="1"/>
          </p:cNvSpPr>
          <p:nvPr>
            <p:ph idx="1"/>
          </p:nvPr>
        </p:nvSpPr>
        <p:spPr/>
        <p:txBody>
          <a:bodyPr>
            <a:normAutofit/>
          </a:bodyPr>
          <a:lstStyle/>
          <a:p>
            <a:r>
              <a:rPr lang="el-GR" sz="2800" dirty="0"/>
              <a:t>Όταν διατηρείται μεταλλικός πυρήνας, ο στόχος του συντηρητή είναι πολύ δύσκολος, καθώς πριν την όποια επέμβαση συντήρησης, πρέπει να δημιουργηθεί ένα </a:t>
            </a:r>
            <a:r>
              <a:rPr lang="el-GR" sz="2800" b="1" dirty="0" err="1"/>
              <a:t>μικροκλίμα</a:t>
            </a:r>
            <a:r>
              <a:rPr lang="el-GR" sz="2800" b="1" dirty="0"/>
              <a:t> για </a:t>
            </a:r>
            <a:r>
              <a:rPr lang="el-GR" sz="2800" dirty="0"/>
              <a:t>τα μετάλλινα αντικείμενα παρόμοιο με τις συνθήκες ταφής τους, ώστε να διασφαλιστούν οι </a:t>
            </a:r>
            <a:r>
              <a:rPr lang="el-GR" sz="2800" b="1" dirty="0"/>
              <a:t>ελάχιστες αλλαγές προ της επέμβασης</a:t>
            </a:r>
            <a:r>
              <a:rPr lang="el-GR" sz="2800" dirty="0"/>
              <a:t>.</a:t>
            </a:r>
          </a:p>
        </p:txBody>
      </p:sp>
    </p:spTree>
    <p:extLst>
      <p:ext uri="{BB962C8B-B14F-4D97-AF65-F5344CB8AC3E}">
        <p14:creationId xmlns:p14="http://schemas.microsoft.com/office/powerpoint/2010/main" val="25705487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15bf761f5955102b758ec8dfa6bc6fdebca50"/>
</p:tagLst>
</file>

<file path=ppt/theme/theme1.xml><?xml version="1.0" encoding="utf-8"?>
<a:theme xmlns:a="http://schemas.openxmlformats.org/drawingml/2006/main" name="Office Theme">
  <a:themeElements>
    <a:clrScheme name="Custom 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1944</TotalTime>
  <Words>1845</Words>
  <Application>Microsoft Office PowerPoint</Application>
  <PresentationFormat>On-screen Show (16:9)</PresentationFormat>
  <Paragraphs>204</Paragraphs>
  <Slides>33</Slides>
  <Notes>9</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OC_template_updated</vt:lpstr>
      <vt:lpstr>Συντήρηση Μεταλλικών Αντικειμένων</vt:lpstr>
      <vt:lpstr>Σκοποί</vt:lpstr>
      <vt:lpstr>PowerPoint Presentation</vt:lpstr>
      <vt:lpstr>Ανασκαφή σε μπλοκ για ένα εύθραυστο αντικείμενο –χερσαίο περιβάλλον</vt:lpstr>
      <vt:lpstr>Ανασκαφή σε μπλοκ για ένα εύθραυστο αντικείμενο –χερσαίο περιβάλλον</vt:lpstr>
      <vt:lpstr>Μεταφορά στην επιφάνεια - Ενάλιο Περιβάλλον</vt:lpstr>
      <vt:lpstr>Γενικός Κανόνας</vt:lpstr>
      <vt:lpstr>Ενεργός Διάβρωση</vt:lpstr>
      <vt:lpstr>Ελάχιστες Αλλαγές μετά την Ανασκαφή</vt:lpstr>
      <vt:lpstr>PowerPoint Presentation</vt:lpstr>
      <vt:lpstr>Εφαρμογή μικροκλίματος για τη διατήρηση του σιδήρου μετά την ανασκαφή</vt:lpstr>
      <vt:lpstr>Ρυθμιστές παραγόντων μικροκλίματος</vt:lpstr>
      <vt:lpstr>Για τον έλεγχο του περιβάλλοντος χρειάζεται silica gel για τη σχετική υγρασία</vt:lpstr>
      <vt:lpstr>PowerPoint Presentation</vt:lpstr>
      <vt:lpstr>Φιλμ διαχωρισμού (Barrier Films)</vt:lpstr>
      <vt:lpstr>Intercept Technology™</vt:lpstr>
      <vt:lpstr>Δημιουργία Θηκών</vt:lpstr>
      <vt:lpstr>Επιλογή της συνθήκες περιβάλλοντος</vt:lpstr>
      <vt:lpstr>Δημιουργία σφραγίσεων</vt:lpstr>
      <vt:lpstr>Πρόληψη από φθορές κατά τη διάρκεια της συντήρησης</vt:lpstr>
      <vt:lpstr>Προετοιμασία και αποθήκευση για στεγνά αντικείμενα</vt:lpstr>
      <vt:lpstr>PowerPoint Presentation</vt:lpstr>
      <vt:lpstr>Προετοιμασία και αποθήκευση για ενάλια μεταλλικά αντικείμενα</vt:lpstr>
      <vt:lpstr>Βιβλιογραφία</vt:lpstr>
      <vt:lpstr>Ευχαριστίες</vt:lpstr>
      <vt:lpstr>Τέλος Ενότητας</vt:lpstr>
      <vt:lpstr>Σημειώματα</vt:lpstr>
      <vt:lpstr>Σημείωμα Αναφοράς</vt:lpstr>
      <vt:lpstr>Σημείωμα Αδειοδότησης</vt:lpstr>
      <vt:lpstr>Επεξήγηση όρων χρήσης έργων τρίτων</vt:lpstr>
      <vt:lpstr>Explanation of the third party works’ use</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opencourses@teiath.gr</dc:creator>
  <cp:lastModifiedBy>alex</cp:lastModifiedBy>
  <cp:revision>523</cp:revision>
  <dcterms:created xsi:type="dcterms:W3CDTF">2014-12-10T08:47:41Z</dcterms:created>
  <dcterms:modified xsi:type="dcterms:W3CDTF">2015-11-30T13:20:01Z</dcterms:modified>
</cp:coreProperties>
</file>