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31" r:id="rId1"/>
    <p:sldMasterId id="2147485042" r:id="rId2"/>
    <p:sldMasterId id="2147485053" r:id="rId3"/>
  </p:sldMasterIdLst>
  <p:notesMasterIdLst>
    <p:notesMasterId r:id="rId27"/>
  </p:notesMasterIdLst>
  <p:handoutMasterIdLst>
    <p:handoutMasterId r:id="rId28"/>
  </p:handoutMasterIdLst>
  <p:sldIdLst>
    <p:sldId id="527" r:id="rId4"/>
    <p:sldId id="554" r:id="rId5"/>
    <p:sldId id="555" r:id="rId6"/>
    <p:sldId id="556" r:id="rId7"/>
    <p:sldId id="557" r:id="rId8"/>
    <p:sldId id="558" r:id="rId9"/>
    <p:sldId id="559" r:id="rId10"/>
    <p:sldId id="560" r:id="rId11"/>
    <p:sldId id="561" r:id="rId12"/>
    <p:sldId id="562" r:id="rId13"/>
    <p:sldId id="563" r:id="rId14"/>
    <p:sldId id="564" r:id="rId15"/>
    <p:sldId id="565" r:id="rId16"/>
    <p:sldId id="566" r:id="rId17"/>
    <p:sldId id="567" r:id="rId18"/>
    <p:sldId id="568" r:id="rId19"/>
    <p:sldId id="569" r:id="rId20"/>
    <p:sldId id="528" r:id="rId21"/>
    <p:sldId id="529" r:id="rId22"/>
    <p:sldId id="530" r:id="rId23"/>
    <p:sldId id="531" r:id="rId24"/>
    <p:sldId id="532" r:id="rId25"/>
    <p:sldId id="533" r:id="rId26"/>
  </p:sldIdLst>
  <p:sldSz cx="9144000" cy="6858000" type="screen4x3"/>
  <p:notesSz cx="6797675" cy="99266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16D"/>
    <a:srgbClr val="800000"/>
    <a:srgbClr val="3896B3"/>
    <a:srgbClr val="F96A1B"/>
    <a:srgbClr val="39B4E1"/>
    <a:srgbClr val="548123"/>
    <a:srgbClr val="009900"/>
    <a:srgbClr val="33CCFF"/>
    <a:srgbClr val="26648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64" cy="497004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50187" y="0"/>
            <a:ext cx="2945964" cy="497004"/>
          </a:xfrm>
          <a:prstGeom prst="rect">
            <a:avLst/>
          </a:prstGeom>
        </p:spPr>
        <p:txBody>
          <a:bodyPr vert="horz" lIns="94064" tIns="47032" rIns="94064" bIns="47032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F9F1A03-017D-4469-B4DD-AACBA1E57871}" type="datetimeFigureOut">
              <a:rPr lang="en-US"/>
              <a:pPr>
                <a:defRPr/>
              </a:pPr>
              <a:t>7/13/2015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427956"/>
            <a:ext cx="2945964" cy="497004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50187" y="9427956"/>
            <a:ext cx="2945964" cy="497004"/>
          </a:xfrm>
          <a:prstGeom prst="rect">
            <a:avLst/>
          </a:prstGeom>
        </p:spPr>
        <p:txBody>
          <a:bodyPr vert="horz" lIns="94064" tIns="47032" rIns="94064" bIns="47032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85A974E-8913-4FEF-8CDF-215B94B704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875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64" cy="4970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187" y="0"/>
            <a:ext cx="2945964" cy="4970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A9CECA6-9824-466E-BDAC-AE9260BDF5F4}" type="datetimeFigureOut">
              <a:rPr lang="en-GB"/>
              <a:pPr>
                <a:defRPr/>
              </a:pPr>
              <a:t>13/07/2015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73" y="4714817"/>
            <a:ext cx="5437530" cy="4467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956"/>
            <a:ext cx="2945964" cy="4970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187" y="9427956"/>
            <a:ext cx="2945964" cy="4970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5CA0E17-D458-4748-8B36-4ACBDB4364F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422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171" indent="-179171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E4D6A-9385-44B6-9DB1-288DC12A1966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2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8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8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4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1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2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76200"/>
            <a:ext cx="7658100" cy="838200"/>
          </a:xfrm>
        </p:spPr>
        <p:txBody>
          <a:bodyPr/>
          <a:lstStyle>
            <a:lvl1pPr algn="ctr">
              <a:defRPr sz="3600" b="1" cap="none" baseline="0">
                <a:solidFill>
                  <a:srgbClr val="800000"/>
                </a:solidFill>
                <a:latin typeface="Calibri" panose="020F0502020204030204" pitchFamily="34" charset="0"/>
              </a:defRPr>
            </a:lvl1pPr>
          </a:lstStyle>
          <a:p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Στυλ κύριου τίτλου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200" b="0">
                <a:latin typeface="Calibri" panose="020F0502020204030204" pitchFamily="34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Στυλ υποδείγματος κειμένου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Δεύτερου επιπέδου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Τρίτου επιπέδου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Τέταρτου επιπέδου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Πέμπτου επιπέδου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E4D6A-9385-44B6-9DB1-288DC12A1966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4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4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5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7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7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7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E4D6A-9385-44B6-9DB1-288DC12A1966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E4D6A-9385-44B6-9DB1-288DC12A1966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E4D6A-9385-44B6-9DB1-288DC12A1966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E4D6A-9385-44B6-9DB1-288DC12A1966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2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6395C-60A2-494F-AA10-AEBFFB47AEC1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5243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Στυλ κύριου τίτλου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Στυλ υποδείγματος κειμένου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Δεύτερου επιπέδου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Τρίτου επιπέδου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Τέταρτου επιπέδου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Πέμπτου επιπέδου</a:t>
            </a: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0E6395C-60A2-494F-AA10-AEBFFB47AEC1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2" r:id="rId1"/>
    <p:sldLayoutId id="2147485033" r:id="rId2"/>
    <p:sldLayoutId id="2147485034" r:id="rId3"/>
    <p:sldLayoutId id="2147485035" r:id="rId4"/>
    <p:sldLayoutId id="2147485036" r:id="rId5"/>
    <p:sldLayoutId id="2147485041" r:id="rId6"/>
    <p:sldLayoutId id="2147485067" r:id="rId7"/>
    <p:sldLayoutId id="2147485068" r:id="rId8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baseline="0">
          <a:solidFill>
            <a:srgbClr val="C0000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»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cs typeface="+mn-cs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21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43" r:id="rId1"/>
    <p:sldLayoutId id="2147485044" r:id="rId2"/>
    <p:sldLayoutId id="2147485045" r:id="rId3"/>
    <p:sldLayoutId id="2147485046" r:id="rId4"/>
    <p:sldLayoutId id="2147485047" r:id="rId5"/>
    <p:sldLayoutId id="2147485048" r:id="rId6"/>
    <p:sldLayoutId id="2147485049" r:id="rId7"/>
    <p:sldLayoutId id="2147485050" r:id="rId8"/>
    <p:sldLayoutId id="2147485051" r:id="rId9"/>
    <p:sldLayoutId id="2147485052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cs typeface="+mn-cs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31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4" r:id="rId1"/>
    <p:sldLayoutId id="2147485055" r:id="rId2"/>
    <p:sldLayoutId id="2147485056" r:id="rId3"/>
    <p:sldLayoutId id="2147485057" r:id="rId4"/>
    <p:sldLayoutId id="2147485058" r:id="rId5"/>
    <p:sldLayoutId id="2147485059" r:id="rId6"/>
    <p:sldLayoutId id="2147485060" r:id="rId7"/>
    <p:sldLayoutId id="2147485061" r:id="rId8"/>
    <p:sldLayoutId id="2147485062" r:id="rId9"/>
    <p:sldLayoutId id="214748506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Ανάλυση Συστημάτων Μακροχρόνιας Φροντίδας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buClr>
                <a:srgbClr val="800000"/>
              </a:buClr>
            </a:pPr>
            <a:r>
              <a:rPr lang="el-GR" sz="2000" b="1" dirty="0"/>
              <a:t>Ενότητα </a:t>
            </a:r>
            <a:r>
              <a:rPr lang="el-GR" sz="2000" b="1" dirty="0" smtClean="0"/>
              <a:t>7:</a:t>
            </a:r>
            <a:r>
              <a:rPr lang="en-US" sz="2000" b="1" dirty="0" smtClean="0"/>
              <a:t> </a:t>
            </a:r>
            <a:r>
              <a:rPr lang="en-US" sz="2000" b="1" dirty="0"/>
              <a:t>Hospice- </a:t>
            </a:r>
            <a:r>
              <a:rPr lang="el-GR" sz="2000" b="1" dirty="0"/>
              <a:t>Ανακουφιστική παρηγορητική φροντίδα </a:t>
            </a:r>
          </a:p>
          <a:p>
            <a:pPr>
              <a:buClr>
                <a:srgbClr val="800000"/>
              </a:buClr>
            </a:pPr>
            <a:r>
              <a:rPr lang="el-GR" sz="2000" dirty="0" smtClean="0"/>
              <a:t>Γιώργος Πιερράκος</a:t>
            </a:r>
            <a:endParaRPr lang="el-GR" sz="2000" dirty="0"/>
          </a:p>
          <a:p>
            <a:pPr>
              <a:spcBef>
                <a:spcPts val="0"/>
              </a:spcBef>
            </a:pPr>
            <a:r>
              <a:rPr lang="el-GR" sz="2000" dirty="0"/>
              <a:t>Τμήμα </a:t>
            </a:r>
            <a:r>
              <a:rPr lang="el-GR" sz="2000" dirty="0" smtClean="0"/>
              <a:t>Διοίκησης Επιχειρήσεων</a:t>
            </a:r>
          </a:p>
          <a:p>
            <a:pPr>
              <a:spcBef>
                <a:spcPts val="0"/>
              </a:spcBef>
            </a:pPr>
            <a:endParaRPr lang="el-GR" sz="1200" dirty="0" smtClean="0"/>
          </a:p>
          <a:p>
            <a:pPr>
              <a:spcBef>
                <a:spcPts val="0"/>
              </a:spcBef>
            </a:pPr>
            <a:r>
              <a:rPr lang="el-GR" sz="2000" dirty="0"/>
              <a:t>Κατεύθυνση </a:t>
            </a:r>
            <a:r>
              <a:rPr lang="el-GR" sz="2000" dirty="0" smtClean="0"/>
              <a:t>Διοίκησης </a:t>
            </a:r>
            <a:r>
              <a:rPr lang="el-GR" sz="2000" dirty="0"/>
              <a:t>Μονάδων Υγείας και Πρόνοιας </a:t>
            </a:r>
          </a:p>
          <a:p>
            <a:pPr>
              <a:spcBef>
                <a:spcPts val="0"/>
              </a:spcBef>
            </a:pP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+mn-cs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+mn-cs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58013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66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b="1" dirty="0" smtClean="0"/>
              <a:t>Θεραπευτική φροντίδα:</a:t>
            </a:r>
          </a:p>
          <a:p>
            <a:pPr marL="355600" indent="0">
              <a:buFont typeface="Arial" charset="0"/>
              <a:buNone/>
            </a:pPr>
            <a:r>
              <a:rPr lang="el-GR" b="1" dirty="0" smtClean="0"/>
              <a:t>Εστιάζει στην αύξηση του προσδόκιμου </a:t>
            </a:r>
            <a:r>
              <a:rPr lang="el-GR" b="1" dirty="0" smtClean="0"/>
              <a:t>επιβίωσης</a:t>
            </a:r>
            <a:r>
              <a:rPr lang="en-US" b="1" dirty="0" smtClean="0"/>
              <a:t>.</a:t>
            </a:r>
            <a:endParaRPr lang="el-GR" b="1" dirty="0" smtClean="0"/>
          </a:p>
          <a:p>
            <a:r>
              <a:rPr lang="el-GR" b="1" dirty="0" smtClean="0"/>
              <a:t>Παρηγορητική φροντίδα:</a:t>
            </a:r>
          </a:p>
          <a:p>
            <a:pPr marL="355600" indent="0">
              <a:buFont typeface="Arial" charset="0"/>
              <a:buNone/>
            </a:pPr>
            <a:r>
              <a:rPr lang="el-GR" b="1" dirty="0" smtClean="0"/>
              <a:t>Εστιάζει στην ποιότητα της ζωής και του θανάτου. Η αντίληψη του θανάτου αντιμετωπίζεται ως ένα φυσικό μέρος της ζωής. </a:t>
            </a:r>
          </a:p>
        </p:txBody>
      </p:sp>
      <p:sp>
        <p:nvSpPr>
          <p:cNvPr id="1986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Hospice </a:t>
            </a:r>
            <a:r>
              <a:rPr lang="el-GR" sz="2800" b="0" dirty="0" smtClean="0"/>
              <a:t>2/2</a:t>
            </a:r>
            <a:r>
              <a:rPr lang="el-GR" b="1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841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l-GR" sz="2400" dirty="0" smtClean="0"/>
              <a:t>Προσωπικός- Οικογενει</a:t>
            </a:r>
            <a:r>
              <a:rPr lang="el-GR" sz="2400" dirty="0"/>
              <a:t>α</a:t>
            </a:r>
            <a:r>
              <a:rPr lang="el-GR" sz="2400" dirty="0" smtClean="0"/>
              <a:t>κός γιατρός του ασθενούς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Ιατρός του </a:t>
            </a:r>
            <a:r>
              <a:rPr lang="en-US" sz="2400" dirty="0" smtClean="0"/>
              <a:t>Hospice </a:t>
            </a:r>
            <a:endParaRPr lang="el-GR" sz="2400" dirty="0" smtClean="0"/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Νοσηλευτής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Βοηθός- φροντιστής υγείας στο σπίτι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Κοινωνικός λειτουργός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Ψυχολόγος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Κληρικός ή άλλος σύμβουλος ζωής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Εκπαιδευμένοι εθελοντές</a:t>
            </a:r>
          </a:p>
          <a:p>
            <a:pPr>
              <a:buFont typeface="Wingdings" pitchFamily="2" charset="2"/>
              <a:buChar char="ü"/>
            </a:pPr>
            <a:r>
              <a:rPr lang="el-GR" sz="2400" dirty="0" smtClean="0"/>
              <a:t>Λογοθεραπευτές, Φυσιοθεραπευτές, Εργοθεραπευτές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Διατομεακή ομάδα υποστήριξης </a:t>
            </a:r>
          </a:p>
        </p:txBody>
      </p:sp>
    </p:spTree>
    <p:extLst>
      <p:ext uri="{BB962C8B-B14F-4D97-AF65-F5344CB8AC3E}">
        <p14:creationId xmlns:p14="http://schemas.microsoft.com/office/powerpoint/2010/main" val="42748364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Οργάνωση της φροντίδας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400" dirty="0" smtClean="0"/>
              <a:t>Αναπτύσσεται σχέδιο της φροντίδας</a:t>
            </a:r>
          </a:p>
          <a:p>
            <a:r>
              <a:rPr lang="el-GR" sz="2400" dirty="0" smtClean="0"/>
              <a:t>Διαχείριση πόνου και συμπτωμάτων</a:t>
            </a:r>
          </a:p>
          <a:p>
            <a:r>
              <a:rPr lang="el-GR" sz="2400" dirty="0" smtClean="0"/>
              <a:t>Φροντίδα για τις συναισθηματικές, ψυχολογικές, κοινωνικές και πνευματικές πτυχές του θανάτου και της φροντίδας</a:t>
            </a:r>
          </a:p>
          <a:p>
            <a:r>
              <a:rPr lang="el-GR" sz="2400" dirty="0" smtClean="0"/>
              <a:t>Διδάσκεται η οικογένεια πώς να παρέχει τη  φροντίδα</a:t>
            </a:r>
          </a:p>
          <a:p>
            <a:r>
              <a:rPr lang="el-GR" sz="2400" dirty="0" smtClean="0"/>
              <a:t>Συνήγορος του ασθενή και της οικογένειας</a:t>
            </a:r>
          </a:p>
          <a:p>
            <a:r>
              <a:rPr lang="el-GR" sz="2400" dirty="0" smtClean="0"/>
              <a:t>Υποστήριξη στο πένθος (φροντίδα πένθους) και παροχή συμβουλών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299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dirty="0" smtClean="0"/>
              <a:t>Στο σπίτι</a:t>
            </a:r>
            <a:endParaRPr lang="en-US" dirty="0" smtClean="0"/>
          </a:p>
          <a:p>
            <a:pPr eaLnBrk="1" hangingPunct="1"/>
            <a:r>
              <a:rPr lang="el-GR" dirty="0" smtClean="0"/>
              <a:t>Σε ειδικές Νοσηλευτικές Μονάδες</a:t>
            </a:r>
            <a:endParaRPr lang="en-US" dirty="0" smtClean="0"/>
          </a:p>
          <a:p>
            <a:pPr eaLnBrk="1" hangingPunct="1"/>
            <a:r>
              <a:rPr lang="el-GR" dirty="0" smtClean="0"/>
              <a:t>Στο Νοσοκομείο</a:t>
            </a:r>
            <a:endParaRPr lang="en-US" dirty="0" smtClean="0"/>
          </a:p>
          <a:p>
            <a:pPr eaLnBrk="1" hangingPunct="1"/>
            <a:r>
              <a:rPr lang="el-GR" dirty="0" smtClean="0"/>
              <a:t>Στο </a:t>
            </a:r>
            <a:r>
              <a:rPr lang="en-US" dirty="0" smtClean="0"/>
              <a:t>Hospice </a:t>
            </a:r>
            <a:r>
              <a:rPr lang="el-GR" dirty="0" smtClean="0"/>
              <a:t>ή μονάδα </a:t>
            </a:r>
            <a:r>
              <a:rPr lang="en-US" dirty="0" smtClean="0"/>
              <a:t>Hospice </a:t>
            </a:r>
            <a:r>
              <a:rPr lang="el-GR" dirty="0" smtClean="0"/>
              <a:t>στο Νοσοκομείο</a:t>
            </a:r>
            <a:endParaRPr lang="en-US" dirty="0" smtClean="0"/>
          </a:p>
          <a:p>
            <a:pPr eaLnBrk="1" hangingPunct="1"/>
            <a:r>
              <a:rPr lang="el-GR" dirty="0" smtClean="0"/>
              <a:t>Στη φυλακή, σε καταφύγια αστέγων, οπουδήποτε βρίσκεται ένα άτομο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Που παρέχονται οι υπηρεσίες </a:t>
            </a:r>
          </a:p>
        </p:txBody>
      </p:sp>
    </p:spTree>
    <p:extLst>
      <p:ext uri="{BB962C8B-B14F-4D97-AF65-F5344CB8AC3E}">
        <p14:creationId xmlns:p14="http://schemas.microsoft.com/office/powerpoint/2010/main" val="1800115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 smtClean="0"/>
              <a:t>Ανακουφιστική- παρηγορητική  φροντίδα</a:t>
            </a:r>
            <a:endParaRPr lang="el-GR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Η φροντίδα που βελτιώνει την ποιότητα της ζωής ενός ατόμου κατά την τελευταία φάση της ζωής του είτε κατά τη διάρκεια της ασθένειά </a:t>
            </a:r>
            <a:r>
              <a:rPr lang="el-GR" sz="2800" dirty="0" smtClean="0"/>
              <a:t>του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r>
              <a:rPr lang="el-GR" sz="2800" dirty="0" smtClean="0"/>
              <a:t>Το αναμενόμενο αποτέλεσμα είναι η ανακούφιση από τα συμπτώματα δυσφορίας, η χαλάρωση του πόνου, ή / και τη βελτίωση της ποιότητας </a:t>
            </a:r>
            <a:r>
              <a:rPr lang="el-GR" sz="2800" dirty="0" smtClean="0"/>
              <a:t>ζωής</a:t>
            </a:r>
            <a:r>
              <a:rPr lang="en-US" sz="2800" dirty="0" smtClean="0"/>
              <a:t>.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144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20940" cy="3579849"/>
          </a:xfrm>
        </p:spPr>
        <p:txBody>
          <a:bodyPr/>
          <a:lstStyle/>
          <a:p>
            <a:pPr eaLnBrk="1" hangingPunct="1"/>
            <a:r>
              <a:rPr lang="el-GR" altLang="en-US" sz="2800" b="1" dirty="0" smtClean="0"/>
              <a:t>Θεραπευτική φροντίδα: </a:t>
            </a:r>
            <a:r>
              <a:rPr lang="el-GR" altLang="en-US" sz="2800" dirty="0" smtClean="0"/>
              <a:t>δίνει έμφαση στην αύξηση του προσδόκιμου επιβίωσης (ποσοτική αντιμετώπιση της ζωής</a:t>
            </a:r>
            <a:r>
              <a:rPr lang="el-GR" altLang="en-US" sz="2800" dirty="0" smtClean="0"/>
              <a:t>)</a:t>
            </a:r>
            <a:r>
              <a:rPr lang="en-US" altLang="en-US" sz="2800" dirty="0" smtClean="0"/>
              <a:t>.</a:t>
            </a:r>
            <a:endParaRPr lang="el-GR" altLang="en-US" sz="2800" dirty="0" smtClean="0"/>
          </a:p>
          <a:p>
            <a:pPr eaLnBrk="1" hangingPunct="1"/>
            <a:r>
              <a:rPr lang="el-GR" altLang="en-US" sz="2800" b="1" dirty="0" smtClean="0"/>
              <a:t>Ανακουφιστική- παρηγορητική: </a:t>
            </a:r>
            <a:r>
              <a:rPr lang="el-GR" altLang="en-US" sz="2800" dirty="0" smtClean="0"/>
              <a:t>δίνει έμφαση στην ποιότητα ζωής και του θανάτου</a:t>
            </a:r>
            <a:r>
              <a:rPr lang="en-US" altLang="en-US" sz="2800" dirty="0" smtClean="0"/>
              <a:t>, </a:t>
            </a:r>
            <a:r>
              <a:rPr lang="el-GR" altLang="en-US" sz="2800" dirty="0" smtClean="0"/>
              <a:t>και αντιμετωπίζει το θάνατο ως μια φυσιολογική εξέλιξη της </a:t>
            </a:r>
            <a:r>
              <a:rPr lang="el-GR" altLang="en-US" sz="2800" dirty="0" smtClean="0"/>
              <a:t>ζωής</a:t>
            </a:r>
            <a:r>
              <a:rPr lang="en-US" altLang="en-US" sz="2800" dirty="0" smtClean="0"/>
              <a:t>.</a:t>
            </a:r>
            <a:endParaRPr lang="en-US" alt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228600" y="76200"/>
            <a:ext cx="8915400" cy="838200"/>
          </a:xfrm>
        </p:spPr>
        <p:txBody>
          <a:bodyPr/>
          <a:lstStyle/>
          <a:p>
            <a:r>
              <a:rPr lang="el-GR" sz="3200" dirty="0"/>
              <a:t>Σύγκριση μεταξύ θεραπευτικής και ανακουφιστικής- παρηγορητικής φροντίδας </a:t>
            </a:r>
          </a:p>
        </p:txBody>
      </p:sp>
    </p:spTree>
    <p:extLst>
      <p:ext uri="{BB962C8B-B14F-4D97-AF65-F5344CB8AC3E}">
        <p14:creationId xmlns:p14="http://schemas.microsoft.com/office/powerpoint/2010/main" val="22059330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Υπηρεσίες που παρέχονται στην Ελλάδα 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Εθελοντικές </a:t>
            </a:r>
            <a:r>
              <a:rPr lang="el-GR" sz="2800" dirty="0" smtClean="0"/>
              <a:t>ομάδες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r>
              <a:rPr lang="el-GR" sz="2800" dirty="0" smtClean="0"/>
              <a:t>Ιατρεία </a:t>
            </a:r>
            <a:r>
              <a:rPr lang="el-GR" sz="2800" dirty="0" smtClean="0"/>
              <a:t>πόνου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r>
              <a:rPr lang="el-GR" sz="2800" dirty="0" smtClean="0"/>
              <a:t>Το σύστημα υγείας δεν έχει ανταποκριθεί σε αυτή τη συγκεκριμένη ζήτηση </a:t>
            </a:r>
            <a:r>
              <a:rPr lang="el-GR" sz="2800" dirty="0" smtClean="0"/>
              <a:t>υπηρεσιών</a:t>
            </a:r>
            <a:r>
              <a:rPr lang="en-US" sz="2800" dirty="0" smtClean="0"/>
              <a:t>.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290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Έρευνα για τα Ιατρεία πόνου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628"/>
            <a:ext cx="8305800" cy="3928572"/>
          </a:xfrm>
        </p:spPr>
        <p:txBody>
          <a:bodyPr>
            <a:normAutofit/>
          </a:bodyPr>
          <a:lstStyle/>
          <a:p>
            <a:r>
              <a:rPr lang="el-GR" sz="2000" dirty="0" smtClean="0"/>
              <a:t>47 ιατρεία Πόνου από όλη την </a:t>
            </a:r>
            <a:r>
              <a:rPr lang="el-GR" sz="2000" dirty="0" smtClean="0"/>
              <a:t>Ελλάδα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dirty="0" smtClean="0"/>
              <a:t>Η πλειονότητα αυτών δεν παρέχει στους ασθενείς υπηρεσίες αποκατάστασης, εργοθεραπείας, φυσιοθεραπείας, ψυχολογικής στήριξης των επαγγελματιών υγείας και κατ’ οίκον </a:t>
            </a:r>
            <a:r>
              <a:rPr lang="el-GR" sz="2000" dirty="0" smtClean="0"/>
              <a:t>φροντίδας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dirty="0" smtClean="0"/>
              <a:t>Ψυχοκοινωνική υποστήριξη ασθενή παρέχουν τα </a:t>
            </a:r>
            <a:r>
              <a:rPr lang="el-GR" sz="2000" dirty="0" smtClean="0"/>
              <a:t>29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dirty="0" smtClean="0"/>
              <a:t>Ψυχολογική υποστήριξη της οικογένειας ασθενή τα </a:t>
            </a:r>
            <a:r>
              <a:rPr lang="el-GR" sz="2000" dirty="0" smtClean="0"/>
              <a:t>25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dirty="0" smtClean="0"/>
              <a:t>Ωστόσο η λειτουργία τους πραγματοποιείται με αποσπασματικό τρόπο χωρίς να υπάρχει η συνέχεια της </a:t>
            </a:r>
            <a:r>
              <a:rPr lang="el-GR" sz="2000" dirty="0" smtClean="0"/>
              <a:t>φροντίδας</a:t>
            </a:r>
            <a:r>
              <a:rPr lang="en-US" sz="2000" dirty="0" smtClean="0"/>
              <a:t>.</a:t>
            </a:r>
            <a:endParaRPr lang="el-GR" sz="2000" dirty="0" smtClean="0"/>
          </a:p>
          <a:p>
            <a:r>
              <a:rPr lang="el-GR" sz="2000" dirty="0" smtClean="0"/>
              <a:t>Αντίθετα η διάθεση του προσωπικού για εξυπηρέτηση του ασθενούς είναι υψηλού επιπέδου ο τρόπος προσέγγισης των ασθενών  η ενημέρωση η φροντίδα και η κατανόηση σε υψηλό </a:t>
            </a:r>
            <a:r>
              <a:rPr lang="el-GR" sz="2000" dirty="0" smtClean="0"/>
              <a:t>επίπεδο</a:t>
            </a:r>
            <a:r>
              <a:rPr lang="en-US" sz="2000" smtClean="0"/>
              <a:t>.</a:t>
            </a:r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29000" y="5181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l-GR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Γ. Πιερράκος, Αθ. Καλοκαιρινού, Θ. Αδαμακίδου, Γ. Νικολαδός, Δ. Λατσού, Κ. Βουρλιώτου, Μ. Σαρρής Αξιολόγηση της Λειτουργιάς των Ιατρείων Πόνου του ΕΣΥ ΝΟΣΗΛΕΥΤΙΚΗ 2013, 52 (1): 81-92</a:t>
            </a:r>
          </a:p>
        </p:txBody>
      </p:sp>
    </p:spTree>
    <p:extLst>
      <p:ext uri="{BB962C8B-B14F-4D97-AF65-F5344CB8AC3E}">
        <p14:creationId xmlns:p14="http://schemas.microsoft.com/office/powerpoint/2010/main" val="3068247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378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φροντίδα </a:t>
            </a:r>
            <a:r>
              <a:rPr lang="en-US" dirty="0" smtClean="0"/>
              <a:t>Hospice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3581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dirty="0" smtClean="0"/>
              <a:t>Η φροντίδα Hospice επικεντρώνεται στην ανακούφιση του πόνου και των συμπτωμάτων χρονίων πασχόντων ασθενών ή ασθενών με πολύ σοβαρή ασθένεια που βρίσκονται στο τελικό στάδιο της ζωής τους με ειδική μέριμνα στις συναισθηματικές πνευματικές τους </a:t>
            </a:r>
            <a:r>
              <a:rPr lang="el-GR" dirty="0" smtClean="0"/>
              <a:t>ανάγκες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5105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Ετυμολογικά η λέξη Hospice σημαίνει άσυλο προέρχεται από τη λατινική λέξη </a:t>
            </a:r>
            <a:r>
              <a:rPr lang="el-GR" b="1" i="1" dirty="0" smtClean="0">
                <a:solidFill>
                  <a:schemeClr val="bg1"/>
                </a:solidFill>
              </a:rPr>
              <a:t>hospes (επισκέπτης)</a:t>
            </a:r>
            <a:r>
              <a:rPr lang="el-GR" b="1" dirty="0" smtClean="0">
                <a:solidFill>
                  <a:schemeClr val="bg1"/>
                </a:solidFill>
              </a:rPr>
              <a:t> αναφερόμενη στην ειδική σχέση μεταξύ φιλοξενούμενου και οικοδεσπότη. </a:t>
            </a:r>
          </a:p>
        </p:txBody>
      </p:sp>
    </p:spTree>
    <p:extLst>
      <p:ext uri="{BB962C8B-B14F-4D97-AF65-F5344CB8AC3E}">
        <p14:creationId xmlns:p14="http://schemas.microsoft.com/office/powerpoint/2010/main" val="2366502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Γεώργιος Πιερράκος 2015. Γεώργιος Πιερράκος. «Ανάλυση Συστημάτων Μακροχρόνιας Φροντίδας (Θ). Ενότητα 7: </a:t>
            </a:r>
            <a:r>
              <a:rPr lang="en-US" sz="2000" dirty="0"/>
              <a:t>Hospice- </a:t>
            </a:r>
            <a:r>
              <a:rPr lang="el-GR" sz="2000" dirty="0"/>
              <a:t>Ανακουφιστική παρηγορητική </a:t>
            </a:r>
            <a:r>
              <a:rPr lang="el-GR" sz="2000" dirty="0" smtClean="0"/>
              <a:t>φροντίδα». Έκδοση: 1.0. Αθήνα 2015.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937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  <a:cs typeface="+mn-cs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  <a:cs typeface="+mn-cs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  <a:cs typeface="+mn-cs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+mn-cs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  <a:cs typeface="+mn-cs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  <a:cs typeface="+mn-cs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  <a:cs typeface="+mn-cs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+mn-cs"/>
              </a:rPr>
              <a:t>.</a:t>
            </a:r>
            <a:endParaRPr lang="el-GR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32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+mn-cs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3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4692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εξέλιξη της φροντίδα </a:t>
            </a:r>
            <a:r>
              <a:rPr lang="en-US" dirty="0" smtClean="0"/>
              <a:t>Hospice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/>
              <a:t>Ι</a:t>
            </a:r>
            <a:r>
              <a:rPr lang="en-US" sz="2000" dirty="0"/>
              <a:t>. </a:t>
            </a:r>
            <a:r>
              <a:rPr lang="el-GR" sz="2000" dirty="0"/>
              <a:t>Μονή του Παντοκράτορος στην Κωνσταντινούπολη 13</a:t>
            </a:r>
            <a:r>
              <a:rPr lang="el-GR" sz="2000" baseline="30000" dirty="0"/>
              <a:t>ος </a:t>
            </a:r>
            <a:r>
              <a:rPr lang="el-GR" sz="2000" dirty="0" smtClean="0"/>
              <a:t>αιώνας</a:t>
            </a:r>
            <a:r>
              <a:rPr lang="en-US" sz="2000" dirty="0" smtClean="0"/>
              <a:t>.</a:t>
            </a:r>
            <a:endParaRPr lang="el-GR" sz="2000" dirty="0"/>
          </a:p>
          <a:p>
            <a:r>
              <a:rPr lang="el-GR" sz="2000" dirty="0"/>
              <a:t>Στη Ρόδο όπου οι Ιππότες του Αγ. Ιωάννη (Τάγμα για την περίθαλψη των ασθενών και των τραυματισμένων) παρείχαν ως υπηρεσίες σε ταξιδιώτες και πρόσφυγες 13</a:t>
            </a:r>
            <a:r>
              <a:rPr lang="el-GR" sz="2000" baseline="30000" dirty="0"/>
              <a:t>ος</a:t>
            </a:r>
            <a:r>
              <a:rPr lang="el-GR" sz="2000" dirty="0"/>
              <a:t> αιώνας. </a:t>
            </a:r>
          </a:p>
          <a:p>
            <a:r>
              <a:rPr lang="el-GR" sz="2000" dirty="0"/>
              <a:t>Άνθησε στο μεσαίωνα αλλά ατόνησε στη συνέχεια με την εξαφάνιση των θρησκευτικών ταγμάτων της καθολικής </a:t>
            </a:r>
            <a:r>
              <a:rPr lang="el-GR" sz="2000" dirty="0" smtClean="0"/>
              <a:t>εκκλησίας</a:t>
            </a:r>
            <a:r>
              <a:rPr lang="en-US" sz="2000" dirty="0" smtClean="0"/>
              <a:t>.</a:t>
            </a:r>
            <a:endParaRPr lang="el-GR" sz="2000" dirty="0"/>
          </a:p>
          <a:p>
            <a:r>
              <a:rPr lang="el-GR" sz="2000" dirty="0"/>
              <a:t>Στη Μ. Βρετανία διαπιστώθηκε η αναγκαιότητα τους επιστημονικά στα μέσα του 19ου αιώνα και το πρώτο Hospice ιδρύθηκε το </a:t>
            </a:r>
            <a:r>
              <a:rPr lang="el-GR" sz="2000" dirty="0" smtClean="0"/>
              <a:t>1905</a:t>
            </a:r>
            <a:r>
              <a:rPr lang="en-US" sz="2000" dirty="0" smtClean="0"/>
              <a:t>.</a:t>
            </a:r>
            <a:endParaRPr lang="el-GR" sz="2000" dirty="0"/>
          </a:p>
          <a:p>
            <a:r>
              <a:rPr lang="en-US" sz="2000" dirty="0"/>
              <a:t>T</a:t>
            </a:r>
            <a:r>
              <a:rPr lang="el-GR" sz="2000" dirty="0"/>
              <a:t>ο 1899 ιδρύεται Hospice για τη φροντίδα ασθενών με καρκίνο στη Ν. </a:t>
            </a:r>
            <a:r>
              <a:rPr lang="el-GR" sz="2000" dirty="0" smtClean="0"/>
              <a:t>Υόρκη</a:t>
            </a:r>
            <a:r>
              <a:rPr lang="en-US" sz="2000" dirty="0" smtClean="0"/>
              <a:t>.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042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Σήμερα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Στον 20ο αιώνα το 1957 έχουμε την ίδρυση του πρώτου Ηospice στη Μ. Βρετανία (Dame Cicely Saunders) όπου η έμφαση δίνεται στον ασθενή και όχι στην ασθένεια (εισάγεται ο όρος του ολικού πόνου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l-GR" sz="2400" dirty="0" smtClean="0"/>
              <a:t>Στις ΗΠΑ το πρώτο σύγχρονο Hospice ιδρύθηκε το </a:t>
            </a:r>
            <a:r>
              <a:rPr lang="el-GR" sz="2400" dirty="0" smtClean="0"/>
              <a:t>1971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  <a:endParaRPr lang="el-GR" sz="2400" dirty="0" smtClean="0"/>
          </a:p>
          <a:p>
            <a:r>
              <a:rPr lang="el-GR" sz="2400" dirty="0" smtClean="0"/>
              <a:t>1996  International Association for Hospice and Palliative Care (IAHPC</a:t>
            </a:r>
            <a:r>
              <a:rPr lang="el-GR" sz="2400" dirty="0" smtClean="0"/>
              <a:t>)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3657600" y="5029200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25% </a:t>
            </a:r>
            <a:r>
              <a:rPr lang="el-GR" dirty="0" smtClean="0">
                <a:solidFill>
                  <a:schemeClr val="bg1"/>
                </a:solidFill>
              </a:rPr>
              <a:t>των θανάτων συμβαίνουν στο σπίτι Περισσότεροι από το </a:t>
            </a:r>
            <a:r>
              <a:rPr lang="en-US" dirty="0" smtClean="0">
                <a:solidFill>
                  <a:schemeClr val="bg1"/>
                </a:solidFill>
              </a:rPr>
              <a:t>70% </a:t>
            </a:r>
            <a:r>
              <a:rPr lang="el-GR" dirty="0" smtClean="0">
                <a:solidFill>
                  <a:schemeClr val="bg1"/>
                </a:solidFill>
              </a:rPr>
              <a:t>των Αμερικανών θα προτιμούσαν να πεθάνουν σπίτι 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(Robert Wood Johnson Foundation. Means to a better end: A report on dying in America today. November, 2002. Available at: http://www.rwjf.org/pr/product.jsp?id=15788. Accessed June 19, 2009.)</a:t>
            </a:r>
            <a:endParaRPr lang="el-GR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747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Παρέχει υποστήριξη και τη φροντίδα κατά τα τελευταία στάδια της ζωής που περιορίζονται από την </a:t>
            </a:r>
            <a:r>
              <a:rPr lang="el-GR" sz="2400" dirty="0" smtClean="0"/>
              <a:t>ασθένεια</a:t>
            </a:r>
            <a:r>
              <a:rPr lang="en-US" sz="2400" dirty="0"/>
              <a:t>.</a:t>
            </a:r>
            <a:endParaRPr lang="el-GR" sz="2400" dirty="0" smtClean="0"/>
          </a:p>
          <a:p>
            <a:r>
              <a:rPr lang="el-GR" sz="2400" dirty="0" smtClean="0"/>
              <a:t>Αναγνωρίζει τον θάνατο σαν μέρος της φυσιολογικής διαδικασίας της </a:t>
            </a:r>
            <a:r>
              <a:rPr lang="el-GR" sz="2400" dirty="0" smtClean="0"/>
              <a:t>ζωής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l-GR" sz="2400" dirty="0" smtClean="0"/>
              <a:t>Επιβεβαιώνει τη ζωή και δεν σπεύδει ούτε μεταθέτει το </a:t>
            </a:r>
            <a:r>
              <a:rPr lang="el-GR" sz="2400" dirty="0" smtClean="0"/>
              <a:t>θάνατο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r>
              <a:rPr lang="el-GR" sz="2400" dirty="0" smtClean="0"/>
              <a:t>Εστιάζει στην ποιότητα της ζωής των ατόμων και των οικογενειών τους </a:t>
            </a:r>
            <a:r>
              <a:rPr lang="el-GR" sz="2400" dirty="0" smtClean="0"/>
              <a:t>φροντιστές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51054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0" indent="-3048000" algn="ctr">
              <a:buNone/>
            </a:pPr>
            <a:r>
              <a:rPr lang="el-GR" b="1" u="sng" dirty="0" smtClean="0">
                <a:solidFill>
                  <a:schemeClr val="bg1"/>
                </a:solidFill>
              </a:rPr>
              <a:t>Η πρόγνωση της ασθένειας </a:t>
            </a:r>
          </a:p>
          <a:p>
            <a:pPr marL="3048000" indent="-3048000" algn="ctr">
              <a:buNone/>
            </a:pPr>
            <a:r>
              <a:rPr lang="el-GR" b="1" u="sng" dirty="0" smtClean="0">
                <a:solidFill>
                  <a:schemeClr val="bg1"/>
                </a:solidFill>
              </a:rPr>
              <a:t>είναι 6μηνη επιβίωση ή μικρότερη</a:t>
            </a:r>
            <a:endParaRPr lang="el-GR" b="1" u="sng" dirty="0">
              <a:solidFill>
                <a:schemeClr val="bg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85058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l-GR" sz="2800" dirty="0" smtClean="0"/>
              <a:t>Επικεντρώνεται στο ασθενή και την οικογένεια του </a:t>
            </a:r>
          </a:p>
          <a:p>
            <a:pPr>
              <a:buFont typeface="Arial" charset="0"/>
              <a:buNone/>
              <a:defRPr/>
            </a:pPr>
            <a:r>
              <a:rPr lang="el-GR" sz="2800" dirty="0" smtClean="0"/>
              <a:t>Παρέχει ένα ευρύ φάσμα υπηρεσιών: </a:t>
            </a:r>
          </a:p>
          <a:p>
            <a:pPr>
              <a:defRPr/>
            </a:pPr>
            <a:r>
              <a:rPr lang="el-GR" sz="2800" b="1" dirty="0" smtClean="0"/>
              <a:t>Διεπιστημονική διαχείρισης της ασθένειας</a:t>
            </a:r>
          </a:p>
          <a:p>
            <a:pPr>
              <a:defRPr/>
            </a:pPr>
            <a:r>
              <a:rPr lang="el-GR" sz="2800" b="1" dirty="0" smtClean="0"/>
              <a:t>Φαρμακευτική υποστήριξη</a:t>
            </a:r>
          </a:p>
          <a:p>
            <a:pPr>
              <a:defRPr/>
            </a:pPr>
            <a:r>
              <a:rPr lang="el-GR" sz="2800" b="1" dirty="0" smtClean="0"/>
              <a:t>Ιατρικό εξοπλισμό </a:t>
            </a:r>
          </a:p>
          <a:p>
            <a:pPr>
              <a:defRPr/>
            </a:pPr>
            <a:r>
              <a:rPr lang="el-GR" sz="2800" b="1" dirty="0" smtClean="0"/>
              <a:t>Προμήθειες </a:t>
            </a:r>
          </a:p>
          <a:p>
            <a:pPr>
              <a:defRPr/>
            </a:pPr>
            <a:r>
              <a:rPr lang="el-GR" sz="2800" b="1" dirty="0" smtClean="0"/>
              <a:t>Εθελοντική φροντίδα </a:t>
            </a:r>
          </a:p>
          <a:p>
            <a:pPr>
              <a:defRPr/>
            </a:pPr>
            <a:r>
              <a:rPr lang="el-GR" sz="2800" b="1" dirty="0" smtClean="0"/>
              <a:t>Υποστήριξη στη θλίψη</a:t>
            </a:r>
            <a:endParaRPr lang="el-GR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Φροντίδα - </a:t>
            </a:r>
            <a:r>
              <a:rPr lang="en-US" dirty="0" smtClean="0"/>
              <a:t>Hospice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185025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St Gemma's Hospice, </a:t>
            </a:r>
            <a:r>
              <a:rPr lang="en-US" dirty="0" smtClean="0"/>
              <a:t>Leeds</a:t>
            </a:r>
            <a:r>
              <a:rPr lang="el-GR" dirty="0" smtClean="0"/>
              <a:t> </a:t>
            </a:r>
            <a:r>
              <a:rPr lang="el-GR" sz="2800" b="0" dirty="0" smtClean="0"/>
              <a:t>1/2</a:t>
            </a:r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pic>
        <p:nvPicPr>
          <p:cNvPr id="8" name="Θέση περιεχομένου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066800"/>
            <a:ext cx="6837494" cy="47672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553200" y="5867400"/>
            <a:ext cx="1532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1200" dirty="0" smtClean="0">
                <a:latin typeface="Calibri" panose="020F0502020204030204" pitchFamily="34" charset="0"/>
              </a:rPr>
              <a:t>© http</a:t>
            </a:r>
            <a:r>
              <a:rPr lang="en-US" sz="1200" dirty="0">
                <a:latin typeface="Calibri" panose="020F0502020204030204" pitchFamily="34" charset="0"/>
              </a:rPr>
              <a:t>://jddk.co.uk/</a:t>
            </a:r>
            <a:endParaRPr lang="el-GR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30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 Gemma's Hospice, </a:t>
            </a:r>
            <a:r>
              <a:rPr lang="en-US" dirty="0" smtClean="0"/>
              <a:t>Leeds</a:t>
            </a:r>
            <a:r>
              <a:rPr lang="el-GR" dirty="0" smtClean="0"/>
              <a:t> </a:t>
            </a:r>
            <a:r>
              <a:rPr lang="el-GR" sz="2800" b="0" dirty="0" smtClean="0"/>
              <a:t>2/2</a:t>
            </a:r>
            <a:endParaRPr lang="el-GR" sz="2800" b="0" dirty="0"/>
          </a:p>
        </p:txBody>
      </p:sp>
      <p:pic>
        <p:nvPicPr>
          <p:cNvPr id="9" name="Θέση περιεχομένου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6747918" cy="4495800"/>
          </a:xfr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553200" y="5867400"/>
            <a:ext cx="1532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1200" dirty="0" smtClean="0">
                <a:latin typeface="Calibri" panose="020F0502020204030204" pitchFamily="34" charset="0"/>
              </a:rPr>
              <a:t>© http</a:t>
            </a:r>
            <a:r>
              <a:rPr lang="en-US" sz="1200" dirty="0">
                <a:latin typeface="Calibri" panose="020F0502020204030204" pitchFamily="34" charset="0"/>
              </a:rPr>
              <a:t>://jddk.co.uk/</a:t>
            </a:r>
            <a:endParaRPr lang="el-GR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56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Hospice </a:t>
            </a:r>
            <a:r>
              <a:rPr lang="el-GR" sz="2800" b="0" dirty="0"/>
              <a:t>1</a:t>
            </a:r>
            <a:r>
              <a:rPr lang="el-GR" sz="2800" b="0" dirty="0" smtClean="0"/>
              <a:t>/2</a:t>
            </a:r>
            <a:r>
              <a:rPr lang="el-GR" dirty="0" smtClean="0"/>
              <a:t> </a:t>
            </a:r>
            <a:endParaRPr lang="el-GR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066800"/>
            <a:ext cx="7520940" cy="3579849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l-GR" b="1" dirty="0" smtClean="0"/>
              <a:t>Πρόσθετες υπηρεσίες, όπως οι εξής: </a:t>
            </a:r>
          </a:p>
          <a:p>
            <a:pPr>
              <a:defRPr/>
            </a:pPr>
            <a:r>
              <a:rPr lang="el-GR" b="1" dirty="0" smtClean="0"/>
              <a:t>Γηριατρική φροντίδα</a:t>
            </a:r>
          </a:p>
          <a:p>
            <a:pPr>
              <a:defRPr/>
            </a:pPr>
            <a:r>
              <a:rPr lang="el-GR" b="1" dirty="0" smtClean="0"/>
              <a:t>Νοσηλευτική περίθαλψη</a:t>
            </a:r>
          </a:p>
          <a:p>
            <a:pPr>
              <a:defRPr/>
            </a:pPr>
            <a:r>
              <a:rPr lang="el-GR" b="1" dirty="0" smtClean="0"/>
              <a:t>Ανακουφιστική φροντίδα </a:t>
            </a:r>
          </a:p>
          <a:p>
            <a:pPr>
              <a:defRPr/>
            </a:pPr>
            <a:r>
              <a:rPr lang="el-GR" b="1" dirty="0" smtClean="0"/>
              <a:t>Συμπληρωματικές θεραπείες </a:t>
            </a:r>
          </a:p>
          <a:p>
            <a:pPr>
              <a:defRPr/>
            </a:pPr>
            <a:r>
              <a:rPr lang="el-GR" b="1" dirty="0" smtClean="0"/>
              <a:t>Εξειδικευμένη παιδιατρική ομάδα </a:t>
            </a:r>
          </a:p>
          <a:p>
            <a:pPr>
              <a:defRPr/>
            </a:pPr>
            <a:r>
              <a:rPr lang="el-GR" b="1" dirty="0" smtClean="0"/>
              <a:t>Μαθήματα κατάρτισης για φροντιστές </a:t>
            </a:r>
            <a:endParaRPr lang="el-G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734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7865</TotalTime>
  <Words>1368</Words>
  <Application>Microsoft Office PowerPoint</Application>
  <PresentationFormat>Προβολή στην οθόνη (4:3)</PresentationFormat>
  <Paragraphs>167</Paragraphs>
  <Slides>23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23</vt:i4>
      </vt:variant>
    </vt:vector>
  </HeadingPairs>
  <TitlesOfParts>
    <vt:vector size="26" baseType="lpstr">
      <vt:lpstr>Angles</vt:lpstr>
      <vt:lpstr>OC_template_updated</vt:lpstr>
      <vt:lpstr>1_OC_template_updated</vt:lpstr>
      <vt:lpstr>Ανάλυση Συστημάτων Μακροχρόνιας Φροντίδας (Θ)</vt:lpstr>
      <vt:lpstr>Η φροντίδα Hospice</vt:lpstr>
      <vt:lpstr>Η εξέλιξη της φροντίδα Hospice </vt:lpstr>
      <vt:lpstr>Σήμερα </vt:lpstr>
      <vt:lpstr>Hospice</vt:lpstr>
      <vt:lpstr>Φροντίδα - Hospice</vt:lpstr>
      <vt:lpstr> St Gemma's Hospice, Leeds 1/2 </vt:lpstr>
      <vt:lpstr>St Gemma's Hospice, Leeds 2/2</vt:lpstr>
      <vt:lpstr>Hospice 1/2 </vt:lpstr>
      <vt:lpstr>Hospice 2/2 </vt:lpstr>
      <vt:lpstr>Διατομεακή ομάδα υποστήριξης </vt:lpstr>
      <vt:lpstr>Οργάνωση της φροντίδας</vt:lpstr>
      <vt:lpstr>Που παρέχονται οι υπηρεσίες </vt:lpstr>
      <vt:lpstr>Ανακουφιστική- παρηγορητική  φροντίδα</vt:lpstr>
      <vt:lpstr>Σύγκριση μεταξύ θεραπευτικής και ανακουφιστικής- παρηγορητικής φροντίδας </vt:lpstr>
      <vt:lpstr>Υπηρεσίες που παρέχονται στην Ελλάδα </vt:lpstr>
      <vt:lpstr>Έρευνα για τα Ιατρεία πόνου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opencourses@teiath.gr</dc:creator>
  <cp:lastModifiedBy>fkaram2</cp:lastModifiedBy>
  <cp:revision>584</cp:revision>
  <cp:lastPrinted>2014-11-24T11:26:11Z</cp:lastPrinted>
  <dcterms:created xsi:type="dcterms:W3CDTF">2006-11-13T14:31:32Z</dcterms:created>
  <dcterms:modified xsi:type="dcterms:W3CDTF">2015-07-13T10:56:39Z</dcterms:modified>
</cp:coreProperties>
</file>