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42"/>
  </p:notesMasterIdLst>
  <p:handoutMasterIdLst>
    <p:handoutMasterId r:id="rId43"/>
  </p:handoutMasterIdLst>
  <p:sldIdLst>
    <p:sldId id="299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57" r:id="rId35"/>
    <p:sldId id="262" r:id="rId36"/>
    <p:sldId id="264" r:id="rId37"/>
    <p:sldId id="301" r:id="rId38"/>
    <p:sldId id="302" r:id="rId39"/>
    <p:sldId id="266" r:id="rId40"/>
    <p:sldId id="300" r:id="rId41"/>
  </p:sldIdLst>
  <p:sldSz cx="9144000" cy="6858000" type="screen4x3"/>
  <p:notesSz cx="7104063" cy="10234613"/>
  <p:custDataLst>
    <p:tags r:id="rId4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30/4/2015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30/4/2015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896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200"/>
            </a:lvl2pPr>
            <a:lvl3pPr marL="1143000" indent="-228600">
              <a:buFont typeface="Calibri" panose="020F0502020204030204" pitchFamily="34" charset="0"/>
              <a:buChar char="‒"/>
              <a:defRPr sz="22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106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08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273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254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089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874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035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219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14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713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Lysozyme_1LZ1.pn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ommons.wikimedia.org/wiki/User:Ayacop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Lysozyme.png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Yikrazuul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ollagentriplehelix.png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E_rulez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smtClean="0">
                <a:solidFill>
                  <a:schemeClr val="tx1"/>
                </a:solidFill>
                <a:latin typeface="+mn-lt"/>
              </a:rPr>
              <a:t>Βιοχημεία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/>
              <a:t>Ενότητα </a:t>
            </a:r>
            <a:r>
              <a:rPr lang="en-US" sz="2800" b="1" dirty="0"/>
              <a:t>9</a:t>
            </a:r>
            <a:r>
              <a:rPr lang="el-GR" sz="2800" dirty="0"/>
              <a:t>:</a:t>
            </a:r>
            <a:r>
              <a:rPr lang="en-US" sz="2800" dirty="0"/>
              <a:t> </a:t>
            </a:r>
            <a:r>
              <a:rPr lang="el-GR" sz="2800" dirty="0"/>
              <a:t>Πρωτεΐνες </a:t>
            </a:r>
          </a:p>
          <a:p>
            <a:pPr>
              <a:spcBef>
                <a:spcPts val="0"/>
              </a:spcBef>
            </a:pPr>
            <a:r>
              <a:rPr lang="el-GR" sz="2800" dirty="0"/>
              <a:t>Δρ. Βασίλης Σπυρόπουλος</a:t>
            </a:r>
          </a:p>
          <a:p>
            <a:pPr>
              <a:spcBef>
                <a:spcPts val="0"/>
              </a:spcBef>
            </a:pPr>
            <a:r>
              <a:rPr lang="el-GR" sz="2800" dirty="0"/>
              <a:t>Τμήμα</a:t>
            </a:r>
            <a:r>
              <a:rPr lang="en-US" sz="2800" dirty="0"/>
              <a:t> </a:t>
            </a:r>
            <a:r>
              <a:rPr lang="el-GR" sz="2800" dirty="0"/>
              <a:t>Μηχανικών </a:t>
            </a:r>
            <a:r>
              <a:rPr lang="el-GR" sz="2800" dirty="0" err="1"/>
              <a:t>Βιοϊατρικής</a:t>
            </a:r>
            <a:r>
              <a:rPr lang="el-GR" sz="2800" dirty="0"/>
              <a:t> Τεχνολογίας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802899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39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Πολικά, ουδέτερα Αμινοξέα</a:t>
            </a:r>
            <a:r>
              <a:rPr lang="en-US" dirty="0"/>
              <a:t> </a:t>
            </a:r>
            <a:r>
              <a:rPr lang="en-US" sz="3200" b="0" dirty="0" smtClean="0"/>
              <a:t>(</a:t>
            </a:r>
            <a:r>
              <a:rPr lang="el-GR" sz="3200" b="0" dirty="0"/>
              <a:t>2</a:t>
            </a:r>
            <a:r>
              <a:rPr lang="en-US" sz="3200" b="0" dirty="0" smtClean="0"/>
              <a:t> </a:t>
            </a:r>
            <a:r>
              <a:rPr lang="el-GR" sz="3200" b="0" dirty="0"/>
              <a:t>από </a:t>
            </a:r>
            <a:r>
              <a:rPr lang="en-US" sz="3200" b="0" dirty="0" smtClean="0"/>
              <a:t>2</a:t>
            </a:r>
            <a:r>
              <a:rPr lang="el-GR" sz="3200" b="0" dirty="0" smtClean="0"/>
              <a:t>)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340768"/>
            <a:ext cx="1908542" cy="1944216"/>
          </a:xfrm>
        </p:spPr>
      </p:pic>
      <p:sp>
        <p:nvSpPr>
          <p:cNvPr id="6" name="Ορθογώνιο 5"/>
          <p:cNvSpPr/>
          <p:nvPr/>
        </p:nvSpPr>
        <p:spPr>
          <a:xfrm>
            <a:off x="3491880" y="3052996"/>
            <a:ext cx="18834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Calibri"/>
              </a:rPr>
              <a:t>Κυστεϊνη </a:t>
            </a:r>
            <a:r>
              <a:rPr lang="en-US" sz="2400" b="1" dirty="0">
                <a:solidFill>
                  <a:srgbClr val="004A82"/>
                </a:solidFill>
                <a:latin typeface="Calibri"/>
              </a:rPr>
              <a:t>CYS</a:t>
            </a:r>
            <a:endParaRPr lang="el-GR" sz="2400" b="1" dirty="0">
              <a:solidFill>
                <a:srgbClr val="004A82"/>
              </a:solidFill>
              <a:latin typeface="Calibri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788305"/>
            <a:ext cx="1656184" cy="2096943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>
          <a:xfrm>
            <a:off x="755576" y="5893479"/>
            <a:ext cx="2205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Calibri"/>
              </a:rPr>
              <a:t>Γλουταμίνη </a:t>
            </a:r>
            <a:r>
              <a:rPr lang="en-US" sz="2400" b="1" dirty="0">
                <a:solidFill>
                  <a:srgbClr val="004A82"/>
                </a:solidFill>
                <a:latin typeface="Calibri"/>
              </a:rPr>
              <a:t>GIN</a:t>
            </a:r>
            <a:endParaRPr lang="el-GR" sz="2400" b="1" dirty="0">
              <a:solidFill>
                <a:srgbClr val="004A82"/>
              </a:solidFill>
              <a:latin typeface="Calibri"/>
            </a:endParaRP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607" y="3778693"/>
            <a:ext cx="1920549" cy="2080595"/>
          </a:xfrm>
          <a:prstGeom prst="rect">
            <a:avLst/>
          </a:prstGeom>
        </p:spPr>
      </p:pic>
      <p:sp>
        <p:nvSpPr>
          <p:cNvPr id="10" name="Ορθογώνιο 9"/>
          <p:cNvSpPr/>
          <p:nvPr/>
        </p:nvSpPr>
        <p:spPr>
          <a:xfrm>
            <a:off x="5868144" y="5900822"/>
            <a:ext cx="23811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err="1">
                <a:solidFill>
                  <a:srgbClr val="004A82"/>
                </a:solidFill>
                <a:latin typeface="Calibri"/>
              </a:rPr>
              <a:t>Ασπαραγίνη</a:t>
            </a:r>
            <a:r>
              <a:rPr lang="el-GR" sz="2400" b="1" dirty="0">
                <a:solidFill>
                  <a:srgbClr val="004A82"/>
                </a:solidFill>
                <a:latin typeface="Calibri"/>
              </a:rPr>
              <a:t> </a:t>
            </a:r>
            <a:r>
              <a:rPr lang="en-US" sz="2400" b="1" dirty="0">
                <a:solidFill>
                  <a:srgbClr val="004A82"/>
                </a:solidFill>
                <a:latin typeface="Calibri"/>
              </a:rPr>
              <a:t>ASN</a:t>
            </a:r>
            <a:endParaRPr lang="el-GR" sz="2400" b="1" dirty="0">
              <a:solidFill>
                <a:srgbClr val="004A82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19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Οξινα</a:t>
            </a:r>
            <a:r>
              <a:rPr lang="el-GR" dirty="0"/>
              <a:t>, πολικές πλάγιες </a:t>
            </a:r>
            <a:r>
              <a:rPr lang="el-GR" dirty="0" err="1"/>
              <a:t>άλυσσοι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648072"/>
          </a:xfrm>
        </p:spPr>
        <p:txBody>
          <a:bodyPr/>
          <a:lstStyle/>
          <a:p>
            <a:pPr marL="0" indent="0" algn="ctr">
              <a:buNone/>
            </a:pPr>
            <a:r>
              <a:rPr lang="el-GR" b="1" dirty="0">
                <a:solidFill>
                  <a:srgbClr val="195C10"/>
                </a:solidFill>
              </a:rPr>
              <a:t>Με βάση </a:t>
            </a:r>
            <a:r>
              <a:rPr lang="en-US" b="1" dirty="0">
                <a:solidFill>
                  <a:srgbClr val="195C10"/>
                </a:solidFill>
              </a:rPr>
              <a:t>pH = 7</a:t>
            </a:r>
            <a:endParaRPr lang="el-GR" b="1" dirty="0">
              <a:solidFill>
                <a:srgbClr val="195C10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119201"/>
            <a:ext cx="1773671" cy="1872208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4792317" y="4026704"/>
            <a:ext cx="3128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err="1">
                <a:solidFill>
                  <a:srgbClr val="004A82"/>
                </a:solidFill>
                <a:latin typeface="Calibri"/>
              </a:rPr>
              <a:t>Ασπαραγινικό</a:t>
            </a:r>
            <a:r>
              <a:rPr lang="el-GR" sz="2400" b="1" dirty="0">
                <a:solidFill>
                  <a:srgbClr val="004A82"/>
                </a:solidFill>
                <a:latin typeface="Calibri"/>
              </a:rPr>
              <a:t> Οξύ </a:t>
            </a:r>
            <a:r>
              <a:rPr lang="en-US" sz="2400" b="1" dirty="0">
                <a:solidFill>
                  <a:srgbClr val="004A82"/>
                </a:solidFill>
                <a:latin typeface="Calibri"/>
              </a:rPr>
              <a:t>ASP</a:t>
            </a:r>
            <a:endParaRPr lang="el-GR" sz="2400" b="1" dirty="0">
              <a:solidFill>
                <a:srgbClr val="004A82"/>
              </a:solidFill>
              <a:latin typeface="Calibri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276872"/>
            <a:ext cx="1886777" cy="1749833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>
          <a:xfrm>
            <a:off x="703316" y="4026705"/>
            <a:ext cx="30303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Calibri"/>
              </a:rPr>
              <a:t>Γλουταμινικό Οξύ </a:t>
            </a:r>
            <a:r>
              <a:rPr lang="en-US" sz="2400" b="1" dirty="0">
                <a:solidFill>
                  <a:srgbClr val="004A82"/>
                </a:solidFill>
                <a:latin typeface="Calibri"/>
              </a:rPr>
              <a:t>GLU</a:t>
            </a:r>
            <a:endParaRPr lang="el-GR" sz="2400" b="1" dirty="0">
              <a:solidFill>
                <a:srgbClr val="004A82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88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Αλκαλικά, πολικές πλάγιες </a:t>
            </a:r>
            <a:r>
              <a:rPr lang="el-GR" dirty="0" err="1"/>
              <a:t>άλυσσοι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792088"/>
          </a:xfrm>
        </p:spPr>
        <p:txBody>
          <a:bodyPr/>
          <a:lstStyle/>
          <a:p>
            <a:pPr marL="0" indent="0" algn="ctr">
              <a:buNone/>
            </a:pPr>
            <a:r>
              <a:rPr lang="el-GR" b="1" dirty="0">
                <a:solidFill>
                  <a:srgbClr val="195C10"/>
                </a:solidFill>
              </a:rPr>
              <a:t>Με βάση </a:t>
            </a:r>
            <a:r>
              <a:rPr lang="en-US" b="1" dirty="0">
                <a:solidFill>
                  <a:srgbClr val="195C10"/>
                </a:solidFill>
              </a:rPr>
              <a:t>pH = 7</a:t>
            </a:r>
            <a:endParaRPr lang="el-GR" b="1" dirty="0">
              <a:solidFill>
                <a:srgbClr val="195C10"/>
              </a:solidFill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03191"/>
            <a:ext cx="1800200" cy="2986377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467544" y="4574526"/>
            <a:ext cx="19192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Calibri"/>
              </a:rPr>
              <a:t>Αργινίνη </a:t>
            </a:r>
            <a:r>
              <a:rPr lang="en-US" sz="2400" b="1" dirty="0">
                <a:solidFill>
                  <a:srgbClr val="004A82"/>
                </a:solidFill>
                <a:latin typeface="Calibri"/>
              </a:rPr>
              <a:t>ARG</a:t>
            </a:r>
            <a:endParaRPr lang="el-GR" sz="2400" b="1" dirty="0">
              <a:solidFill>
                <a:srgbClr val="004A82"/>
              </a:solidFill>
              <a:latin typeface="Calibri"/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348880"/>
            <a:ext cx="1683403" cy="2057491"/>
          </a:xfrm>
          <a:prstGeom prst="rect">
            <a:avLst/>
          </a:prstGeom>
        </p:spPr>
      </p:pic>
      <p:sp>
        <p:nvSpPr>
          <p:cNvPr id="9" name="Ορθογώνιο 8"/>
          <p:cNvSpPr/>
          <p:nvPr/>
        </p:nvSpPr>
        <p:spPr>
          <a:xfrm>
            <a:off x="3409157" y="4574525"/>
            <a:ext cx="16941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Calibri"/>
              </a:rPr>
              <a:t>Ιστιδίνη </a:t>
            </a:r>
            <a:r>
              <a:rPr lang="en-US" sz="2400" b="1" dirty="0">
                <a:solidFill>
                  <a:srgbClr val="004A82"/>
                </a:solidFill>
                <a:latin typeface="Calibri"/>
              </a:rPr>
              <a:t>HIS</a:t>
            </a:r>
            <a:endParaRPr lang="el-GR" sz="2400" b="1" dirty="0">
              <a:solidFill>
                <a:srgbClr val="004A82"/>
              </a:solidFill>
              <a:latin typeface="Calibri"/>
            </a:endParaRP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543" y="2093062"/>
            <a:ext cx="1925449" cy="2313309"/>
          </a:xfrm>
          <a:prstGeom prst="rect">
            <a:avLst/>
          </a:prstGeom>
        </p:spPr>
      </p:pic>
      <p:sp>
        <p:nvSpPr>
          <p:cNvPr id="11" name="Ορθογώνιο 10"/>
          <p:cNvSpPr/>
          <p:nvPr/>
        </p:nvSpPr>
        <p:spPr>
          <a:xfrm>
            <a:off x="6651874" y="4611327"/>
            <a:ext cx="15720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err="1">
                <a:solidFill>
                  <a:srgbClr val="004A82"/>
                </a:solidFill>
                <a:latin typeface="Calibri"/>
              </a:rPr>
              <a:t>Λυσίνη</a:t>
            </a:r>
            <a:r>
              <a:rPr lang="el-GR" sz="2400" b="1" dirty="0">
                <a:solidFill>
                  <a:srgbClr val="004A82"/>
                </a:solidFill>
                <a:latin typeface="Calibri"/>
              </a:rPr>
              <a:t> </a:t>
            </a:r>
            <a:r>
              <a:rPr lang="en-US" sz="2400" b="1" dirty="0">
                <a:solidFill>
                  <a:srgbClr val="004A82"/>
                </a:solidFill>
                <a:latin typeface="Calibri"/>
              </a:rPr>
              <a:t>LYS</a:t>
            </a:r>
            <a:endParaRPr lang="el-GR" sz="2400" b="1" dirty="0">
              <a:solidFill>
                <a:srgbClr val="004A82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21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</a:t>
            </a:r>
            <a:r>
              <a:rPr lang="el-GR" dirty="0" err="1"/>
              <a:t>πεπτιδικός</a:t>
            </a:r>
            <a:r>
              <a:rPr lang="el-GR" dirty="0"/>
              <a:t> δεσμός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627184" cy="140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611560" y="3717032"/>
            <a:ext cx="828092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Οι 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πρωτεϊνες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είναι πολυμερή φτιαγμένα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από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αμινοξέα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342900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πεπτιδικός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δεσμός είναι ο τρόπος με τον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οποίο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συνδέονται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τα Αμινοξέα, ώστε να σχηματίσουν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τις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dirty="0" err="1" smtClean="0">
                <a:solidFill>
                  <a:prstClr val="black"/>
                </a:solidFill>
                <a:latin typeface="Calibri"/>
              </a:rPr>
              <a:t>πρωτεϊνες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79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Πρωτοταγής</a:t>
            </a:r>
            <a:r>
              <a:rPr lang="el-GR" dirty="0"/>
              <a:t> δομή Πρωτεϊνών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97124"/>
            <a:ext cx="7396131" cy="2584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63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Πεπτίδια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26330"/>
            <a:ext cx="6183387" cy="3732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5796136" y="2204864"/>
            <a:ext cx="2232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4A82"/>
                </a:solidFill>
                <a:latin typeface="Calibri"/>
              </a:rPr>
              <a:t>C-</a:t>
            </a:r>
            <a:r>
              <a:rPr lang="el-GR" sz="2400" b="1" dirty="0" smtClean="0">
                <a:solidFill>
                  <a:srgbClr val="004A82"/>
                </a:solidFill>
                <a:latin typeface="Calibri"/>
              </a:rPr>
              <a:t>καταληκτικό</a:t>
            </a:r>
            <a:r>
              <a:rPr lang="en-US" sz="2400" b="1" dirty="0" smtClean="0">
                <a:solidFill>
                  <a:srgbClr val="004A82"/>
                </a:solidFill>
                <a:latin typeface="Calibri"/>
              </a:rPr>
              <a:t> </a:t>
            </a:r>
            <a:r>
              <a:rPr lang="el-GR" sz="2400" b="1" dirty="0" smtClean="0">
                <a:solidFill>
                  <a:srgbClr val="004A82"/>
                </a:solidFill>
                <a:latin typeface="Calibri"/>
              </a:rPr>
              <a:t>άκρο</a:t>
            </a:r>
            <a:endParaRPr lang="el-GR" sz="2400" b="1" dirty="0">
              <a:solidFill>
                <a:srgbClr val="004A82"/>
              </a:solidFill>
              <a:latin typeface="Calibri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1763688" y="2204864"/>
            <a:ext cx="2232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Calibri"/>
              </a:rPr>
              <a:t>Ν-καταληκτικό</a:t>
            </a:r>
          </a:p>
          <a:p>
            <a:r>
              <a:rPr lang="el-GR" sz="2400" b="1" dirty="0">
                <a:solidFill>
                  <a:srgbClr val="004A82"/>
                </a:solidFill>
                <a:latin typeface="Calibri"/>
              </a:rPr>
              <a:t>άκρο</a:t>
            </a:r>
          </a:p>
        </p:txBody>
      </p:sp>
      <p:sp>
        <p:nvSpPr>
          <p:cNvPr id="8" name="Ορθογώνιο 7"/>
          <p:cNvSpPr/>
          <p:nvPr/>
        </p:nvSpPr>
        <p:spPr>
          <a:xfrm>
            <a:off x="3491880" y="4508384"/>
            <a:ext cx="2664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err="1">
                <a:solidFill>
                  <a:srgbClr val="004A82"/>
                </a:solidFill>
                <a:latin typeface="Calibri"/>
              </a:rPr>
              <a:t>Πεπτιδικοί</a:t>
            </a:r>
            <a:r>
              <a:rPr lang="el-GR" sz="2400" b="1" dirty="0">
                <a:solidFill>
                  <a:srgbClr val="004A82"/>
                </a:solidFill>
                <a:latin typeface="Calibri"/>
              </a:rPr>
              <a:t> Δεσμοί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24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5496" y="116632"/>
            <a:ext cx="9001000" cy="1152128"/>
          </a:xfrm>
        </p:spPr>
        <p:txBody>
          <a:bodyPr>
            <a:normAutofit fontScale="90000"/>
          </a:bodyPr>
          <a:lstStyle/>
          <a:p>
            <a:r>
              <a:rPr lang="el-GR" dirty="0"/>
              <a:t>Αναπαράσταση </a:t>
            </a:r>
            <a:r>
              <a:rPr lang="el-GR" dirty="0" err="1"/>
              <a:t>Πρωτεϊνης</a:t>
            </a:r>
            <a:r>
              <a:rPr lang="el-GR" dirty="0"/>
              <a:t> (</a:t>
            </a:r>
            <a:r>
              <a:rPr lang="el-GR" dirty="0" err="1"/>
              <a:t>Λυσοζύμη</a:t>
            </a:r>
            <a:r>
              <a:rPr lang="el-GR" dirty="0"/>
              <a:t>) με ραβδία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1026" name="Picture 2" descr="File:Lysozyme 1LZ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40768"/>
            <a:ext cx="7620000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2264532" y="6236618"/>
            <a:ext cx="46149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Lysozyme </a:t>
            </a:r>
            <a:r>
              <a:rPr lang="en-US" sz="1200" dirty="0" smtClean="0">
                <a:latin typeface="+mn-lt"/>
                <a:hlinkClick r:id="rId3"/>
              </a:rPr>
              <a:t>1LZ1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4" tooltip="User:Ayacop"/>
              </a:rPr>
              <a:t>Ayacop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ως κοινό 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072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5496" y="116632"/>
            <a:ext cx="9073008" cy="1152128"/>
          </a:xfrm>
        </p:spPr>
        <p:txBody>
          <a:bodyPr>
            <a:normAutofit fontScale="90000"/>
          </a:bodyPr>
          <a:lstStyle/>
          <a:p>
            <a:r>
              <a:rPr lang="el-GR" dirty="0"/>
              <a:t>Αναπαράσταση </a:t>
            </a:r>
            <a:r>
              <a:rPr lang="el-GR" dirty="0" err="1"/>
              <a:t>Πρωτεϊνης</a:t>
            </a:r>
            <a:r>
              <a:rPr lang="el-GR" dirty="0"/>
              <a:t> (</a:t>
            </a:r>
            <a:r>
              <a:rPr lang="el-GR" dirty="0" err="1"/>
              <a:t>Λυσοζύμη</a:t>
            </a:r>
            <a:r>
              <a:rPr lang="el-GR" dirty="0"/>
              <a:t>)</a:t>
            </a:r>
            <a:br>
              <a:rPr lang="el-GR" dirty="0"/>
            </a:br>
            <a:r>
              <a:rPr lang="el-GR" dirty="0"/>
              <a:t>με σφαιρίδια στον χώρο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42" y="1628799"/>
            <a:ext cx="5614970" cy="4177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9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224136"/>
          </a:xfrm>
        </p:spPr>
        <p:txBody>
          <a:bodyPr>
            <a:normAutofit fontScale="90000"/>
          </a:bodyPr>
          <a:lstStyle/>
          <a:p>
            <a:r>
              <a:rPr lang="el-GR" dirty="0"/>
              <a:t>Αναπαράσταση </a:t>
            </a:r>
            <a:r>
              <a:rPr lang="el-GR" dirty="0" err="1"/>
              <a:t>Πρωτεϊνης</a:t>
            </a:r>
            <a:r>
              <a:rPr lang="el-GR" dirty="0"/>
              <a:t> (</a:t>
            </a:r>
            <a:r>
              <a:rPr lang="el-GR" dirty="0" err="1"/>
              <a:t>Λυσοζύμη</a:t>
            </a:r>
            <a:r>
              <a:rPr lang="el-GR" dirty="0"/>
              <a:t>) με ταινίες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2050" name="Picture 2" descr="File:Lysozy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1196752"/>
            <a:ext cx="6840760" cy="523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/>
          <p:nvPr/>
        </p:nvSpPr>
        <p:spPr>
          <a:xfrm>
            <a:off x="1616250" y="6579101"/>
            <a:ext cx="60187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Lysozyme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4" tooltip="User:Yikrazuul"/>
              </a:rPr>
              <a:t>Yikrazuul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5"/>
              </a:rPr>
              <a:t>CC BY-SA 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318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52128"/>
          </a:xfrm>
        </p:spPr>
        <p:txBody>
          <a:bodyPr>
            <a:normAutofit fontScale="90000"/>
          </a:bodyPr>
          <a:lstStyle/>
          <a:p>
            <a:r>
              <a:rPr lang="el-GR" dirty="0"/>
              <a:t>Αναπαράσταση </a:t>
            </a:r>
            <a:r>
              <a:rPr lang="el-GR" dirty="0" err="1"/>
              <a:t>Πρωτεϊνης</a:t>
            </a:r>
            <a:r>
              <a:rPr lang="el-GR" dirty="0"/>
              <a:t> (</a:t>
            </a:r>
            <a:r>
              <a:rPr lang="el-GR" dirty="0" err="1"/>
              <a:t>Λυσοζύμη</a:t>
            </a:r>
            <a:r>
              <a:rPr lang="el-GR" dirty="0"/>
              <a:t>)</a:t>
            </a:r>
            <a:br>
              <a:rPr lang="el-GR" dirty="0"/>
            </a:br>
            <a:r>
              <a:rPr lang="el-GR" dirty="0"/>
              <a:t>με </a:t>
            </a:r>
            <a:r>
              <a:rPr lang="el-GR" dirty="0" err="1"/>
              <a:t>σχεδιαγράφημα</a:t>
            </a:r>
            <a:endParaRPr lang="el-G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72816"/>
            <a:ext cx="3960451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2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Πρωτεΐνες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Η λειτουργία των Πρωτεϊνών.</a:t>
            </a:r>
          </a:p>
          <a:p>
            <a:r>
              <a:rPr lang="el-GR" dirty="0" smtClean="0"/>
              <a:t>Αμινοξέα</a:t>
            </a:r>
            <a:r>
              <a:rPr lang="el-GR" dirty="0"/>
              <a:t>.</a:t>
            </a:r>
          </a:p>
          <a:p>
            <a:r>
              <a:rPr lang="el-GR" dirty="0" err="1" smtClean="0"/>
              <a:t>Πεπτιδικός</a:t>
            </a:r>
            <a:r>
              <a:rPr lang="el-GR" dirty="0" smtClean="0"/>
              <a:t> </a:t>
            </a:r>
            <a:r>
              <a:rPr lang="el-GR" dirty="0"/>
              <a:t>Δεσμός.</a:t>
            </a:r>
          </a:p>
          <a:p>
            <a:r>
              <a:rPr lang="el-GR" dirty="0" smtClean="0"/>
              <a:t>Δομή </a:t>
            </a:r>
            <a:r>
              <a:rPr lang="el-GR" dirty="0"/>
              <a:t>των Πρωτεϊνών.</a:t>
            </a:r>
          </a:p>
          <a:p>
            <a:r>
              <a:rPr lang="el-GR" dirty="0" smtClean="0"/>
              <a:t>Μυοσφαιρίνη</a:t>
            </a:r>
            <a:r>
              <a:rPr lang="el-GR" dirty="0"/>
              <a:t>, Αιμοσφαιρίνη και Οξυγόνο.</a:t>
            </a:r>
          </a:p>
          <a:p>
            <a:r>
              <a:rPr lang="el-GR" dirty="0" err="1" smtClean="0"/>
              <a:t>Επισλόπηση</a:t>
            </a:r>
            <a:r>
              <a:rPr lang="el-GR" dirty="0" smtClean="0"/>
              <a:t> </a:t>
            </a:r>
            <a:r>
              <a:rPr lang="el-GR" dirty="0"/>
              <a:t>της δομής και λειτουργίας των Πρωτεϊνών.</a:t>
            </a:r>
          </a:p>
          <a:p>
            <a:r>
              <a:rPr lang="el-GR" dirty="0" smtClean="0"/>
              <a:t>Επίδραση </a:t>
            </a:r>
            <a:r>
              <a:rPr lang="el-GR" dirty="0"/>
              <a:t>της θερμοκρασίας και του </a:t>
            </a:r>
            <a:r>
              <a:rPr lang="el-GR" dirty="0" err="1"/>
              <a:t>pH</a:t>
            </a:r>
            <a:r>
              <a:rPr lang="el-GR" dirty="0"/>
              <a:t> στις </a:t>
            </a:r>
            <a:r>
              <a:rPr lang="el-GR" dirty="0" err="1"/>
              <a:t>πρωτεϊνες</a:t>
            </a:r>
            <a:r>
              <a:rPr lang="el-GR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9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Δευτεροταγής δομή Πρωτεϊνών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Οι μεγάλες </a:t>
            </a:r>
            <a:r>
              <a:rPr lang="el-GR" dirty="0" err="1"/>
              <a:t>αλυσσίδες</a:t>
            </a:r>
            <a:r>
              <a:rPr lang="el-GR" dirty="0"/>
              <a:t> Αμινοξέων συνήθως διπλώνονται </a:t>
            </a:r>
            <a:r>
              <a:rPr lang="el-GR" dirty="0" smtClean="0"/>
              <a:t>ή</a:t>
            </a:r>
            <a:r>
              <a:rPr lang="en-US" dirty="0" smtClean="0"/>
              <a:t> </a:t>
            </a:r>
            <a:r>
              <a:rPr lang="el-GR" dirty="0" smtClean="0"/>
              <a:t>τυλίγονται </a:t>
            </a:r>
            <a:r>
              <a:rPr lang="el-GR" dirty="0"/>
              <a:t>σε κανονικά επαναλαμβανόμενες δομές.</a:t>
            </a:r>
          </a:p>
          <a:p>
            <a:r>
              <a:rPr lang="el-GR" dirty="0" smtClean="0"/>
              <a:t>Η </a:t>
            </a:r>
            <a:r>
              <a:rPr lang="el-GR" dirty="0"/>
              <a:t>δομή είναι το αποτέλεσμα του δεσμού </a:t>
            </a:r>
            <a:r>
              <a:rPr lang="el-GR" dirty="0" smtClean="0"/>
              <a:t>Υδρογόνου</a:t>
            </a:r>
            <a:r>
              <a:rPr lang="en-US" dirty="0" smtClean="0"/>
              <a:t> </a:t>
            </a:r>
            <a:r>
              <a:rPr lang="el-GR" dirty="0" smtClean="0"/>
              <a:t>μεταξύ </a:t>
            </a:r>
            <a:r>
              <a:rPr lang="el-GR" dirty="0"/>
              <a:t>των Αμινοξέων στην </a:t>
            </a:r>
            <a:r>
              <a:rPr lang="el-GR" dirty="0" err="1"/>
              <a:t>Πρωτεϊνη</a:t>
            </a:r>
            <a:r>
              <a:rPr lang="el-GR" dirty="0"/>
              <a:t>.</a:t>
            </a:r>
          </a:p>
          <a:p>
            <a:r>
              <a:rPr lang="el-GR" dirty="0" smtClean="0"/>
              <a:t>Συνήθης </a:t>
            </a:r>
            <a:r>
              <a:rPr lang="el-GR" dirty="0"/>
              <a:t>δευτεροταγής δομές των </a:t>
            </a:r>
            <a:r>
              <a:rPr lang="el-GR" dirty="0" err="1"/>
              <a:t>Πρωτείνών</a:t>
            </a:r>
            <a:r>
              <a:rPr lang="el-GR" dirty="0"/>
              <a:t> είναι:</a:t>
            </a:r>
          </a:p>
          <a:p>
            <a:pPr lvl="1"/>
            <a:r>
              <a:rPr lang="el-GR" b="1" dirty="0" smtClean="0">
                <a:solidFill>
                  <a:srgbClr val="004A82"/>
                </a:solidFill>
              </a:rPr>
              <a:t>Η </a:t>
            </a:r>
            <a:r>
              <a:rPr lang="el-GR" b="1" dirty="0">
                <a:solidFill>
                  <a:srgbClr val="004A82"/>
                </a:solidFill>
              </a:rPr>
              <a:t>α-</a:t>
            </a:r>
            <a:r>
              <a:rPr lang="el-GR" b="1" dirty="0" err="1">
                <a:solidFill>
                  <a:srgbClr val="004A82"/>
                </a:solidFill>
              </a:rPr>
              <a:t>Ελιξ</a:t>
            </a:r>
            <a:r>
              <a:rPr lang="el-GR" b="1" dirty="0">
                <a:solidFill>
                  <a:srgbClr val="004A82"/>
                </a:solidFill>
              </a:rPr>
              <a:t> (ελικοειδής δομή).</a:t>
            </a:r>
          </a:p>
          <a:p>
            <a:pPr lvl="1"/>
            <a:r>
              <a:rPr lang="el-GR" b="1" dirty="0" smtClean="0">
                <a:solidFill>
                  <a:srgbClr val="004A82"/>
                </a:solidFill>
              </a:rPr>
              <a:t>Η </a:t>
            </a:r>
            <a:r>
              <a:rPr lang="el-GR" b="1" dirty="0">
                <a:solidFill>
                  <a:srgbClr val="004A82"/>
                </a:solidFill>
              </a:rPr>
              <a:t>β-Πτύχωση (φύλλα που σχηματίζουν πτυχές).</a:t>
            </a:r>
          </a:p>
          <a:p>
            <a:r>
              <a:rPr lang="el-GR" dirty="0" smtClean="0"/>
              <a:t>Η </a:t>
            </a:r>
            <a:r>
              <a:rPr lang="el-GR" dirty="0"/>
              <a:t>δευτεροταγής δομή </a:t>
            </a:r>
            <a:r>
              <a:rPr lang="el-GR" dirty="0" err="1"/>
              <a:t>προσθέτη</a:t>
            </a:r>
            <a:r>
              <a:rPr lang="el-GR" dirty="0"/>
              <a:t> νέες ιδιότητες σε </a:t>
            </a:r>
            <a:r>
              <a:rPr lang="el-GR" dirty="0" smtClean="0"/>
              <a:t>μια</a:t>
            </a:r>
            <a:r>
              <a:rPr lang="en-US" dirty="0" smtClean="0"/>
              <a:t> </a:t>
            </a:r>
            <a:r>
              <a:rPr lang="el-GR" dirty="0" err="1" smtClean="0"/>
              <a:t>Πρωτεϊνη</a:t>
            </a:r>
            <a:r>
              <a:rPr lang="el-GR" dirty="0"/>
              <a:t>, όπως ισχύ, ευελιξία κλπ.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64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α-</a:t>
            </a:r>
            <a:r>
              <a:rPr lang="el-GR" dirty="0" err="1"/>
              <a:t>Ελιξ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5266928" cy="5040560"/>
          </a:xfrm>
        </p:spPr>
        <p:txBody>
          <a:bodyPr>
            <a:normAutofit/>
          </a:bodyPr>
          <a:lstStyle/>
          <a:p>
            <a:r>
              <a:rPr lang="el-GR" dirty="0"/>
              <a:t>Η α-</a:t>
            </a:r>
            <a:r>
              <a:rPr lang="el-GR" dirty="0" err="1"/>
              <a:t>Ελιξ</a:t>
            </a:r>
            <a:r>
              <a:rPr lang="el-GR" dirty="0"/>
              <a:t> αποτελεί </a:t>
            </a:r>
            <a:r>
              <a:rPr lang="el-GR" dirty="0" smtClean="0"/>
              <a:t>ένα</a:t>
            </a:r>
            <a:r>
              <a:rPr lang="en-US" dirty="0" smtClean="0"/>
              <a:t> </a:t>
            </a:r>
            <a:r>
              <a:rPr lang="el-GR" dirty="0" smtClean="0"/>
              <a:t>κοινό </a:t>
            </a:r>
            <a:r>
              <a:rPr lang="el-GR" dirty="0"/>
              <a:t>τύπο </a:t>
            </a:r>
            <a:r>
              <a:rPr lang="el-GR" dirty="0" smtClean="0"/>
              <a:t>δευτεροταγούς</a:t>
            </a:r>
            <a:r>
              <a:rPr lang="en-US" dirty="0" smtClean="0"/>
              <a:t> </a:t>
            </a:r>
            <a:r>
              <a:rPr lang="el-GR" dirty="0" smtClean="0"/>
              <a:t>δομής</a:t>
            </a:r>
            <a:r>
              <a:rPr lang="el-GR" dirty="0"/>
              <a:t>.</a:t>
            </a:r>
          </a:p>
          <a:p>
            <a:r>
              <a:rPr lang="el-GR" dirty="0" smtClean="0"/>
              <a:t>Οι </a:t>
            </a:r>
            <a:r>
              <a:rPr lang="el-GR" dirty="0"/>
              <a:t>ιδιότητες της </a:t>
            </a:r>
            <a:r>
              <a:rPr lang="el-GR" dirty="0" smtClean="0"/>
              <a:t>α-</a:t>
            </a:r>
            <a:r>
              <a:rPr lang="el-GR" dirty="0" err="1" smtClean="0"/>
              <a:t>έλικος</a:t>
            </a:r>
            <a:r>
              <a:rPr lang="en-US" dirty="0"/>
              <a:t> </a:t>
            </a:r>
            <a:r>
              <a:rPr lang="el-GR" dirty="0" smtClean="0"/>
              <a:t>περιλαμβάνουν</a:t>
            </a:r>
            <a:r>
              <a:rPr lang="el-GR" dirty="0"/>
              <a:t>:</a:t>
            </a:r>
          </a:p>
          <a:p>
            <a:pPr lvl="1"/>
            <a:r>
              <a:rPr lang="el-GR" b="1" dirty="0" smtClean="0">
                <a:solidFill>
                  <a:srgbClr val="004A82"/>
                </a:solidFill>
              </a:rPr>
              <a:t>Σταθερότητα</a:t>
            </a:r>
            <a:r>
              <a:rPr lang="el-GR" b="1" dirty="0">
                <a:solidFill>
                  <a:srgbClr val="004A82"/>
                </a:solidFill>
              </a:rPr>
              <a:t>.</a:t>
            </a:r>
          </a:p>
          <a:p>
            <a:pPr lvl="1"/>
            <a:r>
              <a:rPr lang="el-GR" b="1" dirty="0" smtClean="0">
                <a:solidFill>
                  <a:srgbClr val="004A82"/>
                </a:solidFill>
              </a:rPr>
              <a:t>Χαμηλή </a:t>
            </a:r>
            <a:r>
              <a:rPr lang="el-GR" b="1" dirty="0">
                <a:solidFill>
                  <a:srgbClr val="004A82"/>
                </a:solidFill>
              </a:rPr>
              <a:t>διαλυτότητα </a:t>
            </a:r>
            <a:r>
              <a:rPr lang="el-GR" b="1" dirty="0" smtClean="0">
                <a:solidFill>
                  <a:srgbClr val="004A82"/>
                </a:solidFill>
              </a:rPr>
              <a:t>στο</a:t>
            </a:r>
            <a:r>
              <a:rPr lang="en-US" b="1" dirty="0" smtClean="0">
                <a:solidFill>
                  <a:srgbClr val="004A82"/>
                </a:solidFill>
              </a:rPr>
              <a:t> </a:t>
            </a:r>
            <a:r>
              <a:rPr lang="el-GR" b="1" dirty="0" smtClean="0">
                <a:solidFill>
                  <a:srgbClr val="004A82"/>
                </a:solidFill>
              </a:rPr>
              <a:t>νερό</a:t>
            </a:r>
            <a:r>
              <a:rPr lang="el-GR" b="1" dirty="0">
                <a:solidFill>
                  <a:srgbClr val="004A82"/>
                </a:solidFill>
              </a:rPr>
              <a:t>.</a:t>
            </a:r>
          </a:p>
          <a:p>
            <a:r>
              <a:rPr lang="el-GR" dirty="0" smtClean="0"/>
              <a:t>Προτάθηκε </a:t>
            </a:r>
            <a:r>
              <a:rPr lang="el-GR" dirty="0"/>
              <a:t>αρχικά </a:t>
            </a:r>
            <a:r>
              <a:rPr lang="el-GR" dirty="0" smtClean="0"/>
              <a:t>από</a:t>
            </a:r>
            <a:r>
              <a:rPr lang="en-US" dirty="0" smtClean="0"/>
              <a:t> </a:t>
            </a:r>
            <a:r>
              <a:rPr lang="el-GR" dirty="0" smtClean="0"/>
              <a:t>τους </a:t>
            </a:r>
            <a:r>
              <a:rPr lang="el-GR" dirty="0" err="1"/>
              <a:t>Pauling</a:t>
            </a:r>
            <a:r>
              <a:rPr lang="el-GR" dirty="0"/>
              <a:t> και </a:t>
            </a:r>
            <a:r>
              <a:rPr lang="el-GR" dirty="0" err="1"/>
              <a:t>Corey</a:t>
            </a:r>
            <a:r>
              <a:rPr lang="el-GR" dirty="0"/>
              <a:t> </a:t>
            </a:r>
            <a:r>
              <a:rPr lang="el-GR" dirty="0" smtClean="0"/>
              <a:t>το</a:t>
            </a:r>
            <a:r>
              <a:rPr lang="en-US" dirty="0" smtClean="0"/>
              <a:t> </a:t>
            </a:r>
            <a:r>
              <a:rPr lang="el-GR" dirty="0" smtClean="0"/>
              <a:t>1951</a:t>
            </a:r>
            <a:r>
              <a:rPr lang="el-GR" dirty="0"/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40768"/>
            <a:ext cx="2237494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77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Δημιουργία Ινών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628800"/>
            <a:ext cx="4330824" cy="3312368"/>
          </a:xfrm>
        </p:spPr>
        <p:txBody>
          <a:bodyPr/>
          <a:lstStyle/>
          <a:p>
            <a:r>
              <a:rPr lang="el-GR" dirty="0"/>
              <a:t>Κάθε </a:t>
            </a:r>
            <a:r>
              <a:rPr lang="el-GR" b="1" dirty="0">
                <a:solidFill>
                  <a:srgbClr val="004A82"/>
                </a:solidFill>
              </a:rPr>
              <a:t>Η</a:t>
            </a:r>
            <a:r>
              <a:rPr lang="el-GR" dirty="0"/>
              <a:t> του </a:t>
            </a:r>
            <a:r>
              <a:rPr lang="el-GR" dirty="0" err="1"/>
              <a:t>Αμιδίου</a:t>
            </a:r>
            <a:r>
              <a:rPr lang="el-GR" dirty="0"/>
              <a:t> </a:t>
            </a:r>
            <a:r>
              <a:rPr lang="el-GR" dirty="0" smtClean="0"/>
              <a:t>και</a:t>
            </a:r>
            <a:r>
              <a:rPr lang="en-US" dirty="0" smtClean="0"/>
              <a:t> </a:t>
            </a:r>
            <a:r>
              <a:rPr lang="el-GR" dirty="0" smtClean="0"/>
              <a:t>κάθε </a:t>
            </a:r>
            <a:r>
              <a:rPr lang="el-GR" b="1" dirty="0">
                <a:solidFill>
                  <a:srgbClr val="004A82"/>
                </a:solidFill>
              </a:rPr>
              <a:t>Ο</a:t>
            </a:r>
            <a:r>
              <a:rPr lang="el-GR" dirty="0"/>
              <a:t> του </a:t>
            </a:r>
            <a:r>
              <a:rPr lang="el-GR" dirty="0" smtClean="0"/>
              <a:t>Καρβονυλίου</a:t>
            </a:r>
            <a:r>
              <a:rPr lang="en-US" dirty="0" smtClean="0"/>
              <a:t> </a:t>
            </a:r>
            <a:r>
              <a:rPr lang="el-GR" dirty="0" smtClean="0"/>
              <a:t>εμπλέκονται </a:t>
            </a:r>
            <a:r>
              <a:rPr lang="el-GR" dirty="0"/>
              <a:t>σε ένα </a:t>
            </a:r>
            <a:r>
              <a:rPr lang="el-GR" dirty="0" smtClean="0"/>
              <a:t>δεσμό</a:t>
            </a:r>
            <a:r>
              <a:rPr lang="en-US" dirty="0" smtClean="0"/>
              <a:t> </a:t>
            </a:r>
            <a:r>
              <a:rPr lang="el-GR" dirty="0" smtClean="0"/>
              <a:t>Υδρογόνου</a:t>
            </a:r>
            <a:r>
              <a:rPr lang="el-GR" dirty="0"/>
              <a:t>.</a:t>
            </a:r>
          </a:p>
          <a:p>
            <a:r>
              <a:rPr lang="el-GR" dirty="0" err="1" smtClean="0"/>
              <a:t>Πολλα</a:t>
            </a:r>
            <a:r>
              <a:rPr lang="el-GR" dirty="0" smtClean="0"/>
              <a:t> </a:t>
            </a:r>
            <a:r>
              <a:rPr lang="el-GR" dirty="0"/>
              <a:t>νημάτια μπορεί </a:t>
            </a:r>
            <a:r>
              <a:rPr lang="el-GR" dirty="0" smtClean="0"/>
              <a:t>να</a:t>
            </a:r>
            <a:r>
              <a:rPr lang="en-US" dirty="0" smtClean="0"/>
              <a:t> </a:t>
            </a:r>
            <a:r>
              <a:rPr lang="el-GR" dirty="0" smtClean="0"/>
              <a:t>τυλιχθούν </a:t>
            </a:r>
            <a:r>
              <a:rPr lang="el-GR" dirty="0"/>
              <a:t>ώστε </a:t>
            </a:r>
            <a:r>
              <a:rPr lang="el-GR" dirty="0" smtClean="0"/>
              <a:t>να</a:t>
            </a:r>
            <a:r>
              <a:rPr lang="en-US" dirty="0" smtClean="0"/>
              <a:t> </a:t>
            </a:r>
            <a:r>
              <a:rPr lang="el-GR" dirty="0" smtClean="0"/>
              <a:t>σχηματίσουν </a:t>
            </a:r>
            <a:r>
              <a:rPr lang="el-GR" dirty="0"/>
              <a:t>μια </a:t>
            </a:r>
            <a:r>
              <a:rPr lang="el-GR" dirty="0" err="1" smtClean="0"/>
              <a:t>πρωτο</a:t>
            </a:r>
            <a:r>
              <a:rPr lang="en-US" dirty="0"/>
              <a:t>-</a:t>
            </a:r>
            <a:r>
              <a:rPr lang="el-GR" b="1" dirty="0" smtClean="0">
                <a:solidFill>
                  <a:srgbClr val="004A82"/>
                </a:solidFill>
              </a:rPr>
              <a:t>ίνα</a:t>
            </a:r>
            <a:r>
              <a:rPr lang="el-GR" b="1" dirty="0">
                <a:solidFill>
                  <a:srgbClr val="004A82"/>
                </a:solidFill>
              </a:rPr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237" y="1484784"/>
            <a:ext cx="291632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3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α-</a:t>
            </a:r>
            <a:r>
              <a:rPr lang="el-GR" dirty="0" err="1"/>
              <a:t>Ελιξ</a:t>
            </a:r>
            <a:r>
              <a:rPr lang="el-GR" dirty="0"/>
              <a:t>: </a:t>
            </a:r>
            <a:r>
              <a:rPr lang="el-GR" dirty="0" err="1"/>
              <a:t>Μυοσίνη</a:t>
            </a:r>
            <a:r>
              <a:rPr lang="el-GR" dirty="0"/>
              <a:t> - </a:t>
            </a:r>
            <a:r>
              <a:rPr lang="el-GR" dirty="0" err="1"/>
              <a:t>Ακτίνη</a:t>
            </a:r>
            <a:endParaRPr lang="el-G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6120680" cy="367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00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1152128"/>
          </a:xfrm>
        </p:spPr>
        <p:txBody>
          <a:bodyPr>
            <a:normAutofit fontScale="90000"/>
          </a:bodyPr>
          <a:lstStyle/>
          <a:p>
            <a:r>
              <a:rPr lang="el-GR" dirty="0" err="1"/>
              <a:t>Κολισίνη</a:t>
            </a:r>
            <a:r>
              <a:rPr lang="el-GR" dirty="0"/>
              <a:t> Ια: Η </a:t>
            </a:r>
            <a:r>
              <a:rPr lang="el-GR" dirty="0" err="1"/>
              <a:t>πρωτεϊνη</a:t>
            </a:r>
            <a:r>
              <a:rPr lang="el-GR" dirty="0"/>
              <a:t> αυτή </a:t>
            </a:r>
            <a:r>
              <a:rPr lang="el-GR" dirty="0" smtClean="0"/>
              <a:t>αποτελείται</a:t>
            </a:r>
            <a:r>
              <a:rPr lang="en-US" dirty="0" smtClean="0"/>
              <a:t> </a:t>
            </a:r>
            <a:r>
              <a:rPr lang="el-GR" dirty="0" smtClean="0"/>
              <a:t>κυρίως </a:t>
            </a:r>
            <a:r>
              <a:rPr lang="el-GR" dirty="0"/>
              <a:t>από α-έλικες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7671683" cy="325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75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β-Πτύχωση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696744" cy="3484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20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01000" cy="1152128"/>
          </a:xfrm>
        </p:spPr>
        <p:txBody>
          <a:bodyPr>
            <a:normAutofit fontScale="90000"/>
          </a:bodyPr>
          <a:lstStyle/>
          <a:p>
            <a:r>
              <a:rPr lang="el-GR" dirty="0"/>
              <a:t>β-πτύχωση φύλλων: Μια άλλη δευτεροταγής δομή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08512"/>
          </a:xfrm>
        </p:spPr>
        <p:txBody>
          <a:bodyPr/>
          <a:lstStyle/>
          <a:p>
            <a:r>
              <a:rPr lang="el-GR" dirty="0"/>
              <a:t>Η β-Πτύχωση φύλλων είναι μια άλλη δευτεροταγής </a:t>
            </a:r>
            <a:r>
              <a:rPr lang="el-GR" dirty="0" smtClean="0"/>
              <a:t>δομή,</a:t>
            </a:r>
            <a:r>
              <a:rPr lang="en-US" dirty="0" smtClean="0"/>
              <a:t> </a:t>
            </a:r>
            <a:r>
              <a:rPr lang="el-GR" dirty="0" smtClean="0"/>
              <a:t>η </a:t>
            </a:r>
            <a:r>
              <a:rPr lang="el-GR" dirty="0"/>
              <a:t>οποία σχηματίζεται από δεσμούς Υδρογόνου </a:t>
            </a:r>
            <a:r>
              <a:rPr lang="el-GR" dirty="0" smtClean="0"/>
              <a:t>ανάμεσα</a:t>
            </a:r>
            <a:r>
              <a:rPr lang="en-US" dirty="0" smtClean="0"/>
              <a:t> </a:t>
            </a:r>
            <a:r>
              <a:rPr lang="el-GR" dirty="0" smtClean="0"/>
              <a:t>σε </a:t>
            </a:r>
            <a:r>
              <a:rPr lang="el-GR" dirty="0"/>
              <a:t>κοντινά φύλλα πρωτεϊνών.</a:t>
            </a:r>
          </a:p>
          <a:p>
            <a:r>
              <a:rPr lang="el-GR" dirty="0" smtClean="0"/>
              <a:t>Χαρακτηριστικό </a:t>
            </a:r>
            <a:r>
              <a:rPr lang="el-GR" dirty="0"/>
              <a:t>παράδειγμα είναι το Μετάξι.</a:t>
            </a:r>
          </a:p>
          <a:p>
            <a:r>
              <a:rPr lang="el-GR" dirty="0" smtClean="0"/>
              <a:t>Αποτελείται </a:t>
            </a:r>
            <a:r>
              <a:rPr lang="el-GR" dirty="0"/>
              <a:t>κυρίως από </a:t>
            </a:r>
            <a:r>
              <a:rPr lang="el-GR" dirty="0" err="1"/>
              <a:t>Γλυκίνη</a:t>
            </a:r>
            <a:r>
              <a:rPr lang="el-GR" dirty="0"/>
              <a:t> και </a:t>
            </a:r>
            <a:r>
              <a:rPr lang="el-GR" dirty="0" err="1"/>
              <a:t>Αλανίνη</a:t>
            </a:r>
            <a:r>
              <a:rPr lang="el-GR" dirty="0"/>
              <a:t>.</a:t>
            </a:r>
          </a:p>
          <a:p>
            <a:r>
              <a:rPr lang="el-GR" dirty="0" smtClean="0"/>
              <a:t>Η </a:t>
            </a:r>
            <a:r>
              <a:rPr lang="el-GR" dirty="0"/>
              <a:t>δομή μοιάζει με αυτή των πτυχωμένων χαρτονιών, </a:t>
            </a:r>
            <a:r>
              <a:rPr lang="el-GR" dirty="0" smtClean="0"/>
              <a:t>που</a:t>
            </a:r>
            <a:r>
              <a:rPr lang="en-US" dirty="0" smtClean="0"/>
              <a:t> </a:t>
            </a:r>
            <a:r>
              <a:rPr lang="el-GR" dirty="0" smtClean="0"/>
              <a:t>χρησιμοποιείται </a:t>
            </a:r>
            <a:r>
              <a:rPr lang="el-GR" dirty="0"/>
              <a:t>για μεγαλύτερη αντοχή.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87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β-πτύχωση φύλλων: Το Μετάξι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00808"/>
            <a:ext cx="4752528" cy="3802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75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Σύγκριση α και β δεσμών στην </a:t>
            </a:r>
            <a:r>
              <a:rPr lang="el-GR" dirty="0" err="1"/>
              <a:t>Γλυκίνη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88840"/>
            <a:ext cx="2592288" cy="2290048"/>
          </a:xfrm>
        </p:spPr>
      </p:pic>
      <p:sp>
        <p:nvSpPr>
          <p:cNvPr id="6" name="Ορθογώνιο 5"/>
          <p:cNvSpPr/>
          <p:nvPr/>
        </p:nvSpPr>
        <p:spPr>
          <a:xfrm>
            <a:off x="899592" y="2348880"/>
            <a:ext cx="365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Calibri"/>
              </a:rPr>
              <a:t>α</a:t>
            </a: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916832"/>
            <a:ext cx="3024336" cy="2414386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>
          <a:xfrm>
            <a:off x="7452320" y="2039615"/>
            <a:ext cx="365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Calibri"/>
              </a:rPr>
              <a:t>β</a:t>
            </a:r>
          </a:p>
        </p:txBody>
      </p:sp>
      <p:sp>
        <p:nvSpPr>
          <p:cNvPr id="9" name="Ορθογώνιο 8"/>
          <p:cNvSpPr/>
          <p:nvPr/>
        </p:nvSpPr>
        <p:spPr>
          <a:xfrm>
            <a:off x="1794022" y="4437112"/>
            <a:ext cx="61320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004A82"/>
                </a:solidFill>
                <a:latin typeface="Calibri"/>
              </a:rPr>
              <a:t>Στην α μορφή όλα τα καρβονύλια </a:t>
            </a:r>
            <a:r>
              <a:rPr lang="el-GR" sz="2400" b="1" dirty="0" smtClean="0">
                <a:solidFill>
                  <a:srgbClr val="004A82"/>
                </a:solidFill>
                <a:latin typeface="Calibri"/>
              </a:rPr>
              <a:t>έχουν</a:t>
            </a:r>
            <a:r>
              <a:rPr lang="en-US" sz="2400" b="1" dirty="0" smtClean="0">
                <a:solidFill>
                  <a:srgbClr val="004A82"/>
                </a:solidFill>
                <a:latin typeface="Calibri"/>
              </a:rPr>
              <a:t> </a:t>
            </a:r>
            <a:r>
              <a:rPr lang="el-GR" sz="2400" b="1" dirty="0" smtClean="0">
                <a:solidFill>
                  <a:srgbClr val="004A82"/>
                </a:solidFill>
                <a:latin typeface="Calibri"/>
              </a:rPr>
              <a:t>την </a:t>
            </a:r>
            <a:r>
              <a:rPr lang="el-GR" sz="2400" b="1" dirty="0">
                <a:solidFill>
                  <a:srgbClr val="004A82"/>
                </a:solidFill>
                <a:latin typeface="Calibri"/>
              </a:rPr>
              <a:t>ίδια φορά, ενώ στην </a:t>
            </a:r>
            <a:r>
              <a:rPr lang="el-GR" sz="2400" b="1" dirty="0" smtClean="0">
                <a:solidFill>
                  <a:srgbClr val="004A82"/>
                </a:solidFill>
                <a:latin typeface="Calibri"/>
              </a:rPr>
              <a:t>β</a:t>
            </a:r>
            <a:r>
              <a:rPr lang="en-US" sz="2400" b="1" dirty="0" smtClean="0">
                <a:solidFill>
                  <a:srgbClr val="004A82"/>
                </a:solidFill>
                <a:latin typeface="Calibri"/>
              </a:rPr>
              <a:t> </a:t>
            </a:r>
            <a:r>
              <a:rPr lang="el-GR" sz="2400" b="1" dirty="0" err="1" smtClean="0">
                <a:solidFill>
                  <a:srgbClr val="004A82"/>
                </a:solidFill>
                <a:latin typeface="Calibri"/>
              </a:rPr>
              <a:t>εναλάσσεται</a:t>
            </a:r>
            <a:r>
              <a:rPr lang="el-GR" sz="2400" b="1" dirty="0">
                <a:solidFill>
                  <a:srgbClr val="004A82"/>
                </a:solidFill>
                <a:latin typeface="Calibri"/>
              </a:rPr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77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Σύγκριση α και β δεσμών σε </a:t>
            </a:r>
            <a:r>
              <a:rPr lang="el-GR" dirty="0" err="1"/>
              <a:t>πρωτεϊνες</a:t>
            </a:r>
            <a:endParaRPr lang="el-GR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6245326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1763688" y="2492896"/>
            <a:ext cx="365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Calibri"/>
              </a:rPr>
              <a:t>α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906267"/>
            <a:ext cx="6768418" cy="153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Ορθογώνιο 7"/>
          <p:cNvSpPr/>
          <p:nvPr/>
        </p:nvSpPr>
        <p:spPr>
          <a:xfrm>
            <a:off x="1622205" y="4444913"/>
            <a:ext cx="365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Calibri"/>
              </a:rPr>
              <a:t>β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0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Λειτουργίες των Πρωτεϊνών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>
                <a:solidFill>
                  <a:srgbClr val="004A82"/>
                </a:solidFill>
              </a:rPr>
              <a:t>Καταλυτικές: </a:t>
            </a:r>
            <a:r>
              <a:rPr lang="el-GR" dirty="0"/>
              <a:t>Στην Βιοχημεία, ως Ενζυμα.</a:t>
            </a:r>
          </a:p>
          <a:p>
            <a:r>
              <a:rPr lang="el-GR" b="1" dirty="0" err="1" smtClean="0">
                <a:solidFill>
                  <a:srgbClr val="004A82"/>
                </a:solidFill>
              </a:rPr>
              <a:t>Ανοσοσφαιρίνες:</a:t>
            </a:r>
            <a:r>
              <a:rPr lang="el-GR" dirty="0" err="1" smtClean="0"/>
              <a:t>Αντισώματα</a:t>
            </a:r>
            <a:r>
              <a:rPr lang="el-GR" dirty="0" smtClean="0"/>
              <a:t> </a:t>
            </a:r>
            <a:r>
              <a:rPr lang="el-GR" dirty="0"/>
              <a:t>του </a:t>
            </a:r>
            <a:r>
              <a:rPr lang="el-GR" dirty="0" smtClean="0"/>
              <a:t>Ανοσολογικού Συστήματος</a:t>
            </a:r>
            <a:endParaRPr lang="el-GR" dirty="0"/>
          </a:p>
          <a:p>
            <a:r>
              <a:rPr lang="el-GR" b="1" dirty="0" smtClean="0">
                <a:solidFill>
                  <a:srgbClr val="004A82"/>
                </a:solidFill>
              </a:rPr>
              <a:t>Μεταφορικές</a:t>
            </a:r>
            <a:r>
              <a:rPr lang="el-GR" b="1" dirty="0">
                <a:solidFill>
                  <a:srgbClr val="004A82"/>
                </a:solidFill>
              </a:rPr>
              <a:t>:</a:t>
            </a:r>
            <a:r>
              <a:rPr lang="el-GR" dirty="0"/>
              <a:t> Ουσιών, όπως π.χ. Αιμοσφαιρίνη - Ο2.</a:t>
            </a:r>
          </a:p>
          <a:p>
            <a:r>
              <a:rPr lang="el-GR" b="1" dirty="0" smtClean="0">
                <a:solidFill>
                  <a:srgbClr val="004A82"/>
                </a:solidFill>
              </a:rPr>
              <a:t>Ρυθμιστικές</a:t>
            </a:r>
            <a:r>
              <a:rPr lang="el-GR" b="1" dirty="0">
                <a:solidFill>
                  <a:srgbClr val="004A82"/>
                </a:solidFill>
              </a:rPr>
              <a:t>:</a:t>
            </a:r>
            <a:r>
              <a:rPr lang="el-GR" dirty="0"/>
              <a:t> Ορμόνες, έλεγχος του Μεταβολισμού.</a:t>
            </a:r>
          </a:p>
          <a:p>
            <a:r>
              <a:rPr lang="el-GR" b="1" dirty="0" smtClean="0">
                <a:solidFill>
                  <a:srgbClr val="004A82"/>
                </a:solidFill>
              </a:rPr>
              <a:t>Δομικές</a:t>
            </a:r>
            <a:r>
              <a:rPr lang="el-GR" b="1" dirty="0">
                <a:solidFill>
                  <a:srgbClr val="004A82"/>
                </a:solidFill>
              </a:rPr>
              <a:t>:</a:t>
            </a:r>
            <a:r>
              <a:rPr lang="el-GR" dirty="0"/>
              <a:t> </a:t>
            </a:r>
            <a:r>
              <a:rPr lang="el-GR" dirty="0" err="1"/>
              <a:t>Καλύματα</a:t>
            </a:r>
            <a:r>
              <a:rPr lang="el-GR" dirty="0"/>
              <a:t> και υποστηρίγματα, </a:t>
            </a:r>
            <a:r>
              <a:rPr lang="el-GR" dirty="0" smtClean="0"/>
              <a:t>δέρμα, τένοντες</a:t>
            </a:r>
            <a:r>
              <a:rPr lang="el-GR" dirty="0"/>
              <a:t>, μαλλιά, νύχια, οστά.</a:t>
            </a:r>
          </a:p>
          <a:p>
            <a:r>
              <a:rPr lang="el-GR" b="1" dirty="0" smtClean="0">
                <a:solidFill>
                  <a:srgbClr val="004A82"/>
                </a:solidFill>
              </a:rPr>
              <a:t>Κίνηση</a:t>
            </a:r>
            <a:r>
              <a:rPr lang="el-GR" b="1" dirty="0">
                <a:solidFill>
                  <a:srgbClr val="004A82"/>
                </a:solidFill>
              </a:rPr>
              <a:t>:</a:t>
            </a:r>
            <a:r>
              <a:rPr lang="el-GR" dirty="0"/>
              <a:t> Μυς, </a:t>
            </a:r>
            <a:r>
              <a:rPr lang="el-GR" dirty="0" err="1"/>
              <a:t>Βλερφαρίδες</a:t>
            </a:r>
            <a:r>
              <a:rPr lang="el-GR" dirty="0"/>
              <a:t>, Μαστίγια.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4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Κολλαγόνο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3645024"/>
            <a:ext cx="8229600" cy="2448272"/>
          </a:xfrm>
        </p:spPr>
        <p:txBody>
          <a:bodyPr/>
          <a:lstStyle/>
          <a:p>
            <a:r>
              <a:rPr lang="el-GR" dirty="0"/>
              <a:t>Είναι οικογένεια δομικών πρωτεϊνών, οι οποίες </a:t>
            </a:r>
            <a:r>
              <a:rPr lang="el-GR" dirty="0" smtClean="0"/>
              <a:t>αποτελούν</a:t>
            </a:r>
            <a:r>
              <a:rPr lang="en-US" dirty="0" smtClean="0"/>
              <a:t> </a:t>
            </a:r>
            <a:r>
              <a:rPr lang="el-GR" dirty="0" smtClean="0"/>
              <a:t>το </a:t>
            </a:r>
            <a:r>
              <a:rPr lang="el-GR" dirty="0"/>
              <a:t>1/3 των πρωτεϊνών του ανθρωπίνου σώματος.</a:t>
            </a:r>
          </a:p>
          <a:p>
            <a:r>
              <a:rPr lang="el-GR" dirty="0" smtClean="0"/>
              <a:t>Παρέχουν </a:t>
            </a:r>
            <a:r>
              <a:rPr lang="el-GR" dirty="0"/>
              <a:t>αντοχή στα οστά, στους τένοντες, στο </a:t>
            </a:r>
            <a:r>
              <a:rPr lang="el-GR" dirty="0" smtClean="0"/>
              <a:t>δέρμα,</a:t>
            </a:r>
            <a:r>
              <a:rPr lang="en-US" dirty="0"/>
              <a:t> </a:t>
            </a:r>
            <a:r>
              <a:rPr lang="el-GR" dirty="0" smtClean="0"/>
              <a:t>στα </a:t>
            </a:r>
            <a:r>
              <a:rPr lang="el-GR" dirty="0"/>
              <a:t>αιμοφόρα αγγεία κλπ.</a:t>
            </a:r>
          </a:p>
          <a:p>
            <a:r>
              <a:rPr lang="el-GR" dirty="0" smtClean="0"/>
              <a:t>Σχηματίζουν </a:t>
            </a:r>
            <a:r>
              <a:rPr lang="el-GR" dirty="0"/>
              <a:t>τριπλή έλικα </a:t>
            </a:r>
            <a:r>
              <a:rPr lang="el-GR" b="1" dirty="0">
                <a:solidFill>
                  <a:srgbClr val="004A82"/>
                </a:solidFill>
              </a:rPr>
              <a:t>(</a:t>
            </a:r>
            <a:r>
              <a:rPr lang="el-GR" b="1" dirty="0" err="1">
                <a:solidFill>
                  <a:srgbClr val="004A82"/>
                </a:solidFill>
              </a:rPr>
              <a:t>τροποκολλαγόνο</a:t>
            </a:r>
            <a:r>
              <a:rPr lang="el-GR" b="1" dirty="0">
                <a:solidFill>
                  <a:srgbClr val="004A82"/>
                </a:solidFill>
              </a:rPr>
              <a:t>).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3074" name="Picture 2" descr="File:Collagentripleheli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81460" y="-1749384"/>
            <a:ext cx="1581080" cy="79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1562645" y="2989417"/>
            <a:ext cx="60187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Collagentriplehelix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E rulez"/>
              </a:rPr>
              <a:t>E </a:t>
            </a:r>
            <a:r>
              <a:rPr lang="en-US" sz="1200" dirty="0" err="1">
                <a:latin typeface="+mn-lt"/>
                <a:hlinkClick r:id="rId4" tooltip="User:E rulez"/>
              </a:rPr>
              <a:t>rulez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5"/>
              </a:rPr>
              <a:t>CC BY-SA 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020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Τροποκολλαγόνο</a:t>
            </a:r>
            <a:endParaRPr lang="el-GR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88840"/>
            <a:ext cx="6672742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98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Κολλαγόνο και Βιταμίνη </a:t>
            </a:r>
            <a:r>
              <a:rPr lang="en-US" dirty="0"/>
              <a:t>C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3573016"/>
            <a:ext cx="8229600" cy="2664296"/>
          </a:xfrm>
        </p:spPr>
        <p:txBody>
          <a:bodyPr/>
          <a:lstStyle/>
          <a:p>
            <a:r>
              <a:rPr lang="el-GR" dirty="0"/>
              <a:t>Η βασική λειτουργία της Βιταμίνης C είναι στο σχηματισμό </a:t>
            </a:r>
            <a:r>
              <a:rPr lang="el-GR" dirty="0" smtClean="0"/>
              <a:t>του</a:t>
            </a:r>
            <a:r>
              <a:rPr lang="en-US" dirty="0" smtClean="0"/>
              <a:t> </a:t>
            </a:r>
            <a:r>
              <a:rPr lang="el-GR" dirty="0" smtClean="0"/>
              <a:t>Κολλαγόνου</a:t>
            </a:r>
            <a:r>
              <a:rPr lang="el-GR" dirty="0"/>
              <a:t>.</a:t>
            </a:r>
          </a:p>
          <a:p>
            <a:r>
              <a:rPr lang="el-GR" dirty="0" smtClean="0"/>
              <a:t>Η </a:t>
            </a:r>
            <a:r>
              <a:rPr lang="el-GR" dirty="0" err="1"/>
              <a:t>Προλίνη</a:t>
            </a:r>
            <a:r>
              <a:rPr lang="el-GR" dirty="0"/>
              <a:t> και η </a:t>
            </a:r>
            <a:r>
              <a:rPr lang="el-GR" dirty="0" err="1"/>
              <a:t>Λυσίνη</a:t>
            </a:r>
            <a:r>
              <a:rPr lang="el-GR" dirty="0"/>
              <a:t> στο Κολλαγόνο μετασχηματίζονται </a:t>
            </a:r>
            <a:r>
              <a:rPr lang="el-GR" dirty="0" smtClean="0"/>
              <a:t>σε</a:t>
            </a:r>
            <a:r>
              <a:rPr lang="en-US" dirty="0" smtClean="0"/>
              <a:t> </a:t>
            </a:r>
            <a:r>
              <a:rPr lang="el-GR" dirty="0" smtClean="0"/>
              <a:t>4-Υδροξυπρολίνη </a:t>
            </a:r>
            <a:r>
              <a:rPr lang="el-GR" dirty="0"/>
              <a:t>και σε 5--Υδρο-ξυλυσινη με την χρήση </a:t>
            </a:r>
            <a:r>
              <a:rPr lang="el-GR" dirty="0" smtClean="0"/>
              <a:t>της</a:t>
            </a:r>
            <a:r>
              <a:rPr lang="en-US" dirty="0" smtClean="0"/>
              <a:t> </a:t>
            </a:r>
            <a:r>
              <a:rPr lang="el-GR" dirty="0" smtClean="0"/>
              <a:t>Βιταμίνης </a:t>
            </a:r>
            <a:r>
              <a:rPr lang="el-GR" dirty="0"/>
              <a:t>C.</a:t>
            </a:r>
          </a:p>
          <a:p>
            <a:r>
              <a:rPr lang="el-GR" dirty="0" smtClean="0"/>
              <a:t>Η </a:t>
            </a:r>
            <a:r>
              <a:rPr lang="el-GR" dirty="0"/>
              <a:t>έλλειψη Βιταμίνης C προκαλεί </a:t>
            </a:r>
            <a:r>
              <a:rPr lang="el-GR" b="1" dirty="0">
                <a:solidFill>
                  <a:srgbClr val="004A82"/>
                </a:solidFill>
              </a:rPr>
              <a:t>Σκορβούτο.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618"/>
            <a:ext cx="6696744" cy="173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1619672" y="2418172"/>
            <a:ext cx="15403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195C10"/>
                </a:solidFill>
                <a:latin typeface="Calibri"/>
              </a:rPr>
              <a:t>Βιταμίνη </a:t>
            </a:r>
            <a:r>
              <a:rPr lang="en-US" sz="2400" b="1" dirty="0">
                <a:solidFill>
                  <a:srgbClr val="195C10"/>
                </a:solidFill>
                <a:latin typeface="Calibri"/>
              </a:rPr>
              <a:t>C</a:t>
            </a:r>
            <a:endParaRPr lang="el-GR" sz="2400" b="1" dirty="0">
              <a:solidFill>
                <a:srgbClr val="195C10"/>
              </a:solidFill>
              <a:latin typeface="Calibri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6228184" y="2420008"/>
            <a:ext cx="2127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err="1">
                <a:solidFill>
                  <a:srgbClr val="004A82"/>
                </a:solidFill>
                <a:latin typeface="Calibri"/>
              </a:rPr>
              <a:t>Ασκορβικό</a:t>
            </a:r>
            <a:r>
              <a:rPr lang="el-GR" sz="2400" b="1" dirty="0">
                <a:solidFill>
                  <a:srgbClr val="004A82"/>
                </a:solidFill>
                <a:latin typeface="Calibri"/>
              </a:rPr>
              <a:t> Οξύ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15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Βασίλης </a:t>
            </a:r>
            <a:r>
              <a:rPr lang="el-GR" sz="2000" dirty="0" smtClean="0"/>
              <a:t>Σπυρόπουλος</a:t>
            </a:r>
            <a:r>
              <a:rPr lang="en-US" sz="2000" dirty="0" smtClean="0"/>
              <a:t> </a:t>
            </a:r>
            <a:r>
              <a:rPr lang="el-GR" sz="2000" dirty="0" smtClean="0"/>
              <a:t>2014. </a:t>
            </a:r>
            <a:r>
              <a:rPr lang="el-GR" sz="2000" dirty="0"/>
              <a:t>Βασίλης Σπυρόπουλος. «Μαθήματα Βιοχημείας. </a:t>
            </a:r>
            <a:r>
              <a:rPr lang="el-GR" sz="2000" dirty="0" smtClean="0"/>
              <a:t>Ενότητα </a:t>
            </a:r>
            <a:r>
              <a:rPr lang="en-US" sz="2000" dirty="0" smtClean="0"/>
              <a:t>9:</a:t>
            </a:r>
            <a:r>
              <a:rPr lang="el-GR" sz="2000" dirty="0" smtClean="0"/>
              <a:t> Πρωτεΐνες».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206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24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7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Αμινοξέα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12776"/>
            <a:ext cx="3398551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350169" y="3861048"/>
            <a:ext cx="849694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Οι 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πρωτείνες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αποτελούνται από είκοσι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κοινά Αμινοξέα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342900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400" dirty="0" err="1" smtClean="0">
                <a:solidFill>
                  <a:prstClr val="black"/>
                </a:solidFill>
                <a:latin typeface="Calibri"/>
              </a:rPr>
              <a:t>Ολα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είναι α-Αμινοξέα εκτός από την 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Προλίνη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342900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Μια 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πρωτοταγής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Αμίνη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είναι συνδεδεμένη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αμέσως μετά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το 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καρβοξύλιο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94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Συμπεριφορά των Αμινοξέων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5834285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750653" y="3861048"/>
            <a:ext cx="770485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Επειδή στα Αμινοξέα είναι παρόντα ταυτοχρόνως ένα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Οξύ και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μια Βάση (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αμφολυτικός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χαρακτήρας), μπορούν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να σχηματίζουν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θετικά ή αρνητικά ιόντα (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zwitterion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).</a:t>
            </a:r>
          </a:p>
          <a:p>
            <a:pPr marL="342900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Το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τι ακριβώς θα συμβεί εξαρτάται από το 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pH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και το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είδος του 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Αμινοξέος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13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Οπτική </a:t>
            </a:r>
            <a:r>
              <a:rPr lang="el-GR" dirty="0" err="1"/>
              <a:t>Ενεργότητα</a:t>
            </a:r>
            <a:r>
              <a:rPr lang="el-GR" dirty="0"/>
              <a:t> των α-Αμινοξέων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08512"/>
          </a:xfrm>
        </p:spPr>
        <p:txBody>
          <a:bodyPr>
            <a:normAutofit/>
          </a:bodyPr>
          <a:lstStyle/>
          <a:p>
            <a:r>
              <a:rPr lang="el-GR" dirty="0"/>
              <a:t>Με εξαίρεση </a:t>
            </a:r>
            <a:r>
              <a:rPr lang="el-GR" dirty="0" smtClean="0"/>
              <a:t>την Γλυκίνη</a:t>
            </a:r>
            <a:r>
              <a:rPr lang="el-GR" dirty="0"/>
              <a:t>, ο α </a:t>
            </a:r>
            <a:r>
              <a:rPr lang="el-GR" dirty="0" err="1" smtClean="0"/>
              <a:t>ανθρακας</a:t>
            </a:r>
            <a:r>
              <a:rPr lang="el-GR" dirty="0" smtClean="0"/>
              <a:t> C </a:t>
            </a:r>
            <a:r>
              <a:rPr lang="el-GR" dirty="0"/>
              <a:t>συνδέεται με </a:t>
            </a:r>
            <a:r>
              <a:rPr lang="el-GR" dirty="0" smtClean="0"/>
              <a:t>4 διαφορετικές </a:t>
            </a:r>
            <a:r>
              <a:rPr lang="el-GR" dirty="0"/>
              <a:t>ομάδες </a:t>
            </a:r>
            <a:r>
              <a:rPr lang="el-GR" dirty="0" smtClean="0"/>
              <a:t>και αποτελεί κέντρο ασυμμετρίας</a:t>
            </a:r>
            <a:r>
              <a:rPr lang="el-GR" dirty="0"/>
              <a:t>.</a:t>
            </a:r>
          </a:p>
          <a:p>
            <a:r>
              <a:rPr lang="el-GR" dirty="0" smtClean="0"/>
              <a:t>Τα </a:t>
            </a:r>
            <a:r>
              <a:rPr lang="el-GR" dirty="0"/>
              <a:t>Αμινοξέα είναι </a:t>
            </a:r>
            <a:r>
              <a:rPr lang="el-GR" b="1" dirty="0" smtClean="0">
                <a:solidFill>
                  <a:srgbClr val="004A82"/>
                </a:solidFill>
              </a:rPr>
              <a:t>L </a:t>
            </a:r>
            <a:r>
              <a:rPr lang="el-GR" dirty="0" smtClean="0"/>
              <a:t>οπτικά </a:t>
            </a:r>
            <a:r>
              <a:rPr lang="el-GR" dirty="0"/>
              <a:t>ενεργά, </a:t>
            </a:r>
            <a:r>
              <a:rPr lang="el-GR" dirty="0" smtClean="0"/>
              <a:t>σε αντίθεση </a:t>
            </a:r>
            <a:r>
              <a:rPr lang="el-GR" dirty="0"/>
              <a:t>με τα </a:t>
            </a:r>
            <a:r>
              <a:rPr lang="el-GR" dirty="0" smtClean="0"/>
              <a:t>Σάκχαρα που </a:t>
            </a:r>
            <a:r>
              <a:rPr lang="el-GR" dirty="0"/>
              <a:t>είναι </a:t>
            </a:r>
            <a:r>
              <a:rPr lang="el-GR" b="1" dirty="0">
                <a:solidFill>
                  <a:srgbClr val="004A82"/>
                </a:solidFill>
              </a:rPr>
              <a:t>D</a:t>
            </a:r>
            <a:r>
              <a:rPr lang="el-GR" dirty="0"/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767591"/>
            <a:ext cx="2247304" cy="202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21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08504" cy="1152128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Ουδέτερα, μη πολικές πλάγιες </a:t>
            </a:r>
            <a:r>
              <a:rPr lang="el-GR" sz="4400" dirty="0" err="1" smtClean="0"/>
              <a:t>άλυσσοι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3600" b="0" dirty="0" smtClean="0"/>
              <a:t>(1 </a:t>
            </a:r>
            <a:r>
              <a:rPr lang="el-GR" sz="3600" b="0" dirty="0" smtClean="0"/>
              <a:t>από </a:t>
            </a:r>
            <a:r>
              <a:rPr lang="en-US" sz="3600" b="0" dirty="0" smtClean="0"/>
              <a:t>2</a:t>
            </a:r>
            <a:r>
              <a:rPr lang="el-GR" sz="3600" b="0" dirty="0" smtClean="0"/>
              <a:t>)</a:t>
            </a:r>
            <a:endParaRPr lang="el-GR" sz="3600" b="0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802" y="1452748"/>
            <a:ext cx="2823042" cy="1656184"/>
          </a:xfrm>
        </p:spPr>
      </p:pic>
      <p:sp>
        <p:nvSpPr>
          <p:cNvPr id="6" name="Ορθογώνιο 5"/>
          <p:cNvSpPr/>
          <p:nvPr/>
        </p:nvSpPr>
        <p:spPr>
          <a:xfrm>
            <a:off x="1647090" y="3043313"/>
            <a:ext cx="1693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Calibri"/>
              </a:rPr>
              <a:t>Γλυκίνη </a:t>
            </a:r>
            <a:r>
              <a:rPr lang="en-US" sz="2400" b="1" dirty="0">
                <a:solidFill>
                  <a:srgbClr val="004A82"/>
                </a:solidFill>
                <a:latin typeface="Calibri"/>
              </a:rPr>
              <a:t>GLY</a:t>
            </a:r>
            <a:endParaRPr lang="el-GR" sz="2400" b="1" dirty="0">
              <a:solidFill>
                <a:srgbClr val="004A82"/>
              </a:solidFill>
              <a:latin typeface="Calibri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540999"/>
            <a:ext cx="1934969" cy="1479682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>
          <a:xfrm>
            <a:off x="5533957" y="2996298"/>
            <a:ext cx="1807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err="1">
                <a:solidFill>
                  <a:srgbClr val="004A82"/>
                </a:solidFill>
                <a:latin typeface="Calibri"/>
              </a:rPr>
              <a:t>Αλανίνη</a:t>
            </a:r>
            <a:r>
              <a:rPr lang="el-GR" sz="2400" b="1" dirty="0">
                <a:solidFill>
                  <a:srgbClr val="004A82"/>
                </a:solidFill>
                <a:latin typeface="Calibri"/>
              </a:rPr>
              <a:t> </a:t>
            </a:r>
            <a:r>
              <a:rPr lang="en-US" sz="2400" b="1" dirty="0">
                <a:solidFill>
                  <a:srgbClr val="004A82"/>
                </a:solidFill>
                <a:latin typeface="Calibri"/>
              </a:rPr>
              <a:t>ALA</a:t>
            </a:r>
            <a:endParaRPr lang="el-GR" sz="2400" b="1" dirty="0">
              <a:solidFill>
                <a:srgbClr val="004A82"/>
              </a:solidFill>
              <a:latin typeface="Calibri"/>
            </a:endParaRP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609060"/>
            <a:ext cx="2071849" cy="2071849"/>
          </a:xfrm>
          <a:prstGeom prst="rect">
            <a:avLst/>
          </a:prstGeom>
        </p:spPr>
      </p:pic>
      <p:sp>
        <p:nvSpPr>
          <p:cNvPr id="10" name="Ορθογώνιο 9"/>
          <p:cNvSpPr/>
          <p:nvPr/>
        </p:nvSpPr>
        <p:spPr>
          <a:xfrm>
            <a:off x="1663867" y="5821951"/>
            <a:ext cx="1693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Calibri"/>
              </a:rPr>
              <a:t>Βαλίνη </a:t>
            </a:r>
            <a:r>
              <a:rPr lang="en-US" sz="2400" b="1" dirty="0">
                <a:solidFill>
                  <a:srgbClr val="004A82"/>
                </a:solidFill>
                <a:latin typeface="Calibri"/>
              </a:rPr>
              <a:t>VAL</a:t>
            </a:r>
            <a:endParaRPr lang="el-GR" sz="2400" b="1" dirty="0">
              <a:solidFill>
                <a:srgbClr val="004A82"/>
              </a:solidFill>
              <a:latin typeface="Calibri"/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546" y="3795661"/>
            <a:ext cx="2316036" cy="1914589"/>
          </a:xfrm>
          <a:prstGeom prst="rect">
            <a:avLst/>
          </a:prstGeom>
        </p:spPr>
      </p:pic>
      <p:sp>
        <p:nvSpPr>
          <p:cNvPr id="12" name="Ορθογώνιο 11"/>
          <p:cNvSpPr/>
          <p:nvPr/>
        </p:nvSpPr>
        <p:spPr>
          <a:xfrm>
            <a:off x="5493291" y="5780258"/>
            <a:ext cx="17663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err="1">
                <a:solidFill>
                  <a:srgbClr val="004A82"/>
                </a:solidFill>
                <a:latin typeface="Calibri"/>
              </a:rPr>
              <a:t>Λευκίνη</a:t>
            </a:r>
            <a:r>
              <a:rPr lang="el-GR" sz="2400" b="1" dirty="0">
                <a:solidFill>
                  <a:srgbClr val="004A82"/>
                </a:solidFill>
                <a:latin typeface="Calibri"/>
              </a:rPr>
              <a:t> </a:t>
            </a:r>
            <a:r>
              <a:rPr lang="en-US" sz="2400" b="1" dirty="0">
                <a:solidFill>
                  <a:srgbClr val="004A82"/>
                </a:solidFill>
                <a:latin typeface="Calibri"/>
              </a:rPr>
              <a:t>LEU</a:t>
            </a:r>
            <a:endParaRPr lang="el-GR" sz="2400" b="1" dirty="0">
              <a:solidFill>
                <a:srgbClr val="004A82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7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52128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Ουδέτερα, μη πολικές πλάγιες </a:t>
            </a:r>
            <a:r>
              <a:rPr lang="el-GR" sz="4400" dirty="0" err="1"/>
              <a:t>άλυσσοι</a:t>
            </a:r>
            <a:r>
              <a:rPr lang="en-US" dirty="0"/>
              <a:t/>
            </a:r>
            <a:br>
              <a:rPr lang="en-US" dirty="0"/>
            </a:br>
            <a:r>
              <a:rPr lang="en-US" sz="3600" b="0" dirty="0" smtClean="0"/>
              <a:t>(</a:t>
            </a:r>
            <a:r>
              <a:rPr lang="el-GR" sz="3600" b="0" dirty="0" smtClean="0"/>
              <a:t>2</a:t>
            </a:r>
            <a:r>
              <a:rPr lang="en-US" sz="3600" b="0" dirty="0" smtClean="0"/>
              <a:t> </a:t>
            </a:r>
            <a:r>
              <a:rPr lang="el-GR" sz="3600" b="0" dirty="0"/>
              <a:t>από </a:t>
            </a:r>
            <a:r>
              <a:rPr lang="en-US" sz="3600" b="0" dirty="0" smtClean="0"/>
              <a:t>2</a:t>
            </a:r>
            <a:r>
              <a:rPr lang="el-GR" sz="3600" b="0" dirty="0" smtClean="0"/>
              <a:t>)</a:t>
            </a:r>
            <a:endParaRPr lang="el-GR" sz="3600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628800"/>
            <a:ext cx="2194530" cy="1728192"/>
          </a:xfrm>
        </p:spPr>
      </p:pic>
      <p:sp>
        <p:nvSpPr>
          <p:cNvPr id="6" name="Ορθογώνιο 5"/>
          <p:cNvSpPr/>
          <p:nvPr/>
        </p:nvSpPr>
        <p:spPr>
          <a:xfrm>
            <a:off x="2051720" y="3429000"/>
            <a:ext cx="2026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Calibri"/>
              </a:rPr>
              <a:t>Ισολευκίνη </a:t>
            </a:r>
            <a:r>
              <a:rPr lang="en-US" sz="2400" b="1" dirty="0">
                <a:solidFill>
                  <a:srgbClr val="004A82"/>
                </a:solidFill>
                <a:latin typeface="Calibri"/>
              </a:rPr>
              <a:t>ILE</a:t>
            </a:r>
            <a:endParaRPr lang="el-GR" sz="2400" b="1" dirty="0">
              <a:solidFill>
                <a:srgbClr val="004A82"/>
              </a:solidFill>
              <a:latin typeface="Calibri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570" y="1556792"/>
            <a:ext cx="1481140" cy="1584176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>
          <a:xfrm>
            <a:off x="5508104" y="3377457"/>
            <a:ext cx="2773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err="1">
                <a:solidFill>
                  <a:srgbClr val="004A82"/>
                </a:solidFill>
                <a:latin typeface="Calibri"/>
              </a:rPr>
              <a:t>Φαινυλαλανίνη</a:t>
            </a:r>
            <a:r>
              <a:rPr lang="el-GR" sz="2400" b="1" dirty="0">
                <a:solidFill>
                  <a:srgbClr val="004A82"/>
                </a:solidFill>
                <a:latin typeface="Calibri"/>
              </a:rPr>
              <a:t> </a:t>
            </a:r>
            <a:r>
              <a:rPr lang="en-US" sz="2400" b="1" dirty="0">
                <a:solidFill>
                  <a:srgbClr val="004A82"/>
                </a:solidFill>
                <a:latin typeface="Calibri"/>
              </a:rPr>
              <a:t>PHE</a:t>
            </a:r>
            <a:endParaRPr lang="el-GR" sz="2400" b="1" dirty="0">
              <a:solidFill>
                <a:srgbClr val="004A82"/>
              </a:solidFill>
              <a:latin typeface="Calibri"/>
            </a:endParaRP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909" y="4008010"/>
            <a:ext cx="1944216" cy="1914979"/>
          </a:xfrm>
          <a:prstGeom prst="rect">
            <a:avLst/>
          </a:prstGeom>
        </p:spPr>
      </p:pic>
      <p:sp>
        <p:nvSpPr>
          <p:cNvPr id="10" name="Ορθογώνιο 9"/>
          <p:cNvSpPr/>
          <p:nvPr/>
        </p:nvSpPr>
        <p:spPr>
          <a:xfrm>
            <a:off x="1897414" y="5924571"/>
            <a:ext cx="23352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Calibri"/>
              </a:rPr>
              <a:t>Μεθειονίνη ΜΕΤ</a:t>
            </a: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007" y="4125410"/>
            <a:ext cx="2505260" cy="1680175"/>
          </a:xfrm>
          <a:prstGeom prst="rect">
            <a:avLst/>
          </a:prstGeom>
        </p:spPr>
      </p:pic>
      <p:sp>
        <p:nvSpPr>
          <p:cNvPr id="12" name="Ορθογώνιο 11"/>
          <p:cNvSpPr/>
          <p:nvPr/>
        </p:nvSpPr>
        <p:spPr>
          <a:xfrm>
            <a:off x="5995655" y="5908294"/>
            <a:ext cx="18571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err="1">
                <a:solidFill>
                  <a:srgbClr val="004A82"/>
                </a:solidFill>
                <a:latin typeface="Calibri"/>
              </a:rPr>
              <a:t>Προλίνη</a:t>
            </a:r>
            <a:r>
              <a:rPr lang="el-GR" sz="2400" b="1" dirty="0">
                <a:solidFill>
                  <a:srgbClr val="004A82"/>
                </a:solidFill>
                <a:latin typeface="Calibri"/>
              </a:rPr>
              <a:t> </a:t>
            </a:r>
            <a:r>
              <a:rPr lang="en-US" sz="2400" b="1" dirty="0">
                <a:solidFill>
                  <a:srgbClr val="004A82"/>
                </a:solidFill>
                <a:latin typeface="Calibri"/>
              </a:rPr>
              <a:t>PRO</a:t>
            </a:r>
            <a:endParaRPr lang="el-GR" sz="2400" b="1" dirty="0">
              <a:solidFill>
                <a:srgbClr val="004A82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41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Πολικά, ουδέτερα </a:t>
            </a:r>
            <a:r>
              <a:rPr lang="el-GR" dirty="0" smtClean="0"/>
              <a:t>Αμινοξέα</a:t>
            </a:r>
            <a:r>
              <a:rPr lang="en-US" dirty="0" smtClean="0"/>
              <a:t> </a:t>
            </a:r>
            <a:r>
              <a:rPr lang="en-US" sz="3200" b="0" dirty="0" smtClean="0"/>
              <a:t>(1 </a:t>
            </a:r>
            <a:r>
              <a:rPr lang="el-GR" sz="3200" b="0" dirty="0" smtClean="0"/>
              <a:t>από </a:t>
            </a:r>
            <a:r>
              <a:rPr lang="en-US" sz="3200" b="0" dirty="0" smtClean="0"/>
              <a:t>2</a:t>
            </a:r>
            <a:r>
              <a:rPr lang="el-GR" sz="3200" b="0" dirty="0" smtClean="0"/>
              <a:t>)</a:t>
            </a:r>
            <a:endParaRPr lang="el-GR" sz="3200" b="0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123" y="1268760"/>
            <a:ext cx="1911717" cy="1728192"/>
          </a:xfrm>
        </p:spPr>
      </p:pic>
      <p:sp>
        <p:nvSpPr>
          <p:cNvPr id="6" name="Ορθογώνιο 5"/>
          <p:cNvSpPr/>
          <p:nvPr/>
        </p:nvSpPr>
        <p:spPr>
          <a:xfrm>
            <a:off x="1403648" y="2886939"/>
            <a:ext cx="1566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Calibri"/>
              </a:rPr>
              <a:t>Σερίνη </a:t>
            </a:r>
            <a:r>
              <a:rPr lang="en-US" sz="2400" b="1" dirty="0">
                <a:solidFill>
                  <a:srgbClr val="004A82"/>
                </a:solidFill>
                <a:latin typeface="Calibri"/>
              </a:rPr>
              <a:t>SER</a:t>
            </a:r>
            <a:endParaRPr lang="el-GR" sz="2400" b="1" dirty="0">
              <a:solidFill>
                <a:srgbClr val="004A82"/>
              </a:solidFill>
              <a:latin typeface="Calibri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1" y="1272561"/>
            <a:ext cx="2073513" cy="1614378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>
          <a:xfrm>
            <a:off x="5382179" y="2886097"/>
            <a:ext cx="1989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err="1">
                <a:solidFill>
                  <a:srgbClr val="004A82"/>
                </a:solidFill>
                <a:latin typeface="Calibri"/>
              </a:rPr>
              <a:t>Θρεονίνη</a:t>
            </a:r>
            <a:r>
              <a:rPr lang="el-GR" sz="2400" b="1" dirty="0">
                <a:solidFill>
                  <a:srgbClr val="004A82"/>
                </a:solidFill>
                <a:latin typeface="Calibri"/>
              </a:rPr>
              <a:t> </a:t>
            </a:r>
            <a:r>
              <a:rPr lang="en-US" sz="2400" b="1" dirty="0">
                <a:solidFill>
                  <a:srgbClr val="004A82"/>
                </a:solidFill>
                <a:latin typeface="Calibri"/>
              </a:rPr>
              <a:t>THR</a:t>
            </a:r>
            <a:endParaRPr lang="el-GR" sz="2400" b="1" dirty="0">
              <a:solidFill>
                <a:srgbClr val="004A82"/>
              </a:solidFill>
              <a:latin typeface="Calibri"/>
            </a:endParaRP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429000"/>
            <a:ext cx="1728192" cy="2497892"/>
          </a:xfrm>
          <a:prstGeom prst="rect">
            <a:avLst/>
          </a:prstGeom>
        </p:spPr>
      </p:pic>
      <p:sp>
        <p:nvSpPr>
          <p:cNvPr id="10" name="Ορθογώνιο 9"/>
          <p:cNvSpPr/>
          <p:nvPr/>
        </p:nvSpPr>
        <p:spPr>
          <a:xfrm>
            <a:off x="1393777" y="5909391"/>
            <a:ext cx="19514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Calibri"/>
              </a:rPr>
              <a:t>Τυροσίνη </a:t>
            </a:r>
            <a:r>
              <a:rPr lang="en-US" sz="2400" b="1" dirty="0">
                <a:solidFill>
                  <a:srgbClr val="004A82"/>
                </a:solidFill>
                <a:latin typeface="Calibri"/>
              </a:rPr>
              <a:t>TYR</a:t>
            </a:r>
            <a:endParaRPr lang="el-GR" sz="2400" b="1" dirty="0">
              <a:solidFill>
                <a:srgbClr val="004A82"/>
              </a:solidFill>
              <a:latin typeface="Calibri"/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317" y="3555547"/>
            <a:ext cx="1790793" cy="2244797"/>
          </a:xfrm>
          <a:prstGeom prst="rect">
            <a:avLst/>
          </a:prstGeom>
        </p:spPr>
      </p:pic>
      <p:sp>
        <p:nvSpPr>
          <p:cNvPr id="12" name="Ορθογώνιο 11"/>
          <p:cNvSpPr/>
          <p:nvPr/>
        </p:nvSpPr>
        <p:spPr>
          <a:xfrm>
            <a:off x="5382179" y="5906253"/>
            <a:ext cx="2450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err="1">
                <a:solidFill>
                  <a:srgbClr val="004A82"/>
                </a:solidFill>
                <a:latin typeface="Calibri"/>
              </a:rPr>
              <a:t>Θρυπτοφάνη</a:t>
            </a:r>
            <a:r>
              <a:rPr lang="el-GR" sz="2400" b="1" dirty="0">
                <a:solidFill>
                  <a:srgbClr val="004A82"/>
                </a:solidFill>
                <a:latin typeface="Calibri"/>
              </a:rPr>
              <a:t> </a:t>
            </a:r>
            <a:r>
              <a:rPr lang="en-US" sz="2400" b="1" dirty="0">
                <a:solidFill>
                  <a:srgbClr val="004A82"/>
                </a:solidFill>
                <a:latin typeface="Calibri"/>
              </a:rPr>
              <a:t>TRP</a:t>
            </a:r>
            <a:endParaRPr lang="el-GR" sz="2400" b="1" dirty="0">
              <a:solidFill>
                <a:srgbClr val="004A82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19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da6ccb14f435cbb0b1d1af6f39bae1279124d0"/>
  <p:tag name="ISPRING_RESOURCE_PATHS_HASH_PRESENTER" val="92f146e590ae9b314c3b8e2de7412db431ae17ad"/>
</p:tagLst>
</file>

<file path=ppt/theme/theme1.xml><?xml version="1.0" encoding="utf-8"?>
<a:theme xmlns:a="http://schemas.openxmlformats.org/drawingml/2006/main" name="OC_template_updated">
  <a:themeElements>
    <a:clrScheme name="Προσαρμοσμένο 7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Προσαρμοσμένο 7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</TotalTime>
  <Words>1345</Words>
  <Application>Microsoft Office PowerPoint</Application>
  <PresentationFormat>On-screen Show (4:3)</PresentationFormat>
  <Paragraphs>209</Paragraphs>
  <Slides>39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OC_template_updated</vt:lpstr>
      <vt:lpstr>1_OC_template_updated</vt:lpstr>
      <vt:lpstr>Βιοχημεία</vt:lpstr>
      <vt:lpstr>Πρωτεΐνες</vt:lpstr>
      <vt:lpstr>Λειτουργίες των Πρωτεϊνών</vt:lpstr>
      <vt:lpstr>Αμινοξέα</vt:lpstr>
      <vt:lpstr>Συμπεριφορά των Αμινοξέων</vt:lpstr>
      <vt:lpstr>Οπτική Ενεργότητα των α-Αμινοξέων</vt:lpstr>
      <vt:lpstr>Ουδέτερα, μη πολικές πλάγιες άλυσσοι (1 από 2)</vt:lpstr>
      <vt:lpstr>Ουδέτερα, μη πολικές πλάγιες άλυσσοι (2 από 2)</vt:lpstr>
      <vt:lpstr>Πολικά, ουδέτερα Αμινοξέα (1 από 2)</vt:lpstr>
      <vt:lpstr>Πολικά, ουδέτερα Αμινοξέα (2 από 2)</vt:lpstr>
      <vt:lpstr>Οξινα, πολικές πλάγιες άλυσσοι</vt:lpstr>
      <vt:lpstr>Αλκαλικά, πολικές πλάγιες άλυσσοι</vt:lpstr>
      <vt:lpstr>Ο πεπτιδικός δεσμός</vt:lpstr>
      <vt:lpstr>Πρωτοταγής δομή Πρωτεϊνών</vt:lpstr>
      <vt:lpstr>Πεπτίδια</vt:lpstr>
      <vt:lpstr>Αναπαράσταση Πρωτεϊνης (Λυσοζύμη) με ραβδία</vt:lpstr>
      <vt:lpstr>Αναπαράσταση Πρωτεϊνης (Λυσοζύμη) με σφαιρίδια στον χώρο</vt:lpstr>
      <vt:lpstr>Αναπαράσταση Πρωτεϊνης (Λυσοζύμη) με ταινίες</vt:lpstr>
      <vt:lpstr>Αναπαράσταση Πρωτεϊνης (Λυσοζύμη) με σχεδιαγράφημα</vt:lpstr>
      <vt:lpstr>Δευτεροταγής δομή Πρωτεϊνών</vt:lpstr>
      <vt:lpstr>Η α-Ελιξ</vt:lpstr>
      <vt:lpstr>Δημιουργία Ινών</vt:lpstr>
      <vt:lpstr>Η α-Ελιξ: Μυοσίνη - Ακτίνη</vt:lpstr>
      <vt:lpstr>Κολισίνη Ια: Η πρωτεϊνη αυτή αποτελείται κυρίως από α-έλικες</vt:lpstr>
      <vt:lpstr>Η β-Πτύχωση</vt:lpstr>
      <vt:lpstr>β-πτύχωση φύλλων: Μια άλλη δευτεροταγής δομή</vt:lpstr>
      <vt:lpstr>β-πτύχωση φύλλων: Το Μετάξι</vt:lpstr>
      <vt:lpstr>Σύγκριση α και β δεσμών στην Γλυκίνη</vt:lpstr>
      <vt:lpstr>Σύγκριση α και β δεσμών σε πρωτεϊνες</vt:lpstr>
      <vt:lpstr>Το Κολλαγόνο</vt:lpstr>
      <vt:lpstr>Τροποκολλαγόνο</vt:lpstr>
      <vt:lpstr>Κολλαγόνο και Βιταμίνη C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48</cp:revision>
  <dcterms:created xsi:type="dcterms:W3CDTF">2013-03-04T13:35:19Z</dcterms:created>
  <dcterms:modified xsi:type="dcterms:W3CDTF">2015-04-30T13:24:32Z</dcterms:modified>
</cp:coreProperties>
</file>