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9"/>
  </p:notesMasterIdLst>
  <p:handoutMasterIdLst>
    <p:handoutMasterId r:id="rId30"/>
  </p:handoutMasterIdLst>
  <p:sldIdLst>
    <p:sldId id="256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257" r:id="rId22"/>
    <p:sldId id="262" r:id="rId23"/>
    <p:sldId id="264" r:id="rId24"/>
    <p:sldId id="299" r:id="rId25"/>
    <p:sldId id="300" r:id="rId26"/>
    <p:sldId id="266" r:id="rId27"/>
    <p:sldId id="261" r:id="rId28"/>
  </p:sldIdLst>
  <p:sldSz cx="9144000" cy="6858000" type="screen4x3"/>
  <p:notesSz cx="7104063" cy="10234613"/>
  <p:custDataLst>
    <p:tags r:id="rId31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5974"/>
    <a:srgbClr val="FFDB69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>
        <p:scale>
          <a:sx n="114" d="100"/>
          <a:sy n="114" d="100"/>
        </p:scale>
        <p:origin x="-1644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2048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E12419B-2986-4CAF-B18C-B117B2F8F6D3}" type="slidenum">
              <a:rPr lang="el-GR" altLang="el-GR" sz="1300"/>
              <a:pPr/>
              <a:t>9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9688805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2253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609B0EE-4D48-46E3-AC5F-832FA6960BE6}" type="slidenum">
              <a:rPr lang="el-GR" altLang="el-GR" sz="1300"/>
              <a:pPr/>
              <a:t>10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7566829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2458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5E56768-23E6-4660-A963-6A94996E5BDA}" type="slidenum">
              <a:rPr lang="el-GR" altLang="el-GR" sz="1300"/>
              <a:pPr/>
              <a:t>11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7112497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2662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4995250-EE45-4CF6-AF93-3BF0B86B12B2}" type="slidenum">
              <a:rPr lang="el-GR" altLang="el-GR" sz="1300"/>
              <a:pPr/>
              <a:t>12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9009813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2867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0FB5A7D-CCB9-4A5A-A2FC-8619FB0604AB}" type="slidenum">
              <a:rPr lang="el-GR" altLang="el-GR" sz="1300"/>
              <a:pPr/>
              <a:t>13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9644015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3072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758DDDE-B90E-406D-B180-F3226674CB56}" type="slidenum">
              <a:rPr lang="el-GR" altLang="el-GR" sz="1300"/>
              <a:pPr/>
              <a:t>14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967835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3277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F74625-45EC-4C14-9F2D-F3103940CA5B}" type="slidenum">
              <a:rPr lang="el-GR" altLang="el-GR" sz="1300"/>
              <a:pPr/>
              <a:t>15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7437934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3482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2F294CF-873C-470D-AB30-23D59092C796}" type="slidenum">
              <a:rPr lang="el-GR" altLang="el-GR" sz="1300"/>
              <a:pPr/>
              <a:t>16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6741555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3686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416901E-A072-481C-97B9-500001B01FF4}" type="slidenum">
              <a:rPr lang="el-GR" altLang="el-GR" sz="1300"/>
              <a:pPr/>
              <a:t>17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833830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3891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C1BAB3-1580-46C5-A7DC-663C9B288F47}" type="slidenum">
              <a:rPr lang="el-GR" altLang="el-GR" sz="1300"/>
              <a:pPr/>
              <a:t>18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565977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410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F0C7F9F-6FDE-4F78-8E2C-5EE4A8541C29}" type="slidenum">
              <a:rPr lang="el-GR" altLang="el-GR" sz="1300"/>
              <a:pPr/>
              <a:t>1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5080590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614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7CE5DD4-D372-4508-B3A5-F653D60BBEE2}" type="slidenum">
              <a:rPr lang="el-GR" altLang="el-GR" sz="1300"/>
              <a:pPr/>
              <a:t>2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958054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81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51983B1-0D1A-463E-8925-1B0D393F2DBD}" type="slidenum">
              <a:rPr lang="el-GR" altLang="el-GR" sz="1300"/>
              <a:pPr/>
              <a:t>3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53848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1024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60417FC-D106-476C-9A2E-26180ED4B5D4}" type="slidenum">
              <a:rPr lang="el-GR" altLang="el-GR" sz="1300"/>
              <a:pPr/>
              <a:t>4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104764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1229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224D494-6F5A-4306-BD38-1A0D9533B197}" type="slidenum">
              <a:rPr lang="el-GR" altLang="el-GR" sz="1300"/>
              <a:pPr/>
              <a:t>5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42388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1434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15D5BFA-DE49-4D92-AD98-B8CBF484B22C}" type="slidenum">
              <a:rPr lang="el-GR" altLang="el-GR" sz="1300"/>
              <a:pPr/>
              <a:t>6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343399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1638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5090150-D58C-4BFD-BF33-7302E3790032}" type="slidenum">
              <a:rPr lang="el-GR" altLang="el-GR" sz="1300"/>
              <a:pPr/>
              <a:t>7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7678338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1843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0881F1E-74DA-4925-89E9-FD2C87B0910A}" type="slidenum">
              <a:rPr lang="el-GR" altLang="el-GR" sz="1300"/>
              <a:pPr/>
              <a:t>8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317652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752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2538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2"/>
          <p:cNvSpPr/>
          <p:nvPr userDrawn="1"/>
        </p:nvSpPr>
        <p:spPr>
          <a:xfrm>
            <a:off x="251520" y="-22538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10" name="Rectangle 3"/>
          <p:cNvSpPr/>
          <p:nvPr userDrawn="1"/>
        </p:nvSpPr>
        <p:spPr>
          <a:xfrm>
            <a:off x="0" y="0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8" name="Rectangle 3"/>
          <p:cNvSpPr/>
          <p:nvPr userDrawn="1"/>
        </p:nvSpPr>
        <p:spPr>
          <a:xfrm>
            <a:off x="0" y="-22538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25974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lnSpc>
                <a:spcPct val="112000"/>
              </a:lnSpc>
              <a:spcBef>
                <a:spcPts val="1200"/>
              </a:spcBef>
              <a:defRPr sz="2400"/>
            </a:lvl1pPr>
            <a:lvl2pPr>
              <a:lnSpc>
                <a:spcPct val="112000"/>
              </a:lnSpc>
              <a:spcBef>
                <a:spcPts val="1200"/>
              </a:spcBef>
              <a:defRPr sz="2400"/>
            </a:lvl2pPr>
            <a:lvl3pPr>
              <a:lnSpc>
                <a:spcPct val="112000"/>
              </a:lnSpc>
              <a:spcBef>
                <a:spcPts val="1200"/>
              </a:spcBef>
              <a:defRPr sz="2400"/>
            </a:lvl3pPr>
            <a:lvl4pPr>
              <a:lnSpc>
                <a:spcPct val="112000"/>
              </a:lnSpc>
              <a:spcBef>
                <a:spcPts val="1200"/>
              </a:spcBef>
              <a:defRPr sz="2400"/>
            </a:lvl4pPr>
            <a:lvl5pPr>
              <a:lnSpc>
                <a:spcPct val="112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493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192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43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407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937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811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708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917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873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4151D-B011-44DD-8F54-F1E749DA09D6}" type="slidenum">
              <a:rPr lang="el-G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10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79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Κοσμητολογία Ι - Θ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08823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l-GR" sz="2600" b="1" dirty="0" smtClean="0"/>
              <a:t>Ενότητα 11</a:t>
            </a:r>
            <a:r>
              <a:rPr lang="el-GR" sz="2600" dirty="0" smtClean="0"/>
              <a:t>:</a:t>
            </a:r>
            <a:r>
              <a:rPr lang="en-US" sz="2600" dirty="0" smtClean="0"/>
              <a:t> </a:t>
            </a:r>
            <a:r>
              <a:rPr lang="el-GR" sz="2600" dirty="0" smtClean="0"/>
              <a:t>Οξείδωση καλλυντικών προϊόντων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200" dirty="0" smtClean="0"/>
              <a:t>Δρ. Αθανασία Βαρβαρέσου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Αναπληρώτρια Καθηγήτρια Κοσμητολογίας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Κοσμητολογίας</a:t>
            </a:r>
            <a:endParaRPr lang="el-GR" sz="22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err="1"/>
              <a:t>Φαινολικά</a:t>
            </a:r>
            <a:r>
              <a:rPr lang="el-GR" altLang="el-GR" dirty="0"/>
              <a:t> αντιοξειδωτικά </a:t>
            </a:r>
            <a:r>
              <a:rPr lang="el-GR" altLang="el-GR" sz="3200" b="0" dirty="0" smtClean="0"/>
              <a:t>2/2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1843194"/>
              </p:ext>
            </p:extLst>
          </p:nvPr>
        </p:nvGraphicFramePr>
        <p:xfrm>
          <a:off x="457200" y="1196975"/>
          <a:ext cx="8229602" cy="5618057"/>
        </p:xfrm>
        <a:graphic>
          <a:graphicData uri="http://schemas.openxmlformats.org/drawingml/2006/table">
            <a:tbl>
              <a:tblPr/>
              <a:tblGrid>
                <a:gridCol w="4114801"/>
                <a:gridCol w="4114801"/>
              </a:tblGrid>
              <a:tr h="18719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Γαλλικοί </a:t>
                      </a:r>
                      <a:r>
                        <a:rPr kumimoji="0" lang="el-G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αλκυλεστέρες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78689" marR="7868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78689" marR="7868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6561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2- </a:t>
                      </a:r>
                      <a:r>
                        <a:rPr kumimoji="0" lang="el-G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Τριτ</a:t>
                      </a:r>
                      <a:r>
                        <a:rPr kumimoji="0" 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 </a:t>
                      </a:r>
                      <a:r>
                        <a:rPr kumimoji="0" lang="el-G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Βουτυλικη</a:t>
                      </a:r>
                      <a:r>
                        <a:rPr kumimoji="0" 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l-G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υδροξυανισόλη</a:t>
                      </a:r>
                      <a:r>
                        <a:rPr kumimoji="0" 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(ΒΗΑ)</a:t>
                      </a:r>
                    </a:p>
                  </a:txBody>
                  <a:tcPr marL="78689" marR="7868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78689" marR="7868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208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2,6-Δισ-τριτ.βουτυλο-π-υδροξυτολουόλιο </a:t>
                      </a:r>
                      <a:endParaRPr lang="en-US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(ΒΗΤ)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78689" marR="7868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78689" marR="7868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  <p:pic>
        <p:nvPicPr>
          <p:cNvPr id="19473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268760"/>
            <a:ext cx="3097213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4" name="Εικόνα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3637" y="3212976"/>
            <a:ext cx="223202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5" name="Εικόνα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410" y="5085184"/>
            <a:ext cx="2132012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06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 smtClean="0"/>
              <a:t>Μηχανισμοί δράσης </a:t>
            </a:r>
            <a:r>
              <a:rPr lang="el-GR" altLang="el-GR" dirty="0" err="1" smtClean="0"/>
              <a:t>φαινολικών</a:t>
            </a:r>
            <a:r>
              <a:rPr lang="el-GR" altLang="el-GR" dirty="0" smtClean="0"/>
              <a:t> αντιοξειδωτικών </a:t>
            </a:r>
            <a:r>
              <a:rPr lang="el-GR" altLang="el-GR" sz="3300" b="0" dirty="0" smtClean="0"/>
              <a:t>1/3</a:t>
            </a:r>
          </a:p>
        </p:txBody>
      </p:sp>
      <p:pic>
        <p:nvPicPr>
          <p:cNvPr id="2150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147960"/>
            <a:ext cx="7247620" cy="3228572"/>
          </a:xfrm>
          <a:noFill/>
        </p:spPr>
      </p:pic>
      <p:sp>
        <p:nvSpPr>
          <p:cNvPr id="3" name="Ορθογώνιο 2"/>
          <p:cNvSpPr/>
          <p:nvPr/>
        </p:nvSpPr>
        <p:spPr>
          <a:xfrm>
            <a:off x="251520" y="1655517"/>
            <a:ext cx="669674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el-GR" sz="2600" dirty="0" smtClean="0">
                <a:latin typeface="Calibri"/>
                <a:ea typeface="+mj-ea"/>
                <a:cs typeface="+mj-cs"/>
              </a:rPr>
              <a:t>Μηχανισμός </a:t>
            </a:r>
            <a:r>
              <a:rPr lang="el-GR" altLang="el-GR" sz="2600" dirty="0">
                <a:latin typeface="Calibri"/>
                <a:ea typeface="+mj-ea"/>
                <a:cs typeface="+mj-cs"/>
              </a:rPr>
              <a:t>μεταφοράς υδρογόνου</a:t>
            </a:r>
            <a:endParaRPr lang="el-GR" sz="26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28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Μηχανισμοί δράσης </a:t>
            </a:r>
            <a:r>
              <a:rPr lang="el-GR" altLang="el-GR" dirty="0" err="1"/>
              <a:t>φαινολικών</a:t>
            </a:r>
            <a:r>
              <a:rPr lang="el-GR" altLang="el-GR" dirty="0"/>
              <a:t> αντιοξειδωτικών </a:t>
            </a:r>
            <a:r>
              <a:rPr lang="el-GR" altLang="el-GR" sz="3300" b="0" dirty="0" smtClean="0"/>
              <a:t>2/3</a:t>
            </a:r>
            <a:endParaRPr lang="el-GR" altLang="el-GR" dirty="0" smtClean="0"/>
          </a:p>
        </p:txBody>
      </p:sp>
      <p:pic>
        <p:nvPicPr>
          <p:cNvPr id="2355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42" y="1936179"/>
            <a:ext cx="8085715" cy="3561905"/>
          </a:xfrm>
          <a:noFill/>
        </p:spPr>
      </p:pic>
      <p:sp>
        <p:nvSpPr>
          <p:cNvPr id="2" name="Ορθογώνιο 1"/>
          <p:cNvSpPr/>
          <p:nvPr/>
        </p:nvSpPr>
        <p:spPr>
          <a:xfrm>
            <a:off x="395536" y="1628800"/>
            <a:ext cx="528330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600" dirty="0">
                <a:latin typeface="+mn-lt"/>
              </a:rPr>
              <a:t>Μηχανισμός μεταφοράς ηλεκτρονίου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Μηχανισμοί δράσης </a:t>
            </a:r>
            <a:r>
              <a:rPr lang="el-GR" altLang="el-GR" dirty="0" err="1"/>
              <a:t>φαινολικών</a:t>
            </a:r>
            <a:r>
              <a:rPr lang="el-GR" altLang="el-GR" dirty="0"/>
              <a:t> αντιοξειδωτικών </a:t>
            </a:r>
            <a:r>
              <a:rPr lang="el-GR" altLang="el-GR" sz="3300" b="0" dirty="0" smtClean="0"/>
              <a:t>3/3</a:t>
            </a:r>
            <a:endParaRPr lang="el-GR" altLang="el-GR" sz="3600" i="1" dirty="0" smtClean="0"/>
          </a:p>
        </p:txBody>
      </p:sp>
      <p:pic>
        <p:nvPicPr>
          <p:cNvPr id="2560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114" y="2132856"/>
            <a:ext cx="7485715" cy="4323810"/>
          </a:xfrm>
          <a:noFill/>
        </p:spPr>
      </p:pic>
      <p:sp>
        <p:nvSpPr>
          <p:cNvPr id="2" name="Ορθογώνιο 1"/>
          <p:cNvSpPr/>
          <p:nvPr/>
        </p:nvSpPr>
        <p:spPr>
          <a:xfrm>
            <a:off x="395536" y="1504752"/>
            <a:ext cx="813690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600" dirty="0">
                <a:latin typeface="+mn-lt"/>
              </a:rPr>
              <a:t>Σχηματισμός </a:t>
            </a:r>
            <a:r>
              <a:rPr lang="el-GR" sz="2600" dirty="0" err="1">
                <a:latin typeface="+mn-lt"/>
              </a:rPr>
              <a:t>χηλικού</a:t>
            </a:r>
            <a:r>
              <a:rPr lang="el-GR" sz="2600" dirty="0">
                <a:latin typeface="+mn-lt"/>
              </a:rPr>
              <a:t> </a:t>
            </a:r>
            <a:r>
              <a:rPr lang="el-GR" sz="2600" dirty="0" err="1">
                <a:latin typeface="+mn-lt"/>
              </a:rPr>
              <a:t>συμπλόκου</a:t>
            </a:r>
            <a:r>
              <a:rPr lang="el-GR" sz="2600" dirty="0">
                <a:latin typeface="+mn-lt"/>
              </a:rPr>
              <a:t> για δις- υποκατεστημένα </a:t>
            </a:r>
            <a:r>
              <a:rPr lang="el-GR" sz="2600" dirty="0" err="1">
                <a:latin typeface="+mn-lt"/>
              </a:rPr>
              <a:t>φαινολικά</a:t>
            </a:r>
            <a:r>
              <a:rPr lang="el-GR" sz="2600" dirty="0">
                <a:latin typeface="+mn-lt"/>
              </a:rPr>
              <a:t> μόνον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71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8697144" cy="908720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l-GR" sz="3600" b="1" dirty="0" smtClean="0"/>
              <a:t>Ιδιότητες </a:t>
            </a:r>
            <a:r>
              <a:rPr lang="el-GR" altLang="el-GR" sz="3600" b="1" dirty="0" err="1" smtClean="0"/>
              <a:t>φαινολικών</a:t>
            </a:r>
            <a:r>
              <a:rPr lang="el-GR" altLang="el-GR" sz="3600" b="1" dirty="0" smtClean="0"/>
              <a:t> αντιοξειδωτικών </a:t>
            </a:r>
            <a:r>
              <a:rPr lang="el-GR" altLang="el-GR" sz="3000" b="0" dirty="0" smtClean="0"/>
              <a:t>1/3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altLang="el-GR" b="1" dirty="0" smtClean="0"/>
              <a:t>NDGA</a:t>
            </a:r>
            <a:endParaRPr lang="el-GR" altLang="el-GR" b="1" dirty="0" smtClean="0"/>
          </a:p>
          <a:p>
            <a:pPr eaLnBrk="1" hangingPunct="1">
              <a:buFontTx/>
              <a:buNone/>
              <a:defRPr/>
            </a:pPr>
            <a:r>
              <a:rPr lang="en-US" altLang="el-GR" i="1" dirty="0" err="1" smtClean="0"/>
              <a:t>Larrea</a:t>
            </a:r>
            <a:r>
              <a:rPr lang="en-US" altLang="el-GR" i="1" dirty="0" smtClean="0"/>
              <a:t> divaricate</a:t>
            </a:r>
          </a:p>
          <a:p>
            <a:pPr eaLnBrk="1" hangingPunct="1">
              <a:defRPr/>
            </a:pPr>
            <a:r>
              <a:rPr lang="el-GR" altLang="el-GR" dirty="0" smtClean="0"/>
              <a:t>Διαλυτό σε αιθέρα και αλκοόλη</a:t>
            </a:r>
          </a:p>
          <a:p>
            <a:pPr eaLnBrk="1" hangingPunct="1">
              <a:defRPr/>
            </a:pPr>
            <a:r>
              <a:rPr lang="el-GR" altLang="el-GR" dirty="0" err="1" smtClean="0"/>
              <a:t>Συνεργιστικά</a:t>
            </a:r>
            <a:r>
              <a:rPr lang="el-GR" altLang="el-GR" dirty="0" smtClean="0"/>
              <a:t> με κιτρικό και φωσφορικό οξύ</a:t>
            </a:r>
          </a:p>
          <a:p>
            <a:pPr eaLnBrk="1" hangingPunct="1">
              <a:buFontTx/>
              <a:buNone/>
              <a:defRPr/>
            </a:pPr>
            <a:r>
              <a:rPr lang="el-GR" altLang="el-GR" b="1" dirty="0" err="1" smtClean="0"/>
              <a:t>Τοκοφερόλες</a:t>
            </a:r>
            <a:endParaRPr lang="el-GR" altLang="el-GR" b="1" dirty="0" smtClean="0"/>
          </a:p>
          <a:p>
            <a:pPr eaLnBrk="1" hangingPunct="1">
              <a:buFontTx/>
              <a:buNone/>
              <a:defRPr/>
            </a:pPr>
            <a:r>
              <a:rPr lang="el-GR" altLang="el-GR" dirty="0" smtClean="0"/>
              <a:t>Μικρή σταθερότητα, υψηλή τιμή, κυρίως στα τρόφιμα</a:t>
            </a:r>
            <a:endParaRPr lang="en-US" altLang="el-GR" dirty="0" smtClean="0"/>
          </a:p>
          <a:p>
            <a:pPr eaLnBrk="1" hangingPunct="1">
              <a:buFontTx/>
              <a:buNone/>
              <a:defRPr/>
            </a:pPr>
            <a:r>
              <a:rPr lang="en-US" altLang="el-GR" dirty="0" smtClean="0"/>
              <a:t>a-To</a:t>
            </a:r>
            <a:r>
              <a:rPr lang="el-GR" altLang="el-GR" dirty="0" err="1" smtClean="0"/>
              <a:t>κοφερόλη</a:t>
            </a:r>
            <a:endParaRPr lang="el-GR" altLang="el-GR" dirty="0" smtClean="0"/>
          </a:p>
          <a:p>
            <a:pPr eaLnBrk="1" hangingPunct="1">
              <a:buFontTx/>
              <a:buNone/>
              <a:defRPr/>
            </a:pPr>
            <a:endParaRPr lang="el-GR" altLang="el-GR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85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116632"/>
            <a:ext cx="8697144" cy="908720"/>
          </a:xfrm>
        </p:spPr>
        <p:txBody>
          <a:bodyPr/>
          <a:lstStyle/>
          <a:p>
            <a:r>
              <a:rPr lang="el-GR" altLang="el-GR" sz="3600" dirty="0"/>
              <a:t>Ιδιότητες </a:t>
            </a:r>
            <a:r>
              <a:rPr lang="el-GR" altLang="el-GR" sz="3600" dirty="0" err="1"/>
              <a:t>φαινολικών</a:t>
            </a:r>
            <a:r>
              <a:rPr lang="el-GR" altLang="el-GR" sz="3600" dirty="0"/>
              <a:t> αντιοξειδωτικών </a:t>
            </a:r>
            <a:r>
              <a:rPr lang="el-GR" altLang="el-GR" sz="3000" b="0" dirty="0" smtClean="0"/>
              <a:t>2/3</a:t>
            </a:r>
            <a:endParaRPr lang="el-GR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l-GR" altLang="el-GR" b="1" dirty="0" smtClean="0"/>
              <a:t>Γαλλικοί </a:t>
            </a:r>
            <a:r>
              <a:rPr lang="el-GR" altLang="el-GR" b="1" dirty="0" err="1" smtClean="0"/>
              <a:t>αλκυλεστέρες</a:t>
            </a:r>
            <a:endParaRPr lang="el-GR" altLang="el-GR" b="1" dirty="0" smtClean="0"/>
          </a:p>
          <a:p>
            <a:pPr eaLnBrk="1" hangingPunct="1">
              <a:defRPr/>
            </a:pPr>
            <a:r>
              <a:rPr lang="el-GR" altLang="el-GR" dirty="0" err="1" smtClean="0"/>
              <a:t>Οκτυλεστέρας</a:t>
            </a:r>
            <a:r>
              <a:rPr lang="el-GR" altLang="el-GR" dirty="0" smtClean="0"/>
              <a:t> και </a:t>
            </a:r>
            <a:r>
              <a:rPr lang="el-GR" altLang="el-GR" dirty="0" err="1" smtClean="0"/>
              <a:t>δωδεκυλεστέρας</a:t>
            </a:r>
            <a:endParaRPr lang="el-GR" altLang="el-GR" dirty="0" smtClean="0"/>
          </a:p>
          <a:p>
            <a:pPr eaLnBrk="1" hangingPunct="1">
              <a:defRPr/>
            </a:pPr>
            <a:r>
              <a:rPr lang="el-GR" altLang="el-GR" dirty="0" smtClean="0"/>
              <a:t>Διαλύονται στον αιθέρα και τα λάδια </a:t>
            </a:r>
          </a:p>
          <a:p>
            <a:pPr eaLnBrk="1" hangingPunct="1">
              <a:defRPr/>
            </a:pPr>
            <a:r>
              <a:rPr lang="el-GR" altLang="el-GR" dirty="0" smtClean="0"/>
              <a:t>Αντιδρούν με τα ίχνη σιδήρου</a:t>
            </a:r>
          </a:p>
          <a:p>
            <a:pPr marL="0" indent="0" eaLnBrk="1" hangingPunct="1">
              <a:buFontTx/>
              <a:buNone/>
              <a:defRPr/>
            </a:pPr>
            <a:r>
              <a:rPr lang="el-GR" altLang="el-GR" b="1" dirty="0" smtClean="0"/>
              <a:t>ΒΗΑ</a:t>
            </a:r>
          </a:p>
          <a:p>
            <a:pPr eaLnBrk="1" hangingPunct="1">
              <a:defRPr/>
            </a:pPr>
            <a:r>
              <a:rPr lang="el-GR" altLang="el-GR" dirty="0" smtClean="0"/>
              <a:t>Διαλυτή στα λίπη και τα λάδια</a:t>
            </a:r>
          </a:p>
          <a:p>
            <a:pPr eaLnBrk="1" hangingPunct="1">
              <a:defRPr/>
            </a:pPr>
            <a:r>
              <a:rPr lang="el-GR" altLang="el-GR" dirty="0" err="1" smtClean="0"/>
              <a:t>Συνεργιστικά</a:t>
            </a:r>
            <a:r>
              <a:rPr lang="el-GR" altLang="el-GR" dirty="0" smtClean="0"/>
              <a:t> με γαλλικό </a:t>
            </a:r>
            <a:r>
              <a:rPr lang="el-GR" altLang="el-GR" dirty="0" err="1" smtClean="0"/>
              <a:t>προπυλεστέρα</a:t>
            </a:r>
            <a:r>
              <a:rPr lang="el-GR" altLang="el-GR" dirty="0" smtClean="0"/>
              <a:t>, κιτρικό και φωσφορικό οξύ</a:t>
            </a:r>
          </a:p>
          <a:p>
            <a:pPr marL="0" indent="0" eaLnBrk="1" hangingPunct="1">
              <a:buFontTx/>
              <a:buNone/>
              <a:defRPr/>
            </a:pPr>
            <a:endParaRPr lang="el-GR" altLang="el-GR" dirty="0" smtClean="0"/>
          </a:p>
          <a:p>
            <a:pPr marL="0" indent="0" eaLnBrk="1" hangingPunct="1">
              <a:buFontTx/>
              <a:buNone/>
              <a:defRPr/>
            </a:pPr>
            <a:endParaRPr lang="el-GR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71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116632"/>
            <a:ext cx="8697144" cy="908720"/>
          </a:xfrm>
        </p:spPr>
        <p:txBody>
          <a:bodyPr/>
          <a:lstStyle/>
          <a:p>
            <a:r>
              <a:rPr lang="el-GR" altLang="el-GR" sz="3600" dirty="0"/>
              <a:t>Ιδιότητες </a:t>
            </a:r>
            <a:r>
              <a:rPr lang="el-GR" altLang="el-GR" sz="3600" dirty="0" err="1"/>
              <a:t>φαινολικών</a:t>
            </a:r>
            <a:r>
              <a:rPr lang="el-GR" altLang="el-GR" sz="3600" dirty="0"/>
              <a:t> αντιοξειδωτικών </a:t>
            </a:r>
            <a:r>
              <a:rPr lang="el-GR" altLang="el-GR" sz="3000" b="0" dirty="0" smtClean="0"/>
              <a:t>3/3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l-GR" b="1" dirty="0" smtClean="0"/>
              <a:t>ΒΗΤ</a:t>
            </a:r>
          </a:p>
          <a:p>
            <a:pPr eaLnBrk="1" hangingPunct="1">
              <a:defRPr/>
            </a:pPr>
            <a:r>
              <a:rPr lang="el-GR" altLang="el-GR" dirty="0" smtClean="0"/>
              <a:t>Σταθερότητα στη θέρμανση</a:t>
            </a:r>
          </a:p>
          <a:p>
            <a:pPr eaLnBrk="1" hangingPunct="1">
              <a:defRPr/>
            </a:pPr>
            <a:r>
              <a:rPr lang="el-GR" altLang="el-GR" dirty="0" smtClean="0"/>
              <a:t>Έλλειψη οσμής</a:t>
            </a:r>
          </a:p>
          <a:p>
            <a:pPr eaLnBrk="1" hangingPunct="1">
              <a:defRPr/>
            </a:pPr>
            <a:r>
              <a:rPr lang="el-GR" altLang="el-GR" dirty="0" smtClean="0"/>
              <a:t>Μικρή τοξικότητα</a:t>
            </a:r>
          </a:p>
          <a:p>
            <a:pPr eaLnBrk="1" hangingPunct="1">
              <a:defRPr/>
            </a:pPr>
            <a:r>
              <a:rPr lang="el-GR" altLang="el-GR" dirty="0" smtClean="0"/>
              <a:t>0.01-0.1 %</a:t>
            </a:r>
          </a:p>
          <a:p>
            <a:pPr marL="0" indent="0">
              <a:buFontTx/>
              <a:buNone/>
              <a:defRPr/>
            </a:pPr>
            <a:endParaRPr lang="el-GR" dirty="0" smtClean="0"/>
          </a:p>
          <a:p>
            <a:pPr marL="0" indent="0">
              <a:buFontTx/>
              <a:buNone/>
              <a:defRPr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82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24936" cy="1224136"/>
          </a:xfrm>
        </p:spPr>
        <p:txBody>
          <a:bodyPr>
            <a:normAutofit fontScale="90000"/>
          </a:bodyPr>
          <a:lstStyle/>
          <a:p>
            <a:r>
              <a:rPr lang="el-GR" altLang="el-GR" dirty="0"/>
              <a:t>Φ</a:t>
            </a:r>
            <a:r>
              <a:rPr lang="el-GR" altLang="el-GR" b="1" dirty="0" smtClean="0"/>
              <a:t>υτικά Εκχυλίσματα</a:t>
            </a:r>
            <a:br>
              <a:rPr lang="el-GR" altLang="el-GR" b="1" dirty="0" smtClean="0"/>
            </a:br>
            <a:r>
              <a:rPr lang="el-GR" altLang="el-GR" sz="3200" b="0" dirty="0" smtClean="0"/>
              <a:t>(περιέχουν κυρίως φυτικά </a:t>
            </a:r>
            <a:r>
              <a:rPr lang="el-GR" altLang="el-GR" sz="3200" b="0" dirty="0" err="1" smtClean="0"/>
              <a:t>φαινολικά</a:t>
            </a:r>
            <a:r>
              <a:rPr lang="el-GR" altLang="el-GR" sz="3200" b="0" dirty="0" smtClean="0"/>
              <a:t> αντιοξειδωτικά)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464496"/>
          </a:xfrm>
        </p:spPr>
        <p:txBody>
          <a:bodyPr/>
          <a:lstStyle/>
          <a:p>
            <a:r>
              <a:rPr lang="el-GR" altLang="el-GR" dirty="0" smtClean="0"/>
              <a:t>Ελαιώδες εκχύλισμα φύλλων δενδρολίβανου (</a:t>
            </a:r>
            <a:r>
              <a:rPr lang="en-US" altLang="el-GR" i="1" dirty="0" smtClean="0"/>
              <a:t>Rosmarinus officinalis</a:t>
            </a:r>
            <a:r>
              <a:rPr lang="en-US" altLang="el-GR" dirty="0" smtClean="0"/>
              <a:t>)</a:t>
            </a:r>
          </a:p>
          <a:p>
            <a:pPr>
              <a:buFontTx/>
              <a:buNone/>
            </a:pPr>
            <a:r>
              <a:rPr lang="en-US" altLang="el-GR" dirty="0" smtClean="0"/>
              <a:t>H </a:t>
            </a:r>
            <a:r>
              <a:rPr lang="el-GR" altLang="el-GR" dirty="0" smtClean="0"/>
              <a:t>κύρια αντιοξειδωτική ουσία είναι το </a:t>
            </a:r>
            <a:r>
              <a:rPr lang="el-GR" altLang="el-GR" dirty="0" err="1" smtClean="0"/>
              <a:t>καρνοζικό</a:t>
            </a:r>
            <a:r>
              <a:rPr lang="el-GR" altLang="el-GR" dirty="0" smtClean="0"/>
              <a:t> οξύ</a:t>
            </a:r>
          </a:p>
          <a:p>
            <a:pPr>
              <a:buFontTx/>
              <a:buNone/>
            </a:pPr>
            <a:r>
              <a:rPr lang="el-GR" altLang="el-GR" dirty="0" smtClean="0"/>
              <a:t>Μεγαλύτερο από 4-5%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82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E</a:t>
            </a:r>
            <a:r>
              <a:rPr lang="el-GR" altLang="el-GR" smtClean="0"/>
              <a:t>κχύλισμα του </a:t>
            </a:r>
            <a:r>
              <a:rPr lang="en-US" altLang="el-GR" smtClean="0"/>
              <a:t>Picea excelsa</a:t>
            </a:r>
            <a:endParaRPr lang="el-GR" altLang="el-GR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Χρησιμοποιείται ως διαλύτης γλυκερίνη ή βουτυλενογλυκόλη. Περιέχει λιγνάνια. Υδροξυματαιρεζινόλη και ματαιρεζινόλη. Πλε</a:t>
            </a:r>
            <a:r>
              <a:rPr lang="en-US" altLang="el-GR" smtClean="0"/>
              <a:t>o</a:t>
            </a:r>
            <a:r>
              <a:rPr lang="el-GR" altLang="el-GR" smtClean="0"/>
              <a:t>νεκτεί έναντι άλλων αντιοξειδωτικών διότι είναι σταθερό σε θερμοκρασίες μέχρι και 250 </a:t>
            </a:r>
            <a:r>
              <a:rPr lang="en-US" altLang="el-GR" baseline="30000" smtClean="0"/>
              <a:t>o</a:t>
            </a:r>
            <a:r>
              <a:rPr lang="en-US" altLang="el-GR" smtClean="0"/>
              <a:t>C</a:t>
            </a:r>
            <a:r>
              <a:rPr lang="el-GR" altLang="el-GR" smtClean="0"/>
              <a:t>. 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16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Εκχύλισμα </a:t>
            </a:r>
            <a:r>
              <a:rPr lang="en-US" dirty="0" err="1"/>
              <a:t>Picea</a:t>
            </a:r>
            <a:r>
              <a:rPr lang="en-US" dirty="0"/>
              <a:t> </a:t>
            </a:r>
            <a:r>
              <a:rPr lang="en-US" dirty="0" err="1"/>
              <a:t>excelsa</a:t>
            </a:r>
            <a:endParaRPr lang="el-G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5126069"/>
              </p:ext>
            </p:extLst>
          </p:nvPr>
        </p:nvGraphicFramePr>
        <p:xfrm>
          <a:off x="358295" y="2204864"/>
          <a:ext cx="8229600" cy="3816200"/>
        </p:xfrm>
        <a:graphic>
          <a:graphicData uri="http://schemas.openxmlformats.org/drawingml/2006/table">
            <a:tbl>
              <a:tblPr/>
              <a:tblGrid>
                <a:gridCol w="4114801"/>
                <a:gridCol w="4114799"/>
              </a:tblGrid>
              <a:tr h="497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Ένωση</a:t>
                      </a:r>
                    </a:p>
                  </a:txBody>
                  <a:tcPr marL="78689" marR="7868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Ε</a:t>
                      </a: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</a:t>
                      </a:r>
                      <a:r>
                        <a:rPr kumimoji="0" lang="el-GR" sz="2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50</a:t>
                      </a:r>
                      <a:r>
                        <a:rPr kumimoji="0" 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(μΜ)**</a:t>
                      </a:r>
                    </a:p>
                  </a:txBody>
                  <a:tcPr marL="78689" marR="7868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74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Μαιτεριζινόλη</a:t>
                      </a:r>
                      <a:endParaRPr kumimoji="0" lang="el-G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78689" marR="7868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78689" marR="7868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74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Υδροξυμαιτεριζινόλη</a:t>
                      </a:r>
                    </a:p>
                  </a:txBody>
                  <a:tcPr marL="78689" marR="7868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15.7</a:t>
                      </a:r>
                    </a:p>
                  </a:txBody>
                  <a:tcPr marL="78689" marR="7868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74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Βιταμίνη Ε</a:t>
                      </a:r>
                    </a:p>
                  </a:txBody>
                  <a:tcPr marL="78689" marR="7868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78689" marR="7868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74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Ασκορβικό οξύ</a:t>
                      </a:r>
                    </a:p>
                  </a:txBody>
                  <a:tcPr marL="78689" marR="7868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78689" marR="7868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74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BHT</a:t>
                      </a:r>
                      <a:endParaRPr kumimoji="0" 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78689" marR="7868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78689" marR="7868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74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Ένωση</a:t>
                      </a:r>
                    </a:p>
                  </a:txBody>
                  <a:tcPr marL="78689" marR="7868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Ε</a:t>
                      </a: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</a:t>
                      </a:r>
                      <a:r>
                        <a:rPr kumimoji="0" lang="el-GR" sz="2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50</a:t>
                      </a:r>
                      <a:r>
                        <a:rPr kumimoji="0" 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(μΜ)**</a:t>
                      </a:r>
                    </a:p>
                  </a:txBody>
                  <a:tcPr marL="78689" marR="7868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74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Μαιτεριζινόλη</a:t>
                      </a:r>
                    </a:p>
                  </a:txBody>
                  <a:tcPr marL="78689" marR="7868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78689" marR="7868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  <p:sp>
        <p:nvSpPr>
          <p:cNvPr id="37920" name="Rectangle 1"/>
          <p:cNvSpPr>
            <a:spLocks noChangeArrowheads="1"/>
          </p:cNvSpPr>
          <p:nvPr/>
        </p:nvSpPr>
        <p:spPr bwMode="auto">
          <a:xfrm>
            <a:off x="395536" y="1258298"/>
            <a:ext cx="815511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2400" dirty="0">
                <a:latin typeface="+mn-lt"/>
                <a:cs typeface="Times New Roman" pitchFamily="18" charset="0"/>
              </a:rPr>
              <a:t>**Ε</a:t>
            </a:r>
            <a:r>
              <a:rPr lang="en-US" altLang="el-GR" sz="2400" dirty="0">
                <a:latin typeface="+mn-lt"/>
                <a:cs typeface="Times New Roman" pitchFamily="18" charset="0"/>
              </a:rPr>
              <a:t>C</a:t>
            </a:r>
            <a:r>
              <a:rPr lang="el-GR" altLang="el-GR" sz="2400" baseline="-30000" dirty="0">
                <a:latin typeface="+mn-lt"/>
                <a:cs typeface="Times New Roman" pitchFamily="18" charset="0"/>
              </a:rPr>
              <a:t>50</a:t>
            </a:r>
            <a:r>
              <a:rPr lang="el-GR" altLang="el-GR" sz="2400" dirty="0">
                <a:latin typeface="+mn-lt"/>
                <a:cs typeface="Times New Roman" pitchFamily="18" charset="0"/>
              </a:rPr>
              <a:t> (Ε</a:t>
            </a:r>
            <a:r>
              <a:rPr lang="en-US" altLang="el-GR" sz="2400" dirty="0" err="1">
                <a:latin typeface="+mn-lt"/>
                <a:cs typeface="Times New Roman" pitchFamily="18" charset="0"/>
              </a:rPr>
              <a:t>ffectiveconcentration</a:t>
            </a:r>
            <a:r>
              <a:rPr lang="el-GR" altLang="el-GR" sz="2400" baseline="-30000" dirty="0">
                <a:latin typeface="+mn-lt"/>
                <a:cs typeface="Times New Roman" pitchFamily="18" charset="0"/>
              </a:rPr>
              <a:t>50</a:t>
            </a:r>
            <a:r>
              <a:rPr lang="el-GR" altLang="el-GR" sz="2400" dirty="0">
                <a:latin typeface="+mn-lt"/>
                <a:cs typeface="Times New Roman" pitchFamily="18" charset="0"/>
              </a:rPr>
              <a:t>)= Συγκέντρωση της ουσίας για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l-GR" altLang="el-GR" sz="2400" dirty="0">
                <a:latin typeface="+mn-lt"/>
                <a:cs typeface="Times New Roman" pitchFamily="18" charset="0"/>
              </a:rPr>
              <a:t>50 % αναστολή της παραγωγής ελευθέρων </a:t>
            </a:r>
            <a:r>
              <a:rPr lang="el-GR" altLang="el-GR" sz="2400" dirty="0" smtClean="0">
                <a:latin typeface="+mn-lt"/>
                <a:cs typeface="Times New Roman" pitchFamily="18" charset="0"/>
              </a:rPr>
              <a:t>ριζών</a:t>
            </a:r>
            <a:endParaRPr lang="el-GR" altLang="el-GR" sz="2400" dirty="0">
              <a:latin typeface="+mn-lt"/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75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Οξείδωση καλλυντικών προϊόντων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Όλες οι οργανικές ενώσεις μπορούν οξειδωθούν, όμως πιο εύκολα οξειδώνονται κάποιες [ακόρεστα λίπη και έλαια (κυρίως </a:t>
            </a:r>
            <a:r>
              <a:rPr lang="el-GR" altLang="el-GR" dirty="0" err="1" smtClean="0"/>
              <a:t>συζυγιακούς</a:t>
            </a:r>
            <a:r>
              <a:rPr lang="el-GR" altLang="el-GR" dirty="0" smtClean="0"/>
              <a:t> δεσμούς), βιταμίνες </a:t>
            </a:r>
            <a:r>
              <a:rPr lang="el-GR" altLang="el-GR" dirty="0" err="1" smtClean="0"/>
              <a:t>κά</a:t>
            </a:r>
            <a:r>
              <a:rPr lang="el-GR" altLang="el-GR" dirty="0" smtClean="0"/>
              <a:t>].</a:t>
            </a:r>
          </a:p>
          <a:p>
            <a:pPr eaLnBrk="1" hangingPunct="1"/>
            <a:r>
              <a:rPr lang="el-GR" altLang="el-GR" dirty="0" smtClean="0"/>
              <a:t>Αποτελέσματα οξείδωσης = αλλοίωση προϊόντος, άσχημη οσμή, γεύση, αλλαγή χρώματος.</a:t>
            </a:r>
          </a:p>
          <a:p>
            <a:pPr eaLnBrk="1" hangingPunct="1"/>
            <a:r>
              <a:rPr lang="el-GR" altLang="el-GR" dirty="0" err="1" smtClean="0"/>
              <a:t>Τάγγιση</a:t>
            </a:r>
            <a:r>
              <a:rPr lang="el-GR" altLang="el-GR" dirty="0" smtClean="0"/>
              <a:t> = Οξείδωση λιπών και ελαίων.</a:t>
            </a:r>
          </a:p>
          <a:p>
            <a:pPr marL="355600" indent="0" eaLnBrk="1" hangingPunct="1">
              <a:buNone/>
            </a:pPr>
            <a:r>
              <a:rPr lang="el-GR" altLang="el-GR" dirty="0" smtClean="0"/>
              <a:t>(Υπεροξείδια λιπαρών οξέων, αλδεΰδες, κετόνες)</a:t>
            </a:r>
          </a:p>
          <a:p>
            <a:pPr eaLnBrk="1" hangingPunct="1"/>
            <a:r>
              <a:rPr lang="el-GR" altLang="el-GR" dirty="0" smtClean="0"/>
              <a:t>Προϊόντα </a:t>
            </a:r>
            <a:r>
              <a:rPr lang="el-GR" altLang="el-GR" dirty="0" err="1" smtClean="0"/>
              <a:t>τάγγισης</a:t>
            </a:r>
            <a:r>
              <a:rPr lang="el-GR" altLang="el-GR" dirty="0" smtClean="0"/>
              <a:t> τοξικά και ερεθιστικά για το δέρμα.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9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Αθανασία Βαρβαρέσου 2014. </a:t>
            </a:r>
            <a:r>
              <a:rPr lang="el-GR" sz="2000" dirty="0"/>
              <a:t>Αθανασία Βαρβαρέσου . </a:t>
            </a:r>
            <a:r>
              <a:rPr lang="el-GR" sz="2000" dirty="0" smtClean="0"/>
              <a:t>«Κοσμητολογία Ι - Θ. Ενότητα 11</a:t>
            </a:r>
            <a:r>
              <a:rPr lang="en-US" sz="2000" dirty="0" smtClean="0"/>
              <a:t>:</a:t>
            </a:r>
            <a:r>
              <a:rPr lang="el-GR" sz="2000" dirty="0"/>
              <a:t> Οξείδωση καλλυντικών προϊόντων».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latin typeface="+mn-lt"/>
              </a:rPr>
              <a:t>[1] http://creativecommons.org/licenses/by-nc-sa/4.0/ </a:t>
            </a:r>
            <a:endParaRPr lang="en-US" dirty="0" smtClean="0"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latin typeface="+mn-lt"/>
              </a:rPr>
              <a:t>Ως </a:t>
            </a:r>
            <a:r>
              <a:rPr lang="el-GR" b="1" dirty="0">
                <a:latin typeface="+mn-lt"/>
              </a:rPr>
              <a:t>Μη Εμπορική</a:t>
            </a:r>
            <a:r>
              <a:rPr lang="el-GR" dirty="0">
                <a:latin typeface="+mn-lt"/>
              </a:rPr>
              <a:t> ορίζεται η χρήση: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προσπορίζει στο διανομέα του έργου και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αδειοδόχο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latin typeface="+mn-lt"/>
              </a:rPr>
              <a:t>τόπο</a:t>
            </a:r>
            <a:endParaRPr lang="en-US" dirty="0" smtClean="0"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latin typeface="+mn-lt"/>
              </a:rPr>
              <a:t>Ο </a:t>
            </a:r>
            <a:r>
              <a:rPr lang="el-GR" dirty="0">
                <a:latin typeface="+mn-lt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latin typeface="+mn-lt"/>
              </a:rPr>
              <a:t>.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73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παρά μόνο εάν ζητηθεί εκ νέου άδεια από το δημιουργό.</a:t>
            </a:r>
            <a:endParaRPr lang="el-GR" sz="32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©</a:t>
            </a:r>
            <a:endParaRPr lang="el-GR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CC-BY-SA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NC-SA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NC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endParaRPr lang="el-G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εμπορική χρήση του έργου.</a:t>
            </a:r>
            <a:endParaRPr lang="el-GR" sz="3200" dirty="0"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άδεια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  <a:endParaRPr lang="el-G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εμπορική χρήση του έργου.</a:t>
            </a:r>
            <a:endParaRPr lang="el-GR" sz="3200" dirty="0"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CC-BY-ND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δημιουργού. </a:t>
            </a: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</a:t>
            </a:r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δημιουργία παραγώγων του έργου.</a:t>
            </a:r>
            <a:endParaRPr lang="el-G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NC-ND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και η δημιουργία παραγώγων του.</a:t>
            </a:r>
            <a:endParaRPr lang="el-GR" sz="3200" dirty="0"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άδεια </a:t>
            </a:r>
          </a:p>
          <a:p>
            <a:pPr algn="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CC0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Public Domain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ως κοινό κτήμα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χωρίς σήμανση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521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l-GR" b="1" smtClean="0"/>
              <a:t/>
            </a:r>
            <a:br>
              <a:rPr lang="en-US" altLang="el-GR" b="1" smtClean="0"/>
            </a:br>
            <a:r>
              <a:rPr lang="el-GR" altLang="el-GR" b="1" smtClean="0"/>
              <a:t>Ελεύθερες ρίζες ή δραστικοί τύποι οξυγόνου (</a:t>
            </a:r>
            <a:r>
              <a:rPr lang="en-US" altLang="el-GR" b="1" smtClean="0"/>
              <a:t>Reactive Oxygen Species, ROS)</a:t>
            </a:r>
            <a:r>
              <a:rPr lang="el-GR" altLang="el-GR" b="1" smtClean="0">
                <a:solidFill>
                  <a:srgbClr val="FF0000"/>
                </a:solidFill>
              </a:rPr>
              <a:t/>
            </a:r>
            <a:br>
              <a:rPr lang="el-GR" altLang="el-GR" b="1" smtClean="0">
                <a:solidFill>
                  <a:srgbClr val="FF0000"/>
                </a:solidFill>
              </a:rPr>
            </a:br>
            <a:endParaRPr lang="el-GR" altLang="el-GR" b="1" smtClean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l-GR" dirty="0" smtClean="0"/>
              <a:t>Άτομα ή ομάδες ατόμων με ένα ή περισσότερα μονήρη ηλεκτρόνια.</a:t>
            </a:r>
          </a:p>
          <a:p>
            <a:pPr>
              <a:defRPr/>
            </a:pPr>
            <a:r>
              <a:rPr lang="el-GR" dirty="0" smtClean="0"/>
              <a:t>Έχουν μεγάλη δραστικότητα</a:t>
            </a:r>
            <a:r>
              <a:rPr lang="en-US" dirty="0" smtClean="0"/>
              <a:t> </a:t>
            </a:r>
            <a:r>
              <a:rPr lang="el-GR" dirty="0" smtClean="0"/>
              <a:t>και μικρό χρόνο ζωής </a:t>
            </a:r>
          </a:p>
          <a:p>
            <a:pPr marL="355600" indent="0">
              <a:buFontTx/>
              <a:buNone/>
              <a:defRPr/>
            </a:pPr>
            <a:r>
              <a:rPr lang="el-GR" b="1" dirty="0" smtClean="0"/>
              <a:t>(π.χ. </a:t>
            </a:r>
            <a:r>
              <a:rPr lang="en-US" b="1" dirty="0" smtClean="0"/>
              <a:t>R*</a:t>
            </a:r>
            <a:r>
              <a:rPr lang="el-GR" b="1" dirty="0" smtClean="0"/>
              <a:t>, </a:t>
            </a:r>
            <a:r>
              <a:rPr lang="en-US" b="1" dirty="0" smtClean="0"/>
              <a:t>RO</a:t>
            </a:r>
            <a:r>
              <a:rPr lang="en-US" b="1" baseline="-25000" dirty="0" smtClean="0"/>
              <a:t>2</a:t>
            </a:r>
            <a:r>
              <a:rPr lang="en-US" b="1" dirty="0" smtClean="0"/>
              <a:t>*</a:t>
            </a:r>
            <a:r>
              <a:rPr lang="el-GR" b="1" dirty="0" smtClean="0"/>
              <a:t>, </a:t>
            </a:r>
            <a:r>
              <a:rPr lang="en-US" b="1" dirty="0" smtClean="0"/>
              <a:t>ROOH</a:t>
            </a:r>
            <a:r>
              <a:rPr lang="el-GR" b="1" dirty="0" smtClean="0"/>
              <a:t>)</a:t>
            </a:r>
            <a:endParaRPr lang="el-GR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40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Μηχανισμός </a:t>
            </a:r>
            <a:r>
              <a:rPr lang="el-GR" dirty="0" err="1"/>
              <a:t>τάγγισης</a:t>
            </a:r>
            <a:r>
              <a:rPr lang="el-GR" dirty="0"/>
              <a:t> ακόρεστων λιπών και </a:t>
            </a:r>
            <a:r>
              <a:rPr lang="el-GR" dirty="0" smtClean="0"/>
              <a:t>λαδιών</a:t>
            </a:r>
            <a:endParaRPr lang="el-GR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RH     </a:t>
            </a:r>
            <a:r>
              <a:rPr lang="el-GR" dirty="0" smtClean="0"/>
              <a:t>  </a:t>
            </a:r>
            <a:r>
              <a:rPr lang="en-US" dirty="0" smtClean="0"/>
              <a:t> </a:t>
            </a:r>
            <a:r>
              <a:rPr lang="el-GR" dirty="0" smtClean="0"/>
              <a:t>     </a:t>
            </a:r>
            <a:r>
              <a:rPr lang="en-US" sz="3380" dirty="0" smtClean="0"/>
              <a:t>→ </a:t>
            </a:r>
            <a:r>
              <a:rPr lang="en-US" dirty="0" smtClean="0"/>
              <a:t>      R* + H*</a:t>
            </a:r>
            <a:r>
              <a:rPr lang="el-GR" dirty="0" smtClean="0"/>
              <a:t> (</a:t>
            </a:r>
            <a:r>
              <a:rPr lang="el-GR" dirty="0" smtClean="0">
                <a:solidFill>
                  <a:srgbClr val="C00000"/>
                </a:solidFill>
              </a:rPr>
              <a:t>Έναρξη</a:t>
            </a:r>
            <a:r>
              <a:rPr lang="el-GR" dirty="0" smtClean="0"/>
              <a:t>)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R*  + O</a:t>
            </a:r>
            <a:r>
              <a:rPr lang="en-US" baseline="-25000" dirty="0" smtClean="0"/>
              <a:t>2 </a:t>
            </a:r>
            <a:r>
              <a:rPr lang="el-GR" baseline="-25000" dirty="0" smtClean="0"/>
              <a:t>       </a:t>
            </a:r>
            <a:r>
              <a:rPr lang="en-US" dirty="0" smtClean="0"/>
              <a:t>→</a:t>
            </a:r>
            <a:r>
              <a:rPr lang="en-US" baseline="-25000" dirty="0" smtClean="0"/>
              <a:t>       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RO</a:t>
            </a:r>
            <a:r>
              <a:rPr lang="en-US" baseline="-25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*(</a:t>
            </a:r>
            <a:r>
              <a:rPr lang="el-GR" dirty="0" err="1" smtClean="0">
                <a:solidFill>
                  <a:schemeClr val="accent1">
                    <a:lumMod val="75000"/>
                  </a:schemeClr>
                </a:solidFill>
              </a:rPr>
              <a:t>υπεροξυ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ρίζα</a:t>
            </a:r>
            <a:r>
              <a:rPr lang="el-GR" dirty="0" smtClean="0"/>
              <a:t>) (</a:t>
            </a:r>
            <a:r>
              <a:rPr lang="el-GR" dirty="0" smtClean="0">
                <a:solidFill>
                  <a:srgbClr val="C00000"/>
                </a:solidFill>
              </a:rPr>
              <a:t>Διάδοση</a:t>
            </a:r>
            <a:r>
              <a:rPr lang="el-GR" dirty="0" smtClean="0"/>
              <a:t>)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RO</a:t>
            </a:r>
            <a:r>
              <a:rPr lang="en-US" baseline="-25000" dirty="0" smtClean="0"/>
              <a:t>2</a:t>
            </a:r>
            <a:r>
              <a:rPr lang="en-US" dirty="0" smtClean="0"/>
              <a:t>* + RH →      R* + </a:t>
            </a:r>
            <a:r>
              <a:rPr lang="en-US" dirty="0" smtClean="0">
                <a:solidFill>
                  <a:srgbClr val="0070C0"/>
                </a:solidFill>
              </a:rPr>
              <a:t>ROOH</a:t>
            </a:r>
            <a:r>
              <a:rPr lang="el-GR" dirty="0" smtClean="0"/>
              <a:t> (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</a:rPr>
              <a:t>υδροξυ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</a:rPr>
              <a:t>υπεροξυ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ένωση</a:t>
            </a:r>
            <a:r>
              <a:rPr lang="el-GR" dirty="0" smtClean="0"/>
              <a:t>) (</a:t>
            </a:r>
            <a:r>
              <a:rPr lang="el-GR" dirty="0" smtClean="0">
                <a:solidFill>
                  <a:srgbClr val="C00000"/>
                </a:solidFill>
              </a:rPr>
              <a:t>Διάδοση</a:t>
            </a:r>
            <a:r>
              <a:rPr lang="el-GR" dirty="0" smtClean="0"/>
              <a:t>)</a:t>
            </a:r>
            <a:endParaRPr lang="en-US" dirty="0" smtClean="0"/>
          </a:p>
          <a:p>
            <a:pPr eaLnBrk="1" hangingPunct="1">
              <a:buFontTx/>
              <a:buNone/>
              <a:defRPr/>
            </a:pPr>
            <a:r>
              <a:rPr lang="en-US" b="1" dirty="0" smtClean="0">
                <a:solidFill>
                  <a:srgbClr val="225974"/>
                </a:solidFill>
              </a:rPr>
              <a:t>T</a:t>
            </a:r>
            <a:r>
              <a:rPr lang="el-GR" b="1" dirty="0" err="1" smtClean="0">
                <a:solidFill>
                  <a:srgbClr val="225974"/>
                </a:solidFill>
              </a:rPr>
              <a:t>ερματισμός</a:t>
            </a:r>
            <a:r>
              <a:rPr lang="el-GR" b="1" dirty="0" smtClean="0">
                <a:solidFill>
                  <a:srgbClr val="225974"/>
                </a:solidFill>
              </a:rPr>
              <a:t> της αντίδρασης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/>
              <a:t>RO</a:t>
            </a:r>
            <a:r>
              <a:rPr lang="en-US" baseline="-25000" dirty="0" smtClean="0"/>
              <a:t>2</a:t>
            </a:r>
            <a:r>
              <a:rPr lang="en-US" dirty="0" smtClean="0"/>
              <a:t>*</a:t>
            </a:r>
            <a:r>
              <a:rPr lang="el-GR" dirty="0" smtClean="0"/>
              <a:t> + </a:t>
            </a:r>
            <a:r>
              <a:rPr lang="en-US" dirty="0" smtClean="0"/>
              <a:t>RO</a:t>
            </a:r>
            <a:r>
              <a:rPr lang="en-US" baseline="-25000" dirty="0" smtClean="0"/>
              <a:t>2</a:t>
            </a:r>
            <a:r>
              <a:rPr lang="en-US" dirty="0" smtClean="0"/>
              <a:t>*</a:t>
            </a:r>
            <a:r>
              <a:rPr lang="el-GR" dirty="0" smtClean="0"/>
              <a:t> </a:t>
            </a:r>
            <a:r>
              <a:rPr lang="en-US" dirty="0" smtClean="0"/>
              <a:t>→</a:t>
            </a:r>
            <a:r>
              <a:rPr lang="el-GR" dirty="0" smtClean="0"/>
              <a:t> ανενεργά προϊόντα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/>
              <a:t>RO</a:t>
            </a:r>
            <a:r>
              <a:rPr lang="en-US" baseline="-25000" dirty="0" smtClean="0"/>
              <a:t>2</a:t>
            </a:r>
            <a:r>
              <a:rPr lang="en-US" dirty="0" smtClean="0"/>
              <a:t>*</a:t>
            </a:r>
            <a:r>
              <a:rPr lang="el-GR" dirty="0" smtClean="0"/>
              <a:t> + </a:t>
            </a:r>
            <a:r>
              <a:rPr lang="en-US" dirty="0" smtClean="0"/>
              <a:t>R* →</a:t>
            </a:r>
            <a:r>
              <a:rPr lang="el-GR" dirty="0" smtClean="0"/>
              <a:t> ανενεργά προϊόντα</a:t>
            </a:r>
            <a:endParaRPr lang="en-US" dirty="0" smtClean="0"/>
          </a:p>
          <a:p>
            <a:pPr eaLnBrk="1" hangingPunct="1">
              <a:buFontTx/>
              <a:buNone/>
              <a:defRPr/>
            </a:pPr>
            <a:r>
              <a:rPr lang="en-US" dirty="0" smtClean="0"/>
              <a:t>R* + R* → R-R</a:t>
            </a:r>
            <a:r>
              <a:rPr lang="el-GR" dirty="0" smtClean="0"/>
              <a:t> </a:t>
            </a:r>
            <a:r>
              <a:rPr lang="en-US" dirty="0" smtClean="0"/>
              <a:t>(</a:t>
            </a:r>
            <a:r>
              <a:rPr lang="el-GR" dirty="0" smtClean="0"/>
              <a:t>ανενεργά προϊόντα</a:t>
            </a:r>
            <a:r>
              <a:rPr lang="en-US" dirty="0" smtClean="0"/>
              <a:t>)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l-GR" dirty="0" smtClean="0"/>
          </a:p>
          <a:p>
            <a:pPr eaLnBrk="1" hangingPunct="1">
              <a:buFontTx/>
              <a:buNone/>
              <a:defRPr/>
            </a:pPr>
            <a:endParaRPr 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33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8697144" cy="908720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l-GR" sz="3600" dirty="0" smtClean="0"/>
              <a:t>Παράγοντες που επιδρούν στην </a:t>
            </a:r>
            <a:r>
              <a:rPr lang="el-GR" altLang="el-GR" sz="3600" dirty="0" err="1" smtClean="0"/>
              <a:t>τάγγιση</a:t>
            </a:r>
            <a:r>
              <a:rPr lang="el-GR" altLang="el-GR" sz="3600" dirty="0" smtClean="0"/>
              <a:t> </a:t>
            </a:r>
            <a:r>
              <a:rPr lang="el-GR" altLang="el-GR" sz="3000" b="0" dirty="0" smtClean="0"/>
              <a:t>1/2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19256" cy="5472608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Θερμοκρασία</a:t>
            </a:r>
            <a:endParaRPr lang="en-US" altLang="el-GR" dirty="0" smtClean="0"/>
          </a:p>
          <a:p>
            <a:pPr marL="355600" indent="0" eaLnBrk="1" hangingPunct="1">
              <a:lnSpc>
                <a:spcPct val="110000"/>
              </a:lnSpc>
              <a:buFontTx/>
              <a:buNone/>
            </a:pPr>
            <a:r>
              <a:rPr lang="en-US" altLang="el-GR" dirty="0" smtClean="0"/>
              <a:t>Y</a:t>
            </a:r>
            <a:r>
              <a:rPr lang="el-GR" altLang="el-GR" dirty="0" smtClean="0"/>
              <a:t>ψηλή θερμοκρασία</a:t>
            </a:r>
            <a:r>
              <a:rPr lang="en-US" altLang="el-GR" dirty="0" smtClean="0"/>
              <a:t>: </a:t>
            </a:r>
            <a:r>
              <a:rPr lang="el-GR" altLang="el-GR" dirty="0" smtClean="0"/>
              <a:t>Αύξηση της ταχύτητας οξείδωσης.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Φως και άλλες ακτινοβολίες</a:t>
            </a:r>
            <a:r>
              <a:rPr lang="en-US" altLang="el-GR" dirty="0" smtClean="0"/>
              <a:t>: </a:t>
            </a:r>
            <a:r>
              <a:rPr lang="el-GR" altLang="el-GR" dirty="0" smtClean="0"/>
              <a:t>Έναρξη οξείδωσης. Όταν υπάρχει μεγάλη ποσότητα ακόρεστων</a:t>
            </a:r>
            <a:r>
              <a:rPr lang="en-US" altLang="el-GR" dirty="0" smtClean="0"/>
              <a:t>: A</a:t>
            </a:r>
            <a:r>
              <a:rPr lang="el-GR" altLang="el-GR" dirty="0" smtClean="0"/>
              <a:t>διαφανή μπουκάλια και προσθήκη φίλτρων </a:t>
            </a:r>
            <a:r>
              <a:rPr lang="en-US" altLang="el-GR" dirty="0" smtClean="0"/>
              <a:t>UV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pPr eaLnBrk="1" hangingPunct="1">
              <a:lnSpc>
                <a:spcPct val="110000"/>
              </a:lnSpc>
            </a:pPr>
            <a:r>
              <a:rPr lang="en-US" altLang="el-GR" dirty="0" smtClean="0"/>
              <a:t>Y</a:t>
            </a:r>
            <a:r>
              <a:rPr lang="el-GR" altLang="el-GR" dirty="0" err="1" smtClean="0"/>
              <a:t>περοξείδια</a:t>
            </a:r>
            <a:r>
              <a:rPr lang="en-US" altLang="el-GR" dirty="0" smtClean="0"/>
              <a:t>: </a:t>
            </a:r>
            <a:r>
              <a:rPr lang="el-GR" altLang="el-GR" dirty="0" smtClean="0"/>
              <a:t>Καταλύουν την </a:t>
            </a:r>
            <a:r>
              <a:rPr lang="el-GR" altLang="el-GR" dirty="0" err="1" smtClean="0"/>
              <a:t>τάγγιση</a:t>
            </a:r>
            <a:r>
              <a:rPr lang="el-GR" altLang="el-GR" dirty="0" smtClean="0"/>
              <a:t>.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Οξυγόνο</a:t>
            </a:r>
            <a:r>
              <a:rPr lang="en-US" altLang="el-GR" dirty="0" smtClean="0"/>
              <a:t>: </a:t>
            </a:r>
            <a:r>
              <a:rPr lang="el-GR" altLang="el-GR" dirty="0" smtClean="0"/>
              <a:t>Τα λίπη και τα λάδια συσκευάζονται σε άζωτο. Παρασκευή υπό κενό. </a:t>
            </a:r>
            <a:r>
              <a:rPr lang="el-GR" altLang="el-GR" dirty="0" err="1" smtClean="0"/>
              <a:t>Στενόλαιμα</a:t>
            </a:r>
            <a:r>
              <a:rPr lang="el-GR" altLang="el-GR" dirty="0" smtClean="0"/>
              <a:t> μπουκάλια.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Μεταλλικά ιόντα</a:t>
            </a:r>
            <a:r>
              <a:rPr lang="en-US" altLang="el-GR" dirty="0" smtClean="0"/>
              <a:t>: </a:t>
            </a:r>
            <a:r>
              <a:rPr lang="el-GR" altLang="el-GR" dirty="0" smtClean="0"/>
              <a:t>Χαλκός, σίδηρος, μαγγάνιο και γενικά μέταλλα που υπάρχουν σε περισσότερες βαθμίδες οξείδωσης.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30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600" dirty="0" smtClean="0"/>
              <a:t>Μεταλλικά </a:t>
            </a:r>
            <a:r>
              <a:rPr lang="el-GR" sz="2600" dirty="0"/>
              <a:t>ιόντα </a:t>
            </a:r>
            <a:endParaRPr lang="el-GR" sz="2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600" dirty="0" smtClean="0"/>
              <a:t>(</a:t>
            </a:r>
            <a:r>
              <a:rPr lang="el-GR" sz="2600" dirty="0"/>
              <a:t>Για τα ιόντα με περισσότερους βαθμούς οξείδωσης)</a:t>
            </a:r>
            <a:endParaRPr lang="el-GR" altLang="el-GR" sz="2600" dirty="0" smtClean="0"/>
          </a:p>
          <a:p>
            <a:pPr eaLnBrk="1" hangingPunct="1">
              <a:buFontTx/>
              <a:buNone/>
            </a:pPr>
            <a:r>
              <a:rPr lang="en-US" altLang="el-GR" sz="2600" dirty="0" smtClean="0"/>
              <a:t>Fe </a:t>
            </a:r>
            <a:r>
              <a:rPr lang="en-US" altLang="el-GR" sz="2600" baseline="30000" dirty="0" smtClean="0"/>
              <a:t>2+</a:t>
            </a:r>
            <a:r>
              <a:rPr lang="en-US" altLang="el-GR" sz="2600" dirty="0" smtClean="0"/>
              <a:t> + ROOH </a:t>
            </a:r>
            <a:r>
              <a:rPr lang="en-US" altLang="el-GR" sz="2600" dirty="0" smtClean="0">
                <a:sym typeface="Symbol" pitchFamily="18" charset="2"/>
              </a:rPr>
              <a:t> Fe </a:t>
            </a:r>
            <a:r>
              <a:rPr lang="en-US" altLang="el-GR" sz="2600" baseline="30000" dirty="0" smtClean="0">
                <a:sym typeface="Symbol" pitchFamily="18" charset="2"/>
              </a:rPr>
              <a:t>3+</a:t>
            </a:r>
            <a:r>
              <a:rPr lang="en-US" altLang="el-GR" sz="2600" dirty="0" smtClean="0">
                <a:sym typeface="Symbol" pitchFamily="18" charset="2"/>
              </a:rPr>
              <a:t> + OH</a:t>
            </a:r>
            <a:r>
              <a:rPr lang="en-US" altLang="el-GR" sz="2600" baseline="30000" dirty="0" smtClean="0">
                <a:sym typeface="Symbol" pitchFamily="18" charset="2"/>
              </a:rPr>
              <a:t>-</a:t>
            </a:r>
            <a:r>
              <a:rPr lang="en-US" altLang="el-GR" sz="2600" dirty="0" smtClean="0">
                <a:sym typeface="Symbol" pitchFamily="18" charset="2"/>
              </a:rPr>
              <a:t>  + RO*</a:t>
            </a:r>
          </a:p>
          <a:p>
            <a:pPr eaLnBrk="1" hangingPunct="1">
              <a:buFontTx/>
              <a:buNone/>
            </a:pPr>
            <a:endParaRPr lang="en-US" altLang="el-GR" sz="2600" dirty="0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en-US" altLang="el-GR" sz="2600" dirty="0" smtClean="0">
                <a:sym typeface="Symbol" pitchFamily="18" charset="2"/>
              </a:rPr>
              <a:t>Fe </a:t>
            </a:r>
            <a:r>
              <a:rPr lang="en-US" altLang="el-GR" sz="2600" baseline="30000" dirty="0" smtClean="0">
                <a:sym typeface="Symbol" pitchFamily="18" charset="2"/>
              </a:rPr>
              <a:t>3+</a:t>
            </a:r>
            <a:r>
              <a:rPr lang="en-US" altLang="el-GR" sz="2600" dirty="0" smtClean="0">
                <a:sym typeface="Symbol" pitchFamily="18" charset="2"/>
              </a:rPr>
              <a:t> </a:t>
            </a:r>
            <a:r>
              <a:rPr lang="en-US" altLang="el-GR" sz="2600" dirty="0" smtClean="0"/>
              <a:t>+ ROOH</a:t>
            </a:r>
            <a:r>
              <a:rPr lang="en-US" altLang="el-GR" sz="2600" dirty="0" smtClean="0">
                <a:sym typeface="Symbol" pitchFamily="18" charset="2"/>
              </a:rPr>
              <a:t>  </a:t>
            </a:r>
            <a:r>
              <a:rPr lang="en-US" altLang="el-GR" sz="2600" dirty="0" smtClean="0"/>
              <a:t>Fe </a:t>
            </a:r>
            <a:r>
              <a:rPr lang="en-US" altLang="el-GR" sz="2600" baseline="30000" dirty="0" smtClean="0"/>
              <a:t>2+</a:t>
            </a:r>
            <a:r>
              <a:rPr lang="en-US" altLang="el-GR" sz="2600" dirty="0" smtClean="0"/>
              <a:t> + H</a:t>
            </a:r>
            <a:r>
              <a:rPr lang="en-US" altLang="el-GR" sz="2600" baseline="30000" dirty="0" smtClean="0"/>
              <a:t>+</a:t>
            </a:r>
            <a:r>
              <a:rPr lang="en-US" altLang="el-GR" sz="2600" dirty="0" smtClean="0"/>
              <a:t>     +   RO</a:t>
            </a:r>
            <a:r>
              <a:rPr lang="en-US" altLang="el-GR" sz="2600" baseline="-25000" dirty="0" smtClean="0"/>
              <a:t>2</a:t>
            </a:r>
            <a:r>
              <a:rPr lang="en-US" altLang="el-GR" sz="2600" dirty="0" smtClean="0"/>
              <a:t>*</a:t>
            </a:r>
          </a:p>
          <a:p>
            <a:pPr eaLnBrk="1" hangingPunct="1">
              <a:buFontTx/>
              <a:buNone/>
            </a:pPr>
            <a:endParaRPr lang="en-US" altLang="el-GR" sz="2600" dirty="0" smtClean="0"/>
          </a:p>
          <a:p>
            <a:pPr eaLnBrk="1" hangingPunct="1">
              <a:buFontTx/>
              <a:buNone/>
            </a:pPr>
            <a:r>
              <a:rPr lang="en-US" altLang="el-GR" sz="2600" dirty="0" smtClean="0"/>
              <a:t>Fe </a:t>
            </a:r>
            <a:r>
              <a:rPr lang="en-US" altLang="el-GR" sz="2600" baseline="30000" dirty="0" smtClean="0"/>
              <a:t>3+</a:t>
            </a:r>
            <a:r>
              <a:rPr lang="en-US" altLang="el-GR" sz="2600" dirty="0" smtClean="0"/>
              <a:t>   + RH </a:t>
            </a:r>
            <a:r>
              <a:rPr lang="en-US" altLang="el-GR" sz="2600" dirty="0" smtClean="0">
                <a:sym typeface="Symbol" pitchFamily="18" charset="2"/>
              </a:rPr>
              <a:t> </a:t>
            </a:r>
            <a:r>
              <a:rPr lang="en-US" altLang="el-GR" sz="2600" dirty="0" smtClean="0"/>
              <a:t>Fe </a:t>
            </a:r>
            <a:r>
              <a:rPr lang="en-US" altLang="el-GR" sz="2600" baseline="30000" dirty="0" smtClean="0"/>
              <a:t>2+</a:t>
            </a:r>
            <a:r>
              <a:rPr lang="en-US" altLang="el-GR" sz="2600" dirty="0" smtClean="0"/>
              <a:t> + H</a:t>
            </a:r>
            <a:r>
              <a:rPr lang="en-US" altLang="el-GR" sz="2600" baseline="30000" dirty="0" smtClean="0"/>
              <a:t>+</a:t>
            </a:r>
            <a:r>
              <a:rPr lang="en-US" altLang="el-GR" sz="2600" dirty="0" smtClean="0"/>
              <a:t>    + R*</a:t>
            </a:r>
            <a:endParaRPr lang="el-GR" altLang="el-GR" sz="2600" dirty="0" smtClean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116632"/>
            <a:ext cx="8697144" cy="908720"/>
          </a:xfrm>
        </p:spPr>
        <p:txBody>
          <a:bodyPr/>
          <a:lstStyle/>
          <a:p>
            <a:r>
              <a:rPr lang="el-GR" altLang="el-GR" sz="3600" dirty="0"/>
              <a:t>Παράγοντες που επιδρούν στην </a:t>
            </a:r>
            <a:r>
              <a:rPr lang="el-GR" altLang="el-GR" sz="3600" dirty="0" err="1"/>
              <a:t>τάγγιση</a:t>
            </a:r>
            <a:r>
              <a:rPr lang="el-GR" altLang="el-GR" sz="3600" dirty="0"/>
              <a:t> </a:t>
            </a:r>
            <a:r>
              <a:rPr lang="el-GR" altLang="el-GR" sz="3000" b="0" dirty="0" smtClean="0"/>
              <a:t>2/2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07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Αντιοξειδωτικά </a:t>
            </a:r>
            <a:r>
              <a:rPr lang="el-GR" sz="3200" b="0" dirty="0" smtClean="0"/>
              <a:t>1/2</a:t>
            </a:r>
            <a:endParaRPr lang="el-GR" sz="3200" b="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l-GR" altLang="el-GR" dirty="0" smtClean="0"/>
              <a:t>Επιβραδύνουν ή παρεμποδίζουν την οξείδωση κάποιου υποστρώματος σε μικρότερη όμως συγκέντρωση από αυτή του υποστρώματος.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altLang="el-GR" b="1" dirty="0" smtClean="0">
                <a:solidFill>
                  <a:srgbClr val="225974"/>
                </a:solidFill>
              </a:rPr>
              <a:t>ΣΥΝΕΡΓΙΣΤΙΚΑ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altLang="el-GR" dirty="0" smtClean="0"/>
              <a:t>Αυξάνουν την ισχύ και το χρόνο δράσης των αντιοξειδωτικών.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altLang="el-GR" b="1" dirty="0" smtClean="0">
                <a:solidFill>
                  <a:srgbClr val="225974"/>
                </a:solidFill>
              </a:rPr>
              <a:t>Ιδιότητες ιδανικού αντιοξειδωτικού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altLang="el-GR" dirty="0" smtClean="0"/>
              <a:t>Δραστικό σε μεγάλη περιοχή </a:t>
            </a:r>
            <a:r>
              <a:rPr lang="en-US" altLang="el-GR" dirty="0" smtClean="0"/>
              <a:t>pH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altLang="el-GR" dirty="0" smtClean="0"/>
              <a:t>Μη τοξικό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altLang="el-GR" dirty="0" smtClean="0"/>
              <a:t>Συμβατό με τις υπόλοιπες ουσίες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altLang="el-GR" dirty="0" smtClean="0"/>
              <a:t>Συμβατό με τα υλικά συσκευασίας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altLang="el-GR" dirty="0" smtClean="0"/>
              <a:t>Οξειδωμένη μορφή διαλυτή στο προϊόν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altLang="el-GR" dirty="0" smtClean="0"/>
              <a:t>Προϊόντα αντίδρασης άχρωμα και άοσμα 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84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Αντιοξειδωτικά </a:t>
            </a:r>
            <a:r>
              <a:rPr lang="el-GR" sz="3200" b="0" dirty="0" smtClean="0"/>
              <a:t>2/2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96975"/>
          <a:ext cx="8229600" cy="453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52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l-GR" sz="1800" b="1" dirty="0" err="1">
                          <a:latin typeface="+mn-lt"/>
                          <a:ea typeface="Calibri"/>
                          <a:cs typeface="Times New Roman"/>
                        </a:rPr>
                        <a:t>ντιοξειδωτικό</a:t>
                      </a:r>
                      <a:endParaRPr lang="el-GR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614" marR="72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b="1">
                          <a:latin typeface="+mn-lt"/>
                          <a:ea typeface="Calibri"/>
                          <a:cs typeface="Times New Roman"/>
                        </a:rPr>
                        <a:t>% Περιεκτικότης</a:t>
                      </a:r>
                      <a:endParaRPr lang="el-GR" sz="18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614" marR="72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b="1">
                          <a:latin typeface="+mn-lt"/>
                          <a:ea typeface="Calibri"/>
                          <a:cs typeface="Times New Roman"/>
                        </a:rPr>
                        <a:t>Συνεργιστικά</a:t>
                      </a:r>
                      <a:endParaRPr lang="el-GR" sz="18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614" marR="72614" marT="0" marB="0"/>
                </a:tc>
              </a:tr>
              <a:tr h="738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latin typeface="+mn-lt"/>
                          <a:ea typeface="Calibri"/>
                          <a:cs typeface="Times New Roman"/>
                        </a:rPr>
                        <a:t>Γαλλικός </a:t>
                      </a:r>
                      <a:r>
                        <a:rPr lang="el-GR" sz="1800" dirty="0" err="1">
                          <a:latin typeface="+mn-lt"/>
                          <a:ea typeface="Calibri"/>
                          <a:cs typeface="Times New Roman"/>
                        </a:rPr>
                        <a:t>προπυλεστέρας</a:t>
                      </a:r>
                      <a:endParaRPr lang="el-GR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614" marR="72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latin typeface="+mn-lt"/>
                          <a:ea typeface="Calibri"/>
                          <a:cs typeface="Times New Roman"/>
                        </a:rPr>
                        <a:t>0.005-0.15</a:t>
                      </a:r>
                      <a:endParaRPr lang="el-GR" sz="18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614" marR="72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latin typeface="+mn-lt"/>
                          <a:ea typeface="Calibri"/>
                          <a:cs typeface="Times New Roman"/>
                        </a:rPr>
                        <a:t>Κιτρικό &amp; Φωσφορικό οξύ</a:t>
                      </a:r>
                      <a:endParaRPr lang="el-GR" sz="18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614" marR="72614" marT="0" marB="0"/>
                </a:tc>
              </a:tr>
              <a:tr h="738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i="1" dirty="0">
                          <a:latin typeface="+mn-lt"/>
                          <a:ea typeface="Calibri"/>
                          <a:cs typeface="Times New Roman"/>
                        </a:rPr>
                        <a:t>α-</a:t>
                      </a:r>
                      <a:r>
                        <a:rPr lang="el-GR" sz="1800" dirty="0">
                          <a:latin typeface="+mn-lt"/>
                          <a:ea typeface="Calibri"/>
                          <a:cs typeface="Times New Roman"/>
                        </a:rPr>
                        <a:t>Τοκοφερόλη</a:t>
                      </a:r>
                      <a:endParaRPr lang="el-GR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614" marR="72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latin typeface="+mn-lt"/>
                          <a:ea typeface="Calibri"/>
                          <a:cs typeface="Times New Roman"/>
                        </a:rPr>
                        <a:t>0.01-0.1</a:t>
                      </a:r>
                      <a:endParaRPr lang="el-GR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614" marR="72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latin typeface="+mn-lt"/>
                          <a:ea typeface="Calibri"/>
                          <a:cs typeface="Times New Roman"/>
                        </a:rPr>
                        <a:t>Λεκιθίνη, Κιτρικό &amp; Φωσφορικό οξύ</a:t>
                      </a:r>
                      <a:endParaRPr lang="el-GR" sz="18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614" marR="72614" marT="0" marB="0"/>
                </a:tc>
              </a:tr>
              <a:tr h="738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latin typeface="+mn-lt"/>
                          <a:ea typeface="Calibri"/>
                          <a:cs typeface="Times New Roman"/>
                        </a:rPr>
                        <a:t>Ν</a:t>
                      </a:r>
                      <a:r>
                        <a:rPr lang="en-US" sz="1800">
                          <a:latin typeface="+mn-lt"/>
                          <a:ea typeface="Calibri"/>
                          <a:cs typeface="Times New Roman"/>
                        </a:rPr>
                        <a:t>DGA</a:t>
                      </a:r>
                      <a:endParaRPr lang="el-GR" sz="18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614" marR="72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latin typeface="+mn-lt"/>
                          <a:ea typeface="Calibri"/>
                          <a:cs typeface="Times New Roman"/>
                        </a:rPr>
                        <a:t>0.001-0.01</a:t>
                      </a:r>
                      <a:endParaRPr lang="el-GR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614" marR="72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latin typeface="+mn-lt"/>
                          <a:ea typeface="Calibri"/>
                          <a:cs typeface="Times New Roman"/>
                        </a:rPr>
                        <a:t>Ασκορβικό, Φωσφορικό &amp; Κιτρικό οξύ</a:t>
                      </a:r>
                      <a:endParaRPr lang="el-GR" sz="18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614" marR="72614" marT="0" marB="0"/>
                </a:tc>
              </a:tr>
              <a:tr h="11238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latin typeface="+mn-lt"/>
                          <a:ea typeface="Calibri"/>
                          <a:cs typeface="Times New Roman"/>
                        </a:rPr>
                        <a:t>Βουτυλική υδροξυ-ανισόλη (ΒΗΑ)</a:t>
                      </a:r>
                      <a:endParaRPr lang="el-GR" sz="18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614" marR="72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latin typeface="+mn-lt"/>
                          <a:ea typeface="Calibri"/>
                          <a:cs typeface="Times New Roman"/>
                        </a:rPr>
                        <a:t>0.005-0.01</a:t>
                      </a:r>
                      <a:endParaRPr lang="el-GR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614" marR="72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latin typeface="+mn-lt"/>
                          <a:ea typeface="Calibri"/>
                          <a:cs typeface="Times New Roman"/>
                        </a:rPr>
                        <a:t>Κιτρικό &amp; Φωσφορικό οξύ, Λεκιθίνη, ΒΗΤ, Ν</a:t>
                      </a:r>
                      <a:r>
                        <a:rPr lang="en-US" sz="1800" dirty="0">
                          <a:latin typeface="+mn-lt"/>
                          <a:ea typeface="Calibri"/>
                          <a:cs typeface="Times New Roman"/>
                        </a:rPr>
                        <a:t>DGA</a:t>
                      </a:r>
                      <a:endParaRPr lang="el-GR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614" marR="72614" marT="0" marB="0"/>
                </a:tc>
              </a:tr>
              <a:tr h="738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latin typeface="+mn-lt"/>
                          <a:ea typeface="Calibri"/>
                          <a:cs typeface="Times New Roman"/>
                        </a:rPr>
                        <a:t>Βουτυλικό υδροξυ-τολουόλιο (ΒΗΤ)</a:t>
                      </a:r>
                      <a:endParaRPr lang="el-GR" sz="18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614" marR="72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0.01-0.1</a:t>
                      </a:r>
                      <a:endParaRPr lang="el-GR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614" marR="726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Calibri"/>
                          <a:cs typeface="Times New Roman"/>
                        </a:rPr>
                        <a:t>K</a:t>
                      </a:r>
                      <a:r>
                        <a:rPr lang="el-GR" sz="1800" dirty="0" err="1">
                          <a:latin typeface="+mn-lt"/>
                          <a:ea typeface="Calibri"/>
                          <a:cs typeface="Times New Roman"/>
                        </a:rPr>
                        <a:t>ιτρικό</a:t>
                      </a:r>
                      <a:r>
                        <a:rPr lang="el-GR" sz="1800" dirty="0">
                          <a:latin typeface="+mn-lt"/>
                          <a:ea typeface="Calibri"/>
                          <a:cs typeface="Times New Roman"/>
                        </a:rPr>
                        <a:t> &amp; Φωσφορικό οξύ, ΒΗΑ</a:t>
                      </a:r>
                      <a:endParaRPr lang="el-GR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2614" marR="72614" marT="0" marB="0"/>
                </a:tc>
              </a:tr>
            </a:tbl>
          </a:graphicData>
        </a:graphic>
      </p:graphicFrame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9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 err="1" smtClean="0"/>
              <a:t>Φαινολικά</a:t>
            </a:r>
            <a:r>
              <a:rPr lang="el-GR" altLang="el-GR" dirty="0" smtClean="0"/>
              <a:t> αντιοξειδωτικά </a:t>
            </a:r>
            <a:r>
              <a:rPr lang="el-GR" altLang="el-GR" sz="3200" b="0" dirty="0" smtClean="0"/>
              <a:t>1/2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589865"/>
              </p:ext>
            </p:extLst>
          </p:nvPr>
        </p:nvGraphicFramePr>
        <p:xfrm>
          <a:off x="457200" y="980344"/>
          <a:ext cx="8229600" cy="5781598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6449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4, 4΄- (2,3 -</a:t>
                      </a:r>
                      <a:r>
                        <a:rPr kumimoji="0" lang="el-G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Διμεθυλοτετραμεθυλενο</a:t>
                      </a:r>
                      <a:r>
                        <a:rPr kumimoji="0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)-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διπυροκατεχίνη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(NDGA)</a:t>
                      </a:r>
                    </a:p>
                  </a:txBody>
                  <a:tcPr marL="62457" marR="6245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2457" marR="6245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043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Τοκοφερόλες</a:t>
                      </a:r>
                      <a:r>
                        <a:rPr kumimoji="0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2457" marR="6245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2457" marR="6245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  <p:pic>
        <p:nvPicPr>
          <p:cNvPr id="17422" name="Εικόνα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412875"/>
            <a:ext cx="30480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3" name="Εικόνα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3860800"/>
            <a:ext cx="3368675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23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late1">
  <a:themeElements>
    <a:clrScheme name="Προσαρμοσμένο 1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10">
  <a:themeElements>
    <a:clrScheme name="Προσαρμοσμένο 1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temlate1</Template>
  <TotalTime>235</TotalTime>
  <Words>1320</Words>
  <Application>Microsoft Office PowerPoint</Application>
  <PresentationFormat>Προβολή στην οθόνη (4:3)</PresentationFormat>
  <Paragraphs>240</Paragraphs>
  <Slides>26</Slides>
  <Notes>25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26</vt:i4>
      </vt:variant>
    </vt:vector>
  </HeadingPairs>
  <TitlesOfParts>
    <vt:vector size="28" baseType="lpstr">
      <vt:lpstr>temlate1</vt:lpstr>
      <vt:lpstr>OC_template_10</vt:lpstr>
      <vt:lpstr>Κοσμητολογία Ι - Θ</vt:lpstr>
      <vt:lpstr>Οξείδωση καλλυντικών προϊόντων</vt:lpstr>
      <vt:lpstr> Ελεύθερες ρίζες ή δραστικοί τύποι οξυγόνου (Reactive Oxygen Species, ROS) </vt:lpstr>
      <vt:lpstr>Μηχανισμός τάγγισης ακόρεστων λιπών και λαδιών</vt:lpstr>
      <vt:lpstr>Παράγοντες που επιδρούν στην τάγγιση 1/2</vt:lpstr>
      <vt:lpstr>Παράγοντες που επιδρούν στην τάγγιση 2/2</vt:lpstr>
      <vt:lpstr>Αντιοξειδωτικά 1/2</vt:lpstr>
      <vt:lpstr>Αντιοξειδωτικά 2/2</vt:lpstr>
      <vt:lpstr>Φαινολικά αντιοξειδωτικά 1/2</vt:lpstr>
      <vt:lpstr>Φαινολικά αντιοξειδωτικά 2/2</vt:lpstr>
      <vt:lpstr>Μηχανισμοί δράσης φαινολικών αντιοξειδωτικών 1/3</vt:lpstr>
      <vt:lpstr>Μηχανισμοί δράσης φαινολικών αντιοξειδωτικών 2/3</vt:lpstr>
      <vt:lpstr>Μηχανισμοί δράσης φαινολικών αντιοξειδωτικών 3/3</vt:lpstr>
      <vt:lpstr>Ιδιότητες φαινολικών αντιοξειδωτικών 1/3</vt:lpstr>
      <vt:lpstr>Ιδιότητες φαινολικών αντιοξειδωτικών 2/3</vt:lpstr>
      <vt:lpstr>Ιδιότητες φαινολικών αντιοξειδωτικών 3/3</vt:lpstr>
      <vt:lpstr>Φυτικά Εκχυλίσματα (περιέχουν κυρίως φυτικά φαινολικά αντιοξειδωτικά)</vt:lpstr>
      <vt:lpstr>Eκχύλισμα του Picea excelsa</vt:lpstr>
      <vt:lpstr>Εκχύλισμα Picea excelsa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Κοσμητολογία Ι - Θ</dc:title>
  <dc:creator>opencourses@teiath.gr</dc:creator>
  <cp:lastModifiedBy>fkaram2</cp:lastModifiedBy>
  <cp:revision>93</cp:revision>
  <dcterms:created xsi:type="dcterms:W3CDTF">2014-11-17T10:30:06Z</dcterms:created>
  <dcterms:modified xsi:type="dcterms:W3CDTF">2015-10-01T07:20:24Z</dcterms:modified>
</cp:coreProperties>
</file>