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6"/>
  </p:notesMasterIdLst>
  <p:handoutMasterIdLst>
    <p:handoutMasterId r:id="rId57"/>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257" r:id="rId49"/>
    <p:sldId id="262" r:id="rId50"/>
    <p:sldId id="264" r:id="rId51"/>
    <p:sldId id="313" r:id="rId52"/>
    <p:sldId id="314" r:id="rId53"/>
    <p:sldId id="315" r:id="rId54"/>
    <p:sldId id="316" r:id="rId55"/>
  </p:sldIdLst>
  <p:sldSz cx="9144000" cy="6858000" type="screen4x3"/>
  <p:notesSz cx="7104063" cy="10234613"/>
  <p:custDataLst>
    <p:tags r:id="rId5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87" autoAdjust="0"/>
    <p:restoredTop sz="94660"/>
  </p:normalViewPr>
  <p:slideViewPr>
    <p:cSldViewPr>
      <p:cViewPr varScale="1">
        <p:scale>
          <a:sx n="80" d="100"/>
          <a:sy n="80" d="100"/>
        </p:scale>
        <p:origin x="-96" y="-7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51</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52</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460568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791231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423200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385306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023633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838435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939620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564066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449877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389051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009044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Φυσική Οπτική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a:t>
            </a:r>
            <a:r>
              <a:rPr lang="en-US" sz="2800" b="1" dirty="0"/>
              <a:t>8</a:t>
            </a:r>
            <a:r>
              <a:rPr lang="el-GR" sz="2800" dirty="0" smtClean="0"/>
              <a:t>:</a:t>
            </a:r>
            <a:r>
              <a:rPr lang="en-US" sz="2800" dirty="0" smtClean="0"/>
              <a:t> </a:t>
            </a:r>
            <a:r>
              <a:rPr lang="el-GR" sz="2800" dirty="0"/>
              <a:t>Συμβολή Κυμάτων – Πείραμα διπλής σχισμής</a:t>
            </a:r>
          </a:p>
          <a:p>
            <a:pPr>
              <a:spcBef>
                <a:spcPts val="0"/>
              </a:spcBef>
            </a:pPr>
            <a:r>
              <a:rPr lang="el-GR" sz="2400" dirty="0" smtClean="0"/>
              <a:t>Γεώργιος Μήτσου</a:t>
            </a:r>
            <a:endParaRPr lang="el-GR" sz="2400" dirty="0"/>
          </a:p>
          <a:p>
            <a:pPr>
              <a:spcBef>
                <a:spcPts val="0"/>
              </a:spcBef>
            </a:pPr>
            <a:r>
              <a:rPr lang="el-GR" sz="2400" dirty="0"/>
              <a:t>Τμήμα </a:t>
            </a:r>
            <a:r>
              <a:rPr lang="el-GR" sz="2400" dirty="0" smtClean="0"/>
              <a:t>Οπτικής και Οπτομετρίας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smtClean="0"/>
              <a:t>(</a:t>
            </a:r>
            <a:r>
              <a:rPr lang="en-US" sz="3200" b="0" dirty="0" smtClean="0"/>
              <a:t>8</a:t>
            </a:r>
            <a:r>
              <a:rPr lang="el-GR" sz="3200" b="0" dirty="0" smtClean="0"/>
              <a:t> </a:t>
            </a:r>
            <a:r>
              <a:rPr lang="el-GR" sz="3200" b="0" dirty="0"/>
              <a:t>από </a:t>
            </a:r>
            <a:r>
              <a:rPr lang="en-US" sz="3200" b="0" dirty="0"/>
              <a:t>31</a:t>
            </a:r>
            <a:r>
              <a:rPr lang="el-GR" sz="3200" b="0" dirty="0" smtClean="0"/>
              <a:t>)</a:t>
            </a:r>
            <a:endParaRPr lang="el-GR" sz="32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556792"/>
                <a:ext cx="8229600" cy="4680520"/>
              </a:xfrm>
            </p:spPr>
            <p:txBody>
              <a:bodyPr/>
              <a:lstStyle/>
              <a:p>
                <a:r>
                  <a:rPr lang="el-GR" dirty="0"/>
                  <a:t>Έχουμε λοιπόν ένα ηλεκτρομαγνητικό κύμα και ειδικότερα ένα οπτικό κύμα που προσπίπτει σε πέτασμα το οποίο φέρει δυο σχισμές Α και Β (Σχήμα 3). Τότε σ’ ένα σημείο P του χώρου θα φτάσουν κύματα που θα προέρχονται από τα Α και Β. Τα </a:t>
                </a:r>
                <a:r>
                  <a:rPr lang="el-GR" dirty="0" smtClean="0"/>
                  <a:t>ανύσματα </a:t>
                </a:r>
                <a:r>
                  <a:rPr lang="el-GR" dirty="0"/>
                  <a:t>των ηλεκτρικών πεδίων αυτών των κυμάτων θα αθροιστούν στο P </a:t>
                </a:r>
                <a:r>
                  <a:rPr lang="el-GR" dirty="0" smtClean="0"/>
                  <a:t>διανυσματικά</a:t>
                </a:r>
                <a:r>
                  <a:rPr lang="el-GR" dirty="0"/>
                  <a:t>. </a:t>
                </a:r>
              </a:p>
              <a:p>
                <a:r>
                  <a:rPr lang="el-GR" dirty="0"/>
                  <a:t>Φανταστείτε τώρα ότι: </a:t>
                </a:r>
                <a14:m>
                  <m:oMath xmlns:m="http://schemas.openxmlformats.org/officeDocument/2006/math">
                    <m:r>
                      <a:rPr lang="en-US" i="1">
                        <a:latin typeface="Cambria Math"/>
                      </a:rPr>
                      <m:t>𝛣𝛲</m:t>
                    </m:r>
                    <m:r>
                      <a:rPr lang="el-GR" i="1">
                        <a:latin typeface="Cambria Math"/>
                      </a:rPr>
                      <m:t>−</m:t>
                    </m:r>
                    <m:r>
                      <a:rPr lang="en-US" i="1">
                        <a:latin typeface="Cambria Math"/>
                      </a:rPr>
                      <m:t>𝛢𝛲</m:t>
                    </m:r>
                    <m:r>
                      <a:rPr lang="el-GR" i="1">
                        <a:latin typeface="Cambria Math"/>
                      </a:rPr>
                      <m:t>=</m:t>
                    </m:r>
                    <m:f>
                      <m:fPr>
                        <m:ctrlPr>
                          <a:rPr lang="el-GR" i="1">
                            <a:latin typeface="Cambria Math"/>
                          </a:rPr>
                        </m:ctrlPr>
                      </m:fPr>
                      <m:num>
                        <m:r>
                          <a:rPr lang="el-GR" i="1">
                            <a:latin typeface="Cambria Math"/>
                          </a:rPr>
                          <m:t>1</m:t>
                        </m:r>
                      </m:num>
                      <m:den>
                        <m:r>
                          <a:rPr lang="el-GR" i="1">
                            <a:latin typeface="Cambria Math"/>
                          </a:rPr>
                          <m:t>2</m:t>
                        </m:r>
                      </m:den>
                    </m:f>
                    <m:r>
                      <a:rPr lang="el-GR" i="1">
                        <a:latin typeface="Cambria Math"/>
                      </a:rPr>
                      <m:t>𝜆</m:t>
                    </m:r>
                  </m:oMath>
                </a14:m>
                <a:r>
                  <a:rPr lang="el-GR" dirty="0"/>
                  <a:t>.</a:t>
                </a:r>
              </a:p>
              <a:p>
                <a:r>
                  <a:rPr lang="el-GR" dirty="0"/>
                  <a:t>Η παραπάνω σχέση μας διαμορφώνει πρακτικά στο σημείο P την εικόνα του Σχήματος 4.</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556792"/>
                <a:ext cx="8229600" cy="4680520"/>
              </a:xfrm>
              <a:blipFill rotWithShape="1">
                <a:blip r:embed="rId2"/>
                <a:stretch>
                  <a:fillRect l="-963" t="-1042" r="-103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947914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smtClean="0"/>
              <a:t>(</a:t>
            </a:r>
            <a:r>
              <a:rPr lang="en-US" sz="3200" b="0" dirty="0" smtClean="0"/>
              <a:t>9</a:t>
            </a:r>
            <a:r>
              <a:rPr lang="el-GR" sz="3200" b="0" dirty="0" smtClean="0"/>
              <a:t> </a:t>
            </a:r>
            <a:r>
              <a:rPr lang="el-GR" sz="3200" b="0" dirty="0"/>
              <a:t>από </a:t>
            </a:r>
            <a:r>
              <a:rPr lang="en-US" sz="3200" b="0" dirty="0"/>
              <a:t>31</a:t>
            </a:r>
            <a:r>
              <a:rPr lang="el-GR" sz="3200" b="0" dirty="0" smtClean="0"/>
              <a:t>)</a:t>
            </a:r>
            <a:endParaRPr lang="el-GR" sz="3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grpSp>
        <p:nvGrpSpPr>
          <p:cNvPr id="5" name="Καμβάς 1488"/>
          <p:cNvGrpSpPr/>
          <p:nvPr/>
        </p:nvGrpSpPr>
        <p:grpSpPr>
          <a:xfrm>
            <a:off x="2174791" y="1777630"/>
            <a:ext cx="5274310" cy="2340610"/>
            <a:chOff x="0" y="0"/>
            <a:chExt cx="5274310" cy="2340610"/>
          </a:xfrm>
        </p:grpSpPr>
        <p:sp>
          <p:nvSpPr>
            <p:cNvPr id="6" name="Ορθογώνιο 5"/>
            <p:cNvSpPr/>
            <p:nvPr/>
          </p:nvSpPr>
          <p:spPr>
            <a:xfrm>
              <a:off x="0" y="0"/>
              <a:ext cx="5274310" cy="2340610"/>
            </a:xfrm>
            <a:prstGeom prst="rect">
              <a:avLst/>
            </a:prstGeom>
            <a:noFill/>
            <a:ln>
              <a:noFill/>
            </a:ln>
          </p:spPr>
        </p:sp>
        <p:cxnSp>
          <p:nvCxnSpPr>
            <p:cNvPr id="7" name="Line 77"/>
            <p:cNvCxnSpPr/>
            <p:nvPr/>
          </p:nvCxnSpPr>
          <p:spPr bwMode="auto">
            <a:xfrm>
              <a:off x="702945" y="266065"/>
              <a:ext cx="635" cy="5340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78"/>
            <p:cNvCxnSpPr/>
            <p:nvPr/>
          </p:nvCxnSpPr>
          <p:spPr bwMode="auto">
            <a:xfrm>
              <a:off x="705485" y="551815"/>
              <a:ext cx="1149350" cy="63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 name="Freeform 79"/>
            <p:cNvSpPr>
              <a:spLocks/>
            </p:cNvSpPr>
            <p:nvPr/>
          </p:nvSpPr>
          <p:spPr bwMode="auto">
            <a:xfrm>
              <a:off x="703580" y="423545"/>
              <a:ext cx="1048385" cy="253365"/>
            </a:xfrm>
            <a:custGeom>
              <a:avLst/>
              <a:gdLst>
                <a:gd name="T0" fmla="*/ 0 w 1650"/>
                <a:gd name="T1" fmla="*/ 197 h 399"/>
                <a:gd name="T2" fmla="*/ 146 w 1650"/>
                <a:gd name="T3" fmla="*/ 28 h 399"/>
                <a:gd name="T4" fmla="*/ 341 w 1650"/>
                <a:gd name="T5" fmla="*/ 367 h 399"/>
                <a:gd name="T6" fmla="*/ 545 w 1650"/>
                <a:gd name="T7" fmla="*/ 33 h 399"/>
                <a:gd name="T8" fmla="*/ 760 w 1650"/>
                <a:gd name="T9" fmla="*/ 372 h 399"/>
                <a:gd name="T10" fmla="*/ 964 w 1650"/>
                <a:gd name="T11" fmla="*/ 28 h 399"/>
                <a:gd name="T12" fmla="*/ 1185 w 1650"/>
                <a:gd name="T13" fmla="*/ 372 h 399"/>
                <a:gd name="T14" fmla="*/ 1371 w 1650"/>
                <a:gd name="T15" fmla="*/ 28 h 399"/>
                <a:gd name="T16" fmla="*/ 1541 w 1650"/>
                <a:gd name="T17" fmla="*/ 370 h 399"/>
                <a:gd name="T18" fmla="*/ 1650 w 1650"/>
                <a:gd name="T19" fmla="*/ 20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0" h="399">
                  <a:moveTo>
                    <a:pt x="0" y="197"/>
                  </a:moveTo>
                  <a:cubicBezTo>
                    <a:pt x="51" y="98"/>
                    <a:pt x="89" y="0"/>
                    <a:pt x="146" y="28"/>
                  </a:cubicBezTo>
                  <a:cubicBezTo>
                    <a:pt x="202" y="57"/>
                    <a:pt x="275" y="366"/>
                    <a:pt x="341" y="367"/>
                  </a:cubicBezTo>
                  <a:cubicBezTo>
                    <a:pt x="407" y="368"/>
                    <a:pt x="475" y="32"/>
                    <a:pt x="545" y="33"/>
                  </a:cubicBezTo>
                  <a:cubicBezTo>
                    <a:pt x="614" y="34"/>
                    <a:pt x="690" y="373"/>
                    <a:pt x="760" y="372"/>
                  </a:cubicBezTo>
                  <a:cubicBezTo>
                    <a:pt x="829" y="372"/>
                    <a:pt x="893" y="28"/>
                    <a:pt x="964" y="28"/>
                  </a:cubicBezTo>
                  <a:cubicBezTo>
                    <a:pt x="1034" y="28"/>
                    <a:pt x="1117" y="372"/>
                    <a:pt x="1185" y="372"/>
                  </a:cubicBezTo>
                  <a:cubicBezTo>
                    <a:pt x="1253" y="372"/>
                    <a:pt x="1311" y="28"/>
                    <a:pt x="1371" y="28"/>
                  </a:cubicBezTo>
                  <a:cubicBezTo>
                    <a:pt x="1431" y="27"/>
                    <a:pt x="1495" y="341"/>
                    <a:pt x="1541" y="370"/>
                  </a:cubicBezTo>
                  <a:cubicBezTo>
                    <a:pt x="1587" y="399"/>
                    <a:pt x="1627" y="237"/>
                    <a:pt x="1650" y="202"/>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0" name="Line 80"/>
            <p:cNvCxnSpPr/>
            <p:nvPr/>
          </p:nvCxnSpPr>
          <p:spPr bwMode="auto">
            <a:xfrm>
              <a:off x="702945" y="998855"/>
              <a:ext cx="1270" cy="5340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81"/>
            <p:cNvCxnSpPr/>
            <p:nvPr/>
          </p:nvCxnSpPr>
          <p:spPr bwMode="auto">
            <a:xfrm>
              <a:off x="706120" y="1284605"/>
              <a:ext cx="1148715" cy="63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Freeform 82"/>
            <p:cNvSpPr>
              <a:spLocks/>
            </p:cNvSpPr>
            <p:nvPr/>
          </p:nvSpPr>
          <p:spPr bwMode="auto">
            <a:xfrm flipV="1">
              <a:off x="704850" y="1163320"/>
              <a:ext cx="938530" cy="235585"/>
            </a:xfrm>
            <a:custGeom>
              <a:avLst/>
              <a:gdLst>
                <a:gd name="T0" fmla="*/ 0 w 1478"/>
                <a:gd name="T1" fmla="*/ 196 h 370"/>
                <a:gd name="T2" fmla="*/ 146 w 1478"/>
                <a:gd name="T3" fmla="*/ 27 h 370"/>
                <a:gd name="T4" fmla="*/ 308 w 1478"/>
                <a:gd name="T5" fmla="*/ 358 h 370"/>
                <a:gd name="T6" fmla="*/ 528 w 1478"/>
                <a:gd name="T7" fmla="*/ 42 h 370"/>
                <a:gd name="T8" fmla="*/ 719 w 1478"/>
                <a:gd name="T9" fmla="*/ 370 h 370"/>
                <a:gd name="T10" fmla="*/ 940 w 1478"/>
                <a:gd name="T11" fmla="*/ 42 h 370"/>
                <a:gd name="T12" fmla="*/ 1143 w 1478"/>
                <a:gd name="T13" fmla="*/ 364 h 370"/>
                <a:gd name="T14" fmla="*/ 1330 w 1478"/>
                <a:gd name="T15" fmla="*/ 42 h 370"/>
                <a:gd name="T16" fmla="*/ 1478 w 1478"/>
                <a:gd name="T17" fmla="*/ 20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8" h="370">
                  <a:moveTo>
                    <a:pt x="0" y="196"/>
                  </a:moveTo>
                  <a:cubicBezTo>
                    <a:pt x="51" y="97"/>
                    <a:pt x="95" y="0"/>
                    <a:pt x="146" y="27"/>
                  </a:cubicBezTo>
                  <a:cubicBezTo>
                    <a:pt x="197" y="54"/>
                    <a:pt x="244" y="355"/>
                    <a:pt x="308" y="358"/>
                  </a:cubicBezTo>
                  <a:cubicBezTo>
                    <a:pt x="372" y="361"/>
                    <a:pt x="460" y="40"/>
                    <a:pt x="528" y="42"/>
                  </a:cubicBezTo>
                  <a:cubicBezTo>
                    <a:pt x="596" y="44"/>
                    <a:pt x="650" y="370"/>
                    <a:pt x="719" y="370"/>
                  </a:cubicBezTo>
                  <a:cubicBezTo>
                    <a:pt x="788" y="370"/>
                    <a:pt x="869" y="43"/>
                    <a:pt x="940" y="42"/>
                  </a:cubicBezTo>
                  <a:cubicBezTo>
                    <a:pt x="1011" y="41"/>
                    <a:pt x="1078" y="364"/>
                    <a:pt x="1143" y="364"/>
                  </a:cubicBezTo>
                  <a:cubicBezTo>
                    <a:pt x="1208" y="364"/>
                    <a:pt x="1274" y="69"/>
                    <a:pt x="1330" y="42"/>
                  </a:cubicBezTo>
                  <a:cubicBezTo>
                    <a:pt x="1386" y="15"/>
                    <a:pt x="1447" y="169"/>
                    <a:pt x="1478" y="203"/>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3" name="Line 83"/>
            <p:cNvCxnSpPr/>
            <p:nvPr/>
          </p:nvCxnSpPr>
          <p:spPr bwMode="auto">
            <a:xfrm>
              <a:off x="702945" y="1722120"/>
              <a:ext cx="1270" cy="5340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84"/>
            <p:cNvCxnSpPr/>
            <p:nvPr/>
          </p:nvCxnSpPr>
          <p:spPr bwMode="auto">
            <a:xfrm>
              <a:off x="702945" y="2007870"/>
              <a:ext cx="114935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Text Box 85"/>
            <p:cNvSpPr txBox="1">
              <a:spLocks noChangeArrowheads="1"/>
            </p:cNvSpPr>
            <p:nvPr/>
          </p:nvSpPr>
          <p:spPr bwMode="auto">
            <a:xfrm>
              <a:off x="1683385" y="589915"/>
              <a:ext cx="309880" cy="154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t</a:t>
              </a:r>
              <a:endParaRPr lang="el-GR" sz="1100" dirty="0">
                <a:effectLst/>
                <a:latin typeface="Arial"/>
                <a:ea typeface="Times New Roman"/>
                <a:cs typeface="Times New Roman"/>
              </a:endParaRPr>
            </a:p>
          </p:txBody>
        </p:sp>
        <p:sp>
          <p:nvSpPr>
            <p:cNvPr id="16" name="Text Box 86"/>
            <p:cNvSpPr txBox="1">
              <a:spLocks noChangeArrowheads="1"/>
            </p:cNvSpPr>
            <p:nvPr/>
          </p:nvSpPr>
          <p:spPr bwMode="auto">
            <a:xfrm>
              <a:off x="1683385" y="1297940"/>
              <a:ext cx="309880" cy="154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t</a:t>
              </a:r>
              <a:endParaRPr lang="el-GR" sz="1100" dirty="0">
                <a:effectLst/>
                <a:latin typeface="Arial"/>
                <a:ea typeface="Times New Roman"/>
                <a:cs typeface="Times New Roman"/>
              </a:endParaRPr>
            </a:p>
          </p:txBody>
        </p:sp>
        <p:sp>
          <p:nvSpPr>
            <p:cNvPr id="17" name="Text Box 87"/>
            <p:cNvSpPr txBox="1">
              <a:spLocks noChangeArrowheads="1"/>
            </p:cNvSpPr>
            <p:nvPr/>
          </p:nvSpPr>
          <p:spPr bwMode="auto">
            <a:xfrm>
              <a:off x="1683385" y="2013585"/>
              <a:ext cx="309880" cy="154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t</a:t>
              </a:r>
              <a:endParaRPr lang="el-GR" sz="1100" dirty="0">
                <a:effectLst/>
                <a:latin typeface="Arial"/>
                <a:ea typeface="Times New Roman"/>
                <a:cs typeface="Times New Roman"/>
              </a:endParaRPr>
            </a:p>
          </p:txBody>
        </p:sp>
        <p:sp>
          <p:nvSpPr>
            <p:cNvPr id="18" name="Text Box 88"/>
            <p:cNvSpPr txBox="1">
              <a:spLocks noChangeArrowheads="1"/>
            </p:cNvSpPr>
            <p:nvPr/>
          </p:nvSpPr>
          <p:spPr bwMode="auto">
            <a:xfrm>
              <a:off x="544195" y="821055"/>
              <a:ext cx="309880" cy="179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Ε</a:t>
              </a:r>
              <a:r>
                <a:rPr lang="en-US" sz="1100" baseline="-25000" dirty="0">
                  <a:effectLst/>
                  <a:latin typeface="Arial"/>
                  <a:ea typeface="Times New Roman"/>
                  <a:cs typeface="Times New Roman"/>
                </a:rPr>
                <a:t>Β</a:t>
              </a:r>
              <a:endParaRPr lang="el-GR" sz="1100" dirty="0">
                <a:effectLst/>
                <a:latin typeface="Arial"/>
                <a:ea typeface="Times New Roman"/>
                <a:cs typeface="Times New Roman"/>
              </a:endParaRPr>
            </a:p>
          </p:txBody>
        </p:sp>
        <p:sp>
          <p:nvSpPr>
            <p:cNvPr id="19" name="Text Box 89"/>
            <p:cNvSpPr txBox="1">
              <a:spLocks noChangeArrowheads="1"/>
            </p:cNvSpPr>
            <p:nvPr/>
          </p:nvSpPr>
          <p:spPr bwMode="auto">
            <a:xfrm>
              <a:off x="495300" y="1548130"/>
              <a:ext cx="565150" cy="196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Ε</a:t>
              </a:r>
              <a:r>
                <a:rPr lang="en-US" sz="1100" baseline="-25000" dirty="0">
                  <a:effectLst/>
                  <a:latin typeface="Arial"/>
                  <a:ea typeface="Times New Roman"/>
                  <a:cs typeface="Times New Roman"/>
                </a:rPr>
                <a:t>Α</a:t>
              </a:r>
              <a:r>
                <a:rPr lang="en-US" sz="1100" dirty="0">
                  <a:effectLst/>
                  <a:latin typeface="Arial"/>
                  <a:ea typeface="Times New Roman"/>
                  <a:cs typeface="Times New Roman"/>
                </a:rPr>
                <a:t>+ Ε</a:t>
              </a:r>
              <a:r>
                <a:rPr lang="en-US" sz="1100" baseline="-25000" dirty="0">
                  <a:effectLst/>
                  <a:latin typeface="Arial"/>
                  <a:ea typeface="Times New Roman"/>
                  <a:cs typeface="Times New Roman"/>
                </a:rPr>
                <a:t>Β</a:t>
              </a:r>
              <a:endParaRPr lang="el-GR" sz="1100" dirty="0">
                <a:effectLst/>
                <a:latin typeface="Arial"/>
                <a:ea typeface="Times New Roman"/>
                <a:cs typeface="Times New Roman"/>
              </a:endParaRPr>
            </a:p>
            <a:p>
              <a:pPr algn="ctr">
                <a:lnSpc>
                  <a:spcPct val="115000"/>
                </a:lnSpc>
                <a:spcAft>
                  <a:spcPts val="1000"/>
                </a:spcAft>
              </a:pPr>
              <a:r>
                <a:rPr lang="en-US" sz="1100" baseline="-25000" dirty="0">
                  <a:effectLst/>
                  <a:latin typeface="Arial"/>
                  <a:ea typeface="Times New Roman"/>
                  <a:cs typeface="Times New Roman"/>
                </a:rPr>
                <a:t> </a:t>
              </a:r>
              <a:endParaRPr lang="el-GR" sz="1100" dirty="0">
                <a:effectLst/>
                <a:latin typeface="Arial"/>
                <a:ea typeface="Times New Roman"/>
                <a:cs typeface="Times New Roman"/>
              </a:endParaRPr>
            </a:p>
          </p:txBody>
        </p:sp>
        <p:sp>
          <p:nvSpPr>
            <p:cNvPr id="20" name="Text Box 90"/>
            <p:cNvSpPr txBox="1">
              <a:spLocks noChangeArrowheads="1"/>
            </p:cNvSpPr>
            <p:nvPr/>
          </p:nvSpPr>
          <p:spPr bwMode="auto">
            <a:xfrm>
              <a:off x="562610" y="140970"/>
              <a:ext cx="309880" cy="179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Ε</a:t>
              </a:r>
              <a:r>
                <a:rPr lang="en-US" sz="1100" baseline="-25000"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21" name="Text Box 92"/>
            <p:cNvSpPr txBox="1">
              <a:spLocks noChangeArrowheads="1"/>
            </p:cNvSpPr>
            <p:nvPr/>
          </p:nvSpPr>
          <p:spPr bwMode="auto">
            <a:xfrm>
              <a:off x="221615" y="454025"/>
              <a:ext cx="309880" cy="154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22" name="Text Box 93"/>
            <p:cNvSpPr txBox="1">
              <a:spLocks noChangeArrowheads="1"/>
            </p:cNvSpPr>
            <p:nvPr/>
          </p:nvSpPr>
          <p:spPr bwMode="auto">
            <a:xfrm>
              <a:off x="221615" y="1191895"/>
              <a:ext cx="309880" cy="154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(β)</a:t>
              </a:r>
              <a:endParaRPr lang="el-GR" sz="1100" dirty="0">
                <a:effectLst/>
                <a:latin typeface="Arial"/>
                <a:ea typeface="Times New Roman"/>
                <a:cs typeface="Times New Roman"/>
              </a:endParaRPr>
            </a:p>
          </p:txBody>
        </p:sp>
        <p:sp>
          <p:nvSpPr>
            <p:cNvPr id="23" name="Text Box 94"/>
            <p:cNvSpPr txBox="1">
              <a:spLocks noChangeArrowheads="1"/>
            </p:cNvSpPr>
            <p:nvPr/>
          </p:nvSpPr>
          <p:spPr bwMode="auto">
            <a:xfrm>
              <a:off x="221615" y="1912620"/>
              <a:ext cx="309880" cy="154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(γ)</a:t>
              </a:r>
              <a:endParaRPr lang="el-GR" sz="1100" dirty="0">
                <a:effectLst/>
                <a:latin typeface="Arial"/>
                <a:ea typeface="Times New Roman"/>
                <a:cs typeface="Times New Roman"/>
              </a:endParaRPr>
            </a:p>
          </p:txBody>
        </p:sp>
      </p:grpSp>
      <p:sp>
        <p:nvSpPr>
          <p:cNvPr id="24" name="Ορθογώνιο 23"/>
          <p:cNvSpPr/>
          <p:nvPr/>
        </p:nvSpPr>
        <p:spPr>
          <a:xfrm>
            <a:off x="1065920" y="4495831"/>
            <a:ext cx="7492051" cy="1015663"/>
          </a:xfrm>
          <a:prstGeom prst="rect">
            <a:avLst/>
          </a:prstGeom>
        </p:spPr>
        <p:txBody>
          <a:bodyPr wrap="square">
            <a:spAutoFit/>
          </a:bodyPr>
          <a:lstStyle/>
          <a:p>
            <a:r>
              <a:rPr lang="el-GR" sz="2000" b="1" dirty="0">
                <a:latin typeface="+mn-lt"/>
              </a:rPr>
              <a:t>Σχήμα 4: </a:t>
            </a:r>
            <a:r>
              <a:rPr lang="el-GR" sz="2000" dirty="0">
                <a:latin typeface="+mn-lt"/>
              </a:rPr>
              <a:t>Στην περίπτωση που ΒΡ-ΑΡ=1/2 λ παρατηρούμε ότι η  υπέρθεση των δυο κυμάτων (α) και (β) στο σημείο P  θα μας δώσει την εικόνα  (γ).</a:t>
            </a:r>
          </a:p>
        </p:txBody>
      </p:sp>
    </p:spTree>
    <p:extLst>
      <p:ext uri="{BB962C8B-B14F-4D97-AF65-F5344CB8AC3E}">
        <p14:creationId xmlns:p14="http://schemas.microsoft.com/office/powerpoint/2010/main" val="1842102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smtClean="0"/>
              <a:t>(</a:t>
            </a:r>
            <a:r>
              <a:rPr lang="en-US" sz="3200" b="0" dirty="0" smtClean="0"/>
              <a:t>10</a:t>
            </a:r>
            <a:r>
              <a:rPr lang="el-GR" sz="3200" b="0" dirty="0" smtClean="0"/>
              <a:t> </a:t>
            </a:r>
            <a:r>
              <a:rPr lang="el-GR" sz="3200" b="0" dirty="0"/>
              <a:t>από </a:t>
            </a:r>
            <a:r>
              <a:rPr lang="en-US" sz="3200" b="0" dirty="0"/>
              <a:t>31</a:t>
            </a:r>
            <a:r>
              <a:rPr lang="el-GR" sz="3200" b="0" dirty="0" smtClean="0"/>
              <a:t>)</a:t>
            </a:r>
            <a:endParaRPr lang="el-GR" sz="3200" dirty="0"/>
          </a:p>
        </p:txBody>
      </p:sp>
      <p:sp>
        <p:nvSpPr>
          <p:cNvPr id="3" name="Θέση περιεχομένου 2"/>
          <p:cNvSpPr>
            <a:spLocks noGrp="1"/>
          </p:cNvSpPr>
          <p:nvPr>
            <p:ph idx="1"/>
          </p:nvPr>
        </p:nvSpPr>
        <p:spPr/>
        <p:txBody>
          <a:bodyPr>
            <a:normAutofit lnSpcReduction="10000"/>
          </a:bodyPr>
          <a:lstStyle/>
          <a:p>
            <a:pPr>
              <a:spcBef>
                <a:spcPts val="1200"/>
              </a:spcBef>
            </a:pPr>
            <a:r>
              <a:rPr lang="el-GR" dirty="0"/>
              <a:t>Με άλλα λόγια αυτό που έχουμε είναι </a:t>
            </a:r>
            <a:r>
              <a:rPr lang="el-GR" b="1" dirty="0"/>
              <a:t>φως + φως = σκότος,</a:t>
            </a:r>
            <a:r>
              <a:rPr lang="el-GR" dirty="0"/>
              <a:t> δηλαδή το ένα κύμα καταστρέφει το άλλο (</a:t>
            </a:r>
            <a:r>
              <a:rPr lang="el-GR" b="1" dirty="0"/>
              <a:t>φαινόμενο καταστροφικής συμβολής</a:t>
            </a:r>
            <a:r>
              <a:rPr lang="el-GR" dirty="0"/>
              <a:t>).</a:t>
            </a:r>
          </a:p>
          <a:p>
            <a:pPr>
              <a:spcBef>
                <a:spcPts val="1200"/>
              </a:spcBef>
            </a:pPr>
            <a:r>
              <a:rPr lang="el-GR" dirty="0"/>
              <a:t>Τα κύματα που ξεκινούν από το Α και Β αντίστοιχα θα έχουν διαφορά φάσης 180ο ή π κι αν θεωρήσουμε όλα τα σημεία όπου η διαφορά των οπτικών δρόμων είναι λ/2, αυτά θα βρίσκονται επάνω σε μια υπερβολοειδή επιφάνεια (θυμηθείτε ότι αν AP + BP = σταθερό, έχουμε έλλειψη. Αν όμως AP - BP = σταθερό, τότε έχουμε υπερβολή). Έτσι στην περίπτωσή μας για οποιοδήποτε σημείο που βρίσκεται επάνω στο </a:t>
            </a:r>
            <a:r>
              <a:rPr lang="el-GR" dirty="0" smtClean="0"/>
              <a:t>υπερβολοειδές</a:t>
            </a:r>
            <a:r>
              <a:rPr lang="el-GR" dirty="0"/>
              <a:t>, έχουμε διαφορά λ/2 (Σχήμα 3).</a:t>
            </a:r>
          </a:p>
          <a:p>
            <a:pPr lvl="1"/>
            <a:r>
              <a:rPr lang="el-GR" b="1" dirty="0"/>
              <a:t>Σημείωση 1:</a:t>
            </a:r>
            <a:r>
              <a:rPr lang="el-GR" dirty="0"/>
              <a:t> Τα σωματίδια δεν συμπεριφέρονται σύμφωνα με τα παραπάνω, δηλαδή ένα σωματίδιο προστιθέμενο με ένα άλλο σωματίδιο δεν μας δίνει μηδέν σωματίδια).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156105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smtClean="0"/>
              <a:t>(</a:t>
            </a:r>
            <a:r>
              <a:rPr lang="en-US" sz="3200" b="0" dirty="0" smtClean="0"/>
              <a:t>11</a:t>
            </a:r>
            <a:r>
              <a:rPr lang="el-GR" sz="3200" b="0" dirty="0" smtClean="0"/>
              <a:t> </a:t>
            </a:r>
            <a:r>
              <a:rPr lang="el-GR" sz="3200" b="0" dirty="0"/>
              <a:t>από </a:t>
            </a:r>
            <a:r>
              <a:rPr lang="en-US" sz="3200" b="0" dirty="0"/>
              <a:t>31</a:t>
            </a:r>
            <a:r>
              <a:rPr lang="el-GR" sz="3200" b="0" dirty="0" smtClean="0"/>
              <a:t>)</a:t>
            </a:r>
            <a:endParaRPr lang="el-GR" sz="32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a:spcBef>
                    <a:spcPts val="1200"/>
                  </a:spcBef>
                </a:pPr>
                <a:r>
                  <a:rPr lang="el-GR" dirty="0"/>
                  <a:t>Πέρα από τις υπερβολοειδείς επιφάνειες που διαμορφώνει η σχέση </a:t>
                </a:r>
                <a14:m>
                  <m:oMath xmlns:m="http://schemas.openxmlformats.org/officeDocument/2006/math">
                    <m:r>
                      <a:rPr lang="en-US" i="1">
                        <a:latin typeface="Cambria Math" panose="02040503050406030204" pitchFamily="18" charset="0"/>
                      </a:rPr>
                      <m:t>𝛣𝛲</m:t>
                    </m:r>
                    <m:r>
                      <a:rPr lang="el-GR" i="1">
                        <a:latin typeface="Cambria Math" panose="02040503050406030204" pitchFamily="18" charset="0"/>
                      </a:rPr>
                      <m:t>−</m:t>
                    </m:r>
                    <m:r>
                      <a:rPr lang="en-US" i="1">
                        <a:latin typeface="Cambria Math" panose="02040503050406030204" pitchFamily="18" charset="0"/>
                      </a:rPr>
                      <m:t>𝛢𝛲</m:t>
                    </m:r>
                    <m:r>
                      <a:rPr lang="el-GR" i="1">
                        <a:latin typeface="Cambria Math" panose="02040503050406030204" pitchFamily="18" charset="0"/>
                      </a:rPr>
                      <m:t>=</m:t>
                    </m:r>
                    <m:f>
                      <m:fPr>
                        <m:ctrlPr>
                          <a:rPr lang="el-GR" i="1">
                            <a:latin typeface="Cambria Math"/>
                          </a:rPr>
                        </m:ctrlPr>
                      </m:fPr>
                      <m:num>
                        <m:r>
                          <a:rPr lang="el-GR" i="1">
                            <a:latin typeface="Cambria Math" panose="02040503050406030204" pitchFamily="18" charset="0"/>
                          </a:rPr>
                          <m:t>1</m:t>
                        </m:r>
                      </m:num>
                      <m:den>
                        <m:r>
                          <a:rPr lang="el-GR" i="1">
                            <a:latin typeface="Cambria Math" panose="02040503050406030204" pitchFamily="18" charset="0"/>
                          </a:rPr>
                          <m:t>2</m:t>
                        </m:r>
                      </m:den>
                    </m:f>
                    <m:r>
                      <a:rPr lang="el-GR" i="1">
                        <a:latin typeface="Cambria Math" panose="02040503050406030204" pitchFamily="18" charset="0"/>
                      </a:rPr>
                      <m:t>𝜆</m:t>
                    </m:r>
                  </m:oMath>
                </a14:m>
                <a:r>
                  <a:rPr lang="el-GR" dirty="0"/>
                  <a:t> υπάρχουν και άλλες υπερβολοειδείς επιφάνειες που μας δίνουν </a:t>
                </a:r>
                <a:r>
                  <a:rPr lang="el-GR" b="1" dirty="0"/>
                  <a:t>ενισχυτική συμβολή.</a:t>
                </a:r>
                <a:endParaRPr lang="el-GR" dirty="0"/>
              </a:p>
              <a:p>
                <a:pPr>
                  <a:spcBef>
                    <a:spcPts val="1200"/>
                  </a:spcBef>
                </a:pPr>
                <a:r>
                  <a:rPr lang="el-GR" dirty="0"/>
                  <a:t>Αν, για παράδειγμα έχουμε </a:t>
                </a:r>
                <a:r>
                  <a:rPr lang="en-US" dirty="0"/>
                  <a:t>BP</a:t>
                </a:r>
                <a:r>
                  <a:rPr lang="el-GR" dirty="0"/>
                  <a:t> – </a:t>
                </a:r>
                <a:r>
                  <a:rPr lang="en-US" dirty="0"/>
                  <a:t>AP</a:t>
                </a:r>
                <a:r>
                  <a:rPr lang="el-GR" dirty="0"/>
                  <a:t> = </a:t>
                </a:r>
                <a:r>
                  <a:rPr lang="en-US" dirty="0"/>
                  <a:t>m</a:t>
                </a:r>
                <a:r>
                  <a:rPr lang="el-GR" dirty="0"/>
                  <a:t>λ, όπου </a:t>
                </a:r>
                <a:r>
                  <a:rPr lang="en-US" dirty="0"/>
                  <a:t>m</a:t>
                </a:r>
                <a:r>
                  <a:rPr lang="el-GR" dirty="0"/>
                  <a:t> = 0, ±1, ±2, ±3, ….., τότε θα έ-χουμε σχηματίσει επιφάνειες που μας δίνουν ενισχυτική συμβολή και η διαφορά φάσης ανάμεσα στα δυο κύματα θα είναι 0, 2π, 4π, ….</a:t>
                </a:r>
              </a:p>
              <a:p>
                <a:pPr>
                  <a:spcBef>
                    <a:spcPts val="1200"/>
                  </a:spcBef>
                </a:pPr>
                <a:r>
                  <a:rPr lang="el-GR" dirty="0"/>
                  <a:t>Έτσι θα έχουμε επιφάνειες με καταστροφική συμβολή (ελάχιστα) και επιφάνειες με ενισχυτική συμβολή (μέγιστα) (Σχήμα 5). </a:t>
                </a:r>
                <a:r>
                  <a:rPr lang="en-US" dirty="0"/>
                  <a:t>Ας το δούμε αναλυτικά.</a:t>
                </a:r>
                <a:endParaRPr lang="el-GR" dirty="0"/>
              </a:p>
              <a:p>
                <a:pPr>
                  <a:spcBef>
                    <a:spcPts val="1200"/>
                  </a:spcBef>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r="-125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441683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smtClean="0"/>
              <a:t>(</a:t>
            </a:r>
            <a:r>
              <a:rPr lang="en-US" sz="3200" b="0" dirty="0" smtClean="0"/>
              <a:t>12</a:t>
            </a:r>
            <a:r>
              <a:rPr lang="el-GR" sz="3200" b="0" dirty="0" smtClean="0"/>
              <a:t> </a:t>
            </a:r>
            <a:r>
              <a:rPr lang="el-GR" sz="3200" b="0" dirty="0"/>
              <a:t>από </a:t>
            </a:r>
            <a:r>
              <a:rPr lang="en-US" sz="3200" b="0" dirty="0"/>
              <a:t>31</a:t>
            </a:r>
            <a:r>
              <a:rPr lang="el-GR" sz="3200" b="0" dirty="0" smtClean="0"/>
              <a:t>)</a:t>
            </a:r>
            <a:endParaRPr lang="el-GR" sz="3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grpSp>
        <p:nvGrpSpPr>
          <p:cNvPr id="5" name="Καμβάς 1509"/>
          <p:cNvGrpSpPr/>
          <p:nvPr/>
        </p:nvGrpSpPr>
        <p:grpSpPr>
          <a:xfrm>
            <a:off x="2985135" y="1833830"/>
            <a:ext cx="5274310" cy="1714500"/>
            <a:chOff x="0" y="0"/>
            <a:chExt cx="5274310" cy="1714500"/>
          </a:xfrm>
        </p:grpSpPr>
        <p:sp>
          <p:nvSpPr>
            <p:cNvPr id="6" name="Ορθογώνιο 5"/>
            <p:cNvSpPr/>
            <p:nvPr/>
          </p:nvSpPr>
          <p:spPr>
            <a:xfrm>
              <a:off x="0" y="0"/>
              <a:ext cx="5274310" cy="1714500"/>
            </a:xfrm>
            <a:prstGeom prst="rect">
              <a:avLst/>
            </a:prstGeom>
            <a:noFill/>
            <a:ln>
              <a:noFill/>
            </a:ln>
          </p:spPr>
        </p:sp>
        <p:sp>
          <p:nvSpPr>
            <p:cNvPr id="7" name="Oval 97"/>
            <p:cNvSpPr>
              <a:spLocks noChangeArrowheads="1"/>
            </p:cNvSpPr>
            <p:nvPr/>
          </p:nvSpPr>
          <p:spPr bwMode="auto">
            <a:xfrm>
              <a:off x="414020" y="1323340"/>
              <a:ext cx="45085" cy="45085"/>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8" name="Oval 98"/>
            <p:cNvSpPr>
              <a:spLocks noChangeArrowheads="1"/>
            </p:cNvSpPr>
            <p:nvPr/>
          </p:nvSpPr>
          <p:spPr bwMode="auto">
            <a:xfrm>
              <a:off x="414020" y="302260"/>
              <a:ext cx="45085" cy="45085"/>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9" name="AutoShape 99"/>
            <p:cNvSpPr>
              <a:spLocks/>
            </p:cNvSpPr>
            <p:nvPr/>
          </p:nvSpPr>
          <p:spPr bwMode="auto">
            <a:xfrm>
              <a:off x="307340" y="327025"/>
              <a:ext cx="66040" cy="1034415"/>
            </a:xfrm>
            <a:prstGeom prst="leftBrace">
              <a:avLst>
                <a:gd name="adj1" fmla="val 130529"/>
                <a:gd name="adj2" fmla="val 50000"/>
              </a:avLst>
            </a:pr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0" name="Text Box 100"/>
            <p:cNvSpPr txBox="1">
              <a:spLocks noChangeArrowheads="1"/>
            </p:cNvSpPr>
            <p:nvPr/>
          </p:nvSpPr>
          <p:spPr bwMode="auto">
            <a:xfrm>
              <a:off x="73025" y="752475"/>
              <a:ext cx="189865"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d</a:t>
              </a:r>
              <a:endParaRPr lang="el-GR" sz="1100" dirty="0">
                <a:effectLst/>
                <a:latin typeface="Arial"/>
                <a:ea typeface="Times New Roman"/>
                <a:cs typeface="Times New Roman"/>
              </a:endParaRPr>
            </a:p>
          </p:txBody>
        </p:sp>
        <p:cxnSp>
          <p:nvCxnSpPr>
            <p:cNvPr id="11" name="Line 101"/>
            <p:cNvCxnSpPr/>
            <p:nvPr/>
          </p:nvCxnSpPr>
          <p:spPr bwMode="auto">
            <a:xfrm>
              <a:off x="438785" y="111760"/>
              <a:ext cx="635" cy="1499235"/>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Line 102"/>
            <p:cNvCxnSpPr/>
            <p:nvPr/>
          </p:nvCxnSpPr>
          <p:spPr bwMode="auto">
            <a:xfrm>
              <a:off x="438785" y="929640"/>
              <a:ext cx="1186180" cy="63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 Box 103"/>
            <p:cNvSpPr txBox="1">
              <a:spLocks noChangeArrowheads="1"/>
            </p:cNvSpPr>
            <p:nvPr/>
          </p:nvSpPr>
          <p:spPr bwMode="auto">
            <a:xfrm>
              <a:off x="1708785" y="836930"/>
              <a:ext cx="659765" cy="185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nSpc>
                  <a:spcPct val="115000"/>
                </a:lnSpc>
                <a:spcAft>
                  <a:spcPts val="1000"/>
                </a:spcAft>
              </a:pPr>
              <a:r>
                <a:rPr lang="en-US" sz="1100" dirty="0">
                  <a:effectLst/>
                  <a:latin typeface="Arial"/>
                  <a:ea typeface="Times New Roman"/>
                  <a:cs typeface="Times New Roman"/>
                </a:rPr>
                <a:t>r</a:t>
              </a:r>
              <a:r>
                <a:rPr lang="en-US" sz="1100" baseline="-25000" dirty="0">
                  <a:effectLst/>
                  <a:latin typeface="Arial"/>
                  <a:ea typeface="Times New Roman"/>
                  <a:cs typeface="Times New Roman"/>
                </a:rPr>
                <a:t>2 </a:t>
              </a:r>
              <a:r>
                <a:rPr lang="en-US" sz="1100" dirty="0">
                  <a:effectLst/>
                  <a:latin typeface="Arial"/>
                  <a:ea typeface="Times New Roman"/>
                  <a:cs typeface="Times New Roman"/>
                </a:rPr>
                <a:t>- r</a:t>
              </a:r>
              <a:r>
                <a:rPr lang="en-US" sz="1100" baseline="-25000" dirty="0">
                  <a:effectLst/>
                  <a:latin typeface="Arial"/>
                  <a:ea typeface="Times New Roman"/>
                  <a:cs typeface="Times New Roman"/>
                </a:rPr>
                <a:t>1 </a:t>
              </a:r>
              <a:r>
                <a:rPr lang="en-US" sz="1100" dirty="0">
                  <a:effectLst/>
                  <a:latin typeface="Arial"/>
                  <a:ea typeface="Times New Roman"/>
                  <a:cs typeface="Times New Roman"/>
                </a:rPr>
                <a:t>= 0</a:t>
              </a:r>
              <a:endParaRPr lang="el-GR" sz="1100" dirty="0">
                <a:effectLst/>
                <a:latin typeface="Arial"/>
                <a:ea typeface="Times New Roman"/>
                <a:cs typeface="Times New Roman"/>
              </a:endParaRPr>
            </a:p>
          </p:txBody>
        </p:sp>
        <p:sp>
          <p:nvSpPr>
            <p:cNvPr id="14" name="Arc 104"/>
            <p:cNvSpPr>
              <a:spLocks/>
            </p:cNvSpPr>
            <p:nvPr/>
          </p:nvSpPr>
          <p:spPr bwMode="auto">
            <a:xfrm rot="3048184">
              <a:off x="1386205" y="807085"/>
              <a:ext cx="139065" cy="156845"/>
            </a:xfrm>
            <a:custGeom>
              <a:avLst/>
              <a:gdLst>
                <a:gd name="G0" fmla="+- 0 0 0"/>
                <a:gd name="G1" fmla="+- 21600 0 0"/>
                <a:gd name="G2" fmla="+- 21600 0 0"/>
                <a:gd name="T0" fmla="*/ 0 w 19178"/>
                <a:gd name="T1" fmla="*/ 0 h 21600"/>
                <a:gd name="T2" fmla="*/ 19178 w 19178"/>
                <a:gd name="T3" fmla="*/ 11662 h 21600"/>
                <a:gd name="T4" fmla="*/ 0 w 19178"/>
                <a:gd name="T5" fmla="*/ 21600 h 21600"/>
              </a:gdLst>
              <a:ahLst/>
              <a:cxnLst>
                <a:cxn ang="0">
                  <a:pos x="T0" y="T1"/>
                </a:cxn>
                <a:cxn ang="0">
                  <a:pos x="T2" y="T3"/>
                </a:cxn>
                <a:cxn ang="0">
                  <a:pos x="T4" y="T5"/>
                </a:cxn>
              </a:cxnLst>
              <a:rect l="0" t="0" r="r" b="b"/>
              <a:pathLst>
                <a:path w="19178" h="21600" fill="none" extrusionOk="0">
                  <a:moveTo>
                    <a:pt x="0" y="0"/>
                  </a:moveTo>
                  <a:cubicBezTo>
                    <a:pt x="8069" y="0"/>
                    <a:pt x="15465" y="4497"/>
                    <a:pt x="19178" y="11661"/>
                  </a:cubicBezTo>
                </a:path>
                <a:path w="19178" h="21600" stroke="0" extrusionOk="0">
                  <a:moveTo>
                    <a:pt x="0" y="0"/>
                  </a:moveTo>
                  <a:cubicBezTo>
                    <a:pt x="8069" y="0"/>
                    <a:pt x="15465" y="4497"/>
                    <a:pt x="19178" y="11661"/>
                  </a:cubicBezTo>
                  <a:lnTo>
                    <a:pt x="0" y="21600"/>
                  </a:lnTo>
                  <a:close/>
                </a:path>
              </a:pathLst>
            </a:custGeom>
            <a:noFill/>
            <a:ln w="12700">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5" name="Text Box 105"/>
            <p:cNvSpPr txBox="1">
              <a:spLocks noChangeArrowheads="1"/>
            </p:cNvSpPr>
            <p:nvPr/>
          </p:nvSpPr>
          <p:spPr bwMode="auto">
            <a:xfrm>
              <a:off x="1266190" y="786130"/>
              <a:ext cx="189865"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θ</a:t>
              </a:r>
              <a:endParaRPr lang="el-GR" sz="1100" dirty="0">
                <a:effectLst/>
                <a:latin typeface="Arial"/>
                <a:ea typeface="Times New Roman"/>
                <a:cs typeface="Times New Roman"/>
              </a:endParaRPr>
            </a:p>
          </p:txBody>
        </p:sp>
        <p:sp>
          <p:nvSpPr>
            <p:cNvPr id="16" name="Text Box 106"/>
            <p:cNvSpPr txBox="1">
              <a:spLocks noChangeArrowheads="1"/>
            </p:cNvSpPr>
            <p:nvPr/>
          </p:nvSpPr>
          <p:spPr bwMode="auto">
            <a:xfrm>
              <a:off x="1708785" y="668020"/>
              <a:ext cx="725805" cy="185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nSpc>
                  <a:spcPct val="115000"/>
                </a:lnSpc>
                <a:spcAft>
                  <a:spcPts val="1000"/>
                </a:spcAft>
              </a:pPr>
              <a:r>
                <a:rPr lang="en-US" sz="1100" dirty="0">
                  <a:effectLst/>
                  <a:latin typeface="Arial"/>
                  <a:ea typeface="Times New Roman"/>
                  <a:cs typeface="Times New Roman"/>
                </a:rPr>
                <a:t>r</a:t>
              </a:r>
              <a:r>
                <a:rPr lang="en-US" sz="1100" baseline="-25000" dirty="0">
                  <a:effectLst/>
                  <a:latin typeface="Arial"/>
                  <a:ea typeface="Times New Roman"/>
                  <a:cs typeface="Times New Roman"/>
                </a:rPr>
                <a:t>2 </a:t>
              </a:r>
              <a:r>
                <a:rPr lang="en-US" sz="1100" dirty="0">
                  <a:effectLst/>
                  <a:latin typeface="Arial"/>
                  <a:ea typeface="Times New Roman"/>
                  <a:cs typeface="Times New Roman"/>
                </a:rPr>
                <a:t>- r</a:t>
              </a:r>
              <a:r>
                <a:rPr lang="en-US" sz="1100" baseline="-25000" dirty="0">
                  <a:effectLst/>
                  <a:latin typeface="Arial"/>
                  <a:ea typeface="Times New Roman"/>
                  <a:cs typeface="Times New Roman"/>
                </a:rPr>
                <a:t>1 </a:t>
              </a:r>
              <a:r>
                <a:rPr lang="en-US" sz="1100" dirty="0">
                  <a:effectLst/>
                  <a:latin typeface="Arial"/>
                  <a:ea typeface="Times New Roman"/>
                  <a:cs typeface="Times New Roman"/>
                </a:rPr>
                <a:t>= λ/2</a:t>
              </a:r>
              <a:endParaRPr lang="el-GR" sz="1100" dirty="0">
                <a:effectLst/>
                <a:latin typeface="Arial"/>
                <a:ea typeface="Times New Roman"/>
                <a:cs typeface="Times New Roman"/>
              </a:endParaRPr>
            </a:p>
          </p:txBody>
        </p:sp>
        <p:sp>
          <p:nvSpPr>
            <p:cNvPr id="17" name="Text Box 107"/>
            <p:cNvSpPr txBox="1">
              <a:spLocks noChangeArrowheads="1"/>
            </p:cNvSpPr>
            <p:nvPr/>
          </p:nvSpPr>
          <p:spPr bwMode="auto">
            <a:xfrm>
              <a:off x="1708785" y="537210"/>
              <a:ext cx="725805" cy="185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nSpc>
                  <a:spcPct val="115000"/>
                </a:lnSpc>
                <a:spcAft>
                  <a:spcPts val="1000"/>
                </a:spcAft>
              </a:pPr>
              <a:r>
                <a:rPr lang="en-US" sz="1100" dirty="0">
                  <a:effectLst/>
                  <a:latin typeface="Arial"/>
                  <a:ea typeface="Times New Roman"/>
                  <a:cs typeface="Times New Roman"/>
                </a:rPr>
                <a:t>r</a:t>
              </a:r>
              <a:r>
                <a:rPr lang="en-US" sz="1100" baseline="-25000" dirty="0">
                  <a:effectLst/>
                  <a:latin typeface="Arial"/>
                  <a:ea typeface="Times New Roman"/>
                  <a:cs typeface="Times New Roman"/>
                </a:rPr>
                <a:t>2 </a:t>
              </a:r>
              <a:r>
                <a:rPr lang="en-US" sz="1100" dirty="0">
                  <a:effectLst/>
                  <a:latin typeface="Arial"/>
                  <a:ea typeface="Times New Roman"/>
                  <a:cs typeface="Times New Roman"/>
                </a:rPr>
                <a:t>- r</a:t>
              </a:r>
              <a:r>
                <a:rPr lang="en-US" sz="1100" baseline="-25000" dirty="0">
                  <a:effectLst/>
                  <a:latin typeface="Arial"/>
                  <a:ea typeface="Times New Roman"/>
                  <a:cs typeface="Times New Roman"/>
                </a:rPr>
                <a:t>1 </a:t>
              </a:r>
              <a:r>
                <a:rPr lang="en-US" sz="1100" dirty="0">
                  <a:effectLst/>
                  <a:latin typeface="Arial"/>
                  <a:ea typeface="Times New Roman"/>
                  <a:cs typeface="Times New Roman"/>
                </a:rPr>
                <a:t>= λ</a:t>
              </a:r>
              <a:endParaRPr lang="el-GR" sz="1100" dirty="0">
                <a:effectLst/>
                <a:latin typeface="Arial"/>
                <a:ea typeface="Times New Roman"/>
                <a:cs typeface="Times New Roman"/>
              </a:endParaRPr>
            </a:p>
          </p:txBody>
        </p:sp>
        <p:sp>
          <p:nvSpPr>
            <p:cNvPr id="18" name="Text Box 108"/>
            <p:cNvSpPr txBox="1">
              <a:spLocks noChangeArrowheads="1"/>
            </p:cNvSpPr>
            <p:nvPr/>
          </p:nvSpPr>
          <p:spPr bwMode="auto">
            <a:xfrm>
              <a:off x="1708785" y="417195"/>
              <a:ext cx="725805" cy="185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nSpc>
                  <a:spcPct val="115000"/>
                </a:lnSpc>
                <a:spcAft>
                  <a:spcPts val="1000"/>
                </a:spcAft>
              </a:pPr>
              <a:r>
                <a:rPr lang="en-US" sz="1100" dirty="0">
                  <a:effectLst/>
                  <a:latin typeface="Arial"/>
                  <a:ea typeface="Times New Roman"/>
                  <a:cs typeface="Times New Roman"/>
                </a:rPr>
                <a:t>r</a:t>
              </a:r>
              <a:r>
                <a:rPr lang="en-US" sz="1100" baseline="-25000" dirty="0">
                  <a:effectLst/>
                  <a:latin typeface="Arial"/>
                  <a:ea typeface="Times New Roman"/>
                  <a:cs typeface="Times New Roman"/>
                </a:rPr>
                <a:t>2 </a:t>
              </a:r>
              <a:r>
                <a:rPr lang="en-US" sz="1100" dirty="0">
                  <a:effectLst/>
                  <a:latin typeface="Arial"/>
                  <a:ea typeface="Times New Roman"/>
                  <a:cs typeface="Times New Roman"/>
                </a:rPr>
                <a:t>- r</a:t>
              </a:r>
              <a:r>
                <a:rPr lang="en-US" sz="1100" baseline="-25000" dirty="0">
                  <a:effectLst/>
                  <a:latin typeface="Arial"/>
                  <a:ea typeface="Times New Roman"/>
                  <a:cs typeface="Times New Roman"/>
                </a:rPr>
                <a:t>1 </a:t>
              </a:r>
              <a:r>
                <a:rPr lang="en-US" sz="1100" dirty="0">
                  <a:effectLst/>
                  <a:latin typeface="Arial"/>
                  <a:ea typeface="Times New Roman"/>
                  <a:cs typeface="Times New Roman"/>
                </a:rPr>
                <a:t>= 3λ/2</a:t>
              </a:r>
              <a:endParaRPr lang="el-GR" sz="1100" dirty="0">
                <a:effectLst/>
                <a:latin typeface="Arial"/>
                <a:ea typeface="Times New Roman"/>
                <a:cs typeface="Times New Roman"/>
              </a:endParaRPr>
            </a:p>
          </p:txBody>
        </p:sp>
        <p:sp>
          <p:nvSpPr>
            <p:cNvPr id="19" name="Text Box 109"/>
            <p:cNvSpPr txBox="1">
              <a:spLocks noChangeArrowheads="1"/>
            </p:cNvSpPr>
            <p:nvPr/>
          </p:nvSpPr>
          <p:spPr bwMode="auto">
            <a:xfrm>
              <a:off x="1708785" y="254635"/>
              <a:ext cx="725805" cy="185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nSpc>
                  <a:spcPct val="115000"/>
                </a:lnSpc>
                <a:spcAft>
                  <a:spcPts val="1000"/>
                </a:spcAft>
              </a:pPr>
              <a:r>
                <a:rPr lang="en-US" sz="1100" dirty="0">
                  <a:effectLst/>
                  <a:latin typeface="Arial"/>
                  <a:ea typeface="Times New Roman"/>
                  <a:cs typeface="Times New Roman"/>
                </a:rPr>
                <a:t>r</a:t>
              </a:r>
              <a:r>
                <a:rPr lang="en-US" sz="1100" baseline="-25000" dirty="0">
                  <a:effectLst/>
                  <a:latin typeface="Arial"/>
                  <a:ea typeface="Times New Roman"/>
                  <a:cs typeface="Times New Roman"/>
                </a:rPr>
                <a:t>2 </a:t>
              </a:r>
              <a:r>
                <a:rPr lang="en-US" sz="1100" dirty="0">
                  <a:effectLst/>
                  <a:latin typeface="Arial"/>
                  <a:ea typeface="Times New Roman"/>
                  <a:cs typeface="Times New Roman"/>
                </a:rPr>
                <a:t>- r</a:t>
              </a:r>
              <a:r>
                <a:rPr lang="en-US" sz="1100" baseline="-25000" dirty="0">
                  <a:effectLst/>
                  <a:latin typeface="Arial"/>
                  <a:ea typeface="Times New Roman"/>
                  <a:cs typeface="Times New Roman"/>
                </a:rPr>
                <a:t>1 </a:t>
              </a:r>
              <a:r>
                <a:rPr lang="en-US" sz="1100" dirty="0">
                  <a:effectLst/>
                  <a:latin typeface="Arial"/>
                  <a:ea typeface="Times New Roman"/>
                  <a:cs typeface="Times New Roman"/>
                </a:rPr>
                <a:t>= 2λ</a:t>
              </a:r>
              <a:endParaRPr lang="el-GR" sz="1100" dirty="0">
                <a:effectLst/>
                <a:latin typeface="Arial"/>
                <a:ea typeface="Times New Roman"/>
                <a:cs typeface="Times New Roman"/>
              </a:endParaRPr>
            </a:p>
          </p:txBody>
        </p:sp>
        <p:cxnSp>
          <p:nvCxnSpPr>
            <p:cNvPr id="20" name="Line 111"/>
            <p:cNvCxnSpPr/>
            <p:nvPr/>
          </p:nvCxnSpPr>
          <p:spPr bwMode="auto">
            <a:xfrm flipV="1">
              <a:off x="438785" y="763270"/>
              <a:ext cx="1187450" cy="16446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 name="Freeform 112"/>
            <p:cNvSpPr>
              <a:spLocks/>
            </p:cNvSpPr>
            <p:nvPr/>
          </p:nvSpPr>
          <p:spPr bwMode="auto">
            <a:xfrm>
              <a:off x="435610" y="793750"/>
              <a:ext cx="942975" cy="83185"/>
            </a:xfrm>
            <a:custGeom>
              <a:avLst/>
              <a:gdLst>
                <a:gd name="T0" fmla="*/ 0 w 1485"/>
                <a:gd name="T1" fmla="*/ 67 h 131"/>
                <a:gd name="T2" fmla="*/ 285 w 1485"/>
                <a:gd name="T3" fmla="*/ 120 h 131"/>
                <a:gd name="T4" fmla="*/ 1485 w 1485"/>
                <a:gd name="T5" fmla="*/ 0 h 131"/>
              </a:gdLst>
              <a:ahLst/>
              <a:cxnLst>
                <a:cxn ang="0">
                  <a:pos x="T0" y="T1"/>
                </a:cxn>
                <a:cxn ang="0">
                  <a:pos x="T2" y="T3"/>
                </a:cxn>
                <a:cxn ang="0">
                  <a:pos x="T4" y="T5"/>
                </a:cxn>
              </a:cxnLst>
              <a:rect l="0" t="0" r="r" b="b"/>
              <a:pathLst>
                <a:path w="1485" h="131">
                  <a:moveTo>
                    <a:pt x="0" y="67"/>
                  </a:moveTo>
                  <a:cubicBezTo>
                    <a:pt x="19" y="99"/>
                    <a:pt x="38" y="131"/>
                    <a:pt x="285" y="120"/>
                  </a:cubicBezTo>
                  <a:cubicBezTo>
                    <a:pt x="532" y="109"/>
                    <a:pt x="1008" y="54"/>
                    <a:pt x="1485" y="0"/>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2" name="Freeform 113"/>
            <p:cNvSpPr>
              <a:spLocks/>
            </p:cNvSpPr>
            <p:nvPr/>
          </p:nvSpPr>
          <p:spPr bwMode="auto">
            <a:xfrm>
              <a:off x="434975" y="656590"/>
              <a:ext cx="1123950" cy="91440"/>
            </a:xfrm>
            <a:custGeom>
              <a:avLst/>
              <a:gdLst>
                <a:gd name="T0" fmla="*/ 0 w 1485"/>
                <a:gd name="T1" fmla="*/ 67 h 131"/>
                <a:gd name="T2" fmla="*/ 285 w 1485"/>
                <a:gd name="T3" fmla="*/ 120 h 131"/>
                <a:gd name="T4" fmla="*/ 1485 w 1485"/>
                <a:gd name="T5" fmla="*/ 0 h 131"/>
              </a:gdLst>
              <a:ahLst/>
              <a:cxnLst>
                <a:cxn ang="0">
                  <a:pos x="T0" y="T1"/>
                </a:cxn>
                <a:cxn ang="0">
                  <a:pos x="T2" y="T3"/>
                </a:cxn>
                <a:cxn ang="0">
                  <a:pos x="T4" y="T5"/>
                </a:cxn>
              </a:cxnLst>
              <a:rect l="0" t="0" r="r" b="b"/>
              <a:pathLst>
                <a:path w="1485" h="131">
                  <a:moveTo>
                    <a:pt x="0" y="67"/>
                  </a:moveTo>
                  <a:cubicBezTo>
                    <a:pt x="19" y="99"/>
                    <a:pt x="38" y="131"/>
                    <a:pt x="285" y="120"/>
                  </a:cubicBezTo>
                  <a:cubicBezTo>
                    <a:pt x="532" y="109"/>
                    <a:pt x="1008" y="54"/>
                    <a:pt x="1485" y="0"/>
                  </a:cubicBezTo>
                </a:path>
              </a:pathLst>
            </a:custGeom>
            <a:noFill/>
            <a:ln w="127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3" name="Freeform 114"/>
            <p:cNvSpPr>
              <a:spLocks/>
            </p:cNvSpPr>
            <p:nvPr/>
          </p:nvSpPr>
          <p:spPr bwMode="auto">
            <a:xfrm>
              <a:off x="434340" y="519430"/>
              <a:ext cx="1115695" cy="99695"/>
            </a:xfrm>
            <a:custGeom>
              <a:avLst/>
              <a:gdLst>
                <a:gd name="T0" fmla="*/ 0 w 1485"/>
                <a:gd name="T1" fmla="*/ 67 h 131"/>
                <a:gd name="T2" fmla="*/ 285 w 1485"/>
                <a:gd name="T3" fmla="*/ 120 h 131"/>
                <a:gd name="T4" fmla="*/ 1485 w 1485"/>
                <a:gd name="T5" fmla="*/ 0 h 131"/>
              </a:gdLst>
              <a:ahLst/>
              <a:cxnLst>
                <a:cxn ang="0">
                  <a:pos x="T0" y="T1"/>
                </a:cxn>
                <a:cxn ang="0">
                  <a:pos x="T2" y="T3"/>
                </a:cxn>
                <a:cxn ang="0">
                  <a:pos x="T4" y="T5"/>
                </a:cxn>
              </a:cxnLst>
              <a:rect l="0" t="0" r="r" b="b"/>
              <a:pathLst>
                <a:path w="1485" h="131">
                  <a:moveTo>
                    <a:pt x="0" y="67"/>
                  </a:moveTo>
                  <a:cubicBezTo>
                    <a:pt x="19" y="99"/>
                    <a:pt x="38" y="131"/>
                    <a:pt x="285" y="120"/>
                  </a:cubicBezTo>
                  <a:cubicBezTo>
                    <a:pt x="532" y="109"/>
                    <a:pt x="1008" y="54"/>
                    <a:pt x="1485" y="0"/>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4" name="Freeform 115"/>
            <p:cNvSpPr>
              <a:spLocks/>
            </p:cNvSpPr>
            <p:nvPr/>
          </p:nvSpPr>
          <p:spPr bwMode="auto">
            <a:xfrm>
              <a:off x="438785" y="382270"/>
              <a:ext cx="1123950" cy="107950"/>
            </a:xfrm>
            <a:custGeom>
              <a:avLst/>
              <a:gdLst>
                <a:gd name="T0" fmla="*/ 0 w 1485"/>
                <a:gd name="T1" fmla="*/ 67 h 131"/>
                <a:gd name="T2" fmla="*/ 285 w 1485"/>
                <a:gd name="T3" fmla="*/ 120 h 131"/>
                <a:gd name="T4" fmla="*/ 1485 w 1485"/>
                <a:gd name="T5" fmla="*/ 0 h 131"/>
              </a:gdLst>
              <a:ahLst/>
              <a:cxnLst>
                <a:cxn ang="0">
                  <a:pos x="T0" y="T1"/>
                </a:cxn>
                <a:cxn ang="0">
                  <a:pos x="T2" y="T3"/>
                </a:cxn>
                <a:cxn ang="0">
                  <a:pos x="T4" y="T5"/>
                </a:cxn>
              </a:cxnLst>
              <a:rect l="0" t="0" r="r" b="b"/>
              <a:pathLst>
                <a:path w="1485" h="131">
                  <a:moveTo>
                    <a:pt x="0" y="67"/>
                  </a:moveTo>
                  <a:cubicBezTo>
                    <a:pt x="19" y="99"/>
                    <a:pt x="38" y="131"/>
                    <a:pt x="285" y="120"/>
                  </a:cubicBezTo>
                  <a:cubicBezTo>
                    <a:pt x="532" y="109"/>
                    <a:pt x="1008" y="54"/>
                    <a:pt x="1485" y="0"/>
                  </a:cubicBezTo>
                </a:path>
              </a:pathLst>
            </a:custGeom>
            <a:noFill/>
            <a:ln w="127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5" name="Arc 116"/>
            <p:cNvSpPr>
              <a:spLocks/>
            </p:cNvSpPr>
            <p:nvPr/>
          </p:nvSpPr>
          <p:spPr bwMode="auto">
            <a:xfrm flipV="1">
              <a:off x="281940" y="46990"/>
              <a:ext cx="394970" cy="181610"/>
            </a:xfrm>
            <a:custGeom>
              <a:avLst/>
              <a:gdLst>
                <a:gd name="G0" fmla="+- 21600 0 0"/>
                <a:gd name="G1" fmla="+- 21600 0 0"/>
                <a:gd name="G2" fmla="+- 21600 0 0"/>
                <a:gd name="T0" fmla="*/ 21600 w 43200"/>
                <a:gd name="T1" fmla="*/ 0 h 43200"/>
                <a:gd name="T2" fmla="*/ 4200 w 43200"/>
                <a:gd name="T3" fmla="*/ 8801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16995"/>
                    <a:pt x="1471" y="12510"/>
                    <a:pt x="4200" y="8801"/>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16995"/>
                    <a:pt x="1471" y="12510"/>
                    <a:pt x="4200" y="8801"/>
                  </a:cubicBezTo>
                  <a:lnTo>
                    <a:pt x="21600" y="21600"/>
                  </a:lnTo>
                  <a:close/>
                </a:path>
              </a:pathLst>
            </a:custGeom>
            <a:noFill/>
            <a:ln w="12700">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sp>
        <p:nvSpPr>
          <p:cNvPr id="26" name="Ορθογώνιο 25"/>
          <p:cNvSpPr/>
          <p:nvPr/>
        </p:nvSpPr>
        <p:spPr>
          <a:xfrm>
            <a:off x="1187624" y="3789040"/>
            <a:ext cx="6816164" cy="1323439"/>
          </a:xfrm>
          <a:prstGeom prst="rect">
            <a:avLst/>
          </a:prstGeom>
        </p:spPr>
        <p:txBody>
          <a:bodyPr wrap="square">
            <a:spAutoFit/>
          </a:bodyPr>
          <a:lstStyle/>
          <a:p>
            <a:r>
              <a:rPr lang="el-GR" sz="2000" b="1" dirty="0">
                <a:latin typeface="+mn-lt"/>
              </a:rPr>
              <a:t>Σχήμα 5: </a:t>
            </a:r>
            <a:r>
              <a:rPr lang="el-GR" sz="2000" dirty="0">
                <a:latin typeface="+mn-lt"/>
              </a:rPr>
              <a:t>Οι υπερβολοειδείς επιφάνειες που διαμορφώνονται από διαφορά οπτικών δρόμων 0, λ, 2λ, … δίνουν μέγιστα, ενώ οι επιφάνειες που διαμορφώνονται από διαφορά οπτικών δρόμων λ/2, 3λ/2, 5λ/2, …</a:t>
            </a:r>
            <a:endParaRPr lang="el-GR" sz="2000" b="1" dirty="0">
              <a:latin typeface="+mn-lt"/>
            </a:endParaRPr>
          </a:p>
        </p:txBody>
      </p:sp>
    </p:spTree>
    <p:extLst>
      <p:ext uri="{BB962C8B-B14F-4D97-AF65-F5344CB8AC3E}">
        <p14:creationId xmlns:p14="http://schemas.microsoft.com/office/powerpoint/2010/main" val="791478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Θεωρία </a:t>
            </a:r>
            <a:r>
              <a:rPr lang="el-GR" sz="3200" b="0" dirty="0" smtClean="0"/>
              <a:t>(</a:t>
            </a:r>
            <a:r>
              <a:rPr lang="en-US" sz="3200" b="0" dirty="0" smtClean="0"/>
              <a:t>13</a:t>
            </a:r>
            <a:r>
              <a:rPr lang="el-GR" sz="3200" b="0" dirty="0" smtClean="0"/>
              <a:t> </a:t>
            </a:r>
            <a:r>
              <a:rPr lang="el-GR" sz="3200" b="0" dirty="0"/>
              <a:t>από </a:t>
            </a:r>
            <a:r>
              <a:rPr lang="en-US" sz="3200" b="0" dirty="0"/>
              <a:t>31</a:t>
            </a:r>
            <a:r>
              <a:rPr lang="el-GR" sz="3200" b="0" dirty="0" smtClean="0"/>
              <a:t>)</a:t>
            </a:r>
            <a:endParaRPr lang="el-GR" sz="3200" dirty="0"/>
          </a:p>
        </p:txBody>
      </p:sp>
      <p:sp>
        <p:nvSpPr>
          <p:cNvPr id="3" name="Θέση περιεχομένου 2"/>
          <p:cNvSpPr>
            <a:spLocks noGrp="1"/>
          </p:cNvSpPr>
          <p:nvPr>
            <p:ph idx="1"/>
          </p:nvPr>
        </p:nvSpPr>
        <p:spPr>
          <a:xfrm>
            <a:off x="457200" y="1628800"/>
            <a:ext cx="8229600" cy="4608512"/>
          </a:xfrm>
        </p:spPr>
        <p:txBody>
          <a:bodyPr/>
          <a:lstStyle/>
          <a:p>
            <a:r>
              <a:rPr lang="el-GR" dirty="0"/>
              <a:t>Θεωρείστε το Σχήμα 6 και υποθέστε ότι το σημείο παρατήρησης βρίσκεται πολύ </a:t>
            </a:r>
            <a:r>
              <a:rPr lang="el-GR" dirty="0" smtClean="0"/>
              <a:t>μακριά </a:t>
            </a:r>
            <a:r>
              <a:rPr lang="el-GR" dirty="0"/>
              <a:t>από το πέτασμα που φέρει τις δυο σχισμές, έτσι που οι ακτίνες να φτάνουν σ’ αυτό παράλληλες. Από τη γεωμετρία του Σχήματος 6 προκύπτει ότι η </a:t>
            </a:r>
            <a:r>
              <a:rPr lang="el-GR" b="1" dirty="0"/>
              <a:t>διαφορά οπτικών δρόμων μεταξύ των δυο κυμάτων θα είναι d sinθ.</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401650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a:t>(</a:t>
            </a:r>
            <a:r>
              <a:rPr lang="en-US" sz="3200" b="0" dirty="0" smtClean="0"/>
              <a:t>14</a:t>
            </a:r>
            <a:r>
              <a:rPr lang="el-GR" sz="3200" b="0" dirty="0" smtClean="0"/>
              <a:t> </a:t>
            </a:r>
            <a:r>
              <a:rPr lang="el-GR" sz="3200" b="0" dirty="0"/>
              <a:t>από </a:t>
            </a:r>
            <a:r>
              <a:rPr lang="en-US" sz="3200" b="0" dirty="0"/>
              <a:t>31</a:t>
            </a:r>
            <a:r>
              <a:rPr lang="el-GR" sz="3200" b="0" dirty="0" smtClean="0"/>
              <a:t>)</a:t>
            </a:r>
            <a:endParaRPr lang="el-GR" sz="3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grpSp>
        <p:nvGrpSpPr>
          <p:cNvPr id="28" name="Ομάδα 27"/>
          <p:cNvGrpSpPr/>
          <p:nvPr/>
        </p:nvGrpSpPr>
        <p:grpSpPr>
          <a:xfrm>
            <a:off x="3472020" y="1783953"/>
            <a:ext cx="1888490" cy="1212215"/>
            <a:chOff x="3219132" y="1412776"/>
            <a:chExt cx="1888490" cy="1212215"/>
          </a:xfrm>
        </p:grpSpPr>
        <p:cxnSp>
          <p:nvCxnSpPr>
            <p:cNvPr id="7" name="Line 119"/>
            <p:cNvCxnSpPr/>
            <p:nvPr/>
          </p:nvCxnSpPr>
          <p:spPr bwMode="auto">
            <a:xfrm rot="16200000">
              <a:off x="3506787" y="2496721"/>
              <a:ext cx="25590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Line 120"/>
            <p:cNvCxnSpPr/>
            <p:nvPr/>
          </p:nvCxnSpPr>
          <p:spPr bwMode="auto">
            <a:xfrm rot="16200000">
              <a:off x="3440747" y="1622326"/>
              <a:ext cx="388620" cy="12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Line 121"/>
            <p:cNvCxnSpPr/>
            <p:nvPr/>
          </p:nvCxnSpPr>
          <p:spPr bwMode="auto">
            <a:xfrm rot="16200000">
              <a:off x="3421062" y="2092226"/>
              <a:ext cx="42799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 name="Text Box 122"/>
            <p:cNvSpPr txBox="1">
              <a:spLocks noChangeArrowheads="1"/>
            </p:cNvSpPr>
            <p:nvPr/>
          </p:nvSpPr>
          <p:spPr bwMode="auto">
            <a:xfrm>
              <a:off x="4197667" y="1916966"/>
              <a:ext cx="189865"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θ</a:t>
              </a:r>
              <a:endParaRPr lang="el-GR" sz="1100" dirty="0">
                <a:effectLst/>
                <a:latin typeface="Arial"/>
                <a:ea typeface="Times New Roman"/>
                <a:cs typeface="Times New Roman"/>
              </a:endParaRPr>
            </a:p>
          </p:txBody>
        </p:sp>
        <p:cxnSp>
          <p:nvCxnSpPr>
            <p:cNvPr id="11" name="Line 123"/>
            <p:cNvCxnSpPr/>
            <p:nvPr/>
          </p:nvCxnSpPr>
          <p:spPr bwMode="auto">
            <a:xfrm flipV="1">
              <a:off x="3627437" y="1908711"/>
              <a:ext cx="1465580" cy="4260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Line 124"/>
            <p:cNvCxnSpPr/>
            <p:nvPr/>
          </p:nvCxnSpPr>
          <p:spPr bwMode="auto">
            <a:xfrm flipV="1">
              <a:off x="3623627" y="1662331"/>
              <a:ext cx="1448435" cy="42100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Line 125"/>
            <p:cNvCxnSpPr/>
            <p:nvPr/>
          </p:nvCxnSpPr>
          <p:spPr bwMode="auto">
            <a:xfrm flipV="1">
              <a:off x="3635057" y="1412776"/>
              <a:ext cx="1441450" cy="41846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Line 126"/>
            <p:cNvCxnSpPr/>
            <p:nvPr/>
          </p:nvCxnSpPr>
          <p:spPr bwMode="auto">
            <a:xfrm>
              <a:off x="3641407" y="1825526"/>
              <a:ext cx="164465" cy="45339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Line 127"/>
            <p:cNvCxnSpPr/>
            <p:nvPr/>
          </p:nvCxnSpPr>
          <p:spPr bwMode="auto">
            <a:xfrm>
              <a:off x="3633152" y="2089051"/>
              <a:ext cx="147447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Line 128"/>
            <p:cNvCxnSpPr/>
            <p:nvPr/>
          </p:nvCxnSpPr>
          <p:spPr bwMode="auto">
            <a:xfrm flipV="1">
              <a:off x="3784917" y="2209066"/>
              <a:ext cx="50800" cy="158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Line 129"/>
            <p:cNvCxnSpPr/>
            <p:nvPr/>
          </p:nvCxnSpPr>
          <p:spPr bwMode="auto">
            <a:xfrm>
              <a:off x="3833812" y="2202081"/>
              <a:ext cx="23495" cy="641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 name="Arc 130"/>
            <p:cNvSpPr>
              <a:spLocks/>
            </p:cNvSpPr>
            <p:nvPr/>
          </p:nvSpPr>
          <p:spPr bwMode="auto">
            <a:xfrm rot="4512345">
              <a:off x="3745547" y="1748691"/>
              <a:ext cx="160655" cy="704850"/>
            </a:xfrm>
            <a:custGeom>
              <a:avLst/>
              <a:gdLst>
                <a:gd name="G0" fmla="+- 0 0 0"/>
                <a:gd name="G1" fmla="+- 21600 0 0"/>
                <a:gd name="G2" fmla="+- 21600 0 0"/>
                <a:gd name="T0" fmla="*/ 0 w 4930"/>
                <a:gd name="T1" fmla="*/ 0 h 21600"/>
                <a:gd name="T2" fmla="*/ 4930 w 4930"/>
                <a:gd name="T3" fmla="*/ 570 h 21600"/>
                <a:gd name="T4" fmla="*/ 0 w 4930"/>
                <a:gd name="T5" fmla="*/ 21600 h 21600"/>
              </a:gdLst>
              <a:ahLst/>
              <a:cxnLst>
                <a:cxn ang="0">
                  <a:pos x="T0" y="T1"/>
                </a:cxn>
                <a:cxn ang="0">
                  <a:pos x="T2" y="T3"/>
                </a:cxn>
                <a:cxn ang="0">
                  <a:pos x="T4" y="T5"/>
                </a:cxn>
              </a:cxnLst>
              <a:rect l="0" t="0" r="r" b="b"/>
              <a:pathLst>
                <a:path w="4930" h="21600" fill="none" extrusionOk="0">
                  <a:moveTo>
                    <a:pt x="0" y="0"/>
                  </a:moveTo>
                  <a:cubicBezTo>
                    <a:pt x="1659" y="0"/>
                    <a:pt x="3314" y="191"/>
                    <a:pt x="4929" y="570"/>
                  </a:cubicBezTo>
                </a:path>
                <a:path w="4930" h="21600" stroke="0" extrusionOk="0">
                  <a:moveTo>
                    <a:pt x="0" y="0"/>
                  </a:moveTo>
                  <a:cubicBezTo>
                    <a:pt x="1659" y="0"/>
                    <a:pt x="3314" y="191"/>
                    <a:pt x="4929" y="570"/>
                  </a:cubicBezTo>
                  <a:lnTo>
                    <a:pt x="0" y="21600"/>
                  </a:lnTo>
                  <a:close/>
                </a:path>
              </a:pathLst>
            </a:custGeom>
            <a:noFill/>
            <a:ln w="12700">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9" name="Line 131"/>
            <p:cNvCxnSpPr/>
            <p:nvPr/>
          </p:nvCxnSpPr>
          <p:spPr bwMode="auto">
            <a:xfrm flipV="1">
              <a:off x="3685857" y="1864261"/>
              <a:ext cx="104775" cy="76200"/>
            </a:xfrm>
            <a:prstGeom prst="line">
              <a:avLst/>
            </a:prstGeom>
            <a:noFill/>
            <a:ln w="12700">
              <a:solidFill>
                <a:srgbClr val="000000"/>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Line 132"/>
            <p:cNvCxnSpPr/>
            <p:nvPr/>
          </p:nvCxnSpPr>
          <p:spPr bwMode="auto">
            <a:xfrm rot="16200000" flipV="1">
              <a:off x="3547427" y="1854101"/>
              <a:ext cx="14605" cy="147955"/>
            </a:xfrm>
            <a:prstGeom prst="line">
              <a:avLst/>
            </a:prstGeom>
            <a:noFill/>
            <a:ln w="12700">
              <a:solidFill>
                <a:srgbClr val="000000"/>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 name="Text Box 133"/>
            <p:cNvSpPr txBox="1">
              <a:spLocks noChangeArrowheads="1"/>
            </p:cNvSpPr>
            <p:nvPr/>
          </p:nvSpPr>
          <p:spPr bwMode="auto">
            <a:xfrm>
              <a:off x="3774122" y="1764566"/>
              <a:ext cx="189865"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θ</a:t>
              </a:r>
              <a:endParaRPr lang="el-GR" sz="1100" dirty="0">
                <a:effectLst/>
                <a:latin typeface="Arial"/>
                <a:ea typeface="Times New Roman"/>
                <a:cs typeface="Times New Roman"/>
              </a:endParaRPr>
            </a:p>
          </p:txBody>
        </p:sp>
        <p:sp>
          <p:nvSpPr>
            <p:cNvPr id="22" name="AutoShape 135"/>
            <p:cNvSpPr>
              <a:spLocks/>
            </p:cNvSpPr>
            <p:nvPr/>
          </p:nvSpPr>
          <p:spPr bwMode="auto">
            <a:xfrm rot="15016586">
              <a:off x="3703637" y="2268121"/>
              <a:ext cx="68580" cy="182880"/>
            </a:xfrm>
            <a:prstGeom prst="leftBrace">
              <a:avLst>
                <a:gd name="adj1" fmla="val 22222"/>
                <a:gd name="adj2" fmla="val 49870"/>
              </a:avLst>
            </a:pr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3" name="Text Box 136"/>
            <p:cNvSpPr txBox="1">
              <a:spLocks noChangeArrowheads="1"/>
            </p:cNvSpPr>
            <p:nvPr/>
          </p:nvSpPr>
          <p:spPr bwMode="auto">
            <a:xfrm>
              <a:off x="3610292" y="2412901"/>
              <a:ext cx="45656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dsinθ</a:t>
              </a:r>
              <a:endParaRPr lang="el-GR" sz="1100" dirty="0">
                <a:effectLst/>
                <a:latin typeface="Arial"/>
                <a:ea typeface="Times New Roman"/>
                <a:cs typeface="Times New Roman"/>
              </a:endParaRPr>
            </a:p>
          </p:txBody>
        </p:sp>
        <p:sp>
          <p:nvSpPr>
            <p:cNvPr id="24" name="AutoShape 137"/>
            <p:cNvSpPr>
              <a:spLocks/>
            </p:cNvSpPr>
            <p:nvPr/>
          </p:nvSpPr>
          <p:spPr bwMode="auto">
            <a:xfrm>
              <a:off x="3379152" y="1867436"/>
              <a:ext cx="90805" cy="466725"/>
            </a:xfrm>
            <a:prstGeom prst="leftBrace">
              <a:avLst>
                <a:gd name="adj1" fmla="val 42832"/>
                <a:gd name="adj2" fmla="val 50000"/>
              </a:avLst>
            </a:pr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5" name="Text Box 138"/>
            <p:cNvSpPr txBox="1">
              <a:spLocks noChangeArrowheads="1"/>
            </p:cNvSpPr>
            <p:nvPr/>
          </p:nvSpPr>
          <p:spPr bwMode="auto">
            <a:xfrm>
              <a:off x="3219132" y="2013486"/>
              <a:ext cx="189865"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d</a:t>
              </a:r>
              <a:endParaRPr lang="el-GR" sz="1100" dirty="0">
                <a:effectLst/>
                <a:latin typeface="Arial"/>
                <a:ea typeface="Times New Roman"/>
                <a:cs typeface="Times New Roman"/>
              </a:endParaRPr>
            </a:p>
          </p:txBody>
        </p:sp>
        <p:sp>
          <p:nvSpPr>
            <p:cNvPr id="26" name="Text Box 139"/>
            <p:cNvSpPr txBox="1">
              <a:spLocks noChangeArrowheads="1"/>
            </p:cNvSpPr>
            <p:nvPr/>
          </p:nvSpPr>
          <p:spPr bwMode="auto">
            <a:xfrm>
              <a:off x="3448367" y="1731546"/>
              <a:ext cx="189865"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27" name="Text Box 140"/>
            <p:cNvSpPr txBox="1">
              <a:spLocks noChangeArrowheads="1"/>
            </p:cNvSpPr>
            <p:nvPr/>
          </p:nvSpPr>
          <p:spPr bwMode="auto">
            <a:xfrm>
              <a:off x="3448367" y="2254151"/>
              <a:ext cx="189865"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2</a:t>
              </a:r>
              <a:endParaRPr lang="el-GR" sz="1100" dirty="0">
                <a:effectLst/>
                <a:latin typeface="Arial"/>
                <a:ea typeface="Times New Roman"/>
                <a:cs typeface="Times New Roman"/>
              </a:endParaRPr>
            </a:p>
          </p:txBody>
        </p:sp>
      </p:grpSp>
      <p:sp>
        <p:nvSpPr>
          <p:cNvPr id="29" name="Ορθογώνιο 28"/>
          <p:cNvSpPr/>
          <p:nvPr/>
        </p:nvSpPr>
        <p:spPr>
          <a:xfrm>
            <a:off x="1292048" y="3140968"/>
            <a:ext cx="6696744" cy="707886"/>
          </a:xfrm>
          <a:prstGeom prst="rect">
            <a:avLst/>
          </a:prstGeom>
        </p:spPr>
        <p:txBody>
          <a:bodyPr wrap="square">
            <a:spAutoFit/>
          </a:bodyPr>
          <a:lstStyle/>
          <a:p>
            <a:r>
              <a:rPr lang="el-GR" sz="2000" b="1" dirty="0">
                <a:latin typeface="+mn-lt"/>
              </a:rPr>
              <a:t>Σχήμα 6: </a:t>
            </a:r>
            <a:r>
              <a:rPr lang="el-GR" sz="2000" dirty="0">
                <a:latin typeface="+mn-lt"/>
              </a:rPr>
              <a:t>Οι ακτίνες από τις δυο πηγές φτάνουν στο σημείο παρατήρησης ως παράλληλες ακτίνες.</a:t>
            </a:r>
          </a:p>
        </p:txBody>
      </p:sp>
    </p:spTree>
    <p:extLst>
      <p:ext uri="{BB962C8B-B14F-4D97-AF65-F5344CB8AC3E}">
        <p14:creationId xmlns:p14="http://schemas.microsoft.com/office/powerpoint/2010/main" val="4272717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a:t>(</a:t>
            </a:r>
            <a:r>
              <a:rPr lang="en-US" sz="3200" b="0" dirty="0" smtClean="0"/>
              <a:t>15</a:t>
            </a:r>
            <a:r>
              <a:rPr lang="el-GR" sz="3200" b="0" dirty="0" smtClean="0"/>
              <a:t> </a:t>
            </a:r>
            <a:r>
              <a:rPr lang="el-GR" sz="3200" b="0" dirty="0"/>
              <a:t>από </a:t>
            </a:r>
            <a:r>
              <a:rPr lang="en-US" sz="3200" b="0" dirty="0"/>
              <a:t>31</a:t>
            </a:r>
            <a:r>
              <a:rPr lang="el-GR" sz="3200" b="0" dirty="0" smtClean="0"/>
              <a:t>)</a:t>
            </a:r>
            <a:endParaRPr lang="el-GR" sz="32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Αν διαιρέσουμε το d sinθ με το λ, ο λόγος </a:t>
                </a:r>
                <a14:m>
                  <m:oMath xmlns:m="http://schemas.openxmlformats.org/officeDocument/2006/math">
                    <m:f>
                      <m:fPr>
                        <m:ctrlPr>
                          <a:rPr lang="el-GR" i="1">
                            <a:latin typeface="Cambria Math"/>
                          </a:rPr>
                        </m:ctrlPr>
                      </m:fPr>
                      <m:num>
                        <m:r>
                          <a:rPr lang="el-GR" i="1">
                            <a:latin typeface="Cambria Math" panose="02040503050406030204" pitchFamily="18" charset="0"/>
                          </a:rPr>
                          <m:t>𝑑</m:t>
                        </m:r>
                        <m:func>
                          <m:funcPr>
                            <m:ctrlPr>
                              <a:rPr lang="el-GR" i="1">
                                <a:latin typeface="Cambria Math"/>
                              </a:rPr>
                            </m:ctrlPr>
                          </m:funcPr>
                          <m:fName>
                            <m:r>
                              <m:rPr>
                                <m:sty m:val="p"/>
                              </m:rPr>
                              <a:rPr lang="el-GR">
                                <a:latin typeface="Cambria Math" panose="02040503050406030204" pitchFamily="18" charset="0"/>
                              </a:rPr>
                              <m:t>sin</m:t>
                            </m:r>
                          </m:fName>
                          <m:e>
                            <m:r>
                              <a:rPr lang="el-GR" i="1">
                                <a:latin typeface="Cambria Math" panose="02040503050406030204" pitchFamily="18" charset="0"/>
                              </a:rPr>
                              <m:t>𝜃</m:t>
                            </m:r>
                          </m:e>
                        </m:func>
                      </m:num>
                      <m:den>
                        <m:r>
                          <a:rPr lang="el-GR" i="1">
                            <a:latin typeface="Cambria Math" panose="02040503050406030204" pitchFamily="18" charset="0"/>
                          </a:rPr>
                          <m:t>𝜆</m:t>
                        </m:r>
                      </m:den>
                    </m:f>
                  </m:oMath>
                </a14:m>
                <a:r>
                  <a:rPr lang="el-GR" dirty="0"/>
                  <a:t> μας δείχνει πόσα μήκη κύματος χωρούν στην οπτική διαδρομή d sinθ. Για κάθε μήκος κύματος που χωράει εκεί, η διαφορά φάσης θα είναι 2π και επομένως:</a:t>
                </a:r>
              </a:p>
              <a:p>
                <a:pPr marL="0" indent="0" algn="ctr">
                  <a:buNone/>
                </a:pPr>
                <a:r>
                  <a:rPr lang="el-GR" dirty="0"/>
                  <a:t>Διαφορά φάσης: </a:t>
                </a:r>
                <a14:m>
                  <m:oMath xmlns:m="http://schemas.openxmlformats.org/officeDocument/2006/math">
                    <m:r>
                      <a:rPr lang="en-US" i="1">
                        <a:latin typeface="Cambria Math" panose="02040503050406030204" pitchFamily="18" charset="0"/>
                      </a:rPr>
                      <m:t>𝛿</m:t>
                    </m:r>
                    <m:r>
                      <a:rPr lang="el-GR" i="1">
                        <a:latin typeface="Cambria Math" panose="02040503050406030204" pitchFamily="18" charset="0"/>
                      </a:rPr>
                      <m:t>=</m:t>
                    </m:r>
                    <m:f>
                      <m:fPr>
                        <m:ctrlPr>
                          <a:rPr lang="el-GR" i="1">
                            <a:latin typeface="Cambria Math"/>
                          </a:rPr>
                        </m:ctrlPr>
                      </m:fPr>
                      <m:num>
                        <m:r>
                          <a:rPr lang="el-GR"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𝑑</m:t>
                        </m:r>
                        <m:func>
                          <m:funcPr>
                            <m:ctrlPr>
                              <a:rPr lang="el-GR" i="1">
                                <a:latin typeface="Cambria Math"/>
                              </a:rPr>
                            </m:ctrlPr>
                          </m:funcPr>
                          <m:fName>
                            <m:r>
                              <m:rPr>
                                <m:sty m:val="p"/>
                              </m:rPr>
                              <a:rPr lang="en-US">
                                <a:latin typeface="Cambria Math" panose="02040503050406030204" pitchFamily="18" charset="0"/>
                              </a:rPr>
                              <m:t>sin</m:t>
                            </m:r>
                          </m:fName>
                          <m:e>
                            <m:r>
                              <a:rPr lang="en-US" i="1">
                                <a:latin typeface="Cambria Math" panose="02040503050406030204" pitchFamily="18" charset="0"/>
                              </a:rPr>
                              <m:t>𝜃</m:t>
                            </m:r>
                          </m:e>
                        </m:func>
                      </m:num>
                      <m:den>
                        <m:r>
                          <a:rPr lang="en-US" i="1">
                            <a:latin typeface="Cambria Math" panose="02040503050406030204" pitchFamily="18" charset="0"/>
                          </a:rPr>
                          <m:t>𝜆</m:t>
                        </m:r>
                      </m:den>
                    </m:f>
                  </m:oMath>
                </a14:m>
                <a:r>
                  <a:rPr lang="el-GR" dirty="0"/>
                  <a:t>  (1)</a:t>
                </a:r>
              </a:p>
              <a:p>
                <a:r>
                  <a:rPr lang="el-GR" dirty="0"/>
                  <a:t>Η συνθήκη ενισχυτικής συμβολής θα είναι:</a:t>
                </a:r>
              </a:p>
              <a:p>
                <a:pPr marL="0" indent="0" algn="ctr">
                  <a:buNone/>
                </a:pPr>
                <a:r>
                  <a:rPr lang="el-GR" dirty="0"/>
                  <a:t>δ = m2π  για m = 0, ±1, ±2, ±3, …..  (2)</a:t>
                </a:r>
              </a:p>
              <a:p>
                <a:r>
                  <a:rPr lang="el-GR" dirty="0"/>
                  <a:t>και σε όρους διαφοράς οπτικών δρόμων:</a:t>
                </a:r>
              </a:p>
              <a:p>
                <a:pPr marL="0" indent="0" algn="ctr">
                  <a:buNone/>
                </a:pPr>
                <a14:m>
                  <m:oMath xmlns:m="http://schemas.openxmlformats.org/officeDocument/2006/math">
                    <m:r>
                      <a:rPr lang="en-US" i="1">
                        <a:latin typeface="Cambria Math" panose="02040503050406030204" pitchFamily="18" charset="0"/>
                      </a:rPr>
                      <m:t>𝑑</m:t>
                    </m:r>
                    <m:func>
                      <m:funcPr>
                        <m:ctrlPr>
                          <a:rPr lang="el-GR" i="1">
                            <a:latin typeface="Cambria Math"/>
                          </a:rPr>
                        </m:ctrlPr>
                      </m:funcPr>
                      <m:fName>
                        <m:r>
                          <m:rPr>
                            <m:sty m:val="p"/>
                          </m:rPr>
                          <a:rPr lang="en-US">
                            <a:latin typeface="Cambria Math" panose="02040503050406030204" pitchFamily="18" charset="0"/>
                          </a:rPr>
                          <m:t>sin</m:t>
                        </m:r>
                      </m:fName>
                      <m:e>
                        <m:sSub>
                          <m:sSubPr>
                            <m:ctrlPr>
                              <a:rPr lang="el-GR" i="1">
                                <a:latin typeface="Cambria Math"/>
                              </a:rPr>
                            </m:ctrlPr>
                          </m:sSubPr>
                          <m:e>
                            <m:r>
                              <a:rPr lang="el-GR" i="1">
                                <a:latin typeface="Cambria Math" panose="02040503050406030204" pitchFamily="18" charset="0"/>
                              </a:rPr>
                              <m:t>𝜃</m:t>
                            </m:r>
                          </m:e>
                          <m:sub>
                            <m:r>
                              <a:rPr lang="en-US" i="1">
                                <a:latin typeface="Cambria Math" panose="02040503050406030204" pitchFamily="18" charset="0"/>
                              </a:rPr>
                              <m:t>𝑚</m:t>
                            </m:r>
                          </m:sub>
                        </m:sSub>
                        <m:r>
                          <a:rPr lang="en-US" i="1">
                            <a:latin typeface="Cambria Math" panose="02040503050406030204" pitchFamily="18" charset="0"/>
                          </a:rPr>
                          <m:t>=</m:t>
                        </m:r>
                        <m:r>
                          <a:rPr lang="en-US" i="1">
                            <a:latin typeface="Cambria Math" panose="02040503050406030204" pitchFamily="18" charset="0"/>
                          </a:rPr>
                          <m:t>𝑚</m:t>
                        </m:r>
                        <m:r>
                          <a:rPr lang="el-GR" i="1">
                            <a:latin typeface="Cambria Math" panose="02040503050406030204" pitchFamily="18" charset="0"/>
                          </a:rPr>
                          <m:t>𝜆</m:t>
                        </m:r>
                      </m:e>
                    </m:func>
                    <m:r>
                      <a:rPr lang="en-US" i="1">
                        <a:latin typeface="Cambria Math" panose="02040503050406030204" pitchFamily="18" charset="0"/>
                      </a:rPr>
                      <m:t> </m:t>
                    </m:r>
                  </m:oMath>
                </a14:m>
                <a:r>
                  <a:rPr lang="el-GR" dirty="0"/>
                  <a:t>  (3)</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r="-148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688641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a:t>(</a:t>
            </a:r>
            <a:r>
              <a:rPr lang="en-US" sz="3200" b="0" dirty="0" smtClean="0"/>
              <a:t>16</a:t>
            </a:r>
            <a:r>
              <a:rPr lang="el-GR" sz="3200" b="0" dirty="0" smtClean="0"/>
              <a:t> </a:t>
            </a:r>
            <a:r>
              <a:rPr lang="el-GR" sz="3200" b="0" dirty="0"/>
              <a:t>από </a:t>
            </a:r>
            <a:r>
              <a:rPr lang="en-US" sz="3200" b="0" dirty="0"/>
              <a:t>31</a:t>
            </a:r>
            <a:r>
              <a:rPr lang="el-GR" sz="3200" b="0" dirty="0" smtClean="0"/>
              <a:t>)</a:t>
            </a:r>
            <a:endParaRPr lang="el-GR" sz="32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Αν m = 0, βρισκόμαστε ακριβώς στο οριζόντιο επίπεδο (επίπεδο κάθετο στη σελίδα) που περνάει από το μέσο της απόστασης μεταξύ των δυο σχισμών και επομένως η </a:t>
                </a:r>
                <a:r>
                  <a:rPr lang="el-GR" dirty="0" smtClean="0"/>
                  <a:t>απόσταση </a:t>
                </a:r>
                <a:r>
                  <a:rPr lang="el-GR" dirty="0"/>
                  <a:t>κάθε σημείου από τις πηγές 1 &amp; 2 είναι η ίδια</a:t>
                </a:r>
                <a:r>
                  <a:rPr lang="el-GR" dirty="0" smtClean="0"/>
                  <a:t>.</a:t>
                </a:r>
                <a:endParaRPr lang="en-US" dirty="0" smtClean="0"/>
              </a:p>
              <a:p>
                <a:r>
                  <a:rPr lang="el-GR" dirty="0"/>
                  <a:t>Στην περίπτωση καταστροφικής συμβολής θέλουμε δ = π, 3π, 5π, ….., δηλαδή </a:t>
                </a:r>
                <a14:m>
                  <m:oMath xmlns:m="http://schemas.openxmlformats.org/officeDocument/2006/math">
                    <m:r>
                      <a:rPr lang="el-GR" i="1">
                        <a:latin typeface="Cambria Math" panose="02040503050406030204" pitchFamily="18" charset="0"/>
                      </a:rPr>
                      <m:t>𝛿</m:t>
                    </m:r>
                    <m:r>
                      <a:rPr lang="el-GR" i="1">
                        <a:latin typeface="Cambria Math" panose="02040503050406030204" pitchFamily="18" charset="0"/>
                      </a:rPr>
                      <m:t>=</m:t>
                    </m:r>
                    <m:d>
                      <m:dPr>
                        <m:ctrlPr>
                          <a:rPr lang="el-GR" i="1">
                            <a:latin typeface="Cambria Math"/>
                          </a:rPr>
                        </m:ctrlPr>
                      </m:dPr>
                      <m:e>
                        <m:r>
                          <a:rPr lang="el-GR" i="1">
                            <a:latin typeface="Cambria Math" panose="02040503050406030204" pitchFamily="18" charset="0"/>
                          </a:rPr>
                          <m:t>2</m:t>
                        </m:r>
                        <m:r>
                          <a:rPr lang="en-US" i="1">
                            <a:latin typeface="Cambria Math" panose="02040503050406030204" pitchFamily="18" charset="0"/>
                          </a:rPr>
                          <m:t>𝑚</m:t>
                        </m:r>
                        <m:r>
                          <a:rPr lang="el-GR" i="1">
                            <a:latin typeface="Cambria Math" panose="02040503050406030204" pitchFamily="18" charset="0"/>
                          </a:rPr>
                          <m:t>+1</m:t>
                        </m:r>
                      </m:e>
                    </m:d>
                    <m:r>
                      <a:rPr lang="el-GR" i="1">
                        <a:latin typeface="Cambria Math" panose="02040503050406030204" pitchFamily="18" charset="0"/>
                      </a:rPr>
                      <m:t>𝜋</m:t>
                    </m:r>
                  </m:oMath>
                </a14:m>
                <a:r>
                  <a:rPr lang="el-GR" dirty="0"/>
                  <a:t>  (4)</a:t>
                </a:r>
              </a:p>
              <a:p>
                <a:r>
                  <a:rPr lang="el-GR" dirty="0"/>
                  <a:t>και σε όρους διαφοράς οπτικών δρόμων:</a:t>
                </a:r>
              </a:p>
              <a:p>
                <a:pPr marL="0" indent="0" algn="ctr">
                  <a:buNone/>
                </a:pPr>
                <a14:m>
                  <m:oMath xmlns:m="http://schemas.openxmlformats.org/officeDocument/2006/math">
                    <m:r>
                      <a:rPr lang="el-GR" i="1">
                        <a:latin typeface="Cambria Math" panose="02040503050406030204" pitchFamily="18" charset="0"/>
                      </a:rPr>
                      <m:t>𝑑</m:t>
                    </m:r>
                    <m:func>
                      <m:funcPr>
                        <m:ctrlPr>
                          <a:rPr lang="el-GR" i="1">
                            <a:latin typeface="Cambria Math"/>
                          </a:rPr>
                        </m:ctrlPr>
                      </m:funcPr>
                      <m:fName>
                        <m:r>
                          <m:rPr>
                            <m:sty m:val="p"/>
                          </m:rPr>
                          <a:rPr lang="el-GR">
                            <a:latin typeface="Cambria Math" panose="02040503050406030204" pitchFamily="18" charset="0"/>
                          </a:rPr>
                          <m:t>sin</m:t>
                        </m:r>
                      </m:fName>
                      <m:e>
                        <m:sSub>
                          <m:sSubPr>
                            <m:ctrlPr>
                              <a:rPr lang="el-GR" i="1">
                                <a:latin typeface="Cambria Math"/>
                              </a:rPr>
                            </m:ctrlPr>
                          </m:sSubPr>
                          <m:e>
                            <m:r>
                              <a:rPr lang="el-GR" i="1">
                                <a:latin typeface="Cambria Math" panose="02040503050406030204" pitchFamily="18" charset="0"/>
                              </a:rPr>
                              <m:t>𝜃</m:t>
                            </m:r>
                          </m:e>
                          <m:sub>
                            <m:r>
                              <a:rPr lang="en-US" i="1">
                                <a:latin typeface="Cambria Math" panose="02040503050406030204" pitchFamily="18" charset="0"/>
                              </a:rPr>
                              <m:t>𝑚</m:t>
                            </m:r>
                          </m:sub>
                        </m:sSub>
                        <m:r>
                          <a:rPr lang="el-GR" i="1">
                            <a:latin typeface="Cambria Math" panose="02040503050406030204" pitchFamily="18" charset="0"/>
                          </a:rPr>
                          <m:t>=</m:t>
                        </m:r>
                        <m:f>
                          <m:fPr>
                            <m:ctrlPr>
                              <a:rPr lang="el-GR" i="1">
                                <a:latin typeface="Cambria Math"/>
                              </a:rPr>
                            </m:ctrlPr>
                          </m:fPr>
                          <m:num>
                            <m:d>
                              <m:dPr>
                                <m:ctrlPr>
                                  <a:rPr lang="el-GR" i="1">
                                    <a:latin typeface="Cambria Math"/>
                                  </a:rPr>
                                </m:ctrlPr>
                              </m:dPr>
                              <m:e>
                                <m:r>
                                  <a:rPr lang="el-GR" i="1">
                                    <a:latin typeface="Cambria Math" panose="02040503050406030204" pitchFamily="18" charset="0"/>
                                  </a:rPr>
                                  <m:t>2</m:t>
                                </m:r>
                                <m:r>
                                  <a:rPr lang="el-GR" i="1">
                                    <a:latin typeface="Cambria Math" panose="02040503050406030204" pitchFamily="18" charset="0"/>
                                  </a:rPr>
                                  <m:t>𝑚</m:t>
                                </m:r>
                                <m:r>
                                  <a:rPr lang="el-GR" i="1">
                                    <a:latin typeface="Cambria Math" panose="02040503050406030204" pitchFamily="18" charset="0"/>
                                  </a:rPr>
                                  <m:t>+1</m:t>
                                </m:r>
                              </m:e>
                            </m:d>
                          </m:num>
                          <m:den>
                            <m:r>
                              <a:rPr lang="el-GR" i="1">
                                <a:latin typeface="Cambria Math" panose="02040503050406030204" pitchFamily="18" charset="0"/>
                              </a:rPr>
                              <m:t>2</m:t>
                            </m:r>
                          </m:den>
                        </m:f>
                        <m:r>
                          <a:rPr lang="el-GR" i="1">
                            <a:latin typeface="Cambria Math" panose="02040503050406030204" pitchFamily="18" charset="0"/>
                          </a:rPr>
                          <m:t>𝜆</m:t>
                        </m:r>
                      </m:e>
                    </m:func>
                  </m:oMath>
                </a14:m>
                <a:r>
                  <a:rPr lang="el-GR" dirty="0"/>
                  <a:t>    (5)</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r="-103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452954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a:t>(</a:t>
            </a:r>
            <a:r>
              <a:rPr lang="en-US" sz="3200" b="0" dirty="0" smtClean="0"/>
              <a:t>17</a:t>
            </a:r>
            <a:r>
              <a:rPr lang="el-GR" sz="3200" b="0" dirty="0" smtClean="0"/>
              <a:t> </a:t>
            </a:r>
            <a:r>
              <a:rPr lang="el-GR" sz="3200" b="0" dirty="0"/>
              <a:t>από </a:t>
            </a:r>
            <a:r>
              <a:rPr lang="en-US" sz="3200" b="0" dirty="0"/>
              <a:t>31</a:t>
            </a:r>
            <a:r>
              <a:rPr lang="el-GR" sz="3200" b="0" dirty="0" smtClean="0"/>
              <a:t>)</a:t>
            </a:r>
            <a:endParaRPr lang="el-GR" sz="32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r>
                  <a:rPr lang="el-GR" dirty="0"/>
                  <a:t>Αν κοιτάξουμε από το μέσο μεταξύ των σχισμών προς τις διευθύνσεις που </a:t>
                </a:r>
                <a:r>
                  <a:rPr lang="el-GR" dirty="0" smtClean="0"/>
                  <a:t>σχηματίζονται </a:t>
                </a:r>
                <a:r>
                  <a:rPr lang="el-GR" dirty="0"/>
                  <a:t>τα μέγιστα και ελάχιστα, μπορούμε να προσδιορίσουμε ακριβώς τις γωνίες στις οποίες σχηματίζονται, αν επιλύσουμε τις σχέσεις (3) και (5) ως προς sinθm αντίστοιχα. Έτσι θα έχουμε</a:t>
                </a:r>
                <a:r>
                  <a:rPr lang="el-GR" dirty="0" smtClean="0"/>
                  <a:t>:</a:t>
                </a:r>
                <a:endParaRPr lang="en-US" dirty="0" smtClean="0"/>
              </a:p>
              <a:p>
                <a:pPr marL="0" indent="0" algn="ctr">
                  <a:buNone/>
                </a:pPr>
                <a14:m>
                  <m:oMath xmlns:m="http://schemas.openxmlformats.org/officeDocument/2006/math">
                    <m:func>
                      <m:funcPr>
                        <m:ctrlPr>
                          <a:rPr lang="el-GR" i="1">
                            <a:latin typeface="Cambria Math"/>
                          </a:rPr>
                        </m:ctrlPr>
                      </m:funcPr>
                      <m:fName>
                        <m:r>
                          <m:rPr>
                            <m:sty m:val="p"/>
                          </m:rPr>
                          <a:rPr lang="en-US">
                            <a:latin typeface="Cambria Math" panose="02040503050406030204" pitchFamily="18" charset="0"/>
                          </a:rPr>
                          <m:t>sin</m:t>
                        </m:r>
                      </m:fName>
                      <m:e>
                        <m:sSub>
                          <m:sSubPr>
                            <m:ctrlPr>
                              <a:rPr lang="el-GR" i="1">
                                <a:latin typeface="Cambria Math"/>
                              </a:rPr>
                            </m:ctrlPr>
                          </m:sSubPr>
                          <m:e>
                            <m:r>
                              <a:rPr lang="el-GR" i="1">
                                <a:latin typeface="Cambria Math" panose="02040503050406030204" pitchFamily="18" charset="0"/>
                              </a:rPr>
                              <m:t>𝜃</m:t>
                            </m:r>
                          </m:e>
                          <m:sub>
                            <m:r>
                              <a:rPr lang="en-US" i="1">
                                <a:latin typeface="Cambria Math" panose="02040503050406030204" pitchFamily="18" charset="0"/>
                              </a:rPr>
                              <m:t>𝑚</m:t>
                            </m:r>
                          </m:sub>
                        </m:sSub>
                        <m:r>
                          <a:rPr lang="el-GR" i="1">
                            <a:latin typeface="Cambria Math" panose="02040503050406030204" pitchFamily="18" charset="0"/>
                          </a:rPr>
                          <m:t>=</m:t>
                        </m:r>
                        <m:r>
                          <a:rPr lang="en-US" i="1">
                            <a:latin typeface="Cambria Math" panose="02040503050406030204" pitchFamily="18" charset="0"/>
                          </a:rPr>
                          <m:t>𝑚</m:t>
                        </m:r>
                        <m:r>
                          <a:rPr lang="el-GR" i="1">
                            <a:latin typeface="Cambria Math" panose="02040503050406030204" pitchFamily="18" charset="0"/>
                          </a:rPr>
                          <m:t>𝜆</m:t>
                        </m:r>
                        <m:r>
                          <a:rPr lang="el-GR" i="1">
                            <a:latin typeface="Cambria Math" panose="02040503050406030204" pitchFamily="18" charset="0"/>
                          </a:rPr>
                          <m:t>⇒</m:t>
                        </m:r>
                        <m:func>
                          <m:funcPr>
                            <m:ctrlPr>
                              <a:rPr lang="el-GR" i="1">
                                <a:latin typeface="Cambria Math"/>
                              </a:rPr>
                            </m:ctrlPr>
                          </m:funcPr>
                          <m:fName>
                            <m:r>
                              <m:rPr>
                                <m:sty m:val="p"/>
                              </m:rPr>
                              <a:rPr lang="en-US">
                                <a:latin typeface="Cambria Math" panose="02040503050406030204" pitchFamily="18" charset="0"/>
                              </a:rPr>
                              <m:t>sin</m:t>
                            </m:r>
                          </m:fName>
                          <m:e>
                            <m:sSub>
                              <m:sSubPr>
                                <m:ctrlPr>
                                  <a:rPr lang="el-GR" i="1">
                                    <a:latin typeface="Cambria Math"/>
                                  </a:rPr>
                                </m:ctrlPr>
                              </m:sSubPr>
                              <m:e>
                                <m:r>
                                  <a:rPr lang="el-GR" i="1">
                                    <a:latin typeface="Cambria Math" panose="02040503050406030204" pitchFamily="18" charset="0"/>
                                  </a:rPr>
                                  <m:t>𝜃</m:t>
                                </m:r>
                              </m:e>
                              <m:sub>
                                <m:r>
                                  <a:rPr lang="en-US" i="1">
                                    <a:latin typeface="Cambria Math" panose="02040503050406030204" pitchFamily="18" charset="0"/>
                                  </a:rPr>
                                  <m:t>𝑚</m:t>
                                </m:r>
                              </m:sub>
                            </m:sSub>
                            <m:r>
                              <a:rPr lang="el-GR"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𝑚</m:t>
                                </m:r>
                                <m:r>
                                  <a:rPr lang="el-GR" i="1">
                                    <a:latin typeface="Cambria Math" panose="02040503050406030204" pitchFamily="18" charset="0"/>
                                  </a:rPr>
                                  <m:t>𝜆</m:t>
                                </m:r>
                              </m:num>
                              <m:den>
                                <m:r>
                                  <a:rPr lang="en-US" i="1">
                                    <a:latin typeface="Cambria Math" panose="02040503050406030204" pitchFamily="18" charset="0"/>
                                  </a:rPr>
                                  <m:t>𝑑</m:t>
                                </m:r>
                              </m:den>
                            </m:f>
                          </m:e>
                        </m:func>
                      </m:e>
                    </m:func>
                  </m:oMath>
                </a14:m>
                <a:r>
                  <a:rPr lang="el-GR" i="1" dirty="0"/>
                  <a:t>  </a:t>
                </a:r>
                <a:r>
                  <a:rPr lang="el-GR" dirty="0"/>
                  <a:t>(6</a:t>
                </a:r>
                <a:r>
                  <a:rPr lang="el-GR" dirty="0" smtClean="0"/>
                  <a:t>)</a:t>
                </a:r>
                <a:endParaRPr lang="en-US" dirty="0" smtClean="0"/>
              </a:p>
              <a:p>
                <a:r>
                  <a:rPr lang="el-GR" dirty="0"/>
                  <a:t>Η σχέση (6) προσδιορίζει ακριβώς όλες εκείνες τις διευθύνσεις στις οποίες </a:t>
                </a:r>
                <a:r>
                  <a:rPr lang="el-GR" dirty="0" smtClean="0"/>
                  <a:t>παρουσιάζονται </a:t>
                </a:r>
                <a:r>
                  <a:rPr lang="el-GR" dirty="0"/>
                  <a:t>μέγιστα, δηλαδή εκεί που έχουμε φαινόμενα </a:t>
                </a:r>
                <a:r>
                  <a:rPr lang="el-GR" b="1" dirty="0"/>
                  <a:t>ενισχυτικής συμβολής.</a:t>
                </a:r>
                <a:endParaRPr lang="el-GR" dirty="0"/>
              </a:p>
              <a:p>
                <a:r>
                  <a:rPr lang="el-GR" dirty="0"/>
                  <a:t>Κατά τον ίδιο τρόπο, από τη σχέση (5)</a:t>
                </a:r>
              </a:p>
              <a:p>
                <a:pPr marL="0" indent="0" algn="ctr">
                  <a:buNone/>
                </a:pPr>
                <a14:m>
                  <m:oMath xmlns:m="http://schemas.openxmlformats.org/officeDocument/2006/math">
                    <m:r>
                      <a:rPr lang="el-GR" i="1">
                        <a:latin typeface="Cambria Math" panose="02040503050406030204" pitchFamily="18" charset="0"/>
                      </a:rPr>
                      <m:t>𝑑</m:t>
                    </m:r>
                    <m:func>
                      <m:funcPr>
                        <m:ctrlPr>
                          <a:rPr lang="el-GR" i="1">
                            <a:latin typeface="Cambria Math"/>
                          </a:rPr>
                        </m:ctrlPr>
                      </m:funcPr>
                      <m:fName>
                        <m:r>
                          <m:rPr>
                            <m:sty m:val="p"/>
                          </m:rPr>
                          <a:rPr lang="el-GR">
                            <a:latin typeface="Cambria Math" panose="02040503050406030204" pitchFamily="18" charset="0"/>
                          </a:rPr>
                          <m:t>sin</m:t>
                        </m:r>
                      </m:fName>
                      <m:e>
                        <m:sSub>
                          <m:sSubPr>
                            <m:ctrlPr>
                              <a:rPr lang="el-GR" i="1">
                                <a:latin typeface="Cambria Math"/>
                              </a:rPr>
                            </m:ctrlPr>
                          </m:sSubPr>
                          <m:e>
                            <m:r>
                              <a:rPr lang="el-GR" i="1">
                                <a:latin typeface="Cambria Math" panose="02040503050406030204" pitchFamily="18" charset="0"/>
                              </a:rPr>
                              <m:t>𝜃</m:t>
                            </m:r>
                          </m:e>
                          <m:sub>
                            <m:r>
                              <a:rPr lang="en-US" i="1">
                                <a:latin typeface="Cambria Math" panose="02040503050406030204" pitchFamily="18" charset="0"/>
                              </a:rPr>
                              <m:t>𝑚</m:t>
                            </m:r>
                          </m:sub>
                        </m:sSub>
                        <m:r>
                          <a:rPr lang="el-GR" i="1">
                            <a:latin typeface="Cambria Math" panose="02040503050406030204" pitchFamily="18" charset="0"/>
                          </a:rPr>
                          <m:t>=</m:t>
                        </m:r>
                        <m:f>
                          <m:fPr>
                            <m:ctrlPr>
                              <a:rPr lang="el-GR" i="1">
                                <a:latin typeface="Cambria Math"/>
                              </a:rPr>
                            </m:ctrlPr>
                          </m:fPr>
                          <m:num>
                            <m:d>
                              <m:dPr>
                                <m:ctrlPr>
                                  <a:rPr lang="el-GR" i="1">
                                    <a:latin typeface="Cambria Math"/>
                                  </a:rPr>
                                </m:ctrlPr>
                              </m:dPr>
                              <m:e>
                                <m:r>
                                  <a:rPr lang="el-GR" i="1">
                                    <a:latin typeface="Cambria Math" panose="02040503050406030204" pitchFamily="18" charset="0"/>
                                  </a:rPr>
                                  <m:t>2</m:t>
                                </m:r>
                                <m:r>
                                  <a:rPr lang="el-GR" i="1">
                                    <a:latin typeface="Cambria Math" panose="02040503050406030204" pitchFamily="18" charset="0"/>
                                  </a:rPr>
                                  <m:t>𝑚</m:t>
                                </m:r>
                                <m:r>
                                  <a:rPr lang="el-GR" i="1">
                                    <a:latin typeface="Cambria Math" panose="02040503050406030204" pitchFamily="18" charset="0"/>
                                  </a:rPr>
                                  <m:t>+1</m:t>
                                </m:r>
                              </m:e>
                            </m:d>
                          </m:num>
                          <m:den>
                            <m:r>
                              <a:rPr lang="el-GR" i="1">
                                <a:latin typeface="Cambria Math" panose="02040503050406030204" pitchFamily="18" charset="0"/>
                              </a:rPr>
                              <m:t>2</m:t>
                            </m:r>
                            <m:r>
                              <a:rPr lang="el-GR" i="1">
                                <a:latin typeface="Cambria Math" panose="02040503050406030204" pitchFamily="18" charset="0"/>
                              </a:rPr>
                              <m:t>𝑑</m:t>
                            </m:r>
                          </m:den>
                        </m:f>
                        <m:r>
                          <a:rPr lang="el-GR" i="1">
                            <a:latin typeface="Cambria Math" panose="02040503050406030204" pitchFamily="18" charset="0"/>
                          </a:rPr>
                          <m:t>𝜆</m:t>
                        </m:r>
                      </m:e>
                    </m:func>
                  </m:oMath>
                </a14:m>
                <a:r>
                  <a:rPr lang="en-US" dirty="0"/>
                  <a:t>  (7)</a:t>
                </a:r>
                <a:endParaRPr lang="el-GR" dirty="0"/>
              </a:p>
              <a:p>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963" t="-967" r="-177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98497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a:t>
            </a:r>
            <a:endParaRPr lang="el-GR" dirty="0"/>
          </a:p>
        </p:txBody>
      </p:sp>
      <p:sp>
        <p:nvSpPr>
          <p:cNvPr id="3" name="Θέση περιεχομένου 2"/>
          <p:cNvSpPr>
            <a:spLocks noGrp="1"/>
          </p:cNvSpPr>
          <p:nvPr>
            <p:ph idx="1"/>
          </p:nvPr>
        </p:nvSpPr>
        <p:spPr/>
        <p:txBody>
          <a:bodyPr/>
          <a:lstStyle/>
          <a:p>
            <a:r>
              <a:rPr lang="el-GR" dirty="0"/>
              <a:t>Στα πλαίσια αυτού του πειράματος θα μελετήσουμε το φαινόμενο της συμβολής </a:t>
            </a:r>
            <a:r>
              <a:rPr lang="el-GR" dirty="0" smtClean="0"/>
              <a:t>κυμάτων </a:t>
            </a:r>
            <a:r>
              <a:rPr lang="el-GR" dirty="0"/>
              <a:t>και ειδικότερα των ηλεκτρομαγνητικών κυμάτων, θα ανιχνεύσουμε την κυμα-τική φύση του φωτός και μέσω της πειραματικής διάταξης διπλής σχισμής (πείραμα του Young) θα δούμε πως διαμορφώνεται η κατανομή της έντασης της οπτικής ακτι-νοβολίας κατά μήκος των κροσσών που δημιουργούνται από τη συμβολή </a:t>
            </a:r>
            <a:r>
              <a:rPr lang="el-GR" dirty="0" smtClean="0"/>
              <a:t>ηλεκτρομαγνητικών </a:t>
            </a:r>
            <a:r>
              <a:rPr lang="el-GR" dirty="0"/>
              <a:t>κυμάτων.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288905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a:t>(</a:t>
            </a:r>
            <a:r>
              <a:rPr lang="en-US" sz="3200" b="0" dirty="0" smtClean="0"/>
              <a:t>18</a:t>
            </a:r>
            <a:r>
              <a:rPr lang="el-GR" sz="3200" b="0" dirty="0" smtClean="0"/>
              <a:t> </a:t>
            </a:r>
            <a:r>
              <a:rPr lang="el-GR" sz="3200" b="0" dirty="0"/>
              <a:t>από </a:t>
            </a:r>
            <a:r>
              <a:rPr lang="en-US" sz="3200" b="0" dirty="0"/>
              <a:t>31</a:t>
            </a:r>
            <a:r>
              <a:rPr lang="el-GR" sz="3200" b="0" dirty="0" smtClean="0"/>
              <a:t>)</a:t>
            </a:r>
            <a:endParaRPr lang="el-GR" sz="3200" dirty="0"/>
          </a:p>
        </p:txBody>
      </p:sp>
      <p:sp>
        <p:nvSpPr>
          <p:cNvPr id="3" name="Θέση περιεχομένου 2"/>
          <p:cNvSpPr>
            <a:spLocks noGrp="1"/>
          </p:cNvSpPr>
          <p:nvPr>
            <p:ph idx="1"/>
          </p:nvPr>
        </p:nvSpPr>
        <p:spPr>
          <a:xfrm>
            <a:off x="457200" y="1556792"/>
            <a:ext cx="8229600" cy="4680520"/>
          </a:xfrm>
        </p:spPr>
        <p:txBody>
          <a:bodyPr/>
          <a:lstStyle/>
          <a:p>
            <a:r>
              <a:rPr lang="el-GR" dirty="0"/>
              <a:t>Η σχέση (7) προσδιορίζει ακριβώς όλες εκείνες τις διευθύνσεις στις οποίες </a:t>
            </a:r>
            <a:r>
              <a:rPr lang="el-GR" dirty="0" smtClean="0"/>
              <a:t>παρουσιάζονται </a:t>
            </a:r>
            <a:r>
              <a:rPr lang="el-GR" dirty="0"/>
              <a:t>ελάχιστα, δηλαδή εκεί που έχουμε φαινόμενα καταστροφικής συμβολής</a:t>
            </a:r>
            <a:r>
              <a:rPr lang="el-GR" dirty="0" smtClean="0"/>
              <a:t>.</a:t>
            </a:r>
            <a:endParaRPr lang="el-GR" dirty="0"/>
          </a:p>
          <a:p>
            <a:r>
              <a:rPr lang="el-GR" dirty="0"/>
              <a:t>Επίσης, αν προβάλλουμε την απεικόνιση της συμβολής επάνω σ’ ένα πέτασμα που βρίσκεται πολύ μακριά από το επίπεδο των σχισμών, μπορούμε να προσδιορίσουμε και τη γραμμική απόσταση των μεγίστων ή ελαχίστων από το κεντρικό μέγιστο (θ = 0).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354946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a:t>(</a:t>
            </a:r>
            <a:r>
              <a:rPr lang="en-US" sz="3200" b="0" dirty="0" smtClean="0"/>
              <a:t>19</a:t>
            </a:r>
            <a:r>
              <a:rPr lang="el-GR" sz="3200" b="0" dirty="0" smtClean="0"/>
              <a:t> </a:t>
            </a:r>
            <a:r>
              <a:rPr lang="el-GR" sz="3200" b="0" dirty="0"/>
              <a:t>από </a:t>
            </a:r>
            <a:r>
              <a:rPr lang="en-US" sz="3200" b="0" dirty="0"/>
              <a:t>31</a:t>
            </a:r>
            <a:r>
              <a:rPr lang="el-GR" sz="3200" b="0" dirty="0" smtClean="0"/>
              <a:t>)</a:t>
            </a:r>
            <a:endParaRPr lang="el-GR" sz="32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Στην περίπτωση αυτή, η γεωμετρία του Σχήματος 7 μας δίνει προσεγγιστικά για μικρές γωνίες θ (σημειώστε </a:t>
                </a:r>
                <a14:m>
                  <m:oMath xmlns:m="http://schemas.openxmlformats.org/officeDocument/2006/math">
                    <m:r>
                      <a:rPr lang="el-GR" i="1">
                        <a:latin typeface="Cambria Math" panose="02040503050406030204" pitchFamily="18" charset="0"/>
                      </a:rPr>
                      <m:t>𝑡𝑎𝑛</m:t>
                    </m:r>
                    <m:sSub>
                      <m:sSubPr>
                        <m:ctrlPr>
                          <a:rPr lang="el-GR" i="1">
                            <a:latin typeface="Cambria Math"/>
                          </a:rPr>
                        </m:ctrlPr>
                      </m:sSubPr>
                      <m:e>
                        <m:r>
                          <a:rPr lang="el-GR" i="1">
                            <a:latin typeface="Cambria Math" panose="02040503050406030204" pitchFamily="18" charset="0"/>
                          </a:rPr>
                          <m:t>𝜃</m:t>
                        </m:r>
                      </m:e>
                      <m:sub>
                        <m:r>
                          <a:rPr lang="en-US" i="1">
                            <a:latin typeface="Cambria Math" panose="02040503050406030204" pitchFamily="18" charset="0"/>
                          </a:rPr>
                          <m:t>𝑚</m:t>
                        </m:r>
                      </m:sub>
                    </m:sSub>
                    <m:r>
                      <a:rPr lang="el-GR" i="1">
                        <a:latin typeface="Cambria Math" panose="02040503050406030204" pitchFamily="18" charset="0"/>
                      </a:rPr>
                      <m:t>=</m:t>
                    </m:r>
                    <m:f>
                      <m:fPr>
                        <m:ctrlPr>
                          <a:rPr lang="el-GR" i="1">
                            <a:latin typeface="Cambria Math"/>
                          </a:rPr>
                        </m:ctrlPr>
                      </m:fPr>
                      <m:num>
                        <m:r>
                          <a:rPr lang="el-GR" i="1">
                            <a:latin typeface="Cambria Math" panose="02040503050406030204" pitchFamily="18" charset="0"/>
                          </a:rPr>
                          <m:t>𝑋</m:t>
                        </m:r>
                      </m:num>
                      <m:den>
                        <m:r>
                          <a:rPr lang="el-GR" i="1">
                            <a:latin typeface="Cambria Math" panose="02040503050406030204" pitchFamily="18" charset="0"/>
                          </a:rPr>
                          <m:t>𝐿</m:t>
                        </m:r>
                      </m:den>
                    </m:f>
                    <m:r>
                      <a:rPr lang="el-GR" i="1">
                        <a:latin typeface="Cambria Math" panose="02040503050406030204" pitchFamily="18" charset="0"/>
                      </a:rPr>
                      <m:t>=</m:t>
                    </m:r>
                    <m:func>
                      <m:funcPr>
                        <m:ctrlPr>
                          <a:rPr lang="el-GR" i="1">
                            <a:latin typeface="Cambria Math"/>
                          </a:rPr>
                        </m:ctrlPr>
                      </m:funcPr>
                      <m:fName>
                        <m:r>
                          <m:rPr>
                            <m:sty m:val="p"/>
                          </m:rPr>
                          <a:rPr lang="el-GR">
                            <a:latin typeface="Cambria Math" panose="02040503050406030204" pitchFamily="18" charset="0"/>
                          </a:rPr>
                          <m:t>sin</m:t>
                        </m:r>
                      </m:fName>
                      <m:e>
                        <m:sSub>
                          <m:sSubPr>
                            <m:ctrlPr>
                              <a:rPr lang="el-GR" i="1">
                                <a:latin typeface="Cambria Math"/>
                              </a:rPr>
                            </m:ctrlPr>
                          </m:sSubPr>
                          <m:e>
                            <m:r>
                              <a:rPr lang="el-GR" i="1">
                                <a:latin typeface="Cambria Math" panose="02040503050406030204" pitchFamily="18" charset="0"/>
                              </a:rPr>
                              <m:t>𝜃</m:t>
                            </m:r>
                          </m:e>
                          <m:sub>
                            <m:r>
                              <a:rPr lang="en-US" i="1">
                                <a:latin typeface="Cambria Math" panose="02040503050406030204" pitchFamily="18" charset="0"/>
                              </a:rPr>
                              <m:t>𝑚</m:t>
                            </m:r>
                          </m:sub>
                        </m:sSub>
                      </m:e>
                    </m:func>
                  </m:oMath>
                </a14:m>
                <a:r>
                  <a:rPr lang="el-GR" dirty="0"/>
                  <a:t>) τα εξής:</a:t>
                </a:r>
              </a:p>
              <a:p>
                <a:pPr marL="0" indent="0" algn="ctr">
                  <a:buNone/>
                </a:pPr>
                <a14:m>
                  <m:oMath xmlns:m="http://schemas.openxmlformats.org/officeDocument/2006/math">
                    <m:sSub>
                      <m:sSubPr>
                        <m:ctrlPr>
                          <a:rPr lang="el-GR"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𝑚</m:t>
                        </m:r>
                      </m:sub>
                    </m:sSub>
                    <m:r>
                      <a:rPr lang="el-GR"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𝐿𝑚</m:t>
                        </m:r>
                        <m:r>
                          <a:rPr lang="el-GR" i="1">
                            <a:latin typeface="Cambria Math" panose="02040503050406030204" pitchFamily="18" charset="0"/>
                          </a:rPr>
                          <m:t>𝜆</m:t>
                        </m:r>
                      </m:num>
                      <m:den>
                        <m:r>
                          <a:rPr lang="en-US" i="1">
                            <a:latin typeface="Cambria Math" panose="02040503050406030204" pitchFamily="18" charset="0"/>
                          </a:rPr>
                          <m:t>𝑑</m:t>
                        </m:r>
                      </m:den>
                    </m:f>
                  </m:oMath>
                </a14:m>
                <a:r>
                  <a:rPr lang="el-GR" b="1" dirty="0"/>
                  <a:t> (μέγιστα)  </a:t>
                </a:r>
                <a:r>
                  <a:rPr lang="el-GR" dirty="0"/>
                  <a:t>(8</a:t>
                </a:r>
                <a:r>
                  <a:rPr lang="el-GR" dirty="0" smtClean="0"/>
                  <a:t>)</a:t>
                </a:r>
                <a:endParaRPr lang="en-US" dirty="0" smtClean="0"/>
              </a:p>
              <a:p>
                <a:pPr marL="0" indent="0" algn="ctr">
                  <a:buNone/>
                </a:pPr>
                <a14:m>
                  <m:oMath xmlns:m="http://schemas.openxmlformats.org/officeDocument/2006/math">
                    <m:sSub>
                      <m:sSubPr>
                        <m:ctrlPr>
                          <a:rPr lang="el-GR"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𝑚</m:t>
                        </m:r>
                      </m:sub>
                    </m:sSub>
                    <m:r>
                      <a:rPr lang="el-GR"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𝐿</m:t>
                        </m:r>
                        <m:r>
                          <a:rPr lang="el-GR" i="1">
                            <a:latin typeface="Cambria Math" panose="02040503050406030204" pitchFamily="18" charset="0"/>
                          </a:rPr>
                          <m:t>(2</m:t>
                        </m:r>
                        <m:r>
                          <a:rPr lang="en-US" i="1">
                            <a:latin typeface="Cambria Math" panose="02040503050406030204" pitchFamily="18" charset="0"/>
                          </a:rPr>
                          <m:t>𝑚</m:t>
                        </m:r>
                        <m:r>
                          <a:rPr lang="el-GR" i="1">
                            <a:latin typeface="Cambria Math" panose="02040503050406030204" pitchFamily="18" charset="0"/>
                          </a:rPr>
                          <m:t>+1)</m:t>
                        </m:r>
                        <m:r>
                          <a:rPr lang="el-GR" i="1">
                            <a:latin typeface="Cambria Math" panose="02040503050406030204" pitchFamily="18" charset="0"/>
                          </a:rPr>
                          <m:t>𝜆</m:t>
                        </m:r>
                      </m:num>
                      <m:den>
                        <m:r>
                          <a:rPr lang="el-GR" i="1">
                            <a:latin typeface="Cambria Math" panose="02040503050406030204" pitchFamily="18" charset="0"/>
                          </a:rPr>
                          <m:t>2</m:t>
                        </m:r>
                        <m:r>
                          <a:rPr lang="en-US" i="1">
                            <a:latin typeface="Cambria Math" panose="02040503050406030204" pitchFamily="18" charset="0"/>
                          </a:rPr>
                          <m:t>𝑑</m:t>
                        </m:r>
                      </m:den>
                    </m:f>
                  </m:oMath>
                </a14:m>
                <a:r>
                  <a:rPr lang="en-US" dirty="0"/>
                  <a:t> </a:t>
                </a:r>
                <a:r>
                  <a:rPr lang="el-GR" b="1" dirty="0"/>
                  <a:t>(ελάχιστα)  </a:t>
                </a:r>
                <a:r>
                  <a:rPr lang="el-GR" dirty="0"/>
                  <a:t>(9)</a:t>
                </a:r>
              </a:p>
              <a:p>
                <a:pPr marL="0" indent="0" algn="ctr">
                  <a:buNone/>
                </a:pPr>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321597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smtClean="0"/>
              <a:t>(</a:t>
            </a:r>
            <a:r>
              <a:rPr lang="en-US" sz="3200" b="0" dirty="0" smtClean="0"/>
              <a:t>20</a:t>
            </a:r>
            <a:r>
              <a:rPr lang="el-GR" sz="3200" b="0" dirty="0" smtClean="0"/>
              <a:t> </a:t>
            </a:r>
            <a:r>
              <a:rPr lang="el-GR" sz="3200" b="0" dirty="0"/>
              <a:t>από </a:t>
            </a:r>
            <a:r>
              <a:rPr lang="en-US" sz="3200" b="0" dirty="0"/>
              <a:t>31</a:t>
            </a:r>
            <a:r>
              <a:rPr lang="el-GR" sz="3200" b="0" dirty="0" smtClean="0"/>
              <a:t>)</a:t>
            </a:r>
            <a:endParaRPr lang="el-GR" sz="3200" dirty="0"/>
          </a:p>
        </p:txBody>
      </p:sp>
      <p:sp>
        <p:nvSpPr>
          <p:cNvPr id="3" name="Θέση περιεχομένου 2"/>
          <p:cNvSpPr>
            <a:spLocks noGrp="1"/>
          </p:cNvSpPr>
          <p:nvPr>
            <p:ph idx="1"/>
          </p:nvPr>
        </p:nvSpPr>
        <p:spPr>
          <a:xfrm>
            <a:off x="457200" y="1556792"/>
            <a:ext cx="8229600" cy="4680520"/>
          </a:xfrm>
        </p:spPr>
        <p:txBody>
          <a:bodyPr/>
          <a:lstStyle/>
          <a:p>
            <a:r>
              <a:rPr lang="el-GR" dirty="0"/>
              <a:t>Για να γίνουν πιο κατανοητά τα παραπάνω ας δούμε ένα παράδειγμα όπου έχουμε πέτασμα που φέρει δυο λεπτές σχισμές πολύ κοντά τη μια στην άλλη (δηλαδή το d είναι πολύ μικρό) και ας θεωρήσουμε το επίπεδο παρατήρησης πολύ μακριά από το πέτα-σμα (Σχήμα 7). Υποθέτουμε επίσης ότι έχουμε μονοχρωματική ακτινοβολία ερυθρού  (μήκους κύματος λ = 600 nm), L = 5 m και d = 1/4 mm. Θα εξετάσουμε την περίπτωση ενισχυτικής συμβολής.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919516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smtClean="0"/>
              <a:t>(</a:t>
            </a:r>
            <a:r>
              <a:rPr lang="en-US" sz="3200" b="0" dirty="0" smtClean="0"/>
              <a:t>21</a:t>
            </a:r>
            <a:r>
              <a:rPr lang="el-GR" sz="3200" b="0" dirty="0" smtClean="0"/>
              <a:t> </a:t>
            </a:r>
            <a:r>
              <a:rPr lang="el-GR" sz="3200" b="0" dirty="0"/>
              <a:t>από </a:t>
            </a:r>
            <a:r>
              <a:rPr lang="en-US" sz="3200" b="0" dirty="0"/>
              <a:t>31</a:t>
            </a:r>
            <a:r>
              <a:rPr lang="el-GR" sz="3200" b="0" dirty="0" smtClean="0"/>
              <a:t>)</a:t>
            </a:r>
            <a:endParaRPr lang="el-GR" sz="3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grpSp>
        <p:nvGrpSpPr>
          <p:cNvPr id="5" name="Καμβάς 1551"/>
          <p:cNvGrpSpPr/>
          <p:nvPr/>
        </p:nvGrpSpPr>
        <p:grpSpPr>
          <a:xfrm>
            <a:off x="2843808" y="2119490"/>
            <a:ext cx="5274310" cy="1369060"/>
            <a:chOff x="0" y="0"/>
            <a:chExt cx="5274310" cy="1369060"/>
          </a:xfrm>
        </p:grpSpPr>
        <p:sp>
          <p:nvSpPr>
            <p:cNvPr id="6" name="Ορθογώνιο 5"/>
            <p:cNvSpPr/>
            <p:nvPr/>
          </p:nvSpPr>
          <p:spPr>
            <a:xfrm>
              <a:off x="0" y="0"/>
              <a:ext cx="5274310" cy="1369060"/>
            </a:xfrm>
            <a:prstGeom prst="rect">
              <a:avLst/>
            </a:prstGeom>
            <a:noFill/>
            <a:ln>
              <a:noFill/>
            </a:ln>
          </p:spPr>
        </p:sp>
        <p:grpSp>
          <p:nvGrpSpPr>
            <p:cNvPr id="7" name="Group 143"/>
            <p:cNvGrpSpPr>
              <a:grpSpLocks/>
            </p:cNvGrpSpPr>
            <p:nvPr/>
          </p:nvGrpSpPr>
          <p:grpSpPr bwMode="auto">
            <a:xfrm>
              <a:off x="415290" y="456565"/>
              <a:ext cx="1270" cy="668020"/>
              <a:chOff x="2454" y="13062"/>
              <a:chExt cx="2" cy="1052"/>
            </a:xfrm>
          </p:grpSpPr>
          <p:cxnSp>
            <p:nvCxnSpPr>
              <p:cNvPr id="20" name="Line 144"/>
              <p:cNvCxnSpPr/>
              <p:nvPr/>
            </p:nvCxnSpPr>
            <p:spPr bwMode="auto">
              <a:xfrm rot="-5400000">
                <a:off x="2253" y="13912"/>
                <a:ext cx="403"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Line 145"/>
              <p:cNvCxnSpPr/>
              <p:nvPr/>
            </p:nvCxnSpPr>
            <p:spPr bwMode="auto">
              <a:xfrm rot="-5400000">
                <a:off x="2221" y="13295"/>
                <a:ext cx="468" cy="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Line 146"/>
              <p:cNvCxnSpPr/>
              <p:nvPr/>
            </p:nvCxnSpPr>
            <p:spPr bwMode="auto">
              <a:xfrm rot="-5400000">
                <a:off x="2398" y="13621"/>
                <a:ext cx="115"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8" name="Line 147"/>
            <p:cNvCxnSpPr/>
            <p:nvPr/>
          </p:nvCxnSpPr>
          <p:spPr bwMode="auto">
            <a:xfrm>
              <a:off x="414020" y="812165"/>
              <a:ext cx="162306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Line 148"/>
            <p:cNvCxnSpPr/>
            <p:nvPr/>
          </p:nvCxnSpPr>
          <p:spPr bwMode="auto">
            <a:xfrm flipV="1">
              <a:off x="414020" y="325755"/>
              <a:ext cx="1614805" cy="48641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Line 149"/>
            <p:cNvCxnSpPr/>
            <p:nvPr/>
          </p:nvCxnSpPr>
          <p:spPr bwMode="auto">
            <a:xfrm>
              <a:off x="2045335" y="78740"/>
              <a:ext cx="635" cy="11614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Text Box 151"/>
            <p:cNvSpPr txBox="1">
              <a:spLocks noChangeArrowheads="1"/>
            </p:cNvSpPr>
            <p:nvPr/>
          </p:nvSpPr>
          <p:spPr bwMode="auto">
            <a:xfrm>
              <a:off x="913130" y="656590"/>
              <a:ext cx="189865"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θ</a:t>
              </a:r>
              <a:endParaRPr lang="el-GR" sz="1100" dirty="0">
                <a:effectLst/>
                <a:latin typeface="Arial"/>
                <a:ea typeface="Times New Roman"/>
                <a:cs typeface="Times New Roman"/>
              </a:endParaRPr>
            </a:p>
          </p:txBody>
        </p:sp>
        <p:sp>
          <p:nvSpPr>
            <p:cNvPr id="12" name="Arc 152"/>
            <p:cNvSpPr>
              <a:spLocks/>
            </p:cNvSpPr>
            <p:nvPr/>
          </p:nvSpPr>
          <p:spPr bwMode="auto">
            <a:xfrm rot="4562169">
              <a:off x="461010" y="471805"/>
              <a:ext cx="160655" cy="704850"/>
            </a:xfrm>
            <a:custGeom>
              <a:avLst/>
              <a:gdLst>
                <a:gd name="G0" fmla="+- 0 0 0"/>
                <a:gd name="G1" fmla="+- 21600 0 0"/>
                <a:gd name="G2" fmla="+- 21600 0 0"/>
                <a:gd name="T0" fmla="*/ 0 w 4930"/>
                <a:gd name="T1" fmla="*/ 0 h 21600"/>
                <a:gd name="T2" fmla="*/ 4930 w 4930"/>
                <a:gd name="T3" fmla="*/ 570 h 21600"/>
                <a:gd name="T4" fmla="*/ 0 w 4930"/>
                <a:gd name="T5" fmla="*/ 21600 h 21600"/>
              </a:gdLst>
              <a:ahLst/>
              <a:cxnLst>
                <a:cxn ang="0">
                  <a:pos x="T0" y="T1"/>
                </a:cxn>
                <a:cxn ang="0">
                  <a:pos x="T2" y="T3"/>
                </a:cxn>
                <a:cxn ang="0">
                  <a:pos x="T4" y="T5"/>
                </a:cxn>
              </a:cxnLst>
              <a:rect l="0" t="0" r="r" b="b"/>
              <a:pathLst>
                <a:path w="4930" h="21600" fill="none" extrusionOk="0">
                  <a:moveTo>
                    <a:pt x="0" y="0"/>
                  </a:moveTo>
                  <a:cubicBezTo>
                    <a:pt x="1659" y="0"/>
                    <a:pt x="3314" y="191"/>
                    <a:pt x="4929" y="570"/>
                  </a:cubicBezTo>
                </a:path>
                <a:path w="4930" h="21600" stroke="0" extrusionOk="0">
                  <a:moveTo>
                    <a:pt x="0" y="0"/>
                  </a:moveTo>
                  <a:cubicBezTo>
                    <a:pt x="1659" y="0"/>
                    <a:pt x="3314" y="191"/>
                    <a:pt x="4929" y="570"/>
                  </a:cubicBezTo>
                  <a:lnTo>
                    <a:pt x="0" y="21600"/>
                  </a:lnTo>
                  <a:close/>
                </a:path>
              </a:pathLst>
            </a:custGeom>
            <a:noFill/>
            <a:ln w="12700">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3" name="Text Box 153"/>
            <p:cNvSpPr txBox="1">
              <a:spLocks noChangeArrowheads="1"/>
            </p:cNvSpPr>
            <p:nvPr/>
          </p:nvSpPr>
          <p:spPr bwMode="auto">
            <a:xfrm>
              <a:off x="2120265" y="726440"/>
              <a:ext cx="362585" cy="160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x = 0</a:t>
              </a:r>
              <a:endParaRPr lang="el-GR" sz="1100" dirty="0">
                <a:effectLst/>
                <a:latin typeface="Arial"/>
                <a:ea typeface="Times New Roman"/>
                <a:cs typeface="Times New Roman"/>
              </a:endParaRPr>
            </a:p>
          </p:txBody>
        </p:sp>
        <p:cxnSp>
          <p:nvCxnSpPr>
            <p:cNvPr id="14" name="Line 154"/>
            <p:cNvCxnSpPr/>
            <p:nvPr/>
          </p:nvCxnSpPr>
          <p:spPr bwMode="auto">
            <a:xfrm flipV="1">
              <a:off x="2102485" y="416560"/>
              <a:ext cx="635" cy="23876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Text Box 155"/>
            <p:cNvSpPr txBox="1">
              <a:spLocks noChangeArrowheads="1"/>
            </p:cNvSpPr>
            <p:nvPr/>
          </p:nvSpPr>
          <p:spPr bwMode="auto">
            <a:xfrm>
              <a:off x="2120265" y="458470"/>
              <a:ext cx="20574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x </a:t>
              </a:r>
              <a:endParaRPr lang="el-GR" sz="1100" dirty="0">
                <a:effectLst/>
                <a:latin typeface="Arial"/>
                <a:ea typeface="Times New Roman"/>
                <a:cs typeface="Times New Roman"/>
              </a:endParaRPr>
            </a:p>
          </p:txBody>
        </p:sp>
        <p:cxnSp>
          <p:nvCxnSpPr>
            <p:cNvPr id="16" name="Line 156"/>
            <p:cNvCxnSpPr/>
            <p:nvPr/>
          </p:nvCxnSpPr>
          <p:spPr bwMode="auto">
            <a:xfrm>
              <a:off x="414020" y="1026160"/>
              <a:ext cx="1631315" cy="0"/>
            </a:xfrm>
            <a:prstGeom prst="line">
              <a:avLst/>
            </a:prstGeom>
            <a:noFill/>
            <a:ln w="317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Text Box 157"/>
            <p:cNvSpPr txBox="1">
              <a:spLocks noChangeArrowheads="1"/>
            </p:cNvSpPr>
            <p:nvPr/>
          </p:nvSpPr>
          <p:spPr bwMode="auto">
            <a:xfrm>
              <a:off x="1094740" y="932180"/>
              <a:ext cx="205740" cy="152400"/>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L </a:t>
              </a:r>
              <a:endParaRPr lang="el-GR" sz="1100" dirty="0">
                <a:effectLst/>
                <a:latin typeface="Arial"/>
                <a:ea typeface="Times New Roman"/>
                <a:cs typeface="Times New Roman"/>
              </a:endParaRPr>
            </a:p>
          </p:txBody>
        </p:sp>
        <p:cxnSp>
          <p:nvCxnSpPr>
            <p:cNvPr id="18" name="Line 158"/>
            <p:cNvCxnSpPr/>
            <p:nvPr/>
          </p:nvCxnSpPr>
          <p:spPr bwMode="auto">
            <a:xfrm rot="16200000">
              <a:off x="287020" y="805815"/>
              <a:ext cx="123190" cy="635"/>
            </a:xfrm>
            <a:prstGeom prst="line">
              <a:avLst/>
            </a:prstGeom>
            <a:noFill/>
            <a:ln w="317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 Box 159"/>
            <p:cNvSpPr txBox="1">
              <a:spLocks noChangeArrowheads="1"/>
            </p:cNvSpPr>
            <p:nvPr/>
          </p:nvSpPr>
          <p:spPr bwMode="auto">
            <a:xfrm>
              <a:off x="134620" y="724535"/>
              <a:ext cx="189865"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d</a:t>
              </a:r>
              <a:endParaRPr lang="el-GR" sz="1100" dirty="0">
                <a:effectLst/>
                <a:latin typeface="Arial"/>
                <a:ea typeface="Times New Roman"/>
                <a:cs typeface="Times New Roman"/>
              </a:endParaRPr>
            </a:p>
          </p:txBody>
        </p:sp>
      </p:grpSp>
      <p:sp>
        <p:nvSpPr>
          <p:cNvPr id="23" name="Ορθογώνιο 22"/>
          <p:cNvSpPr/>
          <p:nvPr/>
        </p:nvSpPr>
        <p:spPr>
          <a:xfrm>
            <a:off x="1052439" y="3645024"/>
            <a:ext cx="7459290" cy="1015663"/>
          </a:xfrm>
          <a:prstGeom prst="rect">
            <a:avLst/>
          </a:prstGeom>
        </p:spPr>
        <p:txBody>
          <a:bodyPr wrap="square">
            <a:spAutoFit/>
          </a:bodyPr>
          <a:lstStyle/>
          <a:p>
            <a:r>
              <a:rPr lang="el-GR" sz="2000" b="1" dirty="0">
                <a:latin typeface="+mn-lt"/>
              </a:rPr>
              <a:t>Σχήμα 7</a:t>
            </a:r>
            <a:r>
              <a:rPr lang="el-GR" sz="2000" dirty="0">
                <a:latin typeface="+mn-lt"/>
              </a:rPr>
              <a:t>: Μονοχρωματική ακτινοβολία προσπίπτει σε πέτασμα που φέρει δυο σχισμές. Η παρατήρηση γίνεται σε πολύ μεγάλη απόσταση από το επίπεδο του.</a:t>
            </a:r>
            <a:endParaRPr lang="el-GR" sz="2000" b="1" dirty="0">
              <a:latin typeface="+mn-lt"/>
            </a:endParaRPr>
          </a:p>
        </p:txBody>
      </p:sp>
      <mc:AlternateContent xmlns:mc="http://schemas.openxmlformats.org/markup-compatibility/2006" xmlns:a14="http://schemas.microsoft.com/office/drawing/2010/main">
        <mc:Choice Requires="a14">
          <p:sp>
            <p:nvSpPr>
              <p:cNvPr id="24" name="Ορθογώνιο 23"/>
              <p:cNvSpPr/>
              <p:nvPr/>
            </p:nvSpPr>
            <p:spPr>
              <a:xfrm>
                <a:off x="579892" y="5110096"/>
                <a:ext cx="7128792" cy="533992"/>
              </a:xfrm>
              <a:prstGeom prst="rect">
                <a:avLst/>
              </a:prstGeom>
            </p:spPr>
            <p:txBody>
              <a:bodyPr wrap="square">
                <a:spAutoFit/>
              </a:bodyPr>
              <a:lstStyle/>
              <a:p>
                <a:r>
                  <a:rPr lang="el-GR" sz="2000" b="1" dirty="0">
                    <a:latin typeface="+mn-lt"/>
                  </a:rPr>
                  <a:t>Σημείωση 2:</a:t>
                </a:r>
                <a:r>
                  <a:rPr lang="el-GR" sz="2000" dirty="0">
                    <a:latin typeface="+mn-lt"/>
                  </a:rPr>
                  <a:t> Για μικρές γωνίες θ ισχύει προσεγγιστικά </a:t>
                </a:r>
                <a14:m>
                  <m:oMath xmlns:m="http://schemas.openxmlformats.org/officeDocument/2006/math">
                    <m:func>
                      <m:funcPr>
                        <m:ctrlPr>
                          <a:rPr lang="el-GR" sz="2000" i="1">
                            <a:latin typeface="Cambria Math"/>
                          </a:rPr>
                        </m:ctrlPr>
                      </m:funcPr>
                      <m:fName>
                        <m:r>
                          <m:rPr>
                            <m:sty m:val="p"/>
                          </m:rPr>
                          <a:rPr lang="el-GR" sz="2000">
                            <a:latin typeface="Cambria Math" panose="02040503050406030204" pitchFamily="18" charset="0"/>
                          </a:rPr>
                          <m:t>sin</m:t>
                        </m:r>
                      </m:fName>
                      <m:e>
                        <m:r>
                          <a:rPr lang="el-GR" sz="2000" i="1">
                            <a:latin typeface="Cambria Math" panose="02040503050406030204" pitchFamily="18" charset="0"/>
                          </a:rPr>
                          <m:t>𝜃</m:t>
                        </m:r>
                        <m:r>
                          <a:rPr lang="el-GR" sz="2000" i="1">
                            <a:latin typeface="Cambria Math" panose="02040503050406030204" pitchFamily="18" charset="0"/>
                          </a:rPr>
                          <m:t>=</m:t>
                        </m:r>
                        <m:f>
                          <m:fPr>
                            <m:ctrlPr>
                              <a:rPr lang="el-GR" sz="2000" i="1">
                                <a:latin typeface="Cambria Math"/>
                              </a:rPr>
                            </m:ctrlPr>
                          </m:fPr>
                          <m:num>
                            <m:r>
                              <a:rPr lang="el-GR" sz="2000" i="1">
                                <a:latin typeface="Cambria Math" panose="02040503050406030204" pitchFamily="18" charset="0"/>
                              </a:rPr>
                              <m:t>𝛸</m:t>
                            </m:r>
                          </m:num>
                          <m:den>
                            <m:r>
                              <a:rPr lang="en-US" sz="2000" i="1">
                                <a:latin typeface="Cambria Math" panose="02040503050406030204" pitchFamily="18" charset="0"/>
                              </a:rPr>
                              <m:t>𝐿</m:t>
                            </m:r>
                          </m:den>
                        </m:f>
                      </m:e>
                    </m:func>
                  </m:oMath>
                </a14:m>
                <a:endParaRPr lang="el-GR" sz="2000" dirty="0"/>
              </a:p>
            </p:txBody>
          </p:sp>
        </mc:Choice>
        <mc:Fallback xmlns="">
          <p:sp>
            <p:nvSpPr>
              <p:cNvPr id="24" name="Ορθογώνιο 23"/>
              <p:cNvSpPr>
                <a:spLocks noRot="1" noChangeAspect="1" noMove="1" noResize="1" noEditPoints="1" noAdjustHandles="1" noChangeArrowheads="1" noChangeShapeType="1" noTextEdit="1"/>
              </p:cNvSpPr>
              <p:nvPr/>
            </p:nvSpPr>
            <p:spPr>
              <a:xfrm>
                <a:off x="579892" y="5110096"/>
                <a:ext cx="7128792" cy="533992"/>
              </a:xfrm>
              <a:prstGeom prst="rect">
                <a:avLst/>
              </a:prstGeom>
              <a:blipFill rotWithShape="0">
                <a:blip r:embed="rId2"/>
                <a:stretch>
                  <a:fillRect l="-855" b="-6818"/>
                </a:stretch>
              </a:blipFill>
            </p:spPr>
            <p:txBody>
              <a:bodyPr/>
              <a:lstStyle/>
              <a:p>
                <a:r>
                  <a:rPr lang="el-GR">
                    <a:noFill/>
                  </a:rPr>
                  <a:t> </a:t>
                </a:r>
              </a:p>
            </p:txBody>
          </p:sp>
        </mc:Fallback>
      </mc:AlternateContent>
    </p:spTree>
    <p:extLst>
      <p:ext uri="{BB962C8B-B14F-4D97-AF65-F5344CB8AC3E}">
        <p14:creationId xmlns:p14="http://schemas.microsoft.com/office/powerpoint/2010/main" val="4166978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smtClean="0"/>
              <a:t>(</a:t>
            </a:r>
            <a:r>
              <a:rPr lang="en-US" sz="3200" b="0" dirty="0" smtClean="0"/>
              <a:t>22</a:t>
            </a:r>
            <a:r>
              <a:rPr lang="el-GR" sz="3200" b="0" dirty="0" smtClean="0"/>
              <a:t> </a:t>
            </a:r>
            <a:r>
              <a:rPr lang="el-GR" sz="3200" b="0" dirty="0"/>
              <a:t>από </a:t>
            </a:r>
            <a:r>
              <a:rPr lang="en-US" sz="3200" b="0" dirty="0"/>
              <a:t>31</a:t>
            </a:r>
            <a:r>
              <a:rPr lang="el-GR" sz="3200" b="0" dirty="0" smtClean="0"/>
              <a:t>)</a:t>
            </a:r>
            <a:endParaRPr lang="el-GR" sz="32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67544" y="980728"/>
                <a:ext cx="8229600" cy="2592288"/>
              </a:xfrm>
            </p:spPr>
            <p:txBody>
              <a:bodyPr/>
              <a:lstStyle/>
              <a:p>
                <a:pPr marL="0" indent="0">
                  <a:buNone/>
                </a:pPr>
                <a:r>
                  <a:rPr lang="el-GR" dirty="0"/>
                  <a:t>Με τη βοήθεια των σχέσεων (2), (6) &amp; (8) για τιμές του m = 0, ±1, ±2, ±3, ….. , θα υπολογίσουμε τις τιμές των δ, sinθ και xm. Έχουμε</a:t>
                </a:r>
                <a:r>
                  <a:rPr lang="el-GR" dirty="0" smtClean="0"/>
                  <a:t>:</a:t>
                </a:r>
                <a:endParaRPr lang="en-US" dirty="0" smtClean="0"/>
              </a:p>
              <a:p>
                <a:pPr marL="0" indent="0">
                  <a:buNone/>
                </a:pPr>
                <a:r>
                  <a:rPr lang="el-GR" b="1" dirty="0"/>
                  <a:t>Πίνακας 1: </a:t>
                </a:r>
                <a:r>
                  <a:rPr lang="el-GR" dirty="0"/>
                  <a:t>Για </a:t>
                </a:r>
                <a:r>
                  <a:rPr lang="en-US" dirty="0"/>
                  <a:t>m</a:t>
                </a:r>
                <a:r>
                  <a:rPr lang="el-GR" dirty="0"/>
                  <a:t> = 0, ±1, ±2, ±3, … προσδιορίζονται οι τιμές των  δ, </a:t>
                </a:r>
                <a:r>
                  <a:rPr lang="en-US" dirty="0"/>
                  <a:t>sin</a:t>
                </a:r>
                <a:r>
                  <a:rPr lang="el-GR" dirty="0"/>
                  <a:t>θ και </a:t>
                </a:r>
                <a14:m>
                  <m:oMath xmlns:m="http://schemas.openxmlformats.org/officeDocument/2006/math">
                    <m:sSub>
                      <m:sSubPr>
                        <m:ctrlPr>
                          <a:rPr lang="el-GR" i="1">
                            <a:latin typeface="Cambria Math"/>
                          </a:rPr>
                        </m:ctrlPr>
                      </m:sSubPr>
                      <m:e>
                        <m:r>
                          <a:rPr lang="en-US" b="1" i="1">
                            <a:latin typeface="Cambria Math" panose="02040503050406030204" pitchFamily="18" charset="0"/>
                          </a:rPr>
                          <m:t>𝒙</m:t>
                        </m:r>
                      </m:e>
                      <m:sub>
                        <m:r>
                          <a:rPr lang="en-US" b="1" i="1">
                            <a:latin typeface="Cambria Math" panose="02040503050406030204" pitchFamily="18" charset="0"/>
                          </a:rPr>
                          <m:t>𝒎</m:t>
                        </m:r>
                      </m:sub>
                    </m:sSub>
                  </m:oMath>
                </a14:m>
                <a:r>
                  <a:rPr lang="el-GR" dirty="0"/>
                  <a:t>. Παρατηρούμε ότι η μεταβολή των μεγεθών είναι γραμμική.</a:t>
                </a:r>
                <a:endParaRPr lang="el-GR" b="1"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67544" y="980728"/>
                <a:ext cx="8229600" cy="2592288"/>
              </a:xfrm>
              <a:blipFill rotWithShape="0">
                <a:blip r:embed="rId2"/>
                <a:stretch>
                  <a:fillRect l="-1185" t="-1882" r="-148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graphicFrame>
        <p:nvGraphicFramePr>
          <p:cNvPr id="5" name="Πίνακας 4"/>
          <p:cNvGraphicFramePr>
            <a:graphicFrameLocks noGrp="1"/>
          </p:cNvGraphicFramePr>
          <p:nvPr>
            <p:extLst/>
          </p:nvPr>
        </p:nvGraphicFramePr>
        <p:xfrm>
          <a:off x="1907704" y="3501008"/>
          <a:ext cx="5411470" cy="2804160"/>
        </p:xfrm>
        <a:graphic>
          <a:graphicData uri="http://schemas.openxmlformats.org/drawingml/2006/table">
            <a:tbl>
              <a:tblPr firstRow="1" firstCol="1" lastRow="1" lastCol="1" bandRow="1" bandCol="1">
                <a:tableStyleId>{5940675A-B579-460E-94D1-54222C63F5DA}</a:tableStyleId>
              </a:tblPr>
              <a:tblGrid>
                <a:gridCol w="1352550"/>
                <a:gridCol w="1352550"/>
                <a:gridCol w="1353185"/>
                <a:gridCol w="1353185"/>
              </a:tblGrid>
              <a:tr h="254000">
                <a:tc>
                  <a:txBody>
                    <a:bodyPr/>
                    <a:lstStyle/>
                    <a:p>
                      <a:pPr algn="ctr">
                        <a:lnSpc>
                          <a:spcPct val="115000"/>
                        </a:lnSpc>
                        <a:spcAft>
                          <a:spcPts val="0"/>
                        </a:spcAft>
                      </a:pPr>
                      <a:r>
                        <a:rPr lang="en-US" sz="2000" dirty="0">
                          <a:effectLst/>
                        </a:rPr>
                        <a:t>m</a:t>
                      </a:r>
                      <a:endParaRPr lang="el-GR" sz="2000"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r>
                        <a:rPr lang="el-GR" sz="2000" dirty="0">
                          <a:effectLst/>
                        </a:rPr>
                        <a:t>δ</a:t>
                      </a:r>
                      <a:endParaRPr lang="el-GR" sz="2000"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r>
                        <a:rPr lang="en-US" sz="2000" dirty="0">
                          <a:effectLst/>
                        </a:rPr>
                        <a:t>sin</a:t>
                      </a:r>
                      <a:r>
                        <a:rPr lang="el-GR" sz="2000" dirty="0">
                          <a:effectLst/>
                        </a:rPr>
                        <a:t>θ</a:t>
                      </a:r>
                      <a:endParaRPr lang="el-GR" sz="2000"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r>
                        <a:rPr lang="en-US" sz="2000" dirty="0">
                          <a:effectLst/>
                        </a:rPr>
                        <a:t>x</a:t>
                      </a:r>
                      <a:r>
                        <a:rPr lang="en-US" sz="2000" baseline="-25000" dirty="0">
                          <a:effectLst/>
                        </a:rPr>
                        <a:t>m</a:t>
                      </a:r>
                      <a:endParaRPr lang="el-GR" sz="2000" dirty="0">
                        <a:effectLst/>
                        <a:latin typeface="Arial"/>
                        <a:ea typeface="Times New Roman"/>
                        <a:cs typeface="Times New Roman"/>
                      </a:endParaRPr>
                    </a:p>
                  </a:txBody>
                  <a:tcPr marL="68580" marR="68580" marT="0" marB="0" anchor="ctr"/>
                </a:tc>
              </a:tr>
              <a:tr h="254000">
                <a:tc>
                  <a:txBody>
                    <a:bodyPr/>
                    <a:lstStyle/>
                    <a:p>
                      <a:pPr algn="ctr">
                        <a:lnSpc>
                          <a:spcPct val="115000"/>
                        </a:lnSpc>
                        <a:spcAft>
                          <a:spcPts val="0"/>
                        </a:spcAft>
                      </a:pPr>
                      <a:r>
                        <a:rPr lang="en-US" sz="2000" dirty="0">
                          <a:effectLst/>
                        </a:rPr>
                        <a:t> </a:t>
                      </a:r>
                      <a:endParaRPr lang="el-GR" sz="2000" dirty="0">
                        <a:effectLst/>
                      </a:endParaRPr>
                    </a:p>
                    <a:p>
                      <a:pPr algn="ctr">
                        <a:lnSpc>
                          <a:spcPct val="115000"/>
                        </a:lnSpc>
                        <a:spcAft>
                          <a:spcPts val="0"/>
                        </a:spcAft>
                      </a:pPr>
                      <a:r>
                        <a:rPr lang="en-US" sz="2000" dirty="0">
                          <a:effectLst/>
                        </a:rPr>
                        <a:t>0</a:t>
                      </a:r>
                      <a:endParaRPr lang="el-GR" sz="2000"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n-US" sz="2000" dirty="0">
                          <a:effectLst/>
                        </a:rPr>
                        <a:t> </a:t>
                      </a:r>
                      <a:endParaRPr lang="el-GR" sz="2000" dirty="0">
                        <a:effectLst/>
                      </a:endParaRPr>
                    </a:p>
                    <a:p>
                      <a:pPr algn="ctr">
                        <a:lnSpc>
                          <a:spcPct val="115000"/>
                        </a:lnSpc>
                        <a:spcAft>
                          <a:spcPts val="0"/>
                        </a:spcAft>
                      </a:pPr>
                      <a:r>
                        <a:rPr lang="en-US" sz="2000" dirty="0">
                          <a:effectLst/>
                        </a:rPr>
                        <a:t>0</a:t>
                      </a:r>
                      <a:endParaRPr lang="el-GR" sz="2000"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n-US" sz="2000" dirty="0">
                          <a:effectLst/>
                        </a:rPr>
                        <a:t> </a:t>
                      </a:r>
                      <a:endParaRPr lang="el-GR" sz="2000" dirty="0">
                        <a:effectLst/>
                      </a:endParaRPr>
                    </a:p>
                    <a:p>
                      <a:pPr algn="ctr">
                        <a:lnSpc>
                          <a:spcPct val="115000"/>
                        </a:lnSpc>
                        <a:spcAft>
                          <a:spcPts val="0"/>
                        </a:spcAft>
                      </a:pPr>
                      <a:r>
                        <a:rPr lang="en-US" sz="2000" dirty="0">
                          <a:effectLst/>
                        </a:rPr>
                        <a:t>0</a:t>
                      </a:r>
                      <a:endParaRPr lang="el-GR" sz="2000"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n-US" sz="2000" dirty="0">
                          <a:effectLst/>
                        </a:rPr>
                        <a:t> </a:t>
                      </a:r>
                      <a:endParaRPr lang="el-GR" sz="2000" dirty="0">
                        <a:effectLst/>
                      </a:endParaRPr>
                    </a:p>
                    <a:p>
                      <a:pPr algn="ctr">
                        <a:lnSpc>
                          <a:spcPct val="115000"/>
                        </a:lnSpc>
                        <a:spcAft>
                          <a:spcPts val="0"/>
                        </a:spcAft>
                      </a:pPr>
                      <a:r>
                        <a:rPr lang="en-US" sz="2000" dirty="0">
                          <a:effectLst/>
                        </a:rPr>
                        <a:t>0</a:t>
                      </a:r>
                      <a:endParaRPr lang="el-GR" sz="2000" dirty="0">
                        <a:effectLst/>
                        <a:latin typeface="Arial"/>
                        <a:ea typeface="Times New Roman"/>
                        <a:cs typeface="Times New Roman"/>
                      </a:endParaRPr>
                    </a:p>
                  </a:txBody>
                  <a:tcPr marL="68580" marR="68580" marT="0" marB="0"/>
                </a:tc>
              </a:tr>
              <a:tr h="254000">
                <a:tc>
                  <a:txBody>
                    <a:bodyPr/>
                    <a:lstStyle/>
                    <a:p>
                      <a:pPr algn="ctr">
                        <a:lnSpc>
                          <a:spcPct val="115000"/>
                        </a:lnSpc>
                        <a:spcAft>
                          <a:spcPts val="0"/>
                        </a:spcAft>
                      </a:pPr>
                      <a:r>
                        <a:rPr lang="en-US" sz="2000" dirty="0">
                          <a:effectLst/>
                          <a:sym typeface="Symbol"/>
                        </a:rPr>
                        <a:t></a:t>
                      </a:r>
                      <a:r>
                        <a:rPr lang="el-GR" sz="2000" dirty="0">
                          <a:effectLst/>
                        </a:rPr>
                        <a:t>1</a:t>
                      </a:r>
                      <a:endParaRPr lang="el-GR" sz="2000"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n-US" sz="2000" dirty="0">
                          <a:effectLst/>
                          <a:sym typeface="Symbol"/>
                        </a:rPr>
                        <a:t></a:t>
                      </a:r>
                      <a:r>
                        <a:rPr lang="en-US" sz="2000" dirty="0">
                          <a:effectLst/>
                        </a:rPr>
                        <a:t>2</a:t>
                      </a:r>
                      <a:r>
                        <a:rPr lang="el-GR" sz="2000" dirty="0">
                          <a:effectLst/>
                        </a:rPr>
                        <a:t>π</a:t>
                      </a:r>
                      <a:endParaRPr lang="el-GR" sz="2000"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l-GR" sz="2000" dirty="0">
                          <a:effectLst/>
                        </a:rPr>
                        <a:t>2.4</a:t>
                      </a:r>
                      <a:r>
                        <a:rPr lang="en-US" sz="2000" dirty="0">
                          <a:effectLst/>
                        </a:rPr>
                        <a:t>x10</a:t>
                      </a:r>
                      <a:r>
                        <a:rPr lang="en-US" sz="2000" baseline="30000" dirty="0">
                          <a:effectLst/>
                        </a:rPr>
                        <a:t>-3</a:t>
                      </a:r>
                      <a:endParaRPr lang="el-GR" sz="2000"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n-US" sz="2000" dirty="0">
                          <a:effectLst/>
                          <a:sym typeface="Symbol"/>
                        </a:rPr>
                        <a:t></a:t>
                      </a:r>
                      <a:r>
                        <a:rPr lang="en-US" sz="2000" dirty="0">
                          <a:effectLst/>
                        </a:rPr>
                        <a:t>1.2 cm</a:t>
                      </a:r>
                      <a:endParaRPr lang="el-GR" sz="2000" dirty="0">
                        <a:effectLst/>
                        <a:latin typeface="Arial"/>
                        <a:ea typeface="Times New Roman"/>
                        <a:cs typeface="Times New Roman"/>
                      </a:endParaRPr>
                    </a:p>
                  </a:txBody>
                  <a:tcPr marL="68580" marR="68580" marT="0" marB="0"/>
                </a:tc>
              </a:tr>
              <a:tr h="254000">
                <a:tc>
                  <a:txBody>
                    <a:bodyPr/>
                    <a:lstStyle/>
                    <a:p>
                      <a:pPr algn="ctr">
                        <a:lnSpc>
                          <a:spcPct val="115000"/>
                        </a:lnSpc>
                        <a:spcAft>
                          <a:spcPts val="0"/>
                        </a:spcAft>
                      </a:pPr>
                      <a:r>
                        <a:rPr lang="en-US" sz="2000" dirty="0">
                          <a:effectLst/>
                        </a:rPr>
                        <a:t>.</a:t>
                      </a:r>
                      <a:endParaRPr lang="el-GR" sz="2000" dirty="0">
                        <a:effectLst/>
                      </a:endParaRPr>
                    </a:p>
                    <a:p>
                      <a:pPr algn="ctr">
                        <a:lnSpc>
                          <a:spcPct val="115000"/>
                        </a:lnSpc>
                        <a:spcAft>
                          <a:spcPts val="0"/>
                        </a:spcAft>
                      </a:pPr>
                      <a:r>
                        <a:rPr lang="en-US" sz="2000" dirty="0">
                          <a:effectLst/>
                        </a:rPr>
                        <a:t>.</a:t>
                      </a:r>
                      <a:endParaRPr lang="el-GR" sz="2000"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l-GR" sz="2000" dirty="0">
                          <a:effectLst/>
                        </a:rPr>
                        <a:t>.</a:t>
                      </a:r>
                    </a:p>
                    <a:p>
                      <a:pPr algn="ctr">
                        <a:lnSpc>
                          <a:spcPct val="115000"/>
                        </a:lnSpc>
                        <a:spcAft>
                          <a:spcPts val="0"/>
                        </a:spcAft>
                      </a:pPr>
                      <a:r>
                        <a:rPr lang="el-GR" sz="2000" dirty="0">
                          <a:effectLst/>
                        </a:rPr>
                        <a:t>.</a:t>
                      </a:r>
                      <a:endParaRPr lang="el-GR" sz="2000"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l-GR" sz="2000" dirty="0">
                          <a:effectLst/>
                        </a:rPr>
                        <a:t>.</a:t>
                      </a:r>
                    </a:p>
                    <a:p>
                      <a:pPr algn="ctr">
                        <a:lnSpc>
                          <a:spcPct val="115000"/>
                        </a:lnSpc>
                        <a:spcAft>
                          <a:spcPts val="0"/>
                        </a:spcAft>
                      </a:pPr>
                      <a:r>
                        <a:rPr lang="el-GR" sz="2000" dirty="0">
                          <a:effectLst/>
                        </a:rPr>
                        <a:t>.</a:t>
                      </a:r>
                      <a:endParaRPr lang="el-GR" sz="2000"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l-GR" sz="2000" dirty="0">
                          <a:effectLst/>
                        </a:rPr>
                        <a:t>.</a:t>
                      </a:r>
                    </a:p>
                    <a:p>
                      <a:pPr algn="ctr">
                        <a:lnSpc>
                          <a:spcPct val="115000"/>
                        </a:lnSpc>
                        <a:spcAft>
                          <a:spcPts val="0"/>
                        </a:spcAft>
                      </a:pPr>
                      <a:r>
                        <a:rPr lang="el-GR" sz="2000" dirty="0">
                          <a:effectLst/>
                        </a:rPr>
                        <a:t>.</a:t>
                      </a:r>
                      <a:endParaRPr lang="el-GR" sz="2000" dirty="0">
                        <a:effectLst/>
                        <a:latin typeface="Arial"/>
                        <a:ea typeface="Times New Roman"/>
                        <a:cs typeface="Times New Roman"/>
                      </a:endParaRPr>
                    </a:p>
                  </a:txBody>
                  <a:tcPr marL="68580" marR="68580" marT="0" marB="0"/>
                </a:tc>
              </a:tr>
              <a:tr h="254000">
                <a:tc>
                  <a:txBody>
                    <a:bodyPr/>
                    <a:lstStyle/>
                    <a:p>
                      <a:pPr algn="ctr">
                        <a:lnSpc>
                          <a:spcPct val="115000"/>
                        </a:lnSpc>
                        <a:spcAft>
                          <a:spcPts val="0"/>
                        </a:spcAft>
                      </a:pPr>
                      <a:r>
                        <a:rPr lang="en-US" sz="2000" dirty="0">
                          <a:effectLst/>
                        </a:rPr>
                        <a:t> </a:t>
                      </a:r>
                      <a:endParaRPr lang="el-GR" sz="2000" dirty="0">
                        <a:effectLst/>
                      </a:endParaRPr>
                    </a:p>
                    <a:p>
                      <a:pPr algn="ctr">
                        <a:lnSpc>
                          <a:spcPct val="115000"/>
                        </a:lnSpc>
                        <a:spcAft>
                          <a:spcPts val="0"/>
                        </a:spcAft>
                      </a:pPr>
                      <a:r>
                        <a:rPr lang="en-US" sz="2000" dirty="0">
                          <a:effectLst/>
                          <a:sym typeface="Symbol"/>
                        </a:rPr>
                        <a:t></a:t>
                      </a:r>
                      <a:r>
                        <a:rPr lang="el-GR" sz="2000" dirty="0">
                          <a:effectLst/>
                        </a:rPr>
                        <a:t>1</a:t>
                      </a:r>
                      <a:r>
                        <a:rPr lang="en-US" sz="2000" dirty="0">
                          <a:effectLst/>
                        </a:rPr>
                        <a:t>0</a:t>
                      </a:r>
                      <a:endParaRPr lang="el-GR" sz="2000"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n-US" sz="2000" dirty="0">
                          <a:effectLst/>
                        </a:rPr>
                        <a:t> </a:t>
                      </a:r>
                      <a:endParaRPr lang="el-GR" sz="2000" dirty="0">
                        <a:effectLst/>
                      </a:endParaRPr>
                    </a:p>
                    <a:p>
                      <a:pPr algn="ctr">
                        <a:lnSpc>
                          <a:spcPct val="115000"/>
                        </a:lnSpc>
                        <a:spcAft>
                          <a:spcPts val="0"/>
                        </a:spcAft>
                      </a:pPr>
                      <a:r>
                        <a:rPr lang="en-US" sz="2000" dirty="0">
                          <a:effectLst/>
                          <a:sym typeface="Symbol"/>
                        </a:rPr>
                        <a:t></a:t>
                      </a:r>
                      <a:r>
                        <a:rPr lang="en-US" sz="2000" dirty="0">
                          <a:effectLst/>
                        </a:rPr>
                        <a:t>20</a:t>
                      </a:r>
                      <a:r>
                        <a:rPr lang="el-GR" sz="2000" dirty="0">
                          <a:effectLst/>
                        </a:rPr>
                        <a:t>π</a:t>
                      </a:r>
                      <a:endParaRPr lang="el-GR" sz="2000"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l-GR" sz="2000" dirty="0">
                          <a:effectLst/>
                        </a:rPr>
                        <a:t> </a:t>
                      </a:r>
                    </a:p>
                    <a:p>
                      <a:pPr algn="ctr">
                        <a:lnSpc>
                          <a:spcPct val="115000"/>
                        </a:lnSpc>
                        <a:spcAft>
                          <a:spcPts val="0"/>
                        </a:spcAft>
                      </a:pPr>
                      <a:r>
                        <a:rPr lang="el-GR" sz="2000" dirty="0">
                          <a:effectLst/>
                        </a:rPr>
                        <a:t>24</a:t>
                      </a:r>
                      <a:r>
                        <a:rPr lang="en-US" sz="2000" dirty="0">
                          <a:effectLst/>
                        </a:rPr>
                        <a:t>x10</a:t>
                      </a:r>
                      <a:r>
                        <a:rPr lang="en-US" sz="2000" baseline="30000" dirty="0">
                          <a:effectLst/>
                        </a:rPr>
                        <a:t>-3</a:t>
                      </a:r>
                      <a:endParaRPr lang="el-GR" sz="2000"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l-GR" sz="2000" dirty="0">
                          <a:effectLst/>
                        </a:rPr>
                        <a:t> </a:t>
                      </a:r>
                    </a:p>
                    <a:p>
                      <a:pPr algn="ctr">
                        <a:lnSpc>
                          <a:spcPct val="115000"/>
                        </a:lnSpc>
                        <a:spcAft>
                          <a:spcPts val="0"/>
                        </a:spcAft>
                      </a:pPr>
                      <a:r>
                        <a:rPr lang="en-US" sz="2000" dirty="0">
                          <a:effectLst/>
                          <a:sym typeface="Symbol"/>
                        </a:rPr>
                        <a:t></a:t>
                      </a:r>
                      <a:r>
                        <a:rPr lang="en-US" sz="2000" dirty="0">
                          <a:effectLst/>
                        </a:rPr>
                        <a:t>12 cm</a:t>
                      </a:r>
                      <a:endParaRPr lang="el-GR" sz="20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100247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smtClean="0"/>
              <a:t>(</a:t>
            </a:r>
            <a:r>
              <a:rPr lang="en-US" sz="3200" b="0" dirty="0" smtClean="0"/>
              <a:t>23</a:t>
            </a:r>
            <a:r>
              <a:rPr lang="el-GR" sz="3200" b="0" dirty="0" smtClean="0"/>
              <a:t> </a:t>
            </a:r>
            <a:r>
              <a:rPr lang="el-GR" sz="3200" b="0" dirty="0"/>
              <a:t>από </a:t>
            </a:r>
            <a:r>
              <a:rPr lang="en-US" sz="3200" b="0" dirty="0"/>
              <a:t>31</a:t>
            </a:r>
            <a:r>
              <a:rPr lang="el-GR" sz="3200" b="0" dirty="0" smtClean="0"/>
              <a:t>)</a:t>
            </a:r>
            <a:endParaRPr lang="el-GR" sz="3200" dirty="0"/>
          </a:p>
        </p:txBody>
      </p:sp>
      <p:sp>
        <p:nvSpPr>
          <p:cNvPr id="3" name="Θέση περιεχομένου 2"/>
          <p:cNvSpPr>
            <a:spLocks noGrp="1"/>
          </p:cNvSpPr>
          <p:nvPr>
            <p:ph idx="1"/>
          </p:nvPr>
        </p:nvSpPr>
        <p:spPr/>
        <p:txBody>
          <a:bodyPr>
            <a:normAutofit lnSpcReduction="10000"/>
          </a:bodyPr>
          <a:lstStyle/>
          <a:p>
            <a:r>
              <a:rPr lang="el-GR" dirty="0"/>
              <a:t>Αν τώρα θελήσουμε να δούμε την κατανομή της έντασης της ακτινοβολίας κατά μήκος των κροσσών συμβολής (μέγιστα και ελάχιστα), θα πάρουμε το διάγραμμα του Σχήματος 8. Παρατηρείστε ότι τα μέγιστα παρουσιάζονται στο 0 (κεντρικός κροσσός), στο λ/</a:t>
            </a:r>
            <a:r>
              <a:rPr lang="en-US" dirty="0"/>
              <a:t>d</a:t>
            </a:r>
            <a:r>
              <a:rPr lang="el-GR" dirty="0"/>
              <a:t>, στο 2λ/</a:t>
            </a:r>
            <a:r>
              <a:rPr lang="en-US" dirty="0"/>
              <a:t>d</a:t>
            </a:r>
            <a:r>
              <a:rPr lang="el-GR" dirty="0"/>
              <a:t> κ.ο.κ. Επίσης βρίσκονται στο -λ/</a:t>
            </a:r>
            <a:r>
              <a:rPr lang="en-US" dirty="0"/>
              <a:t>d</a:t>
            </a:r>
            <a:r>
              <a:rPr lang="el-GR" dirty="0"/>
              <a:t> στο -2λ/</a:t>
            </a:r>
            <a:r>
              <a:rPr lang="en-US" dirty="0"/>
              <a:t>d</a:t>
            </a:r>
            <a:r>
              <a:rPr lang="el-GR" dirty="0"/>
              <a:t> στο -3λ/</a:t>
            </a:r>
            <a:r>
              <a:rPr lang="en-US" dirty="0"/>
              <a:t>d</a:t>
            </a:r>
            <a:r>
              <a:rPr lang="el-GR" dirty="0"/>
              <a:t> για </a:t>
            </a:r>
            <a:r>
              <a:rPr lang="en-US" dirty="0"/>
              <a:t>m</a:t>
            </a:r>
            <a:r>
              <a:rPr lang="el-GR" dirty="0"/>
              <a:t> = 0, ±1, ±2,±3, ….. αντίστοιχα. Τα ελάχιστα ευρίσκονται ακριβώς στη μέση μεταξύ των μεγίστων.</a:t>
            </a:r>
          </a:p>
          <a:p>
            <a:r>
              <a:rPr lang="el-GR" dirty="0"/>
              <a:t>Είναι κατανοητό ότι η διεύθυνση στην οποία σχηματίζονται τα μέγιστα και ελάχιστα εξαρτάται από το μήκος κύματος λ της ακτινοβολίας που προσπίπτει στο επίπεδο των σχισμών. Για διαφορετικό λ, θα έχουμε τα μέγιστα και ελάχιστα σε διαφορετικές </a:t>
            </a:r>
            <a:r>
              <a:rPr lang="el-GR" dirty="0" smtClean="0"/>
              <a:t>γωνίες </a:t>
            </a:r>
            <a:r>
              <a:rPr lang="el-GR" dirty="0"/>
              <a:t>(για </a:t>
            </a:r>
            <a:r>
              <a:rPr lang="en-US" dirty="0"/>
              <a:t>m</a:t>
            </a:r>
            <a:r>
              <a:rPr lang="el-GR" dirty="0"/>
              <a:t> = 0 όλα τα κεντρικά μέγιστα συμπίπτουν, ανεξάρτητα από την τιμή του λ).</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652771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smtClean="0"/>
              <a:t>(</a:t>
            </a:r>
            <a:r>
              <a:rPr lang="en-US" sz="3200" b="0" dirty="0" smtClean="0"/>
              <a:t>24</a:t>
            </a:r>
            <a:r>
              <a:rPr lang="el-GR" sz="3200" b="0" dirty="0" smtClean="0"/>
              <a:t> </a:t>
            </a:r>
            <a:r>
              <a:rPr lang="el-GR" sz="3200" b="0" dirty="0"/>
              <a:t>από </a:t>
            </a:r>
            <a:r>
              <a:rPr lang="en-US" sz="3200" b="0" dirty="0"/>
              <a:t>31</a:t>
            </a:r>
            <a:r>
              <a:rPr lang="el-GR" sz="3200" b="0" dirty="0" smtClean="0"/>
              <a:t>)</a:t>
            </a:r>
            <a:endParaRPr lang="el-GR" sz="3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grpSp>
        <p:nvGrpSpPr>
          <p:cNvPr id="28" name="Ομάδα 27"/>
          <p:cNvGrpSpPr/>
          <p:nvPr/>
        </p:nvGrpSpPr>
        <p:grpSpPr>
          <a:xfrm>
            <a:off x="3236912" y="1936750"/>
            <a:ext cx="2977515" cy="1408430"/>
            <a:chOff x="2905760" y="1482090"/>
            <a:chExt cx="2977515" cy="1408430"/>
          </a:xfrm>
        </p:grpSpPr>
        <p:sp>
          <p:nvSpPr>
            <p:cNvPr id="7" name="Freeform 162"/>
            <p:cNvSpPr>
              <a:spLocks/>
            </p:cNvSpPr>
            <p:nvPr/>
          </p:nvSpPr>
          <p:spPr bwMode="auto">
            <a:xfrm>
              <a:off x="3506470" y="1946275"/>
              <a:ext cx="1484630" cy="647700"/>
            </a:xfrm>
            <a:custGeom>
              <a:avLst/>
              <a:gdLst>
                <a:gd name="T0" fmla="*/ 0 w 2338"/>
                <a:gd name="T1" fmla="*/ 15 h 1020"/>
                <a:gd name="T2" fmla="*/ 235 w 2338"/>
                <a:gd name="T3" fmla="*/ 1018 h 1020"/>
                <a:gd name="T4" fmla="*/ 480 w 2338"/>
                <a:gd name="T5" fmla="*/ 15 h 1020"/>
                <a:gd name="T6" fmla="*/ 725 w 2338"/>
                <a:gd name="T7" fmla="*/ 1018 h 1020"/>
                <a:gd name="T8" fmla="*/ 960 w 2338"/>
                <a:gd name="T9" fmla="*/ 2 h 1020"/>
                <a:gd name="T10" fmla="*/ 1205 w 2338"/>
                <a:gd name="T11" fmla="*/ 1005 h 1020"/>
                <a:gd name="T12" fmla="*/ 1440 w 2338"/>
                <a:gd name="T13" fmla="*/ 2 h 1020"/>
                <a:gd name="T14" fmla="*/ 1685 w 2338"/>
                <a:gd name="T15" fmla="*/ 1018 h 1020"/>
                <a:gd name="T16" fmla="*/ 1920 w 2338"/>
                <a:gd name="T17" fmla="*/ 15 h 1020"/>
                <a:gd name="T18" fmla="*/ 2156 w 2338"/>
                <a:gd name="T19" fmla="*/ 1005 h 1020"/>
                <a:gd name="T20" fmla="*/ 2338 w 2338"/>
                <a:gd name="T21" fmla="*/ 101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8" h="1020">
                  <a:moveTo>
                    <a:pt x="0" y="15"/>
                  </a:moveTo>
                  <a:cubicBezTo>
                    <a:pt x="39" y="182"/>
                    <a:pt x="155" y="1018"/>
                    <a:pt x="235" y="1018"/>
                  </a:cubicBezTo>
                  <a:cubicBezTo>
                    <a:pt x="316" y="1018"/>
                    <a:pt x="398" y="15"/>
                    <a:pt x="480" y="15"/>
                  </a:cubicBezTo>
                  <a:cubicBezTo>
                    <a:pt x="562" y="15"/>
                    <a:pt x="645" y="1020"/>
                    <a:pt x="725" y="1018"/>
                  </a:cubicBezTo>
                  <a:cubicBezTo>
                    <a:pt x="805" y="1016"/>
                    <a:pt x="881" y="4"/>
                    <a:pt x="960" y="2"/>
                  </a:cubicBezTo>
                  <a:cubicBezTo>
                    <a:pt x="1039" y="0"/>
                    <a:pt x="1124" y="1005"/>
                    <a:pt x="1205" y="1005"/>
                  </a:cubicBezTo>
                  <a:cubicBezTo>
                    <a:pt x="1285" y="1005"/>
                    <a:pt x="1361" y="0"/>
                    <a:pt x="1440" y="2"/>
                  </a:cubicBezTo>
                  <a:cubicBezTo>
                    <a:pt x="1521" y="4"/>
                    <a:pt x="1606" y="1016"/>
                    <a:pt x="1685" y="1018"/>
                  </a:cubicBezTo>
                  <a:cubicBezTo>
                    <a:pt x="1765" y="1020"/>
                    <a:pt x="1843" y="17"/>
                    <a:pt x="1920" y="15"/>
                  </a:cubicBezTo>
                  <a:cubicBezTo>
                    <a:pt x="1999" y="13"/>
                    <a:pt x="2086" y="991"/>
                    <a:pt x="2156" y="1005"/>
                  </a:cubicBezTo>
                  <a:cubicBezTo>
                    <a:pt x="2226" y="1019"/>
                    <a:pt x="2301" y="289"/>
                    <a:pt x="2338" y="101"/>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cxnSp>
          <p:nvCxnSpPr>
            <p:cNvPr id="8" name="Line 163"/>
            <p:cNvCxnSpPr/>
            <p:nvPr/>
          </p:nvCxnSpPr>
          <p:spPr bwMode="auto">
            <a:xfrm>
              <a:off x="3474720" y="1583055"/>
              <a:ext cx="635" cy="10299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Line 164"/>
            <p:cNvCxnSpPr/>
            <p:nvPr/>
          </p:nvCxnSpPr>
          <p:spPr bwMode="auto">
            <a:xfrm>
              <a:off x="3474720" y="2604770"/>
              <a:ext cx="215836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Line 165"/>
            <p:cNvCxnSpPr/>
            <p:nvPr/>
          </p:nvCxnSpPr>
          <p:spPr bwMode="auto">
            <a:xfrm>
              <a:off x="3809365" y="1965325"/>
              <a:ext cx="635" cy="63436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Line 166"/>
            <p:cNvCxnSpPr/>
            <p:nvPr/>
          </p:nvCxnSpPr>
          <p:spPr bwMode="auto">
            <a:xfrm>
              <a:off x="4117975" y="1978660"/>
              <a:ext cx="635" cy="63436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Line 167"/>
            <p:cNvCxnSpPr/>
            <p:nvPr/>
          </p:nvCxnSpPr>
          <p:spPr bwMode="auto">
            <a:xfrm>
              <a:off x="4418965" y="1960245"/>
              <a:ext cx="635" cy="63436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Line 168"/>
            <p:cNvCxnSpPr/>
            <p:nvPr/>
          </p:nvCxnSpPr>
          <p:spPr bwMode="auto">
            <a:xfrm>
              <a:off x="4723765" y="1965325"/>
              <a:ext cx="635" cy="63436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Text Box 170"/>
            <p:cNvSpPr txBox="1">
              <a:spLocks noChangeArrowheads="1"/>
            </p:cNvSpPr>
            <p:nvPr/>
          </p:nvSpPr>
          <p:spPr bwMode="auto">
            <a:xfrm>
              <a:off x="5430520" y="2696845"/>
              <a:ext cx="452755" cy="19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sinθ </a:t>
              </a:r>
              <a:endParaRPr lang="el-GR" sz="1100" dirty="0">
                <a:effectLst/>
                <a:latin typeface="Arial"/>
                <a:ea typeface="Times New Roman"/>
                <a:cs typeface="Times New Roman"/>
              </a:endParaRPr>
            </a:p>
          </p:txBody>
        </p:sp>
        <p:cxnSp>
          <p:nvCxnSpPr>
            <p:cNvPr id="15" name="Line 171"/>
            <p:cNvCxnSpPr/>
            <p:nvPr/>
          </p:nvCxnSpPr>
          <p:spPr bwMode="auto">
            <a:xfrm>
              <a:off x="5179695" y="2794000"/>
              <a:ext cx="288290"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Text Box 172"/>
            <p:cNvSpPr txBox="1">
              <a:spLocks noChangeArrowheads="1"/>
            </p:cNvSpPr>
            <p:nvPr/>
          </p:nvSpPr>
          <p:spPr bwMode="auto">
            <a:xfrm>
              <a:off x="2905760" y="1638300"/>
              <a:ext cx="518795" cy="424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Ι (W/m</a:t>
              </a:r>
              <a:r>
                <a:rPr lang="en-US" sz="1100" baseline="30000" dirty="0">
                  <a:effectLst/>
                  <a:latin typeface="Arial"/>
                  <a:ea typeface="Times New Roman"/>
                  <a:cs typeface="Times New Roman"/>
                </a:rPr>
                <a:t>2</a:t>
              </a:r>
              <a:r>
                <a:rPr lang="en-US" sz="1100" dirty="0">
                  <a:effectLst/>
                  <a:latin typeface="Arial"/>
                  <a:ea typeface="Times New Roman"/>
                  <a:cs typeface="Times New Roman"/>
                </a:rPr>
                <a:t>) </a:t>
              </a:r>
              <a:endParaRPr lang="el-GR" sz="1100" dirty="0">
                <a:effectLst/>
                <a:latin typeface="Arial"/>
                <a:ea typeface="Times New Roman"/>
                <a:cs typeface="Times New Roman"/>
              </a:endParaRPr>
            </a:p>
          </p:txBody>
        </p:sp>
        <p:cxnSp>
          <p:nvCxnSpPr>
            <p:cNvPr id="17" name="Line 173"/>
            <p:cNvCxnSpPr/>
            <p:nvPr/>
          </p:nvCxnSpPr>
          <p:spPr bwMode="auto">
            <a:xfrm rot="16200000">
              <a:off x="3042285" y="2171700"/>
              <a:ext cx="288290"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 name="Text Box 174"/>
            <p:cNvSpPr txBox="1">
              <a:spLocks noChangeArrowheads="1"/>
            </p:cNvSpPr>
            <p:nvPr/>
          </p:nvSpPr>
          <p:spPr bwMode="auto">
            <a:xfrm>
              <a:off x="3992880" y="2643505"/>
              <a:ext cx="221615" cy="210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0</a:t>
              </a:r>
              <a:endParaRPr lang="el-GR" sz="1100" dirty="0">
                <a:effectLst/>
                <a:latin typeface="Arial"/>
                <a:ea typeface="Times New Roman"/>
                <a:cs typeface="Times New Roman"/>
              </a:endParaRPr>
            </a:p>
          </p:txBody>
        </p:sp>
        <p:sp>
          <p:nvSpPr>
            <p:cNvPr id="19" name="Text Box 175"/>
            <p:cNvSpPr txBox="1">
              <a:spLocks noChangeArrowheads="1"/>
            </p:cNvSpPr>
            <p:nvPr/>
          </p:nvSpPr>
          <p:spPr bwMode="auto">
            <a:xfrm>
              <a:off x="4293870" y="2643505"/>
              <a:ext cx="221615" cy="210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λ/d</a:t>
              </a:r>
              <a:endParaRPr lang="el-GR" sz="1100" dirty="0">
                <a:effectLst/>
                <a:latin typeface="Arial"/>
                <a:ea typeface="Times New Roman"/>
                <a:cs typeface="Times New Roman"/>
              </a:endParaRPr>
            </a:p>
          </p:txBody>
        </p:sp>
        <p:sp>
          <p:nvSpPr>
            <p:cNvPr id="20" name="Text Box 176"/>
            <p:cNvSpPr txBox="1">
              <a:spLocks noChangeArrowheads="1"/>
            </p:cNvSpPr>
            <p:nvPr/>
          </p:nvSpPr>
          <p:spPr bwMode="auto">
            <a:xfrm>
              <a:off x="4585970" y="2643505"/>
              <a:ext cx="279400" cy="210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2λ/d</a:t>
              </a:r>
              <a:endParaRPr lang="el-GR" sz="1100" dirty="0">
                <a:effectLst/>
                <a:latin typeface="Arial"/>
                <a:ea typeface="Times New Roman"/>
                <a:cs typeface="Times New Roman"/>
              </a:endParaRPr>
            </a:p>
          </p:txBody>
        </p:sp>
        <p:sp>
          <p:nvSpPr>
            <p:cNvPr id="21" name="Text Box 177"/>
            <p:cNvSpPr txBox="1">
              <a:spLocks noChangeArrowheads="1"/>
            </p:cNvSpPr>
            <p:nvPr/>
          </p:nvSpPr>
          <p:spPr bwMode="auto">
            <a:xfrm>
              <a:off x="3658870" y="2643505"/>
              <a:ext cx="279400" cy="210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-λ/d</a:t>
              </a:r>
              <a:endParaRPr lang="el-GR" sz="1100" dirty="0">
                <a:effectLst/>
                <a:latin typeface="Arial"/>
                <a:ea typeface="Times New Roman"/>
                <a:cs typeface="Times New Roman"/>
              </a:endParaRPr>
            </a:p>
          </p:txBody>
        </p:sp>
        <p:cxnSp>
          <p:nvCxnSpPr>
            <p:cNvPr id="22" name="Line 178"/>
            <p:cNvCxnSpPr/>
            <p:nvPr/>
          </p:nvCxnSpPr>
          <p:spPr bwMode="auto">
            <a:xfrm rot="5400000">
              <a:off x="3701415" y="1829435"/>
              <a:ext cx="213995"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Line 179"/>
            <p:cNvCxnSpPr/>
            <p:nvPr/>
          </p:nvCxnSpPr>
          <p:spPr bwMode="auto">
            <a:xfrm rot="5400000">
              <a:off x="4010660" y="1829435"/>
              <a:ext cx="213995"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Line 180"/>
            <p:cNvCxnSpPr/>
            <p:nvPr/>
          </p:nvCxnSpPr>
          <p:spPr bwMode="auto">
            <a:xfrm rot="5400000">
              <a:off x="4616450" y="1829435"/>
              <a:ext cx="213995"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Line 181"/>
            <p:cNvCxnSpPr/>
            <p:nvPr/>
          </p:nvCxnSpPr>
          <p:spPr bwMode="auto">
            <a:xfrm rot="5400000">
              <a:off x="4315460" y="1829435"/>
              <a:ext cx="213995"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 name="Text Box 182"/>
            <p:cNvSpPr txBox="1">
              <a:spLocks noChangeArrowheads="1"/>
            </p:cNvSpPr>
            <p:nvPr/>
          </p:nvSpPr>
          <p:spPr bwMode="auto">
            <a:xfrm>
              <a:off x="3984625" y="1482090"/>
              <a:ext cx="708025" cy="19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μέγιστα </a:t>
              </a:r>
              <a:endParaRPr lang="el-GR" sz="1100" dirty="0">
                <a:effectLst/>
                <a:latin typeface="Arial"/>
                <a:ea typeface="Times New Roman"/>
                <a:cs typeface="Times New Roman"/>
              </a:endParaRPr>
            </a:p>
          </p:txBody>
        </p:sp>
      </p:grpSp>
      <p:sp>
        <p:nvSpPr>
          <p:cNvPr id="27" name="Ορθογώνιο 26"/>
          <p:cNvSpPr/>
          <p:nvPr/>
        </p:nvSpPr>
        <p:spPr>
          <a:xfrm>
            <a:off x="914101" y="4020988"/>
            <a:ext cx="7623138" cy="1015663"/>
          </a:xfrm>
          <a:prstGeom prst="rect">
            <a:avLst/>
          </a:prstGeom>
        </p:spPr>
        <p:txBody>
          <a:bodyPr wrap="square">
            <a:spAutoFit/>
          </a:bodyPr>
          <a:lstStyle/>
          <a:p>
            <a:r>
              <a:rPr lang="el-GR" sz="2000" b="1" dirty="0">
                <a:latin typeface="+mn-lt"/>
              </a:rPr>
              <a:t>Σχήμα 8: </a:t>
            </a:r>
            <a:r>
              <a:rPr lang="el-GR" sz="2000" dirty="0">
                <a:latin typeface="+mn-lt"/>
              </a:rPr>
              <a:t>Ιδανική κατανομή της έντασης της ακτινοβολίας κατά μήκος των κροσσών συμβολής, ως συνάρτηση της γωνίας θ. Αυτή την εικόνα θα παίρναμε αν το εύρος των δυο σχισμών ήταν πολύ μικρό.</a:t>
            </a:r>
          </a:p>
        </p:txBody>
      </p:sp>
    </p:spTree>
    <p:extLst>
      <p:ext uri="{BB962C8B-B14F-4D97-AF65-F5344CB8AC3E}">
        <p14:creationId xmlns:p14="http://schemas.microsoft.com/office/powerpoint/2010/main" val="3966570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a:t>(</a:t>
            </a:r>
            <a:r>
              <a:rPr lang="en-US" sz="3200" b="0" dirty="0" smtClean="0"/>
              <a:t>25</a:t>
            </a:r>
            <a:r>
              <a:rPr lang="el-GR" sz="3200" b="0" dirty="0" smtClean="0"/>
              <a:t> </a:t>
            </a:r>
            <a:r>
              <a:rPr lang="el-GR" sz="3200" b="0" dirty="0"/>
              <a:t>από </a:t>
            </a:r>
            <a:r>
              <a:rPr lang="en-US" sz="3200" b="0" dirty="0"/>
              <a:t>31</a:t>
            </a:r>
            <a:r>
              <a:rPr lang="el-GR" sz="3200" b="0" dirty="0" smtClean="0"/>
              <a:t>)</a:t>
            </a:r>
            <a:endParaRPr lang="el-GR" sz="3200" dirty="0"/>
          </a:p>
        </p:txBody>
      </p:sp>
      <p:sp>
        <p:nvSpPr>
          <p:cNvPr id="3" name="Θέση περιεχομένου 2"/>
          <p:cNvSpPr>
            <a:spLocks noGrp="1"/>
          </p:cNvSpPr>
          <p:nvPr>
            <p:ph idx="1"/>
          </p:nvPr>
        </p:nvSpPr>
        <p:spPr>
          <a:xfrm>
            <a:off x="457200" y="1196752"/>
            <a:ext cx="8229600" cy="5328592"/>
          </a:xfrm>
        </p:spPr>
        <p:txBody>
          <a:bodyPr>
            <a:normAutofit fontScale="92500" lnSpcReduction="10000"/>
          </a:bodyPr>
          <a:lstStyle/>
          <a:p>
            <a:r>
              <a:rPr lang="el-GR" dirty="0"/>
              <a:t>Στην κατανομή της οπτικής έντασης του Σχήματος 8 θεωρήσαμε την ιδανική </a:t>
            </a:r>
            <a:r>
              <a:rPr lang="el-GR" dirty="0" smtClean="0"/>
              <a:t>περίπτωση </a:t>
            </a:r>
            <a:r>
              <a:rPr lang="el-GR" dirty="0"/>
              <a:t>όπου το εύρος </a:t>
            </a:r>
            <a:r>
              <a:rPr lang="en-US" dirty="0"/>
              <a:t>a</a:t>
            </a:r>
            <a:r>
              <a:rPr lang="el-GR" dirty="0"/>
              <a:t> των δυο σχισμών είναι πάρα πολύ μικρό σε σχέση με το </a:t>
            </a:r>
            <a:r>
              <a:rPr lang="el-GR" dirty="0" smtClean="0"/>
              <a:t>μήκος </a:t>
            </a:r>
            <a:r>
              <a:rPr lang="el-GR" dirty="0"/>
              <a:t>κύματος λ της ακτινοβολίας που προσπίπτει στις σχισμές (δηλαδή </a:t>
            </a:r>
            <a:r>
              <a:rPr lang="en-US" dirty="0"/>
              <a:t>a</a:t>
            </a:r>
            <a:r>
              <a:rPr lang="el-GR" dirty="0"/>
              <a:t> &lt;&lt; λ). Το </a:t>
            </a:r>
            <a:r>
              <a:rPr lang="el-GR" dirty="0" smtClean="0"/>
              <a:t>γεγονός </a:t>
            </a:r>
            <a:r>
              <a:rPr lang="el-GR" dirty="0"/>
              <a:t>αυτό διαμορφώνει τις σχισμές ως δυο σημειακές πηγές . Αυτό έχει ως αποτέλεσμα την ισότροπη κατανομή ακτινοβολίας από κάθε σχισμή, πράγμα που διαμορφώνει και την εικόνα του Σχήματος 8 (καθαρά φαινόμενο συμβολής από δυο πηγές</a:t>
            </a:r>
            <a:r>
              <a:rPr lang="el-GR" dirty="0" smtClean="0"/>
              <a:t>).</a:t>
            </a:r>
            <a:endParaRPr lang="en-US" dirty="0" smtClean="0"/>
          </a:p>
          <a:p>
            <a:r>
              <a:rPr lang="el-GR" dirty="0"/>
              <a:t>Όμως στην περίπτωση αυτή η ακτινοβολία δεν είναι αρκετά ισχυρή για να μπορέσουμε να την παρατηρήσουμε και επομένως απαιτούνται σχισμές μεγαλύτερου εύρους </a:t>
            </a:r>
            <a:r>
              <a:rPr lang="en-US" dirty="0"/>
              <a:t>a</a:t>
            </a:r>
            <a:r>
              <a:rPr lang="el-GR" dirty="0"/>
              <a:t>. Τέτοιες σχισμές θα μας δώσουν ανισότροπη γωνιακή κατανομή, δηλαδή η κάθε σχισμή θα δημιουργεί μια απεικόνιση της έντασης της ακτινοβολίας η οποία θα αντιστοιχεί σε περίθλαση απλής σχισμής. Αυτό διαμορφώνει κατά πλάτος την απεικόνιση της συμβολής των κυμάτων που προέρχονται από τις δυο σχισμές (Σχήμα 9).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984872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a:t>(</a:t>
            </a:r>
            <a:r>
              <a:rPr lang="en-US" sz="3200" b="0" dirty="0" smtClean="0"/>
              <a:t>26</a:t>
            </a:r>
            <a:r>
              <a:rPr lang="el-GR" sz="3200" b="0" dirty="0" smtClean="0"/>
              <a:t> </a:t>
            </a:r>
            <a:r>
              <a:rPr lang="el-GR" sz="3200" b="0" dirty="0"/>
              <a:t>από </a:t>
            </a:r>
            <a:r>
              <a:rPr lang="en-US" sz="3200" b="0" dirty="0"/>
              <a:t>31</a:t>
            </a:r>
            <a:r>
              <a:rPr lang="el-GR" sz="3200" b="0" dirty="0" smtClean="0"/>
              <a:t>)</a:t>
            </a:r>
            <a:endParaRPr lang="el-GR" sz="3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grpSp>
        <p:nvGrpSpPr>
          <p:cNvPr id="5" name="Καμβάς 1599"/>
          <p:cNvGrpSpPr/>
          <p:nvPr/>
        </p:nvGrpSpPr>
        <p:grpSpPr>
          <a:xfrm>
            <a:off x="1886418" y="1455687"/>
            <a:ext cx="5274310" cy="2875915"/>
            <a:chOff x="0" y="0"/>
            <a:chExt cx="5274310" cy="2875915"/>
          </a:xfrm>
        </p:grpSpPr>
        <p:sp>
          <p:nvSpPr>
            <p:cNvPr id="6" name="Ορθογώνιο 5"/>
            <p:cNvSpPr/>
            <p:nvPr/>
          </p:nvSpPr>
          <p:spPr>
            <a:xfrm>
              <a:off x="0" y="0"/>
              <a:ext cx="5274310" cy="2875915"/>
            </a:xfrm>
            <a:prstGeom prst="rect">
              <a:avLst/>
            </a:prstGeom>
            <a:noFill/>
            <a:ln>
              <a:noFill/>
            </a:ln>
          </p:spPr>
        </p:sp>
        <p:cxnSp>
          <p:nvCxnSpPr>
            <p:cNvPr id="7" name="Line 185"/>
            <p:cNvCxnSpPr/>
            <p:nvPr/>
          </p:nvCxnSpPr>
          <p:spPr bwMode="auto">
            <a:xfrm>
              <a:off x="1343025" y="1541780"/>
              <a:ext cx="2588260" cy="190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Freeform 186"/>
            <p:cNvSpPr>
              <a:spLocks/>
            </p:cNvSpPr>
            <p:nvPr/>
          </p:nvSpPr>
          <p:spPr bwMode="auto">
            <a:xfrm>
              <a:off x="1346200" y="487680"/>
              <a:ext cx="2543175" cy="1161415"/>
            </a:xfrm>
            <a:custGeom>
              <a:avLst/>
              <a:gdLst>
                <a:gd name="T0" fmla="*/ 0 w 2829"/>
                <a:gd name="T1" fmla="*/ 760 h 955"/>
                <a:gd name="T2" fmla="*/ 154 w 2829"/>
                <a:gd name="T3" fmla="*/ 863 h 955"/>
                <a:gd name="T4" fmla="*/ 399 w 2829"/>
                <a:gd name="T5" fmla="*/ 632 h 955"/>
                <a:gd name="T6" fmla="*/ 720 w 2829"/>
                <a:gd name="T7" fmla="*/ 850 h 955"/>
                <a:gd name="T8" fmla="*/ 1414 w 2829"/>
                <a:gd name="T9" fmla="*/ 2 h 955"/>
                <a:gd name="T10" fmla="*/ 2147 w 2829"/>
                <a:gd name="T11" fmla="*/ 838 h 955"/>
                <a:gd name="T12" fmla="*/ 2494 w 2829"/>
                <a:gd name="T13" fmla="*/ 619 h 955"/>
                <a:gd name="T14" fmla="*/ 2713 w 2829"/>
                <a:gd name="T15" fmla="*/ 838 h 955"/>
                <a:gd name="T16" fmla="*/ 2829 w 2829"/>
                <a:gd name="T17" fmla="*/ 76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9" h="955">
                  <a:moveTo>
                    <a:pt x="0" y="760"/>
                  </a:moveTo>
                  <a:cubicBezTo>
                    <a:pt x="26" y="777"/>
                    <a:pt x="88" y="884"/>
                    <a:pt x="154" y="863"/>
                  </a:cubicBezTo>
                  <a:cubicBezTo>
                    <a:pt x="220" y="842"/>
                    <a:pt x="305" y="634"/>
                    <a:pt x="399" y="632"/>
                  </a:cubicBezTo>
                  <a:cubicBezTo>
                    <a:pt x="493" y="630"/>
                    <a:pt x="551" y="955"/>
                    <a:pt x="720" y="850"/>
                  </a:cubicBezTo>
                  <a:cubicBezTo>
                    <a:pt x="889" y="745"/>
                    <a:pt x="1176" y="4"/>
                    <a:pt x="1414" y="2"/>
                  </a:cubicBezTo>
                  <a:cubicBezTo>
                    <a:pt x="1652" y="0"/>
                    <a:pt x="1967" y="735"/>
                    <a:pt x="2147" y="838"/>
                  </a:cubicBezTo>
                  <a:cubicBezTo>
                    <a:pt x="2327" y="941"/>
                    <a:pt x="2400" y="619"/>
                    <a:pt x="2494" y="619"/>
                  </a:cubicBezTo>
                  <a:cubicBezTo>
                    <a:pt x="2588" y="619"/>
                    <a:pt x="2657" y="815"/>
                    <a:pt x="2713" y="838"/>
                  </a:cubicBezTo>
                  <a:cubicBezTo>
                    <a:pt x="2769" y="861"/>
                    <a:pt x="2801" y="809"/>
                    <a:pt x="2829" y="760"/>
                  </a:cubicBezTo>
                </a:path>
              </a:pathLst>
            </a:custGeom>
            <a:noFill/>
            <a:ln w="12700" cap="flat" cmpd="sng">
              <a:solidFill>
                <a:srgbClr val="FF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9" name="Freeform 187"/>
            <p:cNvSpPr>
              <a:spLocks/>
            </p:cNvSpPr>
            <p:nvPr/>
          </p:nvSpPr>
          <p:spPr bwMode="auto">
            <a:xfrm>
              <a:off x="1521460" y="843280"/>
              <a:ext cx="914400" cy="730250"/>
            </a:xfrm>
            <a:custGeom>
              <a:avLst/>
              <a:gdLst>
                <a:gd name="T0" fmla="*/ 0 w 1017"/>
                <a:gd name="T1" fmla="*/ 748 h 812"/>
                <a:gd name="T2" fmla="*/ 54 w 1017"/>
                <a:gd name="T3" fmla="*/ 688 h 812"/>
                <a:gd name="T4" fmla="*/ 99 w 1017"/>
                <a:gd name="T5" fmla="*/ 759 h 812"/>
                <a:gd name="T6" fmla="*/ 144 w 1017"/>
                <a:gd name="T7" fmla="*/ 534 h 812"/>
                <a:gd name="T8" fmla="*/ 204 w 1017"/>
                <a:gd name="T9" fmla="*/ 766 h 812"/>
                <a:gd name="T10" fmla="*/ 264 w 1017"/>
                <a:gd name="T11" fmla="*/ 541 h 812"/>
                <a:gd name="T12" fmla="*/ 302 w 1017"/>
                <a:gd name="T13" fmla="*/ 751 h 812"/>
                <a:gd name="T14" fmla="*/ 342 w 1017"/>
                <a:gd name="T15" fmla="*/ 712 h 812"/>
                <a:gd name="T16" fmla="*/ 381 w 1017"/>
                <a:gd name="T17" fmla="*/ 751 h 812"/>
                <a:gd name="T18" fmla="*/ 437 w 1017"/>
                <a:gd name="T19" fmla="*/ 781 h 812"/>
                <a:gd name="T20" fmla="*/ 519 w 1017"/>
                <a:gd name="T21" fmla="*/ 769 h 812"/>
                <a:gd name="T22" fmla="*/ 609 w 1017"/>
                <a:gd name="T23" fmla="*/ 691 h 812"/>
                <a:gd name="T24" fmla="*/ 669 w 1017"/>
                <a:gd name="T25" fmla="*/ 580 h 812"/>
                <a:gd name="T26" fmla="*/ 735 w 1017"/>
                <a:gd name="T27" fmla="*/ 751 h 812"/>
                <a:gd name="T28" fmla="*/ 782 w 1017"/>
                <a:gd name="T29" fmla="*/ 331 h 812"/>
                <a:gd name="T30" fmla="*/ 864 w 1017"/>
                <a:gd name="T31" fmla="*/ 757 h 812"/>
                <a:gd name="T32" fmla="*/ 939 w 1017"/>
                <a:gd name="T33" fmla="*/ 1 h 812"/>
                <a:gd name="T34" fmla="*/ 1017 w 1017"/>
                <a:gd name="T35" fmla="*/ 763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7" h="812">
                  <a:moveTo>
                    <a:pt x="0" y="748"/>
                  </a:moveTo>
                  <a:cubicBezTo>
                    <a:pt x="9" y="738"/>
                    <a:pt x="38" y="686"/>
                    <a:pt x="54" y="688"/>
                  </a:cubicBezTo>
                  <a:cubicBezTo>
                    <a:pt x="70" y="690"/>
                    <a:pt x="84" y="785"/>
                    <a:pt x="99" y="759"/>
                  </a:cubicBezTo>
                  <a:cubicBezTo>
                    <a:pt x="114" y="733"/>
                    <a:pt x="127" y="533"/>
                    <a:pt x="144" y="534"/>
                  </a:cubicBezTo>
                  <a:cubicBezTo>
                    <a:pt x="161" y="535"/>
                    <a:pt x="184" y="765"/>
                    <a:pt x="204" y="766"/>
                  </a:cubicBezTo>
                  <a:cubicBezTo>
                    <a:pt x="224" y="767"/>
                    <a:pt x="248" y="543"/>
                    <a:pt x="264" y="541"/>
                  </a:cubicBezTo>
                  <a:cubicBezTo>
                    <a:pt x="280" y="539"/>
                    <a:pt x="289" y="722"/>
                    <a:pt x="302" y="751"/>
                  </a:cubicBezTo>
                  <a:cubicBezTo>
                    <a:pt x="315" y="780"/>
                    <a:pt x="329" y="712"/>
                    <a:pt x="342" y="712"/>
                  </a:cubicBezTo>
                  <a:cubicBezTo>
                    <a:pt x="355" y="712"/>
                    <a:pt x="365" y="740"/>
                    <a:pt x="381" y="751"/>
                  </a:cubicBezTo>
                  <a:cubicBezTo>
                    <a:pt x="397" y="762"/>
                    <a:pt x="414" y="778"/>
                    <a:pt x="437" y="781"/>
                  </a:cubicBezTo>
                  <a:cubicBezTo>
                    <a:pt x="460" y="784"/>
                    <a:pt x="490" y="784"/>
                    <a:pt x="519" y="769"/>
                  </a:cubicBezTo>
                  <a:cubicBezTo>
                    <a:pt x="548" y="754"/>
                    <a:pt x="584" y="722"/>
                    <a:pt x="609" y="691"/>
                  </a:cubicBezTo>
                  <a:cubicBezTo>
                    <a:pt x="634" y="660"/>
                    <a:pt x="648" y="570"/>
                    <a:pt x="669" y="580"/>
                  </a:cubicBezTo>
                  <a:cubicBezTo>
                    <a:pt x="690" y="590"/>
                    <a:pt x="716" y="792"/>
                    <a:pt x="735" y="751"/>
                  </a:cubicBezTo>
                  <a:cubicBezTo>
                    <a:pt x="754" y="710"/>
                    <a:pt x="761" y="330"/>
                    <a:pt x="782" y="331"/>
                  </a:cubicBezTo>
                  <a:cubicBezTo>
                    <a:pt x="803" y="332"/>
                    <a:pt x="838" y="812"/>
                    <a:pt x="864" y="757"/>
                  </a:cubicBezTo>
                  <a:cubicBezTo>
                    <a:pt x="890" y="702"/>
                    <a:pt x="914" y="0"/>
                    <a:pt x="939" y="1"/>
                  </a:cubicBezTo>
                  <a:cubicBezTo>
                    <a:pt x="964" y="2"/>
                    <a:pt x="1001" y="604"/>
                    <a:pt x="1017" y="763"/>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10" name="Freeform 188"/>
            <p:cNvSpPr>
              <a:spLocks/>
            </p:cNvSpPr>
            <p:nvPr/>
          </p:nvSpPr>
          <p:spPr bwMode="auto">
            <a:xfrm>
              <a:off x="2433320" y="521970"/>
              <a:ext cx="1345565" cy="1048385"/>
            </a:xfrm>
            <a:custGeom>
              <a:avLst/>
              <a:gdLst>
                <a:gd name="T0" fmla="*/ 0 w 1497"/>
                <a:gd name="T1" fmla="*/ 1118 h 1168"/>
                <a:gd name="T2" fmla="*/ 38 w 1497"/>
                <a:gd name="T3" fmla="*/ 120 h 1168"/>
                <a:gd name="T4" fmla="*/ 113 w 1497"/>
                <a:gd name="T5" fmla="*/ 1118 h 1168"/>
                <a:gd name="T6" fmla="*/ 218 w 1497"/>
                <a:gd name="T7" fmla="*/ 0 h 1168"/>
                <a:gd name="T8" fmla="*/ 338 w 1497"/>
                <a:gd name="T9" fmla="*/ 1118 h 1168"/>
                <a:gd name="T10" fmla="*/ 369 w 1497"/>
                <a:gd name="T11" fmla="*/ 123 h 1168"/>
                <a:gd name="T12" fmla="*/ 480 w 1497"/>
                <a:gd name="T13" fmla="*/ 1118 h 1168"/>
                <a:gd name="T14" fmla="*/ 513 w 1497"/>
                <a:gd name="T15" fmla="*/ 360 h 1168"/>
                <a:gd name="T16" fmla="*/ 623 w 1497"/>
                <a:gd name="T17" fmla="*/ 1110 h 1168"/>
                <a:gd name="T18" fmla="*/ 684 w 1497"/>
                <a:gd name="T19" fmla="*/ 705 h 1168"/>
                <a:gd name="T20" fmla="*/ 750 w 1497"/>
                <a:gd name="T21" fmla="*/ 1110 h 1168"/>
                <a:gd name="T22" fmla="*/ 813 w 1497"/>
                <a:gd name="T23" fmla="*/ 987 h 1168"/>
                <a:gd name="T24" fmla="*/ 885 w 1497"/>
                <a:gd name="T25" fmla="*/ 1080 h 1168"/>
                <a:gd name="T26" fmla="*/ 953 w 1497"/>
                <a:gd name="T27" fmla="*/ 1125 h 1168"/>
                <a:gd name="T28" fmla="*/ 1047 w 1497"/>
                <a:gd name="T29" fmla="*/ 1119 h 1168"/>
                <a:gd name="T30" fmla="*/ 1101 w 1497"/>
                <a:gd name="T31" fmla="*/ 1092 h 1168"/>
                <a:gd name="T32" fmla="*/ 1140 w 1497"/>
                <a:gd name="T33" fmla="*/ 1118 h 1168"/>
                <a:gd name="T34" fmla="*/ 1163 w 1497"/>
                <a:gd name="T35" fmla="*/ 998 h 1168"/>
                <a:gd name="T36" fmla="*/ 1215 w 1497"/>
                <a:gd name="T37" fmla="*/ 1118 h 1168"/>
                <a:gd name="T38" fmla="*/ 1260 w 1497"/>
                <a:gd name="T39" fmla="*/ 855 h 1168"/>
                <a:gd name="T40" fmla="*/ 1298 w 1497"/>
                <a:gd name="T41" fmla="*/ 1125 h 1168"/>
                <a:gd name="T42" fmla="*/ 1350 w 1497"/>
                <a:gd name="T43" fmla="*/ 863 h 1168"/>
                <a:gd name="T44" fmla="*/ 1410 w 1497"/>
                <a:gd name="T45" fmla="*/ 1110 h 1168"/>
                <a:gd name="T46" fmla="*/ 1463 w 1497"/>
                <a:gd name="T47" fmla="*/ 1080 h 1168"/>
                <a:gd name="T48" fmla="*/ 1497 w 1497"/>
                <a:gd name="T49" fmla="*/ 1113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7" h="1168">
                  <a:moveTo>
                    <a:pt x="0" y="1118"/>
                  </a:moveTo>
                  <a:cubicBezTo>
                    <a:pt x="6" y="953"/>
                    <a:pt x="19" y="120"/>
                    <a:pt x="38" y="120"/>
                  </a:cubicBezTo>
                  <a:cubicBezTo>
                    <a:pt x="57" y="120"/>
                    <a:pt x="83" y="1138"/>
                    <a:pt x="113" y="1118"/>
                  </a:cubicBezTo>
                  <a:cubicBezTo>
                    <a:pt x="143" y="1098"/>
                    <a:pt x="181" y="0"/>
                    <a:pt x="218" y="0"/>
                  </a:cubicBezTo>
                  <a:cubicBezTo>
                    <a:pt x="255" y="0"/>
                    <a:pt x="313" y="1097"/>
                    <a:pt x="338" y="1118"/>
                  </a:cubicBezTo>
                  <a:cubicBezTo>
                    <a:pt x="363" y="1139"/>
                    <a:pt x="345" y="123"/>
                    <a:pt x="369" y="123"/>
                  </a:cubicBezTo>
                  <a:cubicBezTo>
                    <a:pt x="393" y="123"/>
                    <a:pt x="456" y="1079"/>
                    <a:pt x="480" y="1118"/>
                  </a:cubicBezTo>
                  <a:cubicBezTo>
                    <a:pt x="504" y="1157"/>
                    <a:pt x="489" y="361"/>
                    <a:pt x="513" y="360"/>
                  </a:cubicBezTo>
                  <a:cubicBezTo>
                    <a:pt x="537" y="359"/>
                    <a:pt x="594" y="1052"/>
                    <a:pt x="623" y="1110"/>
                  </a:cubicBezTo>
                  <a:cubicBezTo>
                    <a:pt x="652" y="1168"/>
                    <a:pt x="663" y="705"/>
                    <a:pt x="684" y="705"/>
                  </a:cubicBezTo>
                  <a:cubicBezTo>
                    <a:pt x="705" y="705"/>
                    <a:pt x="728" y="1063"/>
                    <a:pt x="750" y="1110"/>
                  </a:cubicBezTo>
                  <a:cubicBezTo>
                    <a:pt x="772" y="1157"/>
                    <a:pt x="791" y="992"/>
                    <a:pt x="813" y="987"/>
                  </a:cubicBezTo>
                  <a:cubicBezTo>
                    <a:pt x="835" y="982"/>
                    <a:pt x="862" y="1057"/>
                    <a:pt x="885" y="1080"/>
                  </a:cubicBezTo>
                  <a:cubicBezTo>
                    <a:pt x="908" y="1103"/>
                    <a:pt x="926" y="1119"/>
                    <a:pt x="953" y="1125"/>
                  </a:cubicBezTo>
                  <a:cubicBezTo>
                    <a:pt x="980" y="1131"/>
                    <a:pt x="1022" y="1124"/>
                    <a:pt x="1047" y="1119"/>
                  </a:cubicBezTo>
                  <a:cubicBezTo>
                    <a:pt x="1072" y="1114"/>
                    <a:pt x="1086" y="1092"/>
                    <a:pt x="1101" y="1092"/>
                  </a:cubicBezTo>
                  <a:cubicBezTo>
                    <a:pt x="1116" y="1092"/>
                    <a:pt x="1130" y="1134"/>
                    <a:pt x="1140" y="1118"/>
                  </a:cubicBezTo>
                  <a:cubicBezTo>
                    <a:pt x="1150" y="1102"/>
                    <a:pt x="1151" y="998"/>
                    <a:pt x="1163" y="998"/>
                  </a:cubicBezTo>
                  <a:cubicBezTo>
                    <a:pt x="1175" y="998"/>
                    <a:pt x="1199" y="1142"/>
                    <a:pt x="1215" y="1118"/>
                  </a:cubicBezTo>
                  <a:cubicBezTo>
                    <a:pt x="1231" y="1094"/>
                    <a:pt x="1246" y="854"/>
                    <a:pt x="1260" y="855"/>
                  </a:cubicBezTo>
                  <a:cubicBezTo>
                    <a:pt x="1274" y="856"/>
                    <a:pt x="1283" y="1124"/>
                    <a:pt x="1298" y="1125"/>
                  </a:cubicBezTo>
                  <a:cubicBezTo>
                    <a:pt x="1313" y="1126"/>
                    <a:pt x="1331" y="865"/>
                    <a:pt x="1350" y="863"/>
                  </a:cubicBezTo>
                  <a:cubicBezTo>
                    <a:pt x="1369" y="861"/>
                    <a:pt x="1391" y="1074"/>
                    <a:pt x="1410" y="1110"/>
                  </a:cubicBezTo>
                  <a:cubicBezTo>
                    <a:pt x="1429" y="1146"/>
                    <a:pt x="1449" y="1080"/>
                    <a:pt x="1463" y="1080"/>
                  </a:cubicBezTo>
                  <a:cubicBezTo>
                    <a:pt x="1477" y="1080"/>
                    <a:pt x="1490" y="1106"/>
                    <a:pt x="1497" y="1113"/>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11" name="Text Box 189"/>
            <p:cNvSpPr txBox="1">
              <a:spLocks noChangeArrowheads="1"/>
            </p:cNvSpPr>
            <p:nvPr/>
          </p:nvSpPr>
          <p:spPr bwMode="auto">
            <a:xfrm>
              <a:off x="1182370" y="179705"/>
              <a:ext cx="935355" cy="347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solidFill>
                    <a:srgbClr val="FF0000"/>
                  </a:solidFill>
                  <a:effectLst/>
                  <a:latin typeface="Arial"/>
                  <a:ea typeface="Times New Roman"/>
                  <a:cs typeface="Times New Roman"/>
                </a:rPr>
                <a:t>περιβάλλουσα περίθλασης</a:t>
              </a:r>
              <a:endParaRPr lang="el-GR" sz="1100" dirty="0">
                <a:effectLst/>
                <a:latin typeface="Arial"/>
                <a:ea typeface="Times New Roman"/>
                <a:cs typeface="Times New Roman"/>
              </a:endParaRPr>
            </a:p>
          </p:txBody>
        </p:sp>
        <p:sp>
          <p:nvSpPr>
            <p:cNvPr id="12" name="Text Box 190"/>
            <p:cNvSpPr txBox="1">
              <a:spLocks noChangeArrowheads="1"/>
            </p:cNvSpPr>
            <p:nvPr/>
          </p:nvSpPr>
          <p:spPr bwMode="auto">
            <a:xfrm>
              <a:off x="3241040" y="405130"/>
              <a:ext cx="1247775" cy="414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απεικόνιση</a:t>
              </a:r>
              <a:endParaRPr lang="el-GR" sz="1100" dirty="0">
                <a:effectLst/>
                <a:latin typeface="Arial"/>
                <a:ea typeface="Times New Roman"/>
                <a:cs typeface="Times New Roman"/>
              </a:endParaRPr>
            </a:p>
            <a:p>
              <a:pPr algn="ctr">
                <a:lnSpc>
                  <a:spcPct val="115000"/>
                </a:lnSpc>
                <a:spcAft>
                  <a:spcPts val="1000"/>
                </a:spcAft>
              </a:pPr>
              <a:r>
                <a:rPr lang="en-US" sz="1100" dirty="0">
                  <a:effectLst/>
                  <a:latin typeface="Arial"/>
                  <a:ea typeface="Times New Roman"/>
                  <a:cs typeface="Times New Roman"/>
                </a:rPr>
                <a:t>συμβολής</a:t>
              </a:r>
              <a:endParaRPr lang="el-GR" sz="1100" dirty="0">
                <a:effectLst/>
                <a:latin typeface="Arial"/>
                <a:ea typeface="Times New Roman"/>
                <a:cs typeface="Times New Roman"/>
              </a:endParaRPr>
            </a:p>
          </p:txBody>
        </p:sp>
        <p:cxnSp>
          <p:nvCxnSpPr>
            <p:cNvPr id="13" name="Line 191"/>
            <p:cNvCxnSpPr/>
            <p:nvPr/>
          </p:nvCxnSpPr>
          <p:spPr bwMode="auto">
            <a:xfrm flipH="1">
              <a:off x="2915285" y="605790"/>
              <a:ext cx="526415" cy="49466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Line 192"/>
            <p:cNvCxnSpPr/>
            <p:nvPr/>
          </p:nvCxnSpPr>
          <p:spPr bwMode="auto">
            <a:xfrm flipH="1" flipV="1">
              <a:off x="2095500" y="363855"/>
              <a:ext cx="379095" cy="18097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Line 193"/>
            <p:cNvCxnSpPr/>
            <p:nvPr/>
          </p:nvCxnSpPr>
          <p:spPr bwMode="auto">
            <a:xfrm flipV="1">
              <a:off x="2626360" y="202565"/>
              <a:ext cx="1270" cy="134239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Text Box 194"/>
            <p:cNvSpPr txBox="1">
              <a:spLocks noChangeArrowheads="1"/>
            </p:cNvSpPr>
            <p:nvPr/>
          </p:nvSpPr>
          <p:spPr bwMode="auto">
            <a:xfrm>
              <a:off x="2402840" y="181610"/>
              <a:ext cx="194945" cy="207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Ι</a:t>
              </a:r>
              <a:endParaRPr lang="el-GR" sz="1100" dirty="0">
                <a:effectLst/>
                <a:latin typeface="Arial"/>
                <a:ea typeface="Times New Roman"/>
                <a:cs typeface="Times New Roman"/>
              </a:endParaRPr>
            </a:p>
          </p:txBody>
        </p:sp>
        <p:sp>
          <p:nvSpPr>
            <p:cNvPr id="17" name="Text Box 195"/>
            <p:cNvSpPr txBox="1">
              <a:spLocks noChangeArrowheads="1"/>
            </p:cNvSpPr>
            <p:nvPr/>
          </p:nvSpPr>
          <p:spPr bwMode="auto">
            <a:xfrm>
              <a:off x="3978275" y="1614805"/>
              <a:ext cx="452755" cy="194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sinθ </a:t>
              </a:r>
              <a:endParaRPr lang="el-GR" sz="1100" dirty="0">
                <a:effectLst/>
                <a:latin typeface="Arial"/>
                <a:ea typeface="Times New Roman"/>
                <a:cs typeface="Times New Roman"/>
              </a:endParaRPr>
            </a:p>
          </p:txBody>
        </p:sp>
        <p:cxnSp>
          <p:nvCxnSpPr>
            <p:cNvPr id="18" name="Line 196"/>
            <p:cNvCxnSpPr/>
            <p:nvPr/>
          </p:nvCxnSpPr>
          <p:spPr bwMode="auto">
            <a:xfrm>
              <a:off x="3727450" y="1712595"/>
              <a:ext cx="287655"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Line 197"/>
            <p:cNvCxnSpPr/>
            <p:nvPr/>
          </p:nvCxnSpPr>
          <p:spPr bwMode="auto">
            <a:xfrm>
              <a:off x="1459230" y="1120140"/>
              <a:ext cx="1270" cy="412115"/>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Line 198"/>
            <p:cNvCxnSpPr/>
            <p:nvPr/>
          </p:nvCxnSpPr>
          <p:spPr bwMode="auto">
            <a:xfrm>
              <a:off x="1941195" y="1120775"/>
              <a:ext cx="1270" cy="41148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Line 199"/>
            <p:cNvCxnSpPr/>
            <p:nvPr/>
          </p:nvCxnSpPr>
          <p:spPr bwMode="auto">
            <a:xfrm>
              <a:off x="1459865" y="1209040"/>
              <a:ext cx="469900" cy="635"/>
            </a:xfrm>
            <a:prstGeom prst="line">
              <a:avLst/>
            </a:prstGeom>
            <a:noFill/>
            <a:ln w="317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2" name="Text Box 200"/>
            <p:cNvSpPr txBox="1">
              <a:spLocks noChangeArrowheads="1"/>
            </p:cNvSpPr>
            <p:nvPr/>
          </p:nvSpPr>
          <p:spPr bwMode="auto">
            <a:xfrm>
              <a:off x="173355" y="587375"/>
              <a:ext cx="158623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l-GR" sz="1100" dirty="0">
                  <a:effectLst/>
                  <a:latin typeface="Arial"/>
                  <a:ea typeface="Times New Roman"/>
                  <a:cs typeface="Times New Roman"/>
                </a:rPr>
                <a:t>προσδιορίζεται από το εύρος </a:t>
              </a:r>
              <a:r>
                <a:rPr lang="en-US" sz="1100" dirty="0">
                  <a:effectLst/>
                  <a:latin typeface="Arial"/>
                  <a:ea typeface="Times New Roman"/>
                  <a:cs typeface="Times New Roman"/>
                </a:rPr>
                <a:t>a</a:t>
              </a:r>
              <a:r>
                <a:rPr lang="el-GR" sz="1100" dirty="0">
                  <a:effectLst/>
                  <a:latin typeface="Arial"/>
                  <a:ea typeface="Times New Roman"/>
                  <a:cs typeface="Times New Roman"/>
                </a:rPr>
                <a:t> της σχισμής</a:t>
              </a:r>
            </a:p>
          </p:txBody>
        </p:sp>
        <p:cxnSp>
          <p:nvCxnSpPr>
            <p:cNvPr id="23" name="Line 201"/>
            <p:cNvCxnSpPr/>
            <p:nvPr/>
          </p:nvCxnSpPr>
          <p:spPr bwMode="auto">
            <a:xfrm>
              <a:off x="1500505" y="976630"/>
              <a:ext cx="174625" cy="172085"/>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Line 202"/>
            <p:cNvCxnSpPr/>
            <p:nvPr/>
          </p:nvCxnSpPr>
          <p:spPr bwMode="auto">
            <a:xfrm>
              <a:off x="2736215" y="1569720"/>
              <a:ext cx="635" cy="247015"/>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Line 203"/>
            <p:cNvCxnSpPr/>
            <p:nvPr/>
          </p:nvCxnSpPr>
          <p:spPr bwMode="auto">
            <a:xfrm>
              <a:off x="2872105" y="1565275"/>
              <a:ext cx="635" cy="247015"/>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Line 204"/>
            <p:cNvCxnSpPr/>
            <p:nvPr/>
          </p:nvCxnSpPr>
          <p:spPr bwMode="auto">
            <a:xfrm>
              <a:off x="2468880" y="1678305"/>
              <a:ext cx="255905" cy="635"/>
            </a:xfrm>
            <a:prstGeom prst="line">
              <a:avLst/>
            </a:prstGeom>
            <a:noFill/>
            <a:ln w="317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Line 205"/>
            <p:cNvCxnSpPr/>
            <p:nvPr/>
          </p:nvCxnSpPr>
          <p:spPr bwMode="auto">
            <a:xfrm flipH="1">
              <a:off x="2868295" y="1678305"/>
              <a:ext cx="255905" cy="635"/>
            </a:xfrm>
            <a:prstGeom prst="line">
              <a:avLst/>
            </a:prstGeom>
            <a:noFill/>
            <a:ln w="317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Text Box 206"/>
            <p:cNvSpPr txBox="1">
              <a:spLocks noChangeArrowheads="1"/>
            </p:cNvSpPr>
            <p:nvPr/>
          </p:nvSpPr>
          <p:spPr bwMode="auto">
            <a:xfrm>
              <a:off x="234950" y="1711960"/>
              <a:ext cx="1899920" cy="372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l-GR" sz="1100" dirty="0">
                  <a:effectLst/>
                  <a:latin typeface="Arial"/>
                  <a:ea typeface="Times New Roman"/>
                  <a:cs typeface="Times New Roman"/>
                </a:rPr>
                <a:t>προσδιορίζεται από την απόσταση </a:t>
              </a:r>
              <a:r>
                <a:rPr lang="en-US" sz="1100" dirty="0">
                  <a:effectLst/>
                  <a:latin typeface="Arial"/>
                  <a:ea typeface="Times New Roman"/>
                  <a:cs typeface="Times New Roman"/>
                </a:rPr>
                <a:t>d</a:t>
              </a:r>
              <a:r>
                <a:rPr lang="el-GR" sz="1100" dirty="0">
                  <a:effectLst/>
                  <a:latin typeface="Arial"/>
                  <a:ea typeface="Times New Roman"/>
                  <a:cs typeface="Times New Roman"/>
                </a:rPr>
                <a:t> μεταξύ των σχισμών</a:t>
              </a:r>
            </a:p>
          </p:txBody>
        </p:sp>
        <p:cxnSp>
          <p:nvCxnSpPr>
            <p:cNvPr id="29" name="Line 207"/>
            <p:cNvCxnSpPr/>
            <p:nvPr/>
          </p:nvCxnSpPr>
          <p:spPr bwMode="auto">
            <a:xfrm flipH="1">
              <a:off x="2214880" y="1738630"/>
              <a:ext cx="426720" cy="155575"/>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0" name="Ορθογώνιο 29"/>
          <p:cNvSpPr/>
          <p:nvPr/>
        </p:nvSpPr>
        <p:spPr>
          <a:xfrm>
            <a:off x="1222153" y="4032932"/>
            <a:ext cx="7065120" cy="707886"/>
          </a:xfrm>
          <a:prstGeom prst="rect">
            <a:avLst/>
          </a:prstGeom>
        </p:spPr>
        <p:txBody>
          <a:bodyPr wrap="square">
            <a:spAutoFit/>
          </a:bodyPr>
          <a:lstStyle/>
          <a:p>
            <a:r>
              <a:rPr lang="el-GR" sz="2000" b="1" dirty="0">
                <a:latin typeface="+mn-lt"/>
              </a:rPr>
              <a:t>Σχήμα 9: </a:t>
            </a:r>
            <a:r>
              <a:rPr lang="el-GR" sz="2000" dirty="0">
                <a:latin typeface="+mn-lt"/>
              </a:rPr>
              <a:t>Εδώ η διαμόρφωση πλάτους της απεικόνισης συμβολής δημιουργείται από την περίθλαση  (κόκκινη καμπύλη).</a:t>
            </a:r>
            <a:endParaRPr lang="el-GR" sz="2000" b="1" dirty="0">
              <a:latin typeface="+mn-lt"/>
            </a:endParaRPr>
          </a:p>
        </p:txBody>
      </p:sp>
      <p:sp>
        <p:nvSpPr>
          <p:cNvPr id="31" name="Ορθογώνιο 30"/>
          <p:cNvSpPr/>
          <p:nvPr/>
        </p:nvSpPr>
        <p:spPr>
          <a:xfrm>
            <a:off x="346202" y="4869160"/>
            <a:ext cx="8618286" cy="1015663"/>
          </a:xfrm>
          <a:prstGeom prst="rect">
            <a:avLst/>
          </a:prstGeom>
        </p:spPr>
        <p:txBody>
          <a:bodyPr wrap="square">
            <a:spAutoFit/>
          </a:bodyPr>
          <a:lstStyle/>
          <a:p>
            <a:r>
              <a:rPr lang="el-GR" sz="2000" b="1" dirty="0">
                <a:latin typeface="+mn-lt"/>
              </a:rPr>
              <a:t>Σημείωση 3:</a:t>
            </a:r>
            <a:r>
              <a:rPr lang="el-GR" sz="2000" dirty="0">
                <a:latin typeface="+mn-lt"/>
              </a:rPr>
              <a:t> Για να παρατηρήσουμε φαινόμενα συμβολής, θα πρέπει οι δυο πηγές να είναι σύμφωνες, να έχουν δηλαδή την ίδια φάση ή σταθερή διαφορά φάσης και να έχουν επίσης την ίδια συχνότητα.</a:t>
            </a:r>
          </a:p>
        </p:txBody>
      </p:sp>
    </p:spTree>
    <p:extLst>
      <p:ext uri="{BB962C8B-B14F-4D97-AF65-F5344CB8AC3E}">
        <p14:creationId xmlns:p14="http://schemas.microsoft.com/office/powerpoint/2010/main" val="1708132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a:t>(</a:t>
            </a:r>
            <a:r>
              <a:rPr lang="en-US" sz="3200" b="0" dirty="0" smtClean="0"/>
              <a:t>27</a:t>
            </a:r>
            <a:r>
              <a:rPr lang="el-GR" sz="3200" b="0" dirty="0" smtClean="0"/>
              <a:t> </a:t>
            </a:r>
            <a:r>
              <a:rPr lang="el-GR" sz="3200" b="0" dirty="0"/>
              <a:t>από </a:t>
            </a:r>
            <a:r>
              <a:rPr lang="en-US" sz="3200" b="0" dirty="0"/>
              <a:t>31</a:t>
            </a:r>
            <a:r>
              <a:rPr lang="el-GR" sz="3200" b="0" dirty="0" smtClean="0"/>
              <a:t>)</a:t>
            </a:r>
            <a:endParaRPr lang="el-GR" sz="3200" dirty="0"/>
          </a:p>
        </p:txBody>
      </p:sp>
      <p:sp>
        <p:nvSpPr>
          <p:cNvPr id="3" name="Θέση περιεχομένου 2"/>
          <p:cNvSpPr>
            <a:spLocks noGrp="1"/>
          </p:cNvSpPr>
          <p:nvPr>
            <p:ph idx="1"/>
          </p:nvPr>
        </p:nvSpPr>
        <p:spPr/>
        <p:txBody>
          <a:bodyPr/>
          <a:lstStyle/>
          <a:p>
            <a:r>
              <a:rPr lang="el-GR" dirty="0"/>
              <a:t>Στην περίπτωση που η προσπίπτουσα ακτινοβολία δεν είναι μονοχρωματική αλλά παρουσιάζει ένα διευρυμένο φάσμα συχνοτήτων (περίπτωση λευκού φωτός για </a:t>
            </a:r>
            <a:r>
              <a:rPr lang="el-GR" dirty="0" smtClean="0"/>
              <a:t>παράδειγμα</a:t>
            </a:r>
            <a:r>
              <a:rPr lang="el-GR" dirty="0"/>
              <a:t>), οι κροσσοί συμβολής, μετά τον κεντρικό, παρουσιάζονται ασαφείς ως μια ταινία χρωμάτων, όπου τα μέγιστα και ελάχιστα δεν είναι διακριτά (Εικόνα 1). Αυτό συμβαίνει γιατί σύμφωνα με τα παραπάνω κάθε συχνότητα (μήκος κύματος) </a:t>
            </a:r>
            <a:r>
              <a:rPr lang="el-GR" dirty="0" smtClean="0"/>
              <a:t>σχηματίζει </a:t>
            </a:r>
            <a:r>
              <a:rPr lang="el-GR" dirty="0"/>
              <a:t>τα μέγιστα και ελάχιστα σε διαφορετικές διευθύνσεις, ανεξάρτητα από τις </a:t>
            </a:r>
            <a:r>
              <a:rPr lang="el-GR" dirty="0" smtClean="0"/>
              <a:t>υπόλοιπες </a:t>
            </a:r>
            <a:r>
              <a:rPr lang="el-GR" dirty="0"/>
              <a:t>συχνότητες, με αποτέλεσμα να υπάρχει μια αλληλοκάλυψη όπου μέγιστα μιας συχνότητας να συμπίπτουν με μέγιστα άλλης συχνότητας κ.ο.κ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176657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Θεωρία </a:t>
            </a:r>
            <a:r>
              <a:rPr lang="el-GR" sz="3200" b="0" dirty="0" smtClean="0"/>
              <a:t>(1 από </a:t>
            </a:r>
            <a:r>
              <a:rPr lang="en-US" sz="3200" b="0" dirty="0"/>
              <a:t>31</a:t>
            </a:r>
            <a:r>
              <a:rPr lang="el-GR" sz="3200" b="0" dirty="0" smtClean="0"/>
              <a:t>)</a:t>
            </a:r>
            <a:endParaRPr lang="el-GR" sz="3200" b="0" dirty="0"/>
          </a:p>
        </p:txBody>
      </p:sp>
      <p:sp>
        <p:nvSpPr>
          <p:cNvPr id="3" name="Θέση περιεχομένου 2"/>
          <p:cNvSpPr>
            <a:spLocks noGrp="1"/>
          </p:cNvSpPr>
          <p:nvPr>
            <p:ph idx="1"/>
          </p:nvPr>
        </p:nvSpPr>
        <p:spPr/>
        <p:txBody>
          <a:bodyPr/>
          <a:lstStyle/>
          <a:p>
            <a:r>
              <a:rPr lang="el-GR" dirty="0"/>
              <a:t>Μέχρι το 1801 που ο Thomas Young πραγματοποίησε το πολύ γνωστό και ιστορικό πείραμά του, η φύση του φωτός, αν δηλαδή το φως ήταν κυματικό ή σωματιδιακό φαινόμενο, δεν είχε αποσαφηνιστεί. Ο Newton, για παράδειγμα, θεωρούσε ότι το φως αποτελούνταν από σωματίδια, ενώ ο Ολλανδός φυσικός Huygens (Χόγκενς) θεωρού-σε τη φύση του φωτός κυματική. Ας δούμε το θέμα πιο αναλυτικά</a:t>
            </a:r>
            <a:r>
              <a:rPr lang="el-GR" dirty="0" smtClean="0"/>
              <a:t>.</a:t>
            </a:r>
          </a:p>
          <a:p>
            <a:r>
              <a:rPr lang="el-GR" dirty="0"/>
              <a:t>Ας συμφωνήσουμε αρχικά ότι το φως είναι σωματίδια και ας θεωρήσουμε ένα πέτασμα Α (εμπόδιο) που φέρει δυο μικρά ανοίγματα. Αν ρίξουμε μια ποσότητα άμμου (η άμμος είναι σωματίδια) στο πέτασμα, ένα μέρος της θα περάσει μέσα από τα ανοίγματα και στο επίπεδο Β θα σχηματίσει δυο σωρούς (Σχήμα 1).</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515423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a:t>(</a:t>
            </a:r>
            <a:r>
              <a:rPr lang="en-US" sz="3200" b="0" dirty="0" smtClean="0"/>
              <a:t>28</a:t>
            </a:r>
            <a:r>
              <a:rPr lang="el-GR" sz="3200" b="0" dirty="0" smtClean="0"/>
              <a:t> </a:t>
            </a:r>
            <a:r>
              <a:rPr lang="el-GR" sz="3200" b="0" dirty="0"/>
              <a:t>από </a:t>
            </a:r>
            <a:r>
              <a:rPr lang="en-US" sz="3200" b="0" dirty="0"/>
              <a:t>31</a:t>
            </a:r>
            <a:r>
              <a:rPr lang="el-GR" sz="3200" b="0" dirty="0" smtClean="0"/>
              <a:t>)</a:t>
            </a:r>
            <a:endParaRPr lang="el-GR" sz="3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pic>
        <p:nvPicPr>
          <p:cNvPr id="7" name="Picture 2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610" y="2381728"/>
            <a:ext cx="1843811" cy="61454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611560" y="3501008"/>
            <a:ext cx="7848872" cy="1938992"/>
          </a:xfrm>
          <a:prstGeom prst="rect">
            <a:avLst/>
          </a:prstGeom>
        </p:spPr>
        <p:txBody>
          <a:bodyPr wrap="square">
            <a:spAutoFit/>
          </a:bodyPr>
          <a:lstStyle/>
          <a:p>
            <a:r>
              <a:rPr lang="el-GR" sz="2000" b="1" dirty="0">
                <a:latin typeface="+mn-lt"/>
              </a:rPr>
              <a:t>Εικόνα 1: </a:t>
            </a:r>
            <a:r>
              <a:rPr lang="el-GR" sz="2000" dirty="0">
                <a:latin typeface="+mn-lt"/>
              </a:rPr>
              <a:t>Στο επάνω μέρος της εικόνας παρατηρούμε κροσσούς συμβολής μονοχρωματικής ακτινοβολίας (πράσινο), όπου τα όρια μεγίστων – ελαχίστων σχηματίζονται πολύ καθαρά. Στο κάτω μέρος παρατηρούμε τους κροσσούς συμβολής από πηγή λευκού φωτός. Παρατηρείστε ότι μόνο ο κεντρικός κροσσός διαφαίνεται καθαρά, ενώ οι υπόλοιποι είναι τελείως ασαφείς.</a:t>
            </a:r>
            <a:endParaRPr lang="el-GR" sz="2000" b="1" dirty="0">
              <a:latin typeface="+mn-lt"/>
            </a:endParaRPr>
          </a:p>
        </p:txBody>
      </p:sp>
    </p:spTree>
    <p:extLst>
      <p:ext uri="{BB962C8B-B14F-4D97-AF65-F5344CB8AC3E}">
        <p14:creationId xmlns:p14="http://schemas.microsoft.com/office/powerpoint/2010/main" val="1290005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a:t>(</a:t>
            </a:r>
            <a:r>
              <a:rPr lang="en-US" sz="3200" b="0" dirty="0" smtClean="0"/>
              <a:t>29</a:t>
            </a:r>
            <a:r>
              <a:rPr lang="el-GR" sz="3200" b="0" dirty="0" smtClean="0"/>
              <a:t> </a:t>
            </a:r>
            <a:r>
              <a:rPr lang="el-GR" sz="3200" b="0" dirty="0"/>
              <a:t>από </a:t>
            </a:r>
            <a:r>
              <a:rPr lang="en-US" sz="3200" b="0" dirty="0"/>
              <a:t>31</a:t>
            </a:r>
            <a:r>
              <a:rPr lang="el-GR" sz="3200" b="0" dirty="0" smtClean="0"/>
              <a:t>)</a:t>
            </a:r>
            <a:endParaRPr lang="el-GR" sz="32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556792"/>
                <a:ext cx="8229600" cy="4680520"/>
              </a:xfrm>
            </p:spPr>
            <p:txBody>
              <a:bodyPr/>
              <a:lstStyle/>
              <a:p>
                <a:pPr marL="0" indent="0">
                  <a:buNone/>
                </a:pPr>
                <a:r>
                  <a:rPr lang="el-GR" b="1" dirty="0"/>
                  <a:t>Σημείωση 4:</a:t>
                </a:r>
                <a:r>
                  <a:rPr lang="el-GR" dirty="0"/>
                  <a:t> Η συνολική ένταση Ι στο σημείο παρατήρησης </a:t>
                </a:r>
                <a:r>
                  <a:rPr lang="en-US" dirty="0"/>
                  <a:t>P</a:t>
                </a:r>
                <a:r>
                  <a:rPr lang="el-GR" dirty="0"/>
                  <a:t> είναι συνάρτηση του </a:t>
                </a:r>
                <a:r>
                  <a:rPr lang="en-US" dirty="0"/>
                  <a:t>cos</a:t>
                </a:r>
                <a:r>
                  <a:rPr lang="el-GR" dirty="0"/>
                  <a:t>2(δ/2). Ειδικότερα, για την περίπτωση διπλής σχισμής αποδεικνύεται ότι</a:t>
                </a:r>
                <a:r>
                  <a:rPr lang="el-GR" dirty="0" smtClean="0"/>
                  <a:t>:</a:t>
                </a:r>
                <a:endParaRPr lang="en-US" dirty="0" smtClean="0"/>
              </a:p>
              <a:p>
                <a:pPr marL="0" indent="0" algn="ctr">
                  <a:buNone/>
                </a:pPr>
                <a14:m>
                  <m:oMath xmlns:m="http://schemas.openxmlformats.org/officeDocument/2006/math">
                    <m:sSub>
                      <m:sSubPr>
                        <m:ctrlPr>
                          <a:rPr lang="el-GR" i="1">
                            <a:latin typeface="Cambria Math"/>
                          </a:rPr>
                        </m:ctrlPr>
                      </m:sSubPr>
                      <m:e>
                        <m:r>
                          <a:rPr lang="en-US" i="1">
                            <a:latin typeface="Cambria Math" panose="02040503050406030204" pitchFamily="18" charset="0"/>
                          </a:rPr>
                          <m:t>𝐼</m:t>
                        </m:r>
                      </m:e>
                      <m:sub>
                        <m:r>
                          <a:rPr lang="el-GR" i="1">
                            <a:latin typeface="Cambria Math" panose="02040503050406030204" pitchFamily="18" charset="0"/>
                          </a:rPr>
                          <m:t>𝜊𝜆</m:t>
                        </m:r>
                      </m:sub>
                    </m:sSub>
                    <m:r>
                      <a:rPr lang="el-GR" i="1">
                        <a:latin typeface="Cambria Math" panose="02040503050406030204" pitchFamily="18" charset="0"/>
                      </a:rPr>
                      <m:t>=4</m:t>
                    </m:r>
                    <m:sSub>
                      <m:sSubPr>
                        <m:ctrlPr>
                          <a:rPr lang="el-GR" i="1">
                            <a:latin typeface="Cambria Math"/>
                          </a:rPr>
                        </m:ctrlPr>
                      </m:sSubPr>
                      <m:e>
                        <m:r>
                          <a:rPr lang="en-US" i="1">
                            <a:latin typeface="Cambria Math" panose="02040503050406030204" pitchFamily="18" charset="0"/>
                          </a:rPr>
                          <m:t>𝛪</m:t>
                        </m:r>
                      </m:e>
                      <m:sub>
                        <m:r>
                          <a:rPr lang="el-GR" i="1">
                            <a:latin typeface="Cambria Math" panose="02040503050406030204" pitchFamily="18" charset="0"/>
                          </a:rPr>
                          <m:t>0</m:t>
                        </m:r>
                      </m:sub>
                    </m:sSub>
                    <m:sSup>
                      <m:sSupPr>
                        <m:ctrlPr>
                          <a:rPr lang="el-GR" i="1">
                            <a:latin typeface="Cambria Math"/>
                          </a:rPr>
                        </m:ctrlPr>
                      </m:sSupPr>
                      <m:e>
                        <m:r>
                          <a:rPr lang="en-US" i="1">
                            <a:latin typeface="Cambria Math" panose="02040503050406030204" pitchFamily="18" charset="0"/>
                          </a:rPr>
                          <m:t>𝑐𝑜𝑠</m:t>
                        </m:r>
                      </m:e>
                      <m:sup>
                        <m:r>
                          <a:rPr lang="el-GR" i="1">
                            <a:latin typeface="Cambria Math" panose="02040503050406030204" pitchFamily="18" charset="0"/>
                          </a:rPr>
                          <m:t>2</m:t>
                        </m:r>
                      </m:sup>
                    </m:sSup>
                    <m:d>
                      <m:dPr>
                        <m:ctrlPr>
                          <a:rPr lang="el-GR" i="1">
                            <a:latin typeface="Cambria Math"/>
                          </a:rPr>
                        </m:ctrlPr>
                      </m:dPr>
                      <m:e>
                        <m:f>
                          <m:fPr>
                            <m:ctrlPr>
                              <a:rPr lang="el-GR" i="1">
                                <a:latin typeface="Cambria Math"/>
                              </a:rPr>
                            </m:ctrlPr>
                          </m:fPr>
                          <m:num>
                            <m:r>
                              <a:rPr lang="el-GR" i="1">
                                <a:latin typeface="Cambria Math" panose="02040503050406030204" pitchFamily="18" charset="0"/>
                              </a:rPr>
                              <m:t>𝛿</m:t>
                            </m:r>
                          </m:num>
                          <m:den>
                            <m:r>
                              <a:rPr lang="el-GR" i="1">
                                <a:latin typeface="Cambria Math" panose="02040503050406030204" pitchFamily="18" charset="0"/>
                              </a:rPr>
                              <m:t>2</m:t>
                            </m:r>
                          </m:den>
                        </m:f>
                      </m:e>
                    </m:d>
                  </m:oMath>
                </a14:m>
                <a:r>
                  <a:rPr lang="el-GR" i="1" dirty="0"/>
                  <a:t>  </a:t>
                </a:r>
                <a:r>
                  <a:rPr lang="el-GR" dirty="0"/>
                  <a:t>(10</a:t>
                </a:r>
                <a:r>
                  <a:rPr lang="el-GR" dirty="0" smtClean="0"/>
                  <a:t>)</a:t>
                </a:r>
                <a:endParaRPr lang="en-US" dirty="0" smtClean="0"/>
              </a:p>
              <a:p>
                <a:pPr marL="0" indent="0">
                  <a:buNone/>
                </a:pPr>
                <a:r>
                  <a:rPr lang="el-GR" dirty="0"/>
                  <a:t>όπου Ι</a:t>
                </a:r>
                <a:r>
                  <a:rPr lang="el-GR" baseline="-25000" dirty="0"/>
                  <a:t>0 </a:t>
                </a:r>
                <a:r>
                  <a:rPr lang="el-GR" dirty="0"/>
                  <a:t>η ένταση κάθε κύματος χωριστά (την απόδειξη της σχέσης μπορείτε να την αναζητήσετε σ’ οποιοδήποτε βιβλίο Οπτικής). </a:t>
                </a:r>
              </a:p>
              <a:p>
                <a:pPr marL="0" indent="0">
                  <a:buNone/>
                </a:pPr>
                <a:endParaRPr lang="el-GR" dirty="0"/>
              </a:p>
              <a:p>
                <a:pPr marL="0" indent="0">
                  <a:buNone/>
                </a:pPr>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556792"/>
                <a:ext cx="8229600" cy="4680520"/>
              </a:xfrm>
              <a:blipFill rotWithShape="0">
                <a:blip r:embed="rId2"/>
                <a:stretch>
                  <a:fillRect l="-1111" t="-104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005190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smtClean="0"/>
              <a:t>(</a:t>
            </a:r>
            <a:r>
              <a:rPr lang="en-US" sz="3200" b="0" dirty="0" smtClean="0"/>
              <a:t>30</a:t>
            </a:r>
            <a:r>
              <a:rPr lang="el-GR" sz="3200" b="0" dirty="0" smtClean="0"/>
              <a:t> </a:t>
            </a:r>
            <a:r>
              <a:rPr lang="el-GR" sz="3200" b="0" dirty="0"/>
              <a:t>από </a:t>
            </a:r>
            <a:r>
              <a:rPr lang="en-US" sz="3200" b="0" dirty="0"/>
              <a:t>31</a:t>
            </a:r>
            <a:r>
              <a:rPr lang="el-GR" sz="3200" b="0" dirty="0" smtClean="0"/>
              <a:t>)</a:t>
            </a:r>
            <a:endParaRPr lang="el-GR" sz="3200" dirty="0"/>
          </a:p>
        </p:txBody>
      </p:sp>
      <p:sp>
        <p:nvSpPr>
          <p:cNvPr id="3" name="Θέση περιεχομένου 2"/>
          <p:cNvSpPr>
            <a:spLocks noGrp="1"/>
          </p:cNvSpPr>
          <p:nvPr>
            <p:ph idx="1"/>
          </p:nvPr>
        </p:nvSpPr>
        <p:spPr/>
        <p:txBody>
          <a:bodyPr>
            <a:normAutofit fontScale="92500"/>
          </a:bodyPr>
          <a:lstStyle/>
          <a:p>
            <a:r>
              <a:rPr lang="el-GR" dirty="0"/>
              <a:t>Η απεικόνιση συμβολής δυο συμφώνων κυμάτων που παρουσιάστηκε από το Young το 1801, είναι μια καθαρή απόδειξη ότι το φως είναι κυματικό φαινόμενο. Όμως η φυσική του εικοστού αιώνα έδειξε ότι το φως αποτελείται από πακέτα κβαντισμένης ενέργειας που καλούνται φωτόνια, τα οποία παρουσιάζουν σωματιδιακή συμπεριφορά.</a:t>
            </a:r>
          </a:p>
          <a:p>
            <a:r>
              <a:rPr lang="el-GR" dirty="0"/>
              <a:t>Μπορούμε να ανιχνεύσουμε φωτόνια, ξεχωριστά το καθένα, κατά τον ίδιο τρόπο που ανιχνεύουμε κάθε κόκκο της άμμου. Ωστόσο, η απεικόνιση συμβολής που παρατηρούμε, μπορεί μόνο να εξηγηθεί αν θεωρήσουμε ότι το κάθε φωτόνιο πέρασε ταυτόχρονα και από τις δυο σχισμές. Πως όμως μπορεί να συμβεί αυτό; Θα πρέπει να είναι είτε η μια σχισμή είτε η άλλη και εδώ βρίσκεται το μεγάλο μυστήριο. </a:t>
            </a:r>
            <a:r>
              <a:rPr lang="el-GR" b="1" dirty="0"/>
              <a:t>Το φως είναι και τα δυο: είναι κύμα αν εμείς θέλουμε να είναι κύμα και είναι σωματίδιο, αν το θέλουμε σωματίδιο.</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084373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smtClean="0"/>
              <a:t>(</a:t>
            </a:r>
            <a:r>
              <a:rPr lang="en-US" sz="3200" b="0" dirty="0" smtClean="0"/>
              <a:t>31</a:t>
            </a:r>
            <a:r>
              <a:rPr lang="el-GR" sz="3200" b="0" dirty="0" smtClean="0"/>
              <a:t> </a:t>
            </a:r>
            <a:r>
              <a:rPr lang="el-GR" sz="3200" b="0" dirty="0"/>
              <a:t>από </a:t>
            </a:r>
            <a:r>
              <a:rPr lang="en-US" sz="3200" b="0" dirty="0"/>
              <a:t>31</a:t>
            </a:r>
            <a:r>
              <a:rPr lang="el-GR" sz="3200" b="0" dirty="0" smtClean="0"/>
              <a:t>)</a:t>
            </a:r>
            <a:endParaRPr lang="el-GR" sz="3200" dirty="0"/>
          </a:p>
        </p:txBody>
      </p:sp>
      <p:sp>
        <p:nvSpPr>
          <p:cNvPr id="3" name="Θέση περιεχομένου 2"/>
          <p:cNvSpPr>
            <a:spLocks noGrp="1"/>
          </p:cNvSpPr>
          <p:nvPr>
            <p:ph idx="1"/>
          </p:nvPr>
        </p:nvSpPr>
        <p:spPr/>
        <p:txBody>
          <a:bodyPr>
            <a:normAutofit/>
          </a:bodyPr>
          <a:lstStyle/>
          <a:p>
            <a:r>
              <a:rPr lang="el-GR" dirty="0"/>
              <a:t>Αν καταφέρουμε, για κάθε φωτόνιο, να προσδιορίσουμε τη σχισμή από την οποία πέρασε, τότε δεν θα μπορέσουμε να παρατηρήσουμε φαινόμενα συμβολής. Έτσι τη στιγμή που θα έχουμε αποδείξει τη σωματιδιακή φύση του φωτός, με το να προσδιορίσουμε τη σχισμή, την ίδια στιγμή θα έχουμε καταστρέψει την κυματική του φύση και τότε δεν θα συμπεριφέρεται ως κύμα, αλλά ως σωματίδιο.</a:t>
            </a:r>
          </a:p>
          <a:p>
            <a:r>
              <a:rPr lang="el-GR" dirty="0"/>
              <a:t>Όμως, όσο ο προσδιορισμός της σχισμής από την οποία πέρασε το κάθε φωτόνιο παραμένει ως εικασία, το φως θα μας αποκαλύπτει την κυματική του φύση και επομένως θα βλέπουμε φαινόμενα συμβολής. Η επιλογή είναι δική μας. Σε κάθε περίπτωση δεν μπορούμε να έχουμε και τα δυο.</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9964538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Πειραματική διαδικασία</a:t>
            </a:r>
            <a:r>
              <a:rPr lang="en-US" dirty="0" smtClean="0"/>
              <a:t> </a:t>
            </a:r>
            <a:r>
              <a:rPr lang="en-US" sz="3200" b="0" dirty="0" smtClean="0"/>
              <a:t>(1 </a:t>
            </a:r>
            <a:r>
              <a:rPr lang="el-GR" sz="3200" b="0" dirty="0" smtClean="0"/>
              <a:t>από 5)</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pic>
        <p:nvPicPr>
          <p:cNvPr id="5" name="Εικόνα 4"/>
          <p:cNvPicPr/>
          <p:nvPr/>
        </p:nvPicPr>
        <p:blipFill>
          <a:blip r:embed="rId2">
            <a:extLst>
              <a:ext uri="{28A0092B-C50C-407E-A947-70E740481C1C}">
                <a14:useLocalDpi xmlns:a14="http://schemas.microsoft.com/office/drawing/2010/main" val="0"/>
              </a:ext>
            </a:extLst>
          </a:blip>
          <a:srcRect/>
          <a:stretch>
            <a:fillRect/>
          </a:stretch>
        </p:blipFill>
        <p:spPr bwMode="auto">
          <a:xfrm>
            <a:off x="2186305" y="1628800"/>
            <a:ext cx="4771390" cy="2305050"/>
          </a:xfrm>
          <a:prstGeom prst="rect">
            <a:avLst/>
          </a:prstGeom>
          <a:noFill/>
        </p:spPr>
      </p:pic>
      <p:sp>
        <p:nvSpPr>
          <p:cNvPr id="6" name="Ορθογώνιο 5"/>
          <p:cNvSpPr/>
          <p:nvPr/>
        </p:nvSpPr>
        <p:spPr>
          <a:xfrm>
            <a:off x="2987824" y="4077072"/>
            <a:ext cx="3447162" cy="400110"/>
          </a:xfrm>
          <a:prstGeom prst="rect">
            <a:avLst/>
          </a:prstGeom>
        </p:spPr>
        <p:txBody>
          <a:bodyPr wrap="none">
            <a:spAutoFit/>
          </a:bodyPr>
          <a:lstStyle/>
          <a:p>
            <a:r>
              <a:rPr lang="el-GR" sz="2000" b="1" dirty="0">
                <a:latin typeface="+mn-lt"/>
              </a:rPr>
              <a:t>Εικόνα 2: </a:t>
            </a:r>
            <a:r>
              <a:rPr lang="el-GR" sz="2000" dirty="0">
                <a:latin typeface="+mn-lt"/>
              </a:rPr>
              <a:t>Πειραματική διάταξη</a:t>
            </a:r>
            <a:endParaRPr lang="el-GR" sz="2000" b="1" dirty="0">
              <a:latin typeface="+mn-lt"/>
            </a:endParaRPr>
          </a:p>
        </p:txBody>
      </p:sp>
    </p:spTree>
    <p:extLst>
      <p:ext uri="{BB962C8B-B14F-4D97-AF65-F5344CB8AC3E}">
        <p14:creationId xmlns:p14="http://schemas.microsoft.com/office/powerpoint/2010/main" val="474908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a:t>
            </a:r>
            <a:r>
              <a:rPr lang="en-US" dirty="0"/>
              <a:t> </a:t>
            </a:r>
            <a:r>
              <a:rPr lang="en-US" sz="3200" b="0" dirty="0" smtClean="0"/>
              <a:t>(</a:t>
            </a:r>
            <a:r>
              <a:rPr lang="el-GR" sz="3200" b="0" dirty="0" smtClean="0"/>
              <a:t>2</a:t>
            </a:r>
            <a:r>
              <a:rPr lang="en-US" sz="3200" b="0" dirty="0" smtClean="0"/>
              <a:t>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Η διάταξη που θα χρησιμοποιήσουμε φαίνεται στην Εικόνα 2 και αποτελείται από τα παρακάτω στοιχεία:</a:t>
            </a:r>
          </a:p>
          <a:p>
            <a:pPr lvl="0"/>
            <a:r>
              <a:rPr lang="el-GR" dirty="0"/>
              <a:t>Οπτική τράπεζα</a:t>
            </a:r>
            <a:r>
              <a:rPr lang="en-US" dirty="0"/>
              <a:t>,</a:t>
            </a:r>
            <a:endParaRPr lang="el-GR" dirty="0"/>
          </a:p>
          <a:p>
            <a:pPr lvl="0"/>
            <a:r>
              <a:rPr lang="en-US" dirty="0"/>
              <a:t>Laser He-Ne 1.0mW, 220 V AC,</a:t>
            </a:r>
            <a:endParaRPr lang="el-GR" dirty="0"/>
          </a:p>
          <a:p>
            <a:pPr lvl="0"/>
            <a:r>
              <a:rPr lang="el-GR" dirty="0"/>
              <a:t>Ενισχυτή μετρήσεων</a:t>
            </a:r>
            <a:r>
              <a:rPr lang="en-US" dirty="0"/>
              <a:t>,</a:t>
            </a:r>
            <a:endParaRPr lang="el-GR" dirty="0"/>
          </a:p>
          <a:p>
            <a:pPr lvl="0"/>
            <a:r>
              <a:rPr lang="el-GR" dirty="0"/>
              <a:t>Διάταξη πλευρικής μετατόπισης</a:t>
            </a:r>
            <a:r>
              <a:rPr lang="en-US" dirty="0"/>
              <a:t>,</a:t>
            </a:r>
            <a:endParaRPr lang="el-GR" dirty="0"/>
          </a:p>
          <a:p>
            <a:pPr lvl="0"/>
            <a:r>
              <a:rPr lang="el-GR" dirty="0"/>
              <a:t>Φακούς +20 και +100 </a:t>
            </a:r>
            <a:r>
              <a:rPr lang="en-US" dirty="0"/>
              <a:t>mm,</a:t>
            </a:r>
            <a:endParaRPr lang="el-GR" dirty="0"/>
          </a:p>
          <a:p>
            <a:pPr lvl="0"/>
            <a:r>
              <a:rPr lang="el-GR" dirty="0"/>
              <a:t>Διάφραγμα διπλής σχισμής</a:t>
            </a:r>
            <a:r>
              <a:rPr lang="en-US" dirty="0"/>
              <a:t>,</a:t>
            </a:r>
            <a:endParaRPr lang="el-GR" dirty="0"/>
          </a:p>
          <a:p>
            <a:pPr lvl="0"/>
            <a:r>
              <a:rPr lang="el-GR" dirty="0"/>
              <a:t>Φωτοστοιχείο</a:t>
            </a:r>
            <a:r>
              <a:rPr lang="en-US" dirty="0"/>
              <a:t>,</a:t>
            </a:r>
            <a:endParaRPr lang="el-GR" dirty="0"/>
          </a:p>
          <a:p>
            <a:pPr lvl="0"/>
            <a:r>
              <a:rPr lang="el-GR" dirty="0"/>
              <a:t>Πέτασμα</a:t>
            </a:r>
            <a:r>
              <a:rPr lang="en-US" dirty="0"/>
              <a:t>,</a:t>
            </a:r>
            <a:endParaRPr lang="el-GR" dirty="0"/>
          </a:p>
          <a:p>
            <a:pPr lvl="0"/>
            <a:r>
              <a:rPr lang="el-GR" dirty="0"/>
              <a:t>Ψηφιακό πολύμετρο</a:t>
            </a:r>
            <a:r>
              <a:rPr lang="en-US" dirty="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7597539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a:t>
            </a:r>
            <a:r>
              <a:rPr lang="en-US" dirty="0"/>
              <a:t> </a:t>
            </a:r>
            <a:r>
              <a:rPr lang="en-US" sz="3200" b="0" dirty="0" smtClean="0"/>
              <a:t>(</a:t>
            </a:r>
            <a:r>
              <a:rPr lang="el-GR" sz="3200" b="0" dirty="0" smtClean="0"/>
              <a:t>3</a:t>
            </a:r>
            <a:r>
              <a:rPr lang="en-US" sz="3200" b="0" dirty="0" smtClean="0"/>
              <a:t>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p:txBody>
          <a:bodyPr>
            <a:normAutofit lnSpcReduction="10000"/>
          </a:bodyPr>
          <a:lstStyle/>
          <a:p>
            <a:r>
              <a:rPr lang="el-GR" dirty="0"/>
              <a:t>Θα στήσουμε την πειραματική διάταξη όπως παρουσιάζεται στην Εικόνα 2, τοποθετώντας τα στοιχεία με την εξής σειρά: </a:t>
            </a:r>
            <a:r>
              <a:rPr lang="en-US" dirty="0"/>
              <a:t>laser</a:t>
            </a:r>
            <a:r>
              <a:rPr lang="el-GR" dirty="0"/>
              <a:t>, φακός +20, φακός +100, διάφραγμα διπλής σχισμής, διάταξη πλευρικής μετατόπισης (επάνω της τοποθετείται το φωτοστοιχείο).</a:t>
            </a:r>
          </a:p>
          <a:p>
            <a:r>
              <a:rPr lang="el-GR" dirty="0"/>
              <a:t>Το σύστημα των δυο φακών θα δημιουργήσει μια παράλληλη και διευρυμένη δέσμη του </a:t>
            </a:r>
            <a:r>
              <a:rPr lang="en-US" dirty="0"/>
              <a:t>Laser</a:t>
            </a:r>
            <a:r>
              <a:rPr lang="el-GR" dirty="0"/>
              <a:t>, η οποία θα πρέπει να στοχεύει στο κέντρο του φωτοστοιχείου. Το </a:t>
            </a:r>
            <a:r>
              <a:rPr lang="en-US" dirty="0"/>
              <a:t>laser</a:t>
            </a:r>
            <a:r>
              <a:rPr lang="el-GR" dirty="0"/>
              <a:t> και ο ενισχυτής μετρήσεων θα πρέπει να τεθούν σε λειτουργία τουλάχιστον 15 λεπτά πριν από την έναρξη των μετρήσεων για να ελαχιστοποιήσουμε τις διακυμάνσεις της έντασης της ακτινοβολίας. Το φωτοστοιχείο θα συνδεθεί στην είσοδο 10</a:t>
            </a:r>
            <a:r>
              <a:rPr lang="el-GR" baseline="30000" dirty="0"/>
              <a:t>4 </a:t>
            </a:r>
            <a:r>
              <a:rPr lang="el-GR" dirty="0"/>
              <a:t>Ω του ενισχυτή μετρήσεων (συντελεστής ενίσχυσης 10</a:t>
            </a:r>
            <a:r>
              <a:rPr lang="el-GR" baseline="30000" dirty="0"/>
              <a:t>3 </a:t>
            </a:r>
            <a:r>
              <a:rPr lang="el-GR" dirty="0"/>
              <a:t>– 10</a:t>
            </a:r>
            <a:r>
              <a:rPr lang="el-GR" baseline="30000" dirty="0"/>
              <a:t>5</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594502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a:t>
            </a:r>
            <a:r>
              <a:rPr lang="en-US" dirty="0"/>
              <a:t> </a:t>
            </a:r>
            <a:r>
              <a:rPr lang="en-US" sz="3200" b="0" dirty="0" smtClean="0"/>
              <a:t>(</a:t>
            </a:r>
            <a:r>
              <a:rPr lang="el-GR" sz="3200" b="0" dirty="0" smtClean="0"/>
              <a:t>4</a:t>
            </a:r>
            <a:r>
              <a:rPr lang="en-US" sz="3200" b="0" dirty="0" smtClean="0"/>
              <a:t>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a:xfrm>
            <a:off x="457200" y="1196752"/>
            <a:ext cx="8229600" cy="1872208"/>
          </a:xfrm>
        </p:spPr>
        <p:txBody>
          <a:bodyPr/>
          <a:lstStyle/>
          <a:p>
            <a:r>
              <a:rPr lang="el-GR" dirty="0"/>
              <a:t>Αφού ευθυγραμμίσουμε τη δέσμη του </a:t>
            </a:r>
            <a:r>
              <a:rPr lang="en-US" dirty="0"/>
              <a:t>laser</a:t>
            </a:r>
            <a:r>
              <a:rPr lang="el-GR" dirty="0"/>
              <a:t>, τοποθετούμε στην πορεία της το </a:t>
            </a:r>
            <a:r>
              <a:rPr lang="el-GR" dirty="0" smtClean="0"/>
              <a:t>διάφραγμα </a:t>
            </a:r>
            <a:r>
              <a:rPr lang="el-GR" dirty="0"/>
              <a:t>που φέρει τη διπλή σχισμή και σε μακρινή απόσταση παρατηρούμε (αρχικά επάνω σε ένα πέτασμα) τους κροσσούς συμβολής (Εικόνα 3).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pic>
        <p:nvPicPr>
          <p:cNvPr id="5" name="Picture 216"/>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356992"/>
            <a:ext cx="2858135" cy="116205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899592" y="4663251"/>
            <a:ext cx="7704856" cy="1015663"/>
          </a:xfrm>
          <a:prstGeom prst="rect">
            <a:avLst/>
          </a:prstGeom>
        </p:spPr>
        <p:txBody>
          <a:bodyPr wrap="square">
            <a:spAutoFit/>
          </a:bodyPr>
          <a:lstStyle/>
          <a:p>
            <a:r>
              <a:rPr lang="el-GR" sz="2000" b="1" dirty="0">
                <a:latin typeface="+mn-lt"/>
              </a:rPr>
              <a:t>Εικόνα 3: </a:t>
            </a:r>
            <a:r>
              <a:rPr lang="el-GR" sz="2000" dirty="0">
                <a:latin typeface="+mn-lt"/>
              </a:rPr>
              <a:t>Απεικόνιση συμβολής διπλής σχισμής. Παρατηρείστε πως η περίθλαση διαμορφώνει κατά πλάτος την κατανομή της έντασης των μεγίστων συμβολής.</a:t>
            </a:r>
            <a:endParaRPr lang="el-GR" sz="2000" b="1" dirty="0">
              <a:latin typeface="+mn-lt"/>
            </a:endParaRPr>
          </a:p>
        </p:txBody>
      </p:sp>
    </p:spTree>
    <p:extLst>
      <p:ext uri="{BB962C8B-B14F-4D97-AF65-F5344CB8AC3E}">
        <p14:creationId xmlns:p14="http://schemas.microsoft.com/office/powerpoint/2010/main" val="3781058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a:t>
            </a:r>
            <a:r>
              <a:rPr lang="en-US" dirty="0"/>
              <a:t> </a:t>
            </a:r>
            <a:r>
              <a:rPr lang="en-US" sz="3200" b="0" dirty="0" smtClean="0"/>
              <a:t>(</a:t>
            </a:r>
            <a:r>
              <a:rPr lang="el-GR" sz="3200" b="0" dirty="0" smtClean="0"/>
              <a:t>5</a:t>
            </a:r>
            <a:r>
              <a:rPr lang="en-US" sz="3200" b="0" dirty="0" smtClean="0"/>
              <a:t>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p:txBody>
          <a:bodyPr/>
          <a:lstStyle/>
          <a:p>
            <a:r>
              <a:rPr lang="el-GR" dirty="0"/>
              <a:t>Για να πάρουμε την κατανομή της έντασης της ακτινοβολίας (δηλαδή I = f(x)) κατά μήκος των κροσσών, θα ευθυγραμμίσουμε το κέντρο του φωτοστοιχείου με το ένα άκρο της απεικόνισης και κατόπιν, στρέφοντας τον κοχλία που βρίσκεται επάνω στη διάταξη πλευρικής μετατόπισης, θα πραγματοποιούμε μετρήσεις ανά 0.2 mm έως ότου διατρέξουμε όλο το μήκος των κροσσών.</a:t>
            </a:r>
          </a:p>
          <a:p>
            <a:r>
              <a:rPr lang="el-GR" dirty="0"/>
              <a:t>Ένας άλλος τρόπος για τη λήψη της κατανομής της έντασης είναι να </a:t>
            </a:r>
            <a:r>
              <a:rPr lang="el-GR" dirty="0" smtClean="0"/>
              <a:t>χρησιμοποιήσουμε </a:t>
            </a:r>
            <a:r>
              <a:rPr lang="el-GR" dirty="0"/>
              <a:t>ένα καταγραφέα </a:t>
            </a:r>
            <a:r>
              <a:rPr lang="en-US" dirty="0"/>
              <a:t>x</a:t>
            </a:r>
            <a:r>
              <a:rPr lang="el-GR" dirty="0"/>
              <a:t>-</a:t>
            </a:r>
            <a:r>
              <a:rPr lang="en-US" dirty="0"/>
              <a:t>y</a:t>
            </a:r>
            <a:r>
              <a:rPr lang="el-GR" dirty="0"/>
              <a:t> ή μια </a:t>
            </a:r>
            <a:r>
              <a:rPr lang="en-US" dirty="0"/>
              <a:t>ccd</a:t>
            </a:r>
            <a:r>
              <a:rPr lang="el-GR" dirty="0"/>
              <a:t> κάμερα. Το διάγραμμα του Σχήματος 10 </a:t>
            </a:r>
            <a:r>
              <a:rPr lang="el-GR" dirty="0" smtClean="0"/>
              <a:t>πραγματοποιήθηκε </a:t>
            </a:r>
            <a:r>
              <a:rPr lang="el-GR" dirty="0"/>
              <a:t>με χρήση </a:t>
            </a:r>
            <a:r>
              <a:rPr lang="en-US" dirty="0"/>
              <a:t>ccd</a:t>
            </a:r>
            <a:r>
              <a:rPr lang="el-GR" dirty="0"/>
              <a:t> κάμερας και ειδικού λογισμικού εισαγωγής των δεδομένων σε Η/Υ.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73447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Ανάλυση δεδομένων </a:t>
            </a:r>
            <a:r>
              <a:rPr lang="el-GR" sz="3200" b="0" dirty="0" smtClean="0"/>
              <a:t>(1 από 4)</a:t>
            </a:r>
            <a:endParaRPr lang="el-GR" sz="3200" b="0" dirty="0"/>
          </a:p>
        </p:txBody>
      </p:sp>
      <p:sp>
        <p:nvSpPr>
          <p:cNvPr id="3" name="Θέση περιεχομένου 2"/>
          <p:cNvSpPr>
            <a:spLocks noGrp="1"/>
          </p:cNvSpPr>
          <p:nvPr>
            <p:ph idx="1"/>
          </p:nvPr>
        </p:nvSpPr>
        <p:spPr>
          <a:xfrm>
            <a:off x="457200" y="1628800"/>
            <a:ext cx="8229600" cy="4608512"/>
          </a:xfrm>
        </p:spPr>
        <p:txBody>
          <a:bodyPr/>
          <a:lstStyle/>
          <a:p>
            <a:r>
              <a:rPr lang="el-GR" dirty="0"/>
              <a:t>Στο Σχήμα 10 παρουσιάζεται η κατανομή της έντασης όπως αυτή διαμορφώνεται σ’ ένα μακρινό επίπεδο παρατήρησης, όταν μονοχρωματικό φως προσπέσει σε διάταξη διπλής σχισμής ίδιου εύρους a.</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1326585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smtClean="0"/>
              <a:t>(2 </a:t>
            </a:r>
            <a:r>
              <a:rPr lang="el-GR" sz="3200" b="0" dirty="0"/>
              <a:t>από </a:t>
            </a:r>
            <a:r>
              <a:rPr lang="en-US" sz="3200" b="0" dirty="0"/>
              <a:t>31</a:t>
            </a:r>
            <a:r>
              <a:rPr lang="el-GR" sz="3200" b="0" dirty="0" smtClean="0"/>
              <a:t>)</a:t>
            </a:r>
            <a:endParaRPr lang="el-GR" sz="3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grpSp>
        <p:nvGrpSpPr>
          <p:cNvPr id="16" name="Group 16"/>
          <p:cNvGrpSpPr>
            <a:grpSpLocks/>
          </p:cNvGrpSpPr>
          <p:nvPr/>
        </p:nvGrpSpPr>
        <p:grpSpPr bwMode="auto">
          <a:xfrm>
            <a:off x="3295332" y="2132856"/>
            <a:ext cx="2034539" cy="1"/>
            <a:chOff x="3178" y="6717"/>
            <a:chExt cx="2777" cy="1"/>
          </a:xfrm>
        </p:grpSpPr>
        <p:cxnSp>
          <p:nvCxnSpPr>
            <p:cNvPr id="20" name="Line 17"/>
            <p:cNvCxnSpPr/>
            <p:nvPr/>
          </p:nvCxnSpPr>
          <p:spPr bwMode="auto">
            <a:xfrm>
              <a:off x="3178" y="6717"/>
              <a:ext cx="10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Line 18"/>
            <p:cNvCxnSpPr/>
            <p:nvPr/>
          </p:nvCxnSpPr>
          <p:spPr bwMode="auto">
            <a:xfrm>
              <a:off x="4942" y="6717"/>
              <a:ext cx="1013"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Line 19"/>
            <p:cNvCxnSpPr/>
            <p:nvPr/>
          </p:nvCxnSpPr>
          <p:spPr bwMode="auto">
            <a:xfrm>
              <a:off x="4358" y="6717"/>
              <a:ext cx="4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17" name="Line 20"/>
          <p:cNvCxnSpPr/>
          <p:nvPr/>
        </p:nvCxnSpPr>
        <p:spPr bwMode="auto">
          <a:xfrm>
            <a:off x="3366119" y="2682126"/>
            <a:ext cx="204279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 name="Freeform 21"/>
          <p:cNvSpPr>
            <a:spLocks/>
          </p:cNvSpPr>
          <p:nvPr/>
        </p:nvSpPr>
        <p:spPr bwMode="auto">
          <a:xfrm>
            <a:off x="4016994" y="2533536"/>
            <a:ext cx="198120" cy="139700"/>
          </a:xfrm>
          <a:custGeom>
            <a:avLst/>
            <a:gdLst>
              <a:gd name="T0" fmla="*/ 0 w 312"/>
              <a:gd name="T1" fmla="*/ 220 h 220"/>
              <a:gd name="T2" fmla="*/ 169 w 312"/>
              <a:gd name="T3" fmla="*/ 0 h 220"/>
              <a:gd name="T4" fmla="*/ 312 w 312"/>
              <a:gd name="T5" fmla="*/ 220 h 220"/>
            </a:gdLst>
            <a:ahLst/>
            <a:cxnLst>
              <a:cxn ang="0">
                <a:pos x="T0" y="T1"/>
              </a:cxn>
              <a:cxn ang="0">
                <a:pos x="T2" y="T3"/>
              </a:cxn>
              <a:cxn ang="0">
                <a:pos x="T4" y="T5"/>
              </a:cxn>
            </a:cxnLst>
            <a:rect l="0" t="0" r="r" b="b"/>
            <a:pathLst>
              <a:path w="312" h="220">
                <a:moveTo>
                  <a:pt x="0" y="220"/>
                </a:moveTo>
                <a:cubicBezTo>
                  <a:pt x="28" y="183"/>
                  <a:pt x="117" y="0"/>
                  <a:pt x="169" y="0"/>
                </a:cubicBezTo>
                <a:cubicBezTo>
                  <a:pt x="221" y="0"/>
                  <a:pt x="282" y="174"/>
                  <a:pt x="312" y="220"/>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9" name="Freeform 22"/>
          <p:cNvSpPr>
            <a:spLocks/>
          </p:cNvSpPr>
          <p:nvPr/>
        </p:nvSpPr>
        <p:spPr bwMode="auto">
          <a:xfrm>
            <a:off x="4457684" y="2533536"/>
            <a:ext cx="198120" cy="139700"/>
          </a:xfrm>
          <a:custGeom>
            <a:avLst/>
            <a:gdLst>
              <a:gd name="T0" fmla="*/ 0 w 312"/>
              <a:gd name="T1" fmla="*/ 220 h 220"/>
              <a:gd name="T2" fmla="*/ 169 w 312"/>
              <a:gd name="T3" fmla="*/ 0 h 220"/>
              <a:gd name="T4" fmla="*/ 312 w 312"/>
              <a:gd name="T5" fmla="*/ 220 h 220"/>
            </a:gdLst>
            <a:ahLst/>
            <a:cxnLst>
              <a:cxn ang="0">
                <a:pos x="T0" y="T1"/>
              </a:cxn>
              <a:cxn ang="0">
                <a:pos x="T2" y="T3"/>
              </a:cxn>
              <a:cxn ang="0">
                <a:pos x="T4" y="T5"/>
              </a:cxn>
            </a:cxnLst>
            <a:rect l="0" t="0" r="r" b="b"/>
            <a:pathLst>
              <a:path w="312" h="220">
                <a:moveTo>
                  <a:pt x="0" y="220"/>
                </a:moveTo>
                <a:cubicBezTo>
                  <a:pt x="28" y="183"/>
                  <a:pt x="117" y="0"/>
                  <a:pt x="169" y="0"/>
                </a:cubicBezTo>
                <a:cubicBezTo>
                  <a:pt x="221" y="0"/>
                  <a:pt x="282" y="174"/>
                  <a:pt x="312" y="220"/>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3" name="Text Box 23"/>
          <p:cNvSpPr txBox="1">
            <a:spLocks noChangeArrowheads="1"/>
          </p:cNvSpPr>
          <p:nvPr/>
        </p:nvSpPr>
        <p:spPr bwMode="auto">
          <a:xfrm>
            <a:off x="5430574" y="2042369"/>
            <a:ext cx="25590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24" name="Text Box 23"/>
          <p:cNvSpPr txBox="1">
            <a:spLocks noChangeArrowheads="1"/>
          </p:cNvSpPr>
          <p:nvPr/>
        </p:nvSpPr>
        <p:spPr bwMode="auto">
          <a:xfrm>
            <a:off x="5430574" y="2582158"/>
            <a:ext cx="25590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l-GR" sz="1100" dirty="0" smtClean="0">
                <a:effectLst/>
                <a:latin typeface="Arial"/>
                <a:ea typeface="Times New Roman"/>
                <a:cs typeface="Times New Roman"/>
              </a:rPr>
              <a:t>Β</a:t>
            </a:r>
            <a:endParaRPr lang="el-GR" sz="1100" dirty="0">
              <a:effectLst/>
              <a:latin typeface="Arial"/>
              <a:ea typeface="Times New Roman"/>
              <a:cs typeface="Times New Roman"/>
            </a:endParaRPr>
          </a:p>
        </p:txBody>
      </p:sp>
      <p:sp>
        <p:nvSpPr>
          <p:cNvPr id="25" name="Ορθογώνιο 24"/>
          <p:cNvSpPr/>
          <p:nvPr/>
        </p:nvSpPr>
        <p:spPr>
          <a:xfrm>
            <a:off x="1259632" y="3068960"/>
            <a:ext cx="7273945" cy="707886"/>
          </a:xfrm>
          <a:prstGeom prst="rect">
            <a:avLst/>
          </a:prstGeom>
        </p:spPr>
        <p:txBody>
          <a:bodyPr wrap="square">
            <a:spAutoFit/>
          </a:bodyPr>
          <a:lstStyle/>
          <a:p>
            <a:r>
              <a:rPr lang="el-GR" sz="2000" b="1" dirty="0">
                <a:latin typeface="+mn-lt"/>
              </a:rPr>
              <a:t>Σχήμα 1:</a:t>
            </a:r>
            <a:r>
              <a:rPr lang="el-GR" sz="2000" dirty="0">
                <a:latin typeface="+mn-lt"/>
              </a:rPr>
              <a:t> Οι κόκκοι της άμμου, αφού περάσουν μέσα από τα ανοίγματα (επίπεδο Α), θα σχηματίσουν δυο σωρούς στο επίπεδο Β.</a:t>
            </a:r>
          </a:p>
        </p:txBody>
      </p:sp>
    </p:spTree>
    <p:extLst>
      <p:ext uri="{BB962C8B-B14F-4D97-AF65-F5344CB8AC3E}">
        <p14:creationId xmlns:p14="http://schemas.microsoft.com/office/powerpoint/2010/main" val="11810823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Ανάλυση δεδομένων </a:t>
            </a:r>
            <a:r>
              <a:rPr lang="el-GR" sz="3200" b="0" dirty="0" smtClean="0"/>
              <a:t>(2 </a:t>
            </a:r>
            <a:r>
              <a:rPr lang="el-GR" sz="3200" b="0" dirty="0"/>
              <a:t>από </a:t>
            </a:r>
            <a:r>
              <a:rPr lang="el-GR" sz="3200" b="0" dirty="0" smtClean="0"/>
              <a:t>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grpSp>
        <p:nvGrpSpPr>
          <p:cNvPr id="5" name="Group 256"/>
          <p:cNvGrpSpPr>
            <a:grpSpLocks/>
          </p:cNvGrpSpPr>
          <p:nvPr/>
        </p:nvGrpSpPr>
        <p:grpSpPr bwMode="auto">
          <a:xfrm>
            <a:off x="2343150" y="1767205"/>
            <a:ext cx="4457700" cy="3323590"/>
            <a:chOff x="2598" y="3775"/>
            <a:chExt cx="7020" cy="5234"/>
          </a:xfrm>
        </p:grpSpPr>
        <p:pic>
          <p:nvPicPr>
            <p:cNvPr id="6" name="Picture 2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 y="3775"/>
              <a:ext cx="7020" cy="523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Line 258"/>
            <p:cNvCxnSpPr/>
            <p:nvPr/>
          </p:nvCxnSpPr>
          <p:spPr bwMode="auto">
            <a:xfrm>
              <a:off x="6954" y="6649"/>
              <a:ext cx="1" cy="2245"/>
            </a:xfrm>
            <a:prstGeom prst="line">
              <a:avLst/>
            </a:prstGeom>
            <a:noFill/>
            <a:ln w="31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Line 259"/>
            <p:cNvCxnSpPr/>
            <p:nvPr/>
          </p:nvCxnSpPr>
          <p:spPr bwMode="auto">
            <a:xfrm>
              <a:off x="7146" y="7461"/>
              <a:ext cx="1" cy="1455"/>
            </a:xfrm>
            <a:prstGeom prst="line">
              <a:avLst/>
            </a:prstGeom>
            <a:noFill/>
            <a:ln w="31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Line 260"/>
            <p:cNvCxnSpPr/>
            <p:nvPr/>
          </p:nvCxnSpPr>
          <p:spPr bwMode="auto">
            <a:xfrm>
              <a:off x="7352" y="7759"/>
              <a:ext cx="2" cy="1168"/>
            </a:xfrm>
            <a:prstGeom prst="line">
              <a:avLst/>
            </a:prstGeom>
            <a:noFill/>
            <a:ln w="31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Line 261"/>
            <p:cNvCxnSpPr/>
            <p:nvPr/>
          </p:nvCxnSpPr>
          <p:spPr bwMode="auto">
            <a:xfrm>
              <a:off x="6570" y="4944"/>
              <a:ext cx="1" cy="3945"/>
            </a:xfrm>
            <a:prstGeom prst="line">
              <a:avLst/>
            </a:prstGeom>
            <a:noFill/>
            <a:ln w="31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Line 262"/>
            <p:cNvCxnSpPr/>
            <p:nvPr/>
          </p:nvCxnSpPr>
          <p:spPr bwMode="auto">
            <a:xfrm>
              <a:off x="6378" y="4448"/>
              <a:ext cx="1" cy="4478"/>
            </a:xfrm>
            <a:prstGeom prst="line">
              <a:avLst/>
            </a:prstGeom>
            <a:noFill/>
            <a:ln w="31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Line 263"/>
            <p:cNvCxnSpPr/>
            <p:nvPr/>
          </p:nvCxnSpPr>
          <p:spPr bwMode="auto">
            <a:xfrm>
              <a:off x="6762" y="5713"/>
              <a:ext cx="1" cy="3218"/>
            </a:xfrm>
            <a:prstGeom prst="line">
              <a:avLst/>
            </a:prstGeom>
            <a:noFill/>
            <a:ln w="31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3" name="Ορθογώνιο 12"/>
          <p:cNvSpPr/>
          <p:nvPr/>
        </p:nvSpPr>
        <p:spPr>
          <a:xfrm>
            <a:off x="1733657" y="5174213"/>
            <a:ext cx="6264696" cy="707886"/>
          </a:xfrm>
          <a:prstGeom prst="rect">
            <a:avLst/>
          </a:prstGeom>
        </p:spPr>
        <p:txBody>
          <a:bodyPr wrap="square">
            <a:spAutoFit/>
          </a:bodyPr>
          <a:lstStyle/>
          <a:p>
            <a:r>
              <a:rPr lang="el-GR" sz="2000" b="1" dirty="0">
                <a:latin typeface="+mn-lt"/>
              </a:rPr>
              <a:t>Σχήμα 10: </a:t>
            </a:r>
            <a:r>
              <a:rPr lang="el-GR" sz="2000" dirty="0">
                <a:latin typeface="+mn-lt"/>
              </a:rPr>
              <a:t>Η ένταση Ι ως συνάρτηση της απόστασης </a:t>
            </a:r>
            <a:r>
              <a:rPr lang="en-US" sz="2000" dirty="0">
                <a:latin typeface="+mn-lt"/>
              </a:rPr>
              <a:t>x</a:t>
            </a:r>
            <a:r>
              <a:rPr lang="el-GR" sz="2000" dirty="0">
                <a:latin typeface="+mn-lt"/>
              </a:rPr>
              <a:t> στην περίπτωση διπλής σχισμής.</a:t>
            </a:r>
            <a:endParaRPr lang="el-GR" sz="2000" b="1" dirty="0">
              <a:latin typeface="+mn-lt"/>
            </a:endParaRPr>
          </a:p>
        </p:txBody>
      </p:sp>
    </p:spTree>
    <p:extLst>
      <p:ext uri="{BB962C8B-B14F-4D97-AF65-F5344CB8AC3E}">
        <p14:creationId xmlns:p14="http://schemas.microsoft.com/office/powerpoint/2010/main" val="14317564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Ανάλυση δεδομένων </a:t>
            </a:r>
            <a:r>
              <a:rPr lang="el-GR" sz="3200" b="0" dirty="0" smtClean="0"/>
              <a:t>(3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lstStyle/>
          <a:p>
            <a:r>
              <a:rPr lang="el-GR" dirty="0"/>
              <a:t>Αν θεωρήσουμε την περίπτωση μιας μόνο σχισμής, τότε τα ελάχιστα (σκοτεινοί κροσσοί περίθλασης) θα εμφανιστούν σε γωνίες θ</a:t>
            </a:r>
            <a:r>
              <a:rPr lang="en-US" baseline="-25000" dirty="0"/>
              <a:t>n</a:t>
            </a:r>
            <a:r>
              <a:rPr lang="el-GR" dirty="0"/>
              <a:t>  που προσδιορίζει η σχέση (11), ενώ το κεντρικό μέγιστο θα βρίσκεται στη διεύθυνση θ</a:t>
            </a:r>
            <a:r>
              <a:rPr lang="en-US" baseline="-25000" dirty="0"/>
              <a:t>n</a:t>
            </a:r>
            <a:r>
              <a:rPr lang="el-GR" dirty="0"/>
              <a:t> = 0 (n = </a:t>
            </a:r>
            <a:r>
              <a:rPr lang="el-GR" dirty="0" smtClean="0"/>
              <a:t>0).</a:t>
            </a:r>
          </a:p>
          <a:p>
            <a:pPr marL="0" indent="0" algn="ctr">
              <a:buNone/>
            </a:pPr>
            <a:r>
              <a:rPr lang="en-US" dirty="0"/>
              <a:t>a sin</a:t>
            </a:r>
            <a:r>
              <a:rPr lang="el-GR" dirty="0"/>
              <a:t>θ</a:t>
            </a:r>
            <a:r>
              <a:rPr lang="en-US" baseline="-25000" dirty="0"/>
              <a:t>n </a:t>
            </a:r>
            <a:r>
              <a:rPr lang="el-GR" dirty="0"/>
              <a:t>= </a:t>
            </a:r>
            <a:r>
              <a:rPr lang="en-US" dirty="0"/>
              <a:t>n</a:t>
            </a:r>
            <a:r>
              <a:rPr lang="el-GR" dirty="0"/>
              <a:t>λ  (</a:t>
            </a:r>
            <a:r>
              <a:rPr lang="en-US" dirty="0"/>
              <a:t>n</a:t>
            </a:r>
            <a:r>
              <a:rPr lang="el-GR" dirty="0"/>
              <a:t> = </a:t>
            </a:r>
            <a:r>
              <a:rPr lang="en-US" dirty="0">
                <a:sym typeface="Symbol"/>
              </a:rPr>
              <a:t></a:t>
            </a:r>
            <a:r>
              <a:rPr lang="el-GR" dirty="0"/>
              <a:t>1, </a:t>
            </a:r>
            <a:r>
              <a:rPr lang="en-US" dirty="0">
                <a:sym typeface="Symbol"/>
              </a:rPr>
              <a:t></a:t>
            </a:r>
            <a:r>
              <a:rPr lang="el-GR" dirty="0"/>
              <a:t>2, </a:t>
            </a:r>
            <a:r>
              <a:rPr lang="en-US" dirty="0">
                <a:sym typeface="Symbol"/>
              </a:rPr>
              <a:t></a:t>
            </a:r>
            <a:r>
              <a:rPr lang="el-GR" dirty="0"/>
              <a:t>3, ….. ) </a:t>
            </a:r>
            <a:r>
              <a:rPr lang="en-US" b="1" dirty="0">
                <a:sym typeface="Symbol"/>
              </a:rPr>
              <a:t></a:t>
            </a:r>
            <a:r>
              <a:rPr lang="en-US" b="1" dirty="0"/>
              <a:t> </a:t>
            </a:r>
            <a:r>
              <a:rPr lang="el-GR" b="1" dirty="0"/>
              <a:t>ελάχιστα περίθλασης  </a:t>
            </a:r>
            <a:r>
              <a:rPr lang="el-GR" dirty="0"/>
              <a:t>(11</a:t>
            </a:r>
            <a:r>
              <a:rPr lang="el-GR" dirty="0" smtClean="0"/>
              <a:t>)</a:t>
            </a:r>
          </a:p>
          <a:p>
            <a:r>
              <a:rPr lang="el-GR" dirty="0"/>
              <a:t>Στην περίπτωση διπλής σχισμής τα μέγιστα (φωτεινοί κροσσοί συμβολής) θα εμφανιστούν σε γωνίες που ικανοποιούν τη σχέση (12).</a:t>
            </a:r>
          </a:p>
          <a:p>
            <a:pPr marL="0" indent="0" algn="ctr">
              <a:buNone/>
            </a:pPr>
            <a:r>
              <a:rPr lang="en-US" dirty="0"/>
              <a:t>d sin</a:t>
            </a:r>
            <a:r>
              <a:rPr lang="el-GR" dirty="0"/>
              <a:t>θ</a:t>
            </a:r>
            <a:r>
              <a:rPr lang="en-US" baseline="-25000" dirty="0"/>
              <a:t>m </a:t>
            </a:r>
            <a:r>
              <a:rPr lang="el-GR" dirty="0"/>
              <a:t>= </a:t>
            </a:r>
            <a:r>
              <a:rPr lang="en-US" dirty="0"/>
              <a:t>m</a:t>
            </a:r>
            <a:r>
              <a:rPr lang="el-GR" dirty="0"/>
              <a:t>λ  (</a:t>
            </a:r>
            <a:r>
              <a:rPr lang="en-US" dirty="0"/>
              <a:t>m</a:t>
            </a:r>
            <a:r>
              <a:rPr lang="el-GR" dirty="0"/>
              <a:t> = 0, </a:t>
            </a:r>
            <a:r>
              <a:rPr lang="en-US" dirty="0">
                <a:sym typeface="Symbol"/>
              </a:rPr>
              <a:t></a:t>
            </a:r>
            <a:r>
              <a:rPr lang="el-GR" dirty="0"/>
              <a:t>1, </a:t>
            </a:r>
            <a:r>
              <a:rPr lang="en-US" dirty="0">
                <a:sym typeface="Symbol"/>
              </a:rPr>
              <a:t></a:t>
            </a:r>
            <a:r>
              <a:rPr lang="el-GR" dirty="0"/>
              <a:t>2, </a:t>
            </a:r>
            <a:r>
              <a:rPr lang="en-US" dirty="0">
                <a:sym typeface="Symbol"/>
              </a:rPr>
              <a:t></a:t>
            </a:r>
            <a:r>
              <a:rPr lang="el-GR" dirty="0"/>
              <a:t>3, ….. ) </a:t>
            </a:r>
            <a:r>
              <a:rPr lang="en-US" b="1" dirty="0">
                <a:sym typeface="Symbol"/>
              </a:rPr>
              <a:t></a:t>
            </a:r>
            <a:r>
              <a:rPr lang="el-GR" b="1" dirty="0"/>
              <a:t> μέγιστα συμβολής  </a:t>
            </a:r>
            <a:r>
              <a:rPr lang="el-GR" dirty="0"/>
              <a:t>(12)</a:t>
            </a:r>
          </a:p>
          <a:p>
            <a:pPr marL="0" indent="0">
              <a:buNone/>
            </a:pPr>
            <a:r>
              <a:rPr lang="el-GR" dirty="0"/>
              <a:t>όπου </a:t>
            </a:r>
            <a:r>
              <a:rPr lang="en-US" dirty="0"/>
              <a:t>d</a:t>
            </a:r>
            <a:r>
              <a:rPr lang="el-GR" dirty="0"/>
              <a:t> είναι η απόσταση μεταξύ των δυο σχισμών.</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16191894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Ανάλυση δεδομένων </a:t>
            </a:r>
            <a:r>
              <a:rPr lang="el-GR" sz="3200" b="0" dirty="0" smtClean="0"/>
              <a:t>(4 </a:t>
            </a:r>
            <a:r>
              <a:rPr lang="el-GR" sz="3200" b="0" dirty="0"/>
              <a:t>από </a:t>
            </a:r>
            <a:r>
              <a:rPr lang="el-GR" sz="3200" b="0" dirty="0" smtClean="0"/>
              <a:t>4)</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5400600"/>
              </a:xfrm>
            </p:spPr>
            <p:txBody>
              <a:bodyPr>
                <a:normAutofit lnSpcReduction="10000"/>
              </a:bodyPr>
              <a:lstStyle/>
              <a:p>
                <a:r>
                  <a:rPr lang="el-GR" dirty="0"/>
                  <a:t>Για την ίδια τιμή θ, οι τιμές a και d ικανοποιούν ταυτόχρονα τις σχέσεις (11) και (12). Τότε η θέση των μεγίστων συμβολής και των ελαχίστων περίθλασης είναι η ίδια. </a:t>
                </a:r>
                <a:r>
                  <a:rPr lang="el-GR" dirty="0" smtClean="0"/>
                  <a:t>Διαιρώντας </a:t>
                </a:r>
                <a:r>
                  <a:rPr lang="el-GR" dirty="0"/>
                  <a:t>(12)/(11) έχουμε:</a:t>
                </a:r>
              </a:p>
              <a:p>
                <a:pPr marL="0" indent="0" algn="ctr">
                  <a:buNone/>
                </a:pPr>
                <a14:m>
                  <m:oMath xmlns:m="http://schemas.openxmlformats.org/officeDocument/2006/math">
                    <m:f>
                      <m:fPr>
                        <m:ctrlPr>
                          <a:rPr lang="el-GR" i="1">
                            <a:latin typeface="Cambria Math"/>
                          </a:rPr>
                        </m:ctrlPr>
                      </m:fPr>
                      <m:num>
                        <m:r>
                          <a:rPr lang="en-US" i="1">
                            <a:latin typeface="Cambria Math" panose="02040503050406030204" pitchFamily="18" charset="0"/>
                          </a:rPr>
                          <m:t>𝑑</m:t>
                        </m:r>
                        <m:func>
                          <m:funcPr>
                            <m:ctrlPr>
                              <a:rPr lang="el-GR" i="1">
                                <a:latin typeface="Cambria Math"/>
                              </a:rPr>
                            </m:ctrlPr>
                          </m:funcPr>
                          <m:fName>
                            <m:r>
                              <m:rPr>
                                <m:sty m:val="p"/>
                              </m:rPr>
                              <a:rPr lang="en-US">
                                <a:latin typeface="Cambria Math" panose="02040503050406030204" pitchFamily="18" charset="0"/>
                              </a:rPr>
                              <m:t>sin</m:t>
                            </m:r>
                          </m:fName>
                          <m:e>
                            <m:r>
                              <a:rPr lang="el-GR" i="1">
                                <a:latin typeface="Cambria Math" panose="02040503050406030204" pitchFamily="18" charset="0"/>
                              </a:rPr>
                              <m:t>𝜃</m:t>
                            </m:r>
                          </m:e>
                        </m:func>
                      </m:num>
                      <m:den>
                        <m:r>
                          <a:rPr lang="en-US" i="1">
                            <a:latin typeface="Cambria Math" panose="02040503050406030204" pitchFamily="18" charset="0"/>
                          </a:rPr>
                          <m:t>𝑎</m:t>
                        </m:r>
                        <m:func>
                          <m:funcPr>
                            <m:ctrlPr>
                              <a:rPr lang="el-GR" i="1">
                                <a:latin typeface="Cambria Math"/>
                              </a:rPr>
                            </m:ctrlPr>
                          </m:funcPr>
                          <m:fName>
                            <m:r>
                              <m:rPr>
                                <m:sty m:val="p"/>
                              </m:rPr>
                              <a:rPr lang="en-US">
                                <a:latin typeface="Cambria Math" panose="02040503050406030204" pitchFamily="18" charset="0"/>
                              </a:rPr>
                              <m:t>sin</m:t>
                            </m:r>
                          </m:fName>
                          <m:e>
                            <m:r>
                              <a:rPr lang="el-GR" i="1">
                                <a:latin typeface="Cambria Math" panose="02040503050406030204" pitchFamily="18" charset="0"/>
                              </a:rPr>
                              <m:t>𝜃</m:t>
                            </m:r>
                          </m:e>
                        </m:func>
                      </m:den>
                    </m:f>
                    <m:r>
                      <a:rPr lang="el-GR"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𝑚</m:t>
                        </m:r>
                        <m:r>
                          <a:rPr lang="el-GR" i="1">
                            <a:latin typeface="Cambria Math" panose="02040503050406030204" pitchFamily="18" charset="0"/>
                          </a:rPr>
                          <m:t>𝜆</m:t>
                        </m:r>
                      </m:num>
                      <m:den>
                        <m:r>
                          <a:rPr lang="en-US" i="1">
                            <a:latin typeface="Cambria Math" panose="02040503050406030204" pitchFamily="18" charset="0"/>
                          </a:rPr>
                          <m:t>𝑛</m:t>
                        </m:r>
                        <m:r>
                          <a:rPr lang="el-GR" i="1">
                            <a:latin typeface="Cambria Math" panose="02040503050406030204" pitchFamily="18" charset="0"/>
                          </a:rPr>
                          <m:t>𝜆</m:t>
                        </m:r>
                      </m:den>
                    </m:f>
                    <m:r>
                      <a:rPr lang="el-GR"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𝑑</m:t>
                        </m:r>
                      </m:num>
                      <m:den>
                        <m:r>
                          <a:rPr lang="en-US" i="1">
                            <a:latin typeface="Cambria Math" panose="02040503050406030204" pitchFamily="18" charset="0"/>
                          </a:rPr>
                          <m:t>𝑎</m:t>
                        </m:r>
                      </m:den>
                    </m:f>
                    <m:r>
                      <a:rPr lang="el-GR"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𝑚</m:t>
                        </m:r>
                      </m:num>
                      <m:den>
                        <m:r>
                          <a:rPr lang="en-US" i="1">
                            <a:latin typeface="Cambria Math" panose="02040503050406030204" pitchFamily="18" charset="0"/>
                          </a:rPr>
                          <m:t>𝑛</m:t>
                        </m:r>
                      </m:den>
                    </m:f>
                  </m:oMath>
                </a14:m>
                <a:r>
                  <a:rPr lang="el-GR" dirty="0"/>
                  <a:t>  (13</a:t>
                </a:r>
                <a:r>
                  <a:rPr lang="el-GR" dirty="0" smtClean="0"/>
                  <a:t>)</a:t>
                </a:r>
              </a:p>
              <a:p>
                <a:pPr marL="0" indent="0">
                  <a:buNone/>
                </a:pPr>
                <a:r>
                  <a:rPr lang="el-GR" dirty="0"/>
                  <a:t>Αν για παράδειγμα d = 0.5 mm και a = 0.1 mm, τότε από την τελευταία σχέση θα έ-χουμε: </a:t>
                </a:r>
                <a14:m>
                  <m:oMath xmlns:m="http://schemas.openxmlformats.org/officeDocument/2006/math">
                    <m:f>
                      <m:fPr>
                        <m:ctrlPr>
                          <a:rPr lang="el-GR" i="1">
                            <a:latin typeface="Cambria Math"/>
                          </a:rPr>
                        </m:ctrlPr>
                      </m:fPr>
                      <m:num>
                        <m:r>
                          <a:rPr lang="el-GR" i="1">
                            <a:latin typeface="Cambria Math" panose="02040503050406030204" pitchFamily="18" charset="0"/>
                          </a:rPr>
                          <m:t>0.5</m:t>
                        </m:r>
                      </m:num>
                      <m:den>
                        <m:r>
                          <a:rPr lang="el-GR" i="1">
                            <a:latin typeface="Cambria Math" panose="02040503050406030204" pitchFamily="18" charset="0"/>
                          </a:rPr>
                          <m:t>0.1</m:t>
                        </m:r>
                      </m:den>
                    </m:f>
                    <m:r>
                      <a:rPr lang="el-GR"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𝑚</m:t>
                        </m:r>
                      </m:num>
                      <m:den>
                        <m:r>
                          <a:rPr lang="el-GR" i="1">
                            <a:latin typeface="Cambria Math" panose="02040503050406030204" pitchFamily="18" charset="0"/>
                          </a:rPr>
                          <m:t>𝑛</m:t>
                        </m:r>
                      </m:den>
                    </m:f>
                    <m:r>
                      <a:rPr lang="el-GR" i="1">
                        <a:latin typeface="Cambria Math" panose="02040503050406030204" pitchFamily="18" charset="0"/>
                      </a:rPr>
                      <m:t>=5⟹</m:t>
                    </m:r>
                    <m:r>
                      <a:rPr lang="el-GR" i="1">
                        <a:latin typeface="Cambria Math" panose="02040503050406030204" pitchFamily="18" charset="0"/>
                      </a:rPr>
                      <m:t>𝑚</m:t>
                    </m:r>
                    <m:r>
                      <a:rPr lang="el-GR" i="1">
                        <a:latin typeface="Cambria Math" panose="02040503050406030204" pitchFamily="18" charset="0"/>
                      </a:rPr>
                      <m:t>=5</m:t>
                    </m:r>
                    <m:r>
                      <a:rPr lang="el-GR" i="1">
                        <a:latin typeface="Cambria Math" panose="02040503050406030204" pitchFamily="18" charset="0"/>
                      </a:rPr>
                      <m:t>𝑛</m:t>
                    </m:r>
                  </m:oMath>
                </a14:m>
                <a:r>
                  <a:rPr lang="el-GR" dirty="0"/>
                  <a:t> και επομένως:</a:t>
                </a:r>
              </a:p>
              <a:p>
                <a:pPr marL="0" indent="0">
                  <a:buNone/>
                </a:pPr>
                <a:r>
                  <a:rPr lang="el-GR" dirty="0"/>
                  <a:t>Για </a:t>
                </a:r>
                <a:r>
                  <a:rPr lang="en-US" dirty="0"/>
                  <a:t>n</a:t>
                </a:r>
                <a:r>
                  <a:rPr lang="el-GR" dirty="0"/>
                  <a:t> = 1</a:t>
                </a:r>
                <a:r>
                  <a:rPr lang="en-US" dirty="0">
                    <a:sym typeface="Symbol"/>
                  </a:rPr>
                  <a:t></a:t>
                </a:r>
                <a:r>
                  <a:rPr lang="en-US" dirty="0"/>
                  <a:t> m</a:t>
                </a:r>
                <a:r>
                  <a:rPr lang="el-GR" dirty="0"/>
                  <a:t> = 5. Αυτό σημαίνει ότι ο κροσσός συμβολής 5ης τάξης (μέγιστο) θα συμπέσει με τον κροσσό περίθλασης 1ης τάξης (ελάχιστο) και θα εξαφανιστεί. </a:t>
                </a:r>
                <a:endParaRPr lang="el-GR" dirty="0" smtClean="0"/>
              </a:p>
              <a:p>
                <a:pPr marL="0" indent="0">
                  <a:buNone/>
                </a:pPr>
                <a:r>
                  <a:rPr lang="el-GR" dirty="0"/>
                  <a:t>Κατά τον ίδιο τρόπο, αν </a:t>
                </a:r>
                <a:r>
                  <a:rPr lang="en-US" dirty="0"/>
                  <a:t>n</a:t>
                </a:r>
                <a:r>
                  <a:rPr lang="el-GR" dirty="0"/>
                  <a:t> = 2, 3, 4, …. , θα εξαφανιστούν και οι κροσσοί συμβολής τάξης </a:t>
                </a:r>
                <a:r>
                  <a:rPr lang="en-US" dirty="0"/>
                  <a:t>m</a:t>
                </a:r>
                <a:r>
                  <a:rPr lang="el-GR" dirty="0"/>
                  <a:t> = 10</a:t>
                </a:r>
                <a:r>
                  <a:rPr lang="el-GR" b="1" dirty="0"/>
                  <a:t>, </a:t>
                </a:r>
                <a:r>
                  <a:rPr lang="el-GR" dirty="0"/>
                  <a:t>15, 20, …. </a:t>
                </a:r>
              </a:p>
              <a:p>
                <a:pPr marL="0" indent="0">
                  <a:buNone/>
                </a:pPr>
                <a:endParaRPr lang="el-GR" dirty="0"/>
              </a:p>
              <a:p>
                <a:pPr marL="0" indent="0" algn="ctr">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5400600"/>
              </a:xfrm>
              <a:blipFill rotWithShape="1">
                <a:blip r:embed="rId2"/>
                <a:stretch>
                  <a:fillRect l="-1111" t="-1580" r="-44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8650702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r>
              <a:rPr lang="el-GR" dirty="0" smtClean="0"/>
              <a:t>Εργασίες </a:t>
            </a:r>
            <a:r>
              <a:rPr lang="el-GR" sz="3200" b="0" dirty="0" smtClean="0"/>
              <a:t>(1 από 4)</a:t>
            </a:r>
            <a:endParaRPr lang="el-GR" sz="3200" b="0" dirty="0"/>
          </a:p>
        </p:txBody>
      </p:sp>
      <p:sp>
        <p:nvSpPr>
          <p:cNvPr id="3" name="Θέση περιεχομένου 2"/>
          <p:cNvSpPr>
            <a:spLocks noGrp="1"/>
          </p:cNvSpPr>
          <p:nvPr>
            <p:ph idx="1"/>
          </p:nvPr>
        </p:nvSpPr>
        <p:spPr/>
        <p:txBody>
          <a:bodyPr/>
          <a:lstStyle/>
          <a:p>
            <a:pPr marL="457200" lvl="0" indent="-457200">
              <a:buFont typeface="+mj-lt"/>
              <a:buAutoNum type="arabicPeriod"/>
            </a:pPr>
            <a:r>
              <a:rPr lang="el-GR" dirty="0"/>
              <a:t>Πραγματοποιούμε τη διάταξη της Εικόνας 2, όπως περιγράψαμε στην </a:t>
            </a:r>
            <a:r>
              <a:rPr lang="el-GR" dirty="0" smtClean="0"/>
              <a:t>πειραματική </a:t>
            </a:r>
            <a:r>
              <a:rPr lang="el-GR" dirty="0"/>
              <a:t>διαδικασία και ρυθμίζουμε τις θέσεις των δυο φακών ώστε να δούμε επάνω σε πέτασμα καθαρούς κροσσούς.</a:t>
            </a:r>
          </a:p>
          <a:p>
            <a:pPr marL="457200" lvl="0" indent="-457200">
              <a:buFont typeface="+mj-lt"/>
              <a:buAutoNum type="arabicPeriod"/>
            </a:pPr>
            <a:r>
              <a:rPr lang="el-GR" dirty="0"/>
              <a:t>Αφαιρούμε το πέτασμα και ακριβώς στην ίδια θέση τοποθετούμε το </a:t>
            </a:r>
            <a:r>
              <a:rPr lang="el-GR" dirty="0" smtClean="0"/>
              <a:t>φωτοστοιχείο </a:t>
            </a:r>
            <a:r>
              <a:rPr lang="el-GR" dirty="0"/>
              <a:t>που βρίσκεται επάνω στη διάταξη πλευρικής μετατόπισης. </a:t>
            </a:r>
            <a:r>
              <a:rPr lang="el-GR" dirty="0" smtClean="0"/>
              <a:t>Ρυθμίζουμε </a:t>
            </a:r>
            <a:r>
              <a:rPr lang="el-GR" dirty="0"/>
              <a:t>ώστε το κέντρο του φωτοστοιχείου να ευθυγραμμίζεται με το ένα άκρο της απεικόνισης. </a:t>
            </a:r>
          </a:p>
          <a:p>
            <a:pPr marL="457200" lvl="0" indent="-457200">
              <a:buFont typeface="+mj-lt"/>
              <a:buAutoNum type="arabicPeriod"/>
            </a:pPr>
            <a:r>
              <a:rPr lang="el-GR" dirty="0"/>
              <a:t>Καταγράφουμε την απόσταση L μεταξύ φωτοστοιχείου και διαφράγματος που εμπεριέχει τη διπλή σχισμή.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7984356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Εργασίες </a:t>
            </a:r>
            <a:r>
              <a:rPr lang="el-GR" sz="3200" b="0" dirty="0" smtClean="0"/>
              <a:t>(2 από 4)</a:t>
            </a:r>
            <a:endParaRPr lang="el-GR" dirty="0"/>
          </a:p>
        </p:txBody>
      </p:sp>
      <p:sp>
        <p:nvSpPr>
          <p:cNvPr id="3" name="Θέση περιεχομένου 2"/>
          <p:cNvSpPr>
            <a:spLocks noGrp="1"/>
          </p:cNvSpPr>
          <p:nvPr>
            <p:ph idx="1"/>
          </p:nvPr>
        </p:nvSpPr>
        <p:spPr/>
        <p:txBody>
          <a:bodyPr/>
          <a:lstStyle/>
          <a:p>
            <a:pPr marL="457200" lvl="0" indent="-457200">
              <a:buFont typeface="+mj-lt"/>
              <a:buAutoNum type="arabicPeriod" startAt="4"/>
            </a:pPr>
            <a:r>
              <a:rPr lang="el-GR" dirty="0"/>
              <a:t>Στρέφουμε τον κοχλία ανά 0.2 mm και καταγράφουμε τις αντίστοιχες τιμές της τάσης V που εμφανίζονται στο ψηφιακό πολύμετρο στον Πίνακα 2. (</a:t>
            </a:r>
            <a:r>
              <a:rPr lang="el-GR" dirty="0" smtClean="0"/>
              <a:t>Σημείωση</a:t>
            </a:r>
            <a:r>
              <a:rPr lang="el-GR" dirty="0"/>
              <a:t>: οι τιμές της τάσης προσεγγίζουν ικανοποιητικά τις μεταβολές της έ-ντασης Ι)</a:t>
            </a:r>
          </a:p>
          <a:p>
            <a:pPr marL="457200" lvl="0" indent="-457200">
              <a:buFont typeface="+mj-lt"/>
              <a:buAutoNum type="arabicPeriod" startAt="4"/>
            </a:pPr>
            <a:r>
              <a:rPr lang="el-GR" dirty="0"/>
              <a:t>Πραγματοποιούμε το διάγραμμα Ι = f(x), όπου x η μετατόπιση του </a:t>
            </a:r>
            <a:r>
              <a:rPr lang="el-GR" dirty="0" smtClean="0"/>
              <a:t>φωτοστοιχείου</a:t>
            </a:r>
            <a:r>
              <a:rPr lang="el-GR" dirty="0"/>
              <a:t>, κατά μήκος των κροσσών.</a:t>
            </a:r>
          </a:p>
          <a:p>
            <a:pPr marL="457200" lvl="0" indent="-457200">
              <a:buFont typeface="+mj-lt"/>
              <a:buAutoNum type="arabicPeriod" startAt="4"/>
            </a:pPr>
            <a:r>
              <a:rPr lang="el-GR" dirty="0"/>
              <a:t>Επάνω στο διάγραμμα Ι = f(x) προσδιορίζουμε τα μέγιστα συμβολής για m = 1, 2, 3, 4 (Σχήμα 10) και υπολογίζουμε τις αποστάσεις τους από το κεντρικό μέγιστο x0 (δηλαδή υπολογίζουμε τις τιμές x1, x2, x3, x4).</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12321897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Εργασίες </a:t>
            </a:r>
            <a:r>
              <a:rPr lang="el-GR" sz="3200" b="0" dirty="0" smtClean="0"/>
              <a:t>(3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lstStyle/>
          <a:p>
            <a:pPr marL="457200" lvl="0" indent="-457200">
              <a:buFont typeface="+mj-lt"/>
              <a:buAutoNum type="arabicPeriod" startAt="7"/>
            </a:pPr>
            <a:r>
              <a:rPr lang="el-GR" dirty="0"/>
              <a:t>Από τη σχέση (8) υπολογίζουμε, για κάθε x, την τιμή της απόστασης d μεταξύ των σχισμών. Συγκρίνουμε τις τιμές d με την τιμή που δίνει ο κατασκευαστής. Ποια πειραματική τιμή την προσεγγίζει περισσότερο;</a:t>
            </a:r>
          </a:p>
          <a:p>
            <a:pPr marL="457200" lvl="0" indent="-457200">
              <a:buFont typeface="+mj-lt"/>
              <a:buAutoNum type="arabicPeriod" startAt="7"/>
            </a:pPr>
            <a:r>
              <a:rPr lang="el-GR" dirty="0"/>
              <a:t>Στο ίδιο διάγραμμα προσδιορίζουμε το πρώτο ελάχιστο περίθλασης (n = 1) και υπολογίζουμε την απόστασή του y1 από τον κεντρικό κροσσό (Σχήμα 10).</a:t>
            </a:r>
          </a:p>
          <a:p>
            <a:pPr marL="457200" lvl="0" indent="-457200">
              <a:buFont typeface="+mj-lt"/>
              <a:buAutoNum type="arabicPeriod" startAt="7"/>
            </a:pPr>
            <a:r>
              <a:rPr lang="el-GR" dirty="0"/>
              <a:t>Από τη σχέση (11) και για sinθ = y1/L υπολογίζουμε το εύρος a των σχισμών.</a:t>
            </a:r>
          </a:p>
          <a:p>
            <a:pPr marL="457200" lvl="0" indent="-457200">
              <a:buFont typeface="+mj-lt"/>
              <a:buAutoNum type="arabicPeriod" startAt="7"/>
            </a:pPr>
            <a:r>
              <a:rPr lang="el-GR" dirty="0"/>
              <a:t>Βάσει των τιμών a και d που υπολογίσαμε πειραματικά, ποιες τάξεις κροσσών (συμβολής) δεν περιμένουμε να εμφανιστούν στο διάγραμμα I = f(x);</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37917592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Εργασίες </a:t>
            </a:r>
            <a:r>
              <a:rPr lang="el-GR" sz="3200" b="0" dirty="0" smtClean="0"/>
              <a:t>(4 </a:t>
            </a:r>
            <a:r>
              <a:rPr lang="el-GR" sz="3200" b="0" dirty="0"/>
              <a:t>από </a:t>
            </a:r>
            <a:r>
              <a:rPr lang="el-GR" sz="3200" b="0" dirty="0" smtClean="0"/>
              <a:t>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4098921732"/>
              </p:ext>
            </p:extLst>
          </p:nvPr>
        </p:nvGraphicFramePr>
        <p:xfrm>
          <a:off x="971600" y="1412776"/>
          <a:ext cx="7416824" cy="3470148"/>
        </p:xfrm>
        <a:graphic>
          <a:graphicData uri="http://schemas.openxmlformats.org/drawingml/2006/table">
            <a:tbl>
              <a:tblPr firstRow="1" firstCol="1" lastRow="1" lastCol="1" bandRow="1" bandCol="1">
                <a:tableStyleId>{5940675A-B579-460E-94D1-54222C63F5DA}</a:tableStyleId>
              </a:tblPr>
              <a:tblGrid>
                <a:gridCol w="2088232"/>
                <a:gridCol w="1296144"/>
                <a:gridCol w="2304256"/>
                <a:gridCol w="1728192"/>
              </a:tblGrid>
              <a:tr h="241300">
                <a:tc gridSpan="4">
                  <a:txBody>
                    <a:bodyPr/>
                    <a:lstStyle/>
                    <a:p>
                      <a:pPr>
                        <a:lnSpc>
                          <a:spcPct val="115000"/>
                        </a:lnSpc>
                        <a:spcAft>
                          <a:spcPts val="1000"/>
                        </a:spcAft>
                      </a:pPr>
                      <a:r>
                        <a:rPr lang="en-US" sz="1800" dirty="0">
                          <a:effectLst/>
                        </a:rPr>
                        <a:t>L = ……… (cm)     a = ….. (mm)     d = ……. (mm)</a:t>
                      </a:r>
                      <a:endParaRPr lang="el-GR" sz="1800" dirty="0">
                        <a:effectLst/>
                        <a:latin typeface="Arial"/>
                        <a:ea typeface="Times New Roman"/>
                        <a:cs typeface="Times New Roman"/>
                      </a:endParaRPr>
                    </a:p>
                  </a:txBody>
                  <a:tcPr marL="68580" marR="68580" marT="0" marB="0" anchor="ctr"/>
                </a:tc>
                <a:tc hMerge="1">
                  <a:txBody>
                    <a:bodyPr/>
                    <a:lstStyle/>
                    <a:p>
                      <a:endParaRPr lang="el-GR"/>
                    </a:p>
                  </a:txBody>
                  <a:tcPr/>
                </a:tc>
                <a:tc hMerge="1">
                  <a:txBody>
                    <a:bodyPr/>
                    <a:lstStyle/>
                    <a:p>
                      <a:endParaRPr lang="el-GR"/>
                    </a:p>
                  </a:txBody>
                  <a:tcPr/>
                </a:tc>
                <a:tc hMerge="1">
                  <a:txBody>
                    <a:bodyPr/>
                    <a:lstStyle/>
                    <a:p>
                      <a:endParaRPr lang="el-GR"/>
                    </a:p>
                  </a:txBody>
                  <a:tcPr/>
                </a:tc>
              </a:tr>
              <a:tr h="241300">
                <a:tc>
                  <a:txBody>
                    <a:bodyPr/>
                    <a:lstStyle/>
                    <a:p>
                      <a:pPr algn="ctr">
                        <a:lnSpc>
                          <a:spcPct val="115000"/>
                        </a:lnSpc>
                        <a:spcAft>
                          <a:spcPts val="1000"/>
                        </a:spcAft>
                      </a:pPr>
                      <a:r>
                        <a:rPr lang="en-US" sz="1800" dirty="0">
                          <a:effectLst/>
                        </a:rPr>
                        <a:t>Μετακίνηση x (mm) </a:t>
                      </a:r>
                      <a:endParaRPr lang="el-GR" sz="1800" dirty="0">
                        <a:effectLst/>
                        <a:latin typeface="Arial"/>
                        <a:ea typeface="Times New Roman"/>
                        <a:cs typeface="Times New Roman"/>
                      </a:endParaRPr>
                    </a:p>
                  </a:txBody>
                  <a:tcPr marL="68580" marR="68580" marT="0" marB="0" anchor="ctr"/>
                </a:tc>
                <a:tc>
                  <a:txBody>
                    <a:bodyPr/>
                    <a:lstStyle/>
                    <a:p>
                      <a:pPr algn="ctr">
                        <a:lnSpc>
                          <a:spcPct val="115000"/>
                        </a:lnSpc>
                        <a:spcAft>
                          <a:spcPts val="1000"/>
                        </a:spcAft>
                      </a:pPr>
                      <a:r>
                        <a:rPr lang="en-US" sz="1800" dirty="0">
                          <a:effectLst/>
                        </a:rPr>
                        <a:t>V (volts)</a:t>
                      </a:r>
                      <a:endParaRPr lang="el-GR" sz="1800" dirty="0">
                        <a:effectLst/>
                        <a:latin typeface="Arial"/>
                        <a:ea typeface="Times New Roman"/>
                        <a:cs typeface="Times New Roman"/>
                      </a:endParaRPr>
                    </a:p>
                  </a:txBody>
                  <a:tcPr marL="68580" marR="68580" marT="0" marB="0" anchor="ctr"/>
                </a:tc>
                <a:tc>
                  <a:txBody>
                    <a:bodyPr/>
                    <a:lstStyle/>
                    <a:p>
                      <a:pPr algn="ctr">
                        <a:lnSpc>
                          <a:spcPct val="115000"/>
                        </a:lnSpc>
                        <a:spcAft>
                          <a:spcPts val="1000"/>
                        </a:spcAft>
                      </a:pPr>
                      <a:r>
                        <a:rPr lang="en-US" sz="1800" dirty="0">
                          <a:effectLst/>
                        </a:rPr>
                        <a:t>Μετακίνηση x (mm)</a:t>
                      </a:r>
                      <a:endParaRPr lang="el-GR" sz="1800" dirty="0">
                        <a:effectLst/>
                        <a:latin typeface="Arial"/>
                        <a:ea typeface="Times New Roman"/>
                        <a:cs typeface="Times New Roman"/>
                      </a:endParaRPr>
                    </a:p>
                  </a:txBody>
                  <a:tcPr marL="68580" marR="68580" marT="0" marB="0" anchor="ctr"/>
                </a:tc>
                <a:tc>
                  <a:txBody>
                    <a:bodyPr/>
                    <a:lstStyle/>
                    <a:p>
                      <a:pPr algn="ctr">
                        <a:lnSpc>
                          <a:spcPct val="115000"/>
                        </a:lnSpc>
                        <a:spcAft>
                          <a:spcPts val="1000"/>
                        </a:spcAft>
                      </a:pPr>
                      <a:r>
                        <a:rPr lang="en-US" sz="1800" dirty="0">
                          <a:effectLst/>
                        </a:rPr>
                        <a:t>V (volts)</a:t>
                      </a:r>
                      <a:endParaRPr lang="el-GR" sz="1800" dirty="0">
                        <a:effectLst/>
                        <a:latin typeface="Arial"/>
                        <a:ea typeface="Times New Roman"/>
                        <a:cs typeface="Times New Roman"/>
                      </a:endParaRPr>
                    </a:p>
                  </a:txBody>
                  <a:tcPr marL="68580" marR="68580" marT="0" marB="0" anchor="ctr"/>
                </a:tc>
              </a:tr>
              <a:tr h="241300">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r>
              <a:tr h="241300">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r>
              <a:tr h="241300">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r>
              <a:tr h="241300">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r>
              <a:tr h="241300">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r>
              <a:tr h="241300">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r>
              <a:tr h="241300">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r>
              <a:tr h="241300">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r>
              <a:tr h="241300">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l-GR" sz="1800" dirty="0">
                        <a:effectLst/>
                        <a:latin typeface="Arial"/>
                        <a:ea typeface="Times New Roman"/>
                        <a:cs typeface="Times New Roman"/>
                      </a:endParaRPr>
                    </a:p>
                  </a:txBody>
                  <a:tcPr marL="68580" marR="68580" marT="0" marB="0"/>
                </a:tc>
              </a:tr>
            </a:tbl>
          </a:graphicData>
        </a:graphic>
      </p:graphicFrame>
      <p:sp>
        <p:nvSpPr>
          <p:cNvPr id="6" name="Ορθογώνιο 5"/>
          <p:cNvSpPr/>
          <p:nvPr/>
        </p:nvSpPr>
        <p:spPr>
          <a:xfrm>
            <a:off x="3923928" y="4941168"/>
            <a:ext cx="1248612" cy="400110"/>
          </a:xfrm>
          <a:prstGeom prst="rect">
            <a:avLst/>
          </a:prstGeom>
        </p:spPr>
        <p:txBody>
          <a:bodyPr wrap="none">
            <a:spAutoFit/>
          </a:bodyPr>
          <a:lstStyle/>
          <a:p>
            <a:r>
              <a:rPr lang="en-US" sz="2000" b="1" dirty="0">
                <a:latin typeface="+mn-lt"/>
              </a:rPr>
              <a:t>Πίνακας 2</a:t>
            </a:r>
            <a:endParaRPr lang="el-GR" sz="2000" b="1" dirty="0">
              <a:latin typeface="+mn-lt"/>
            </a:endParaRPr>
          </a:p>
        </p:txBody>
      </p:sp>
    </p:spTree>
    <p:extLst>
      <p:ext uri="{BB962C8B-B14F-4D97-AF65-F5344CB8AC3E}">
        <p14:creationId xmlns:p14="http://schemas.microsoft.com/office/powerpoint/2010/main" val="41427788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Μήτσου 2014. Γεώργιος Μήτσου. «Φυσική Οπτική (Ε). Ενότητα </a:t>
            </a:r>
            <a:r>
              <a:rPr lang="en-US" sz="2000" dirty="0" smtClean="0"/>
              <a:t>8:</a:t>
            </a:r>
            <a:r>
              <a:rPr lang="el-GR" sz="2000" dirty="0"/>
              <a:t> Συμβολή Κυμάτων – Πείραμα διπλής </a:t>
            </a:r>
            <a:r>
              <a:rPr lang="el-GR" sz="2000" dirty="0" smtClean="0"/>
              <a:t>σχισμής».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smtClean="0"/>
              <a:t>(3 </a:t>
            </a:r>
            <a:r>
              <a:rPr lang="el-GR" sz="3200" b="0" dirty="0"/>
              <a:t>από </a:t>
            </a:r>
            <a:r>
              <a:rPr lang="en-US" sz="3200" b="0" dirty="0"/>
              <a:t>31</a:t>
            </a:r>
            <a:r>
              <a:rPr lang="el-GR" sz="3200" b="0" dirty="0" smtClean="0"/>
              <a:t>)</a:t>
            </a:r>
            <a:endParaRPr lang="el-GR" sz="3200" dirty="0"/>
          </a:p>
        </p:txBody>
      </p:sp>
      <p:sp>
        <p:nvSpPr>
          <p:cNvPr id="3" name="Θέση περιεχομένου 2"/>
          <p:cNvSpPr>
            <a:spLocks noGrp="1"/>
          </p:cNvSpPr>
          <p:nvPr>
            <p:ph idx="1"/>
          </p:nvPr>
        </p:nvSpPr>
        <p:spPr>
          <a:xfrm>
            <a:off x="457200" y="1535836"/>
            <a:ext cx="8229600" cy="4701475"/>
          </a:xfrm>
        </p:spPr>
        <p:txBody>
          <a:bodyPr/>
          <a:lstStyle/>
          <a:p>
            <a:r>
              <a:rPr lang="el-GR" dirty="0"/>
              <a:t>Η παραπάνω εικόνα θα αλλάξει δραματικά αν στο εμπόδιο προσπέσει ένα κύμα. Θα έχετε παρατηρήσει άλλωστε (φαινόμενο γνωστό και από το 17ο αιώνα), ότι κύματα νερού που περνούν από ένα μικρό άνοιγμα, εξέρχονται από αυτό σε κυκλική </a:t>
            </a:r>
            <a:r>
              <a:rPr lang="el-GR" dirty="0" smtClean="0"/>
              <a:t>διάταξη </a:t>
            </a:r>
            <a:r>
              <a:rPr lang="el-GR" dirty="0"/>
              <a:t>(Σχήμα 2).</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9768255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8167039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8924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222344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01286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smtClean="0"/>
              <a:t>(</a:t>
            </a:r>
            <a:r>
              <a:rPr lang="en-US" sz="3200" b="0" dirty="0" smtClean="0"/>
              <a:t>4</a:t>
            </a:r>
            <a:r>
              <a:rPr lang="el-GR" sz="3200" b="0" dirty="0" smtClean="0"/>
              <a:t> </a:t>
            </a:r>
            <a:r>
              <a:rPr lang="el-GR" sz="3200" b="0" dirty="0"/>
              <a:t>από </a:t>
            </a:r>
            <a:r>
              <a:rPr lang="en-US" sz="3200" b="0" dirty="0"/>
              <a:t>31</a:t>
            </a:r>
            <a:r>
              <a:rPr lang="el-GR" sz="3200" b="0" dirty="0" smtClean="0"/>
              <a:t>)</a:t>
            </a:r>
            <a:endParaRPr lang="el-GR" sz="3200" dirty="0"/>
          </a:p>
        </p:txBody>
      </p:sp>
      <p:sp>
        <p:nvSpPr>
          <p:cNvPr id="3" name="Θέση περιεχομένου 2"/>
          <p:cNvSpPr>
            <a:spLocks noGrp="1"/>
          </p:cNvSpPr>
          <p:nvPr>
            <p:ph idx="1"/>
          </p:nvPr>
        </p:nvSpPr>
        <p:spPr/>
        <p:txBody>
          <a:bodyPr>
            <a:normAutofit fontScale="92500" lnSpcReduction="10000"/>
          </a:bodyPr>
          <a:lstStyle/>
          <a:p>
            <a:r>
              <a:rPr lang="el-GR" dirty="0"/>
              <a:t>Είναι κατανοητό ότι αν η ταχύτητα των κυμάτων που προσπίπτουν στο εμπόδιο είναι η ίδια με την ταχύτητα των κυμάτων που διαμορφώνονται μετά το άνοιγμα, τότε και το μήκος κύματος λ θα είναι το ίδιο. Σε διαφορετική περίπτωση, το λ αλλάζει. Ο Huygens, κατά το 17ο αιώνα πρότεινε μια ιδέα που αργότερα (κατά το 19ο αιώνα) βελτιώθηκε από το Fresnel και είναι γνωστή ως η αρχή των Huygens – Fresnel:</a:t>
            </a:r>
          </a:p>
          <a:p>
            <a:pPr marL="0" indent="0">
              <a:buNone/>
            </a:pPr>
            <a:r>
              <a:rPr lang="el-GR" dirty="0"/>
              <a:t>“Αν ένα επίπεδο μονοχρωματικό κύμα προσπίπτει σε πέτασμα που φέρει ένα άνοιγμα, τότε όλα τα σημεία στο επίπεδο του ανοίγματος μπορεί να θεωρηθούν ως δευτερογενείς σημειακές πηγές που εκπέμπουν σφαιρικά κύματα (στην περίπτωση του νερού κυκλικά κύματα – χώρος 2 διαστάσεων) και αυτές οι σημειακές πηγές αντικαθιστούν την </a:t>
            </a:r>
            <a:r>
              <a:rPr lang="el-GR" dirty="0" smtClean="0"/>
              <a:t>πραγματική </a:t>
            </a:r>
            <a:r>
              <a:rPr lang="el-GR" dirty="0"/>
              <a:t>πηγή η οποία πλημμυρίζει το πέτασμα, ενώ το ίδιο το πέτασμα απορροφά την ακτινοβολία που προσπίπτει σ’ αυτό.”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178791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smtClean="0"/>
              <a:t>(</a:t>
            </a:r>
            <a:r>
              <a:rPr lang="en-US" sz="3200" b="0" dirty="0" smtClean="0"/>
              <a:t>5</a:t>
            </a:r>
            <a:r>
              <a:rPr lang="el-GR" sz="3200" b="0" dirty="0" smtClean="0"/>
              <a:t> </a:t>
            </a:r>
            <a:r>
              <a:rPr lang="el-GR" sz="3200" b="0" dirty="0"/>
              <a:t>από </a:t>
            </a:r>
            <a:r>
              <a:rPr lang="en-US" sz="3200" b="0" dirty="0"/>
              <a:t>31</a:t>
            </a:r>
            <a:r>
              <a:rPr lang="el-GR" sz="3200" b="0" dirty="0" smtClean="0"/>
              <a:t>)</a:t>
            </a:r>
            <a:endParaRPr lang="el-GR" sz="3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grpSp>
        <p:nvGrpSpPr>
          <p:cNvPr id="29" name="Ομάδα 28"/>
          <p:cNvGrpSpPr/>
          <p:nvPr/>
        </p:nvGrpSpPr>
        <p:grpSpPr>
          <a:xfrm>
            <a:off x="3347864" y="1844824"/>
            <a:ext cx="1800200" cy="2520280"/>
            <a:chOff x="3347864" y="1844824"/>
            <a:chExt cx="1800200" cy="252028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844824"/>
              <a:ext cx="1800200" cy="215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 Box 46"/>
            <p:cNvSpPr txBox="1">
              <a:spLocks noChangeArrowheads="1"/>
            </p:cNvSpPr>
            <p:nvPr/>
          </p:nvSpPr>
          <p:spPr bwMode="auto">
            <a:xfrm>
              <a:off x="3419872" y="4077072"/>
              <a:ext cx="486410" cy="288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νερό</a:t>
              </a:r>
              <a:endParaRPr lang="el-GR" sz="1500" dirty="0">
                <a:effectLst/>
                <a:latin typeface="+mn-lt"/>
                <a:ea typeface="Times New Roman"/>
                <a:cs typeface="Times New Roman"/>
              </a:endParaRPr>
            </a:p>
          </p:txBody>
        </p:sp>
        <p:sp>
          <p:nvSpPr>
            <p:cNvPr id="31" name="Text Box 46"/>
            <p:cNvSpPr txBox="1">
              <a:spLocks noChangeArrowheads="1"/>
            </p:cNvSpPr>
            <p:nvPr/>
          </p:nvSpPr>
          <p:spPr bwMode="auto">
            <a:xfrm>
              <a:off x="4427984" y="4077072"/>
              <a:ext cx="486410" cy="288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νερό</a:t>
              </a:r>
              <a:endParaRPr lang="el-GR" sz="1500" dirty="0">
                <a:effectLst/>
                <a:latin typeface="+mn-lt"/>
                <a:ea typeface="Times New Roman"/>
                <a:cs typeface="Times New Roman"/>
              </a:endParaRPr>
            </a:p>
          </p:txBody>
        </p:sp>
      </p:grpSp>
      <p:sp>
        <p:nvSpPr>
          <p:cNvPr id="32" name="Ορθογώνιο 31"/>
          <p:cNvSpPr/>
          <p:nvPr/>
        </p:nvSpPr>
        <p:spPr>
          <a:xfrm>
            <a:off x="1377076" y="4509120"/>
            <a:ext cx="7155363" cy="707886"/>
          </a:xfrm>
          <a:prstGeom prst="rect">
            <a:avLst/>
          </a:prstGeom>
        </p:spPr>
        <p:txBody>
          <a:bodyPr wrap="square">
            <a:spAutoFit/>
          </a:bodyPr>
          <a:lstStyle/>
          <a:p>
            <a:r>
              <a:rPr lang="el-GR" sz="2000" b="1" dirty="0">
                <a:latin typeface="+mn-lt"/>
              </a:rPr>
              <a:t>Σχήμα 2:</a:t>
            </a:r>
            <a:r>
              <a:rPr lang="el-GR" sz="2000" dirty="0">
                <a:latin typeface="+mn-lt"/>
              </a:rPr>
              <a:t> Τα κύματα θα εξέλθουν σε σφαιρική ή κυκλική διάταξη από το άνοιγμα του εμποδίου.</a:t>
            </a:r>
          </a:p>
        </p:txBody>
      </p:sp>
    </p:spTree>
    <p:extLst>
      <p:ext uri="{BB962C8B-B14F-4D97-AF65-F5344CB8AC3E}">
        <p14:creationId xmlns:p14="http://schemas.microsoft.com/office/powerpoint/2010/main" val="3259949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smtClean="0"/>
              <a:t>(</a:t>
            </a:r>
            <a:r>
              <a:rPr lang="en-US" sz="3200" b="0" dirty="0" smtClean="0"/>
              <a:t>6</a:t>
            </a:r>
            <a:r>
              <a:rPr lang="el-GR" sz="3200" b="0" dirty="0" smtClean="0"/>
              <a:t> </a:t>
            </a:r>
            <a:r>
              <a:rPr lang="el-GR" sz="3200" b="0" dirty="0"/>
              <a:t>από </a:t>
            </a:r>
            <a:r>
              <a:rPr lang="en-US" sz="3200" b="0" dirty="0"/>
              <a:t>31</a:t>
            </a:r>
            <a:r>
              <a:rPr lang="el-GR" sz="3200" b="0" dirty="0" smtClean="0"/>
              <a:t>)</a:t>
            </a:r>
            <a:endParaRPr lang="el-GR" sz="3200" dirty="0"/>
          </a:p>
        </p:txBody>
      </p:sp>
      <p:sp>
        <p:nvSpPr>
          <p:cNvPr id="3" name="Θέση περιεχομένου 2"/>
          <p:cNvSpPr>
            <a:spLocks noGrp="1"/>
          </p:cNvSpPr>
          <p:nvPr>
            <p:ph idx="1"/>
          </p:nvPr>
        </p:nvSpPr>
        <p:spPr/>
        <p:txBody>
          <a:bodyPr>
            <a:normAutofit/>
          </a:bodyPr>
          <a:lstStyle/>
          <a:p>
            <a:r>
              <a:rPr lang="el-GR" dirty="0"/>
              <a:t>Η αρχή των Huygens – Fresnel είναι αρκετά ισχυρή ως προς τη διατύπωσή της, αν και υπάρχουν διαφορετικές γνώμες ως προς την επιστημονική της αξία. Για παράδειγμα, ο Melvin Schartz στο γνωστό βιβλίο του «Αρχές Ηλεκτροδυναμικής» αναφέρει το εξής: </a:t>
            </a:r>
            <a:endParaRPr lang="el-GR" dirty="0" smtClean="0"/>
          </a:p>
          <a:p>
            <a:pPr marL="0" indent="0">
              <a:buNone/>
            </a:pPr>
            <a:r>
              <a:rPr lang="el-GR" dirty="0" smtClean="0"/>
              <a:t>Η </a:t>
            </a:r>
            <a:r>
              <a:rPr lang="el-GR" dirty="0"/>
              <a:t>αρχή του Huygens μας λέει να θεωρήσουμε κάθε σημείο επάνω σ’ ένα μέτωπο κύματος ως μια νέα πηγή ακτινοβολίας και να αθροίσουμε την ακτινοβολία απ’ όλες αυτές τις νέες πηγές μαζί. Φυσικά αυτό δεν στέκει γιατί το φως δεν εκπέμπει </a:t>
            </a:r>
            <a:r>
              <a:rPr lang="el-GR" dirty="0" smtClean="0"/>
              <a:t>φως</a:t>
            </a:r>
            <a:r>
              <a:rPr lang="el-GR" dirty="0"/>
              <a:t>, παρά μόνο επιταχυνόμενα φορτία εκπέμπουν φως</a:t>
            </a:r>
            <a:r>
              <a:rPr lang="el-GR" dirty="0" smtClean="0"/>
              <a:t>.</a:t>
            </a:r>
          </a:p>
          <a:p>
            <a:r>
              <a:rPr lang="el-GR" dirty="0"/>
              <a:t>Ας θεωρήσουμε κι εμείς προς στιγμήν ότι η αρχή των Huygens – Fresnel δεν ισχύει: αργότερα θα δούμε ότι μας δίνει τη σωστή απάντηση για λάθος όμως αιτίες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079281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a:t>
            </a:r>
            <a:r>
              <a:rPr lang="el-GR" sz="3200" b="0" dirty="0" smtClean="0"/>
              <a:t>(</a:t>
            </a:r>
            <a:r>
              <a:rPr lang="en-US" sz="3200" b="0" dirty="0" smtClean="0"/>
              <a:t>7</a:t>
            </a:r>
            <a:r>
              <a:rPr lang="el-GR" sz="3200" b="0" dirty="0" smtClean="0"/>
              <a:t> </a:t>
            </a:r>
            <a:r>
              <a:rPr lang="el-GR" sz="3200" b="0" dirty="0"/>
              <a:t>από </a:t>
            </a:r>
            <a:r>
              <a:rPr lang="en-US" sz="3200" b="0" dirty="0"/>
              <a:t>31</a:t>
            </a:r>
            <a:r>
              <a:rPr lang="el-GR" sz="3200" b="0" dirty="0" smtClean="0"/>
              <a:t>)</a:t>
            </a:r>
            <a:endParaRPr lang="el-GR" sz="3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grpSp>
        <p:nvGrpSpPr>
          <p:cNvPr id="28" name="Ομάδα 27"/>
          <p:cNvGrpSpPr/>
          <p:nvPr/>
        </p:nvGrpSpPr>
        <p:grpSpPr>
          <a:xfrm>
            <a:off x="3571875" y="1776682"/>
            <a:ext cx="2508250" cy="1457331"/>
            <a:chOff x="2573655" y="1830343"/>
            <a:chExt cx="2508250" cy="1457331"/>
          </a:xfrm>
        </p:grpSpPr>
        <p:cxnSp>
          <p:nvCxnSpPr>
            <p:cNvPr id="7" name="Line 54"/>
            <p:cNvCxnSpPr/>
            <p:nvPr/>
          </p:nvCxnSpPr>
          <p:spPr bwMode="auto">
            <a:xfrm>
              <a:off x="2659380" y="2081803"/>
              <a:ext cx="0" cy="110299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Line 55"/>
            <p:cNvCxnSpPr/>
            <p:nvPr/>
          </p:nvCxnSpPr>
          <p:spPr bwMode="auto">
            <a:xfrm>
              <a:off x="2811780" y="2081803"/>
              <a:ext cx="0" cy="110299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9" name="Group 56"/>
            <p:cNvGrpSpPr>
              <a:grpSpLocks/>
            </p:cNvGrpSpPr>
            <p:nvPr/>
          </p:nvGrpSpPr>
          <p:grpSpPr bwMode="auto">
            <a:xfrm>
              <a:off x="3302635" y="1926868"/>
              <a:ext cx="1270" cy="1360806"/>
              <a:chOff x="4434" y="9000"/>
              <a:chExt cx="2" cy="1857"/>
            </a:xfrm>
          </p:grpSpPr>
          <p:cxnSp>
            <p:nvCxnSpPr>
              <p:cNvPr id="25" name="Line 57"/>
              <p:cNvCxnSpPr/>
              <p:nvPr/>
            </p:nvCxnSpPr>
            <p:spPr bwMode="auto">
              <a:xfrm rot="-5400000">
                <a:off x="4148" y="10569"/>
                <a:ext cx="574"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Line 58"/>
              <p:cNvCxnSpPr/>
              <p:nvPr/>
            </p:nvCxnSpPr>
            <p:spPr bwMode="auto">
              <a:xfrm rot="-5400000">
                <a:off x="4170" y="9264"/>
                <a:ext cx="530" cy="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Line 59"/>
              <p:cNvCxnSpPr/>
              <p:nvPr/>
            </p:nvCxnSpPr>
            <p:spPr bwMode="auto">
              <a:xfrm rot="-5400000">
                <a:off x="4143" y="9905"/>
                <a:ext cx="584"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0" name="Group 60"/>
            <p:cNvGrpSpPr>
              <a:grpSpLocks/>
            </p:cNvGrpSpPr>
            <p:nvPr/>
          </p:nvGrpSpPr>
          <p:grpSpPr bwMode="auto">
            <a:xfrm>
              <a:off x="2573655" y="2358973"/>
              <a:ext cx="387985" cy="540216"/>
              <a:chOff x="3215" y="9739"/>
              <a:chExt cx="529" cy="738"/>
            </a:xfrm>
          </p:grpSpPr>
          <p:cxnSp>
            <p:nvCxnSpPr>
              <p:cNvPr id="21" name="Line 61"/>
              <p:cNvCxnSpPr/>
              <p:nvPr/>
            </p:nvCxnSpPr>
            <p:spPr bwMode="auto">
              <a:xfrm flipV="1">
                <a:off x="3215" y="9739"/>
                <a:ext cx="529" cy="1"/>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Line 62"/>
              <p:cNvCxnSpPr/>
              <p:nvPr/>
            </p:nvCxnSpPr>
            <p:spPr bwMode="auto">
              <a:xfrm flipV="1">
                <a:off x="3215" y="9983"/>
                <a:ext cx="527" cy="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Line 63"/>
              <p:cNvCxnSpPr/>
              <p:nvPr/>
            </p:nvCxnSpPr>
            <p:spPr bwMode="auto">
              <a:xfrm flipV="1">
                <a:off x="3215" y="10229"/>
                <a:ext cx="527" cy="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Line 64"/>
              <p:cNvCxnSpPr/>
              <p:nvPr/>
            </p:nvCxnSpPr>
            <p:spPr bwMode="auto">
              <a:xfrm flipV="1">
                <a:off x="3215" y="10475"/>
                <a:ext cx="527" cy="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1" name="Text Box 65"/>
            <p:cNvSpPr txBox="1">
              <a:spLocks noChangeArrowheads="1"/>
            </p:cNvSpPr>
            <p:nvPr/>
          </p:nvSpPr>
          <p:spPr bwMode="auto">
            <a:xfrm>
              <a:off x="3041650" y="2220868"/>
              <a:ext cx="25590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12" name="Text Box 66"/>
            <p:cNvSpPr txBox="1">
              <a:spLocks noChangeArrowheads="1"/>
            </p:cNvSpPr>
            <p:nvPr/>
          </p:nvSpPr>
          <p:spPr bwMode="auto">
            <a:xfrm>
              <a:off x="3041650" y="2797448"/>
              <a:ext cx="25590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Β</a:t>
              </a:r>
              <a:endParaRPr lang="el-GR" sz="1100" dirty="0">
                <a:effectLst/>
                <a:latin typeface="Arial"/>
                <a:ea typeface="Times New Roman"/>
                <a:cs typeface="Times New Roman"/>
              </a:endParaRPr>
            </a:p>
          </p:txBody>
        </p:sp>
        <p:sp>
          <p:nvSpPr>
            <p:cNvPr id="13" name="Text Box 67"/>
            <p:cNvSpPr txBox="1">
              <a:spLocks noChangeArrowheads="1"/>
            </p:cNvSpPr>
            <p:nvPr/>
          </p:nvSpPr>
          <p:spPr bwMode="auto">
            <a:xfrm>
              <a:off x="3041650" y="2505348"/>
              <a:ext cx="25590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Ο</a:t>
              </a:r>
              <a:endParaRPr lang="el-GR" sz="1100" dirty="0">
                <a:effectLst/>
                <a:latin typeface="Arial"/>
                <a:ea typeface="Times New Roman"/>
                <a:cs typeface="Times New Roman"/>
              </a:endParaRPr>
            </a:p>
          </p:txBody>
        </p:sp>
        <p:cxnSp>
          <p:nvCxnSpPr>
            <p:cNvPr id="14" name="Line 68"/>
            <p:cNvCxnSpPr/>
            <p:nvPr/>
          </p:nvCxnSpPr>
          <p:spPr bwMode="auto">
            <a:xfrm>
              <a:off x="3246755" y="2586628"/>
              <a:ext cx="11557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Text Box 69"/>
            <p:cNvSpPr txBox="1">
              <a:spLocks noChangeArrowheads="1"/>
            </p:cNvSpPr>
            <p:nvPr/>
          </p:nvSpPr>
          <p:spPr bwMode="auto">
            <a:xfrm>
              <a:off x="4826000" y="1830343"/>
              <a:ext cx="25590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P</a:t>
              </a:r>
              <a:endParaRPr lang="el-GR" sz="1100" dirty="0">
                <a:effectLst/>
                <a:latin typeface="Arial"/>
                <a:ea typeface="Times New Roman"/>
                <a:cs typeface="Times New Roman"/>
              </a:endParaRPr>
            </a:p>
          </p:txBody>
        </p:sp>
        <p:cxnSp>
          <p:nvCxnSpPr>
            <p:cNvPr id="16" name="Line 70"/>
            <p:cNvCxnSpPr/>
            <p:nvPr/>
          </p:nvCxnSpPr>
          <p:spPr bwMode="auto">
            <a:xfrm flipV="1">
              <a:off x="3296285" y="1959883"/>
              <a:ext cx="1548765" cy="8731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Line 71"/>
            <p:cNvCxnSpPr/>
            <p:nvPr/>
          </p:nvCxnSpPr>
          <p:spPr bwMode="auto">
            <a:xfrm flipV="1">
              <a:off x="3300730" y="1958613"/>
              <a:ext cx="1540510" cy="381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 name="Freeform 72"/>
            <p:cNvSpPr>
              <a:spLocks/>
            </p:cNvSpPr>
            <p:nvPr/>
          </p:nvSpPr>
          <p:spPr bwMode="auto">
            <a:xfrm>
              <a:off x="3296920" y="2060848"/>
              <a:ext cx="1360805" cy="537210"/>
            </a:xfrm>
            <a:custGeom>
              <a:avLst/>
              <a:gdLst>
                <a:gd name="T0" fmla="*/ 0 w 2128"/>
                <a:gd name="T1" fmla="*/ 856 h 869"/>
                <a:gd name="T2" fmla="*/ 805 w 2128"/>
                <a:gd name="T3" fmla="*/ 726 h 869"/>
                <a:gd name="T4" fmla="*/ 2128 w 2128"/>
                <a:gd name="T5" fmla="*/ 0 h 869"/>
              </a:gdLst>
              <a:ahLst/>
              <a:cxnLst>
                <a:cxn ang="0">
                  <a:pos x="T0" y="T1"/>
                </a:cxn>
                <a:cxn ang="0">
                  <a:pos x="T2" y="T3"/>
                </a:cxn>
                <a:cxn ang="0">
                  <a:pos x="T4" y="T5"/>
                </a:cxn>
              </a:cxnLst>
              <a:rect l="0" t="0" r="r" b="b"/>
              <a:pathLst>
                <a:path w="2128" h="869">
                  <a:moveTo>
                    <a:pt x="0" y="856"/>
                  </a:moveTo>
                  <a:cubicBezTo>
                    <a:pt x="225" y="862"/>
                    <a:pt x="450" y="869"/>
                    <a:pt x="805" y="726"/>
                  </a:cubicBezTo>
                  <a:cubicBezTo>
                    <a:pt x="1160" y="583"/>
                    <a:pt x="1644" y="291"/>
                    <a:pt x="2128" y="0"/>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9" name="Text Box 73"/>
            <p:cNvSpPr txBox="1">
              <a:spLocks noChangeArrowheads="1"/>
            </p:cNvSpPr>
            <p:nvPr/>
          </p:nvSpPr>
          <p:spPr bwMode="auto">
            <a:xfrm>
              <a:off x="3833495" y="1957978"/>
              <a:ext cx="25590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r</a:t>
              </a:r>
              <a:r>
                <a:rPr lang="en-US" sz="11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20" name="Text Box 74"/>
            <p:cNvSpPr txBox="1">
              <a:spLocks noChangeArrowheads="1"/>
            </p:cNvSpPr>
            <p:nvPr/>
          </p:nvSpPr>
          <p:spPr bwMode="auto">
            <a:xfrm>
              <a:off x="3919855" y="2481218"/>
              <a:ext cx="25590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r</a:t>
              </a:r>
              <a:r>
                <a:rPr lang="en-US" sz="1100" baseline="-25000" dirty="0">
                  <a:effectLst/>
                  <a:latin typeface="Arial"/>
                  <a:ea typeface="Times New Roman"/>
                  <a:cs typeface="Times New Roman"/>
                </a:rPr>
                <a:t>2</a:t>
              </a:r>
              <a:endParaRPr lang="el-GR" sz="1100" dirty="0">
                <a:effectLst/>
                <a:latin typeface="Arial"/>
                <a:ea typeface="Times New Roman"/>
                <a:cs typeface="Times New Roman"/>
              </a:endParaRPr>
            </a:p>
          </p:txBody>
        </p:sp>
      </p:grpSp>
      <p:sp>
        <p:nvSpPr>
          <p:cNvPr id="29" name="Ορθογώνιο 28"/>
          <p:cNvSpPr/>
          <p:nvPr/>
        </p:nvSpPr>
        <p:spPr>
          <a:xfrm>
            <a:off x="1303323" y="3501008"/>
            <a:ext cx="7056784" cy="707886"/>
          </a:xfrm>
          <a:prstGeom prst="rect">
            <a:avLst/>
          </a:prstGeom>
        </p:spPr>
        <p:txBody>
          <a:bodyPr wrap="square">
            <a:spAutoFit/>
          </a:bodyPr>
          <a:lstStyle/>
          <a:p>
            <a:r>
              <a:rPr lang="el-GR" sz="2000" b="1" dirty="0">
                <a:latin typeface="+mn-lt"/>
              </a:rPr>
              <a:t>Σχήμα 3:</a:t>
            </a:r>
            <a:r>
              <a:rPr lang="el-GR" sz="2000" dirty="0">
                <a:latin typeface="+mn-lt"/>
              </a:rPr>
              <a:t> Θεωρούμε τυχαίο σημείο P του χώρου όπου συναντώνται τα κύματα που προέρχονται από τα σημεία Α και Β.</a:t>
            </a:r>
          </a:p>
        </p:txBody>
      </p:sp>
    </p:spTree>
    <p:extLst>
      <p:ext uri="{BB962C8B-B14F-4D97-AF65-F5344CB8AC3E}">
        <p14:creationId xmlns:p14="http://schemas.microsoft.com/office/powerpoint/2010/main" val="20505901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4c948a5a6e14887da0a7111dd31658db827edd"/>
</p:tagLst>
</file>

<file path=ppt/theme/theme1.xml><?xml version="1.0" encoding="utf-8"?>
<a:theme xmlns:a="http://schemas.openxmlformats.org/drawingml/2006/main" name="OC_template_updated">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TotalTime>
  <Words>4708</Words>
  <Application>Microsoft Office PowerPoint</Application>
  <PresentationFormat>Προβολή στην οθόνη (4:3)</PresentationFormat>
  <Paragraphs>388</Paragraphs>
  <Slides>53</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53</vt:i4>
      </vt:variant>
    </vt:vector>
  </HeadingPairs>
  <TitlesOfParts>
    <vt:vector size="55" baseType="lpstr">
      <vt:lpstr>OC_template_updated</vt:lpstr>
      <vt:lpstr>1_OC_template_updated</vt:lpstr>
      <vt:lpstr>Φυσική Οπτική (Ε)</vt:lpstr>
      <vt:lpstr>Σκοπός</vt:lpstr>
      <vt:lpstr>Θεωρία (1 από 31)</vt:lpstr>
      <vt:lpstr>Θεωρία (2 από 31)</vt:lpstr>
      <vt:lpstr>Θεωρία (3 από 31)</vt:lpstr>
      <vt:lpstr>Θεωρία (4 από 31)</vt:lpstr>
      <vt:lpstr>Θεωρία (5 από 31)</vt:lpstr>
      <vt:lpstr>Θεωρία (6 από 31)</vt:lpstr>
      <vt:lpstr>Θεωρία (7 από 31)</vt:lpstr>
      <vt:lpstr>Θεωρία (8 από 31)</vt:lpstr>
      <vt:lpstr>Θεωρία (9 από 31)</vt:lpstr>
      <vt:lpstr>Θεωρία (10 από 31)</vt:lpstr>
      <vt:lpstr>Θεωρία (11 από 31)</vt:lpstr>
      <vt:lpstr>Θεωρία (12 από 31)</vt:lpstr>
      <vt:lpstr>Θεωρία (13 από 31)</vt:lpstr>
      <vt:lpstr>Θεωρία (14 από 31)</vt:lpstr>
      <vt:lpstr>Θεωρία (15 από 31)</vt:lpstr>
      <vt:lpstr>Θεωρία (16 από 31)</vt:lpstr>
      <vt:lpstr>Θεωρία (17 από 31)</vt:lpstr>
      <vt:lpstr>Θεωρία (18 από 31)</vt:lpstr>
      <vt:lpstr>Θεωρία (19 από 31)</vt:lpstr>
      <vt:lpstr>Θεωρία (20 από 31)</vt:lpstr>
      <vt:lpstr>Θεωρία (21 από 31)</vt:lpstr>
      <vt:lpstr>Θεωρία (22 από 31)</vt:lpstr>
      <vt:lpstr>Θεωρία (23 από 31)</vt:lpstr>
      <vt:lpstr>Θεωρία (24 από 31)</vt:lpstr>
      <vt:lpstr>Θεωρία (25 από 31)</vt:lpstr>
      <vt:lpstr>Θεωρία (26 από 31)</vt:lpstr>
      <vt:lpstr>Θεωρία (27 από 31)</vt:lpstr>
      <vt:lpstr>Θεωρία (28 από 31)</vt:lpstr>
      <vt:lpstr>Θεωρία (29 από 31)</vt:lpstr>
      <vt:lpstr>Θεωρία (30 από 31)</vt:lpstr>
      <vt:lpstr>Θεωρία (31 από 31)</vt:lpstr>
      <vt:lpstr>Πειραματική διαδικασία (1 από 5)</vt:lpstr>
      <vt:lpstr>Πειραματική διαδικασία (2 από 5)</vt:lpstr>
      <vt:lpstr>Πειραματική διαδικασία (3 από 5)</vt:lpstr>
      <vt:lpstr>Πειραματική διαδικασία (4 από 5)</vt:lpstr>
      <vt:lpstr>Πειραματική διαδικασία (5 από 5)</vt:lpstr>
      <vt:lpstr>Ανάλυση δεδομένων (1 από 4)</vt:lpstr>
      <vt:lpstr>Ανάλυση δεδομένων (2 από 4)</vt:lpstr>
      <vt:lpstr>Ανάλυση δεδομένων (3 από 4)</vt:lpstr>
      <vt:lpstr>Ανάλυση δεδομένων (4 από 4)</vt:lpstr>
      <vt:lpstr>Εργασίες (1 από 4)</vt:lpstr>
      <vt:lpstr>Εργασίες (2 από 4)</vt:lpstr>
      <vt:lpstr>Εργασίες (3 από 4)</vt:lpstr>
      <vt:lpstr>Εργασίες (4 από 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39</cp:revision>
  <dcterms:created xsi:type="dcterms:W3CDTF">2013-03-04T13:35:19Z</dcterms:created>
  <dcterms:modified xsi:type="dcterms:W3CDTF">2015-06-04T11:43:55Z</dcterms:modified>
</cp:coreProperties>
</file>