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5"/>
  </p:notesMasterIdLst>
  <p:handoutMasterIdLst>
    <p:handoutMasterId r:id="rId26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7" r:id="rId18"/>
    <p:sldId id="262" r:id="rId19"/>
    <p:sldId id="264" r:id="rId20"/>
    <p:sldId id="269" r:id="rId21"/>
    <p:sldId id="270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74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31DD8C-2F05-4B9F-B8FD-9977EFC84892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ραβδίου </a:t>
            </a:r>
            <a:r>
              <a:rPr lang="el-GR" sz="2600" dirty="0" err="1"/>
              <a:t>μέικ</a:t>
            </a:r>
            <a:r>
              <a:rPr lang="el-GR" sz="2600" dirty="0"/>
              <a:t> απ (</a:t>
            </a:r>
            <a:r>
              <a:rPr lang="el-GR" sz="2600" dirty="0" err="1"/>
              <a:t>μέικ</a:t>
            </a:r>
            <a:r>
              <a:rPr lang="el-GR" sz="2600" dirty="0"/>
              <a:t> απ πούδρα)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διασποράς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των </a:t>
            </a:r>
            <a:r>
              <a:rPr lang="el-GR" dirty="0"/>
              <a:t>χρωμάτων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  <a:defRPr/>
            </a:pPr>
            <a:r>
              <a:rPr lang="el-GR" altLang="el-GR" sz="2200" dirty="0"/>
              <a:t>Ζύγιση σε γουδί πορσελάνης των </a:t>
            </a:r>
            <a:r>
              <a:rPr lang="el-GR" altLang="el-GR" sz="2200" dirty="0" smtClean="0"/>
              <a:t>χρωμάτων:</a:t>
            </a:r>
            <a:endParaRPr lang="el-GR" altLang="el-GR" sz="2200" dirty="0"/>
          </a:p>
          <a:p>
            <a:pPr marL="530225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US" sz="2200" dirty="0"/>
              <a:t>Titanium </a:t>
            </a:r>
            <a:r>
              <a:rPr lang="en-US" sz="2200" dirty="0" smtClean="0"/>
              <a:t>dioxide</a:t>
            </a:r>
            <a:r>
              <a:rPr lang="el-GR" sz="2200" dirty="0" smtClean="0"/>
              <a:t>.</a:t>
            </a:r>
            <a:endParaRPr lang="en-US" sz="2200" dirty="0"/>
          </a:p>
          <a:p>
            <a:pPr marL="530225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US" sz="2200" dirty="0"/>
              <a:t>Umber iron </a:t>
            </a:r>
            <a:r>
              <a:rPr lang="en-US" sz="2200" dirty="0" smtClean="0"/>
              <a:t>oxide</a:t>
            </a:r>
            <a:r>
              <a:rPr lang="el-GR" sz="2200" dirty="0" smtClean="0"/>
              <a:t>.</a:t>
            </a:r>
            <a:endParaRPr lang="el-GR" sz="2200" dirty="0"/>
          </a:p>
          <a:p>
            <a:pPr marL="530225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US" sz="2200" dirty="0"/>
              <a:t>Red iron </a:t>
            </a:r>
            <a:r>
              <a:rPr lang="en-US" sz="2200" dirty="0" smtClean="0"/>
              <a:t>oxide</a:t>
            </a:r>
            <a:r>
              <a:rPr lang="el-GR" sz="2200" dirty="0" smtClean="0"/>
              <a:t>.</a:t>
            </a:r>
            <a:endParaRPr lang="el-GR" sz="2200" dirty="0"/>
          </a:p>
          <a:p>
            <a:pPr marL="530225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US" sz="2200" dirty="0"/>
              <a:t>Yellow iron </a:t>
            </a:r>
            <a:r>
              <a:rPr lang="en-US" sz="2200" dirty="0" smtClean="0"/>
              <a:t>oxide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spcBef>
                <a:spcPts val="900"/>
              </a:spcBef>
              <a:defRPr/>
            </a:pPr>
            <a:r>
              <a:rPr lang="el-GR" sz="2200" dirty="0"/>
              <a:t>Τρίψιμο μέχρι </a:t>
            </a:r>
            <a:r>
              <a:rPr lang="el-GR" sz="2200" dirty="0" smtClean="0"/>
              <a:t>πλήρους κονιοποίησης.</a:t>
            </a:r>
            <a:endParaRPr lang="el-GR" sz="2200" dirty="0"/>
          </a:p>
          <a:p>
            <a:pPr>
              <a:spcBef>
                <a:spcPts val="900"/>
              </a:spcBef>
              <a:defRPr/>
            </a:pPr>
            <a:r>
              <a:rPr lang="el-GR" sz="2200" dirty="0"/>
              <a:t>Μεταφορά </a:t>
            </a:r>
            <a:r>
              <a:rPr lang="el-GR" sz="2200" dirty="0" smtClean="0"/>
              <a:t>(</a:t>
            </a:r>
            <a:r>
              <a:rPr lang="el-GR" sz="2200" dirty="0"/>
              <a:t>μικρές ποσότητες) </a:t>
            </a:r>
            <a:r>
              <a:rPr lang="el-GR" sz="2200" dirty="0" smtClean="0"/>
              <a:t>μέρους </a:t>
            </a:r>
            <a:r>
              <a:rPr lang="el-GR" sz="2200" dirty="0"/>
              <a:t>της </a:t>
            </a:r>
            <a:r>
              <a:rPr lang="el-GR" sz="2200" b="1" dirty="0"/>
              <a:t>λιπαρής φάσης Ι </a:t>
            </a:r>
            <a:r>
              <a:rPr lang="el-GR" sz="2200" dirty="0" smtClean="0"/>
              <a:t>με </a:t>
            </a:r>
            <a:r>
              <a:rPr lang="el-GR" sz="2200" dirty="0"/>
              <a:t>τρίψιμο → ομογενής </a:t>
            </a:r>
            <a:r>
              <a:rPr lang="el-GR" sz="2200" dirty="0" smtClean="0"/>
              <a:t>πάστα.</a:t>
            </a:r>
            <a:endParaRPr lang="el-GR" sz="2200" dirty="0"/>
          </a:p>
          <a:p>
            <a:pPr>
              <a:spcBef>
                <a:spcPts val="900"/>
              </a:spcBef>
              <a:defRPr/>
            </a:pPr>
            <a:r>
              <a:rPr lang="el-GR" sz="2200" dirty="0"/>
              <a:t>Προσθήκη νέας ποσότητας εφόσον έχει απορροφηθεί η προηγούμενη → </a:t>
            </a:r>
            <a:r>
              <a:rPr lang="el-GR" sz="2200" dirty="0" smtClean="0"/>
              <a:t>καλή </a:t>
            </a:r>
            <a:r>
              <a:rPr lang="el-GR" sz="2200" dirty="0"/>
              <a:t>διασπορά των </a:t>
            </a:r>
            <a:r>
              <a:rPr lang="el-GR" sz="2200" dirty="0" smtClean="0"/>
              <a:t>χρωμάτων.</a:t>
            </a:r>
            <a:endParaRPr lang="el-GR" sz="2200" dirty="0"/>
          </a:p>
          <a:p>
            <a:pPr>
              <a:spcBef>
                <a:spcPts val="900"/>
              </a:spcBef>
              <a:defRPr/>
            </a:pPr>
            <a:r>
              <a:rPr lang="el-GR" altLang="el-GR" sz="2200" dirty="0"/>
              <a:t>Γουδί στο ατμόλουτρο, 75±2</a:t>
            </a:r>
            <a:r>
              <a:rPr lang="en-US" altLang="el-GR" sz="2200" baseline="38000" dirty="0"/>
              <a:t>o</a:t>
            </a:r>
            <a:r>
              <a:rPr lang="en-US" altLang="el-GR" sz="2200" dirty="0"/>
              <a:t> </a:t>
            </a:r>
            <a:r>
              <a:rPr lang="en-US" altLang="el-GR" sz="2200" dirty="0" smtClean="0"/>
              <a:t>C</a:t>
            </a:r>
            <a:r>
              <a:rPr lang="el-GR" alt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3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Παρασκευή της διασποράς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των </a:t>
            </a:r>
            <a:r>
              <a:rPr lang="el-GR" dirty="0" err="1" smtClean="0"/>
              <a:t>μικροσφαιριδίων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altLang="el-GR" dirty="0"/>
              <a:t>Ζύγιση σε ποτήρι ζέσεως </a:t>
            </a:r>
            <a:r>
              <a:rPr lang="el-GR" altLang="el-GR" dirty="0" smtClean="0"/>
              <a:t>των</a:t>
            </a:r>
            <a:r>
              <a:rPr lang="el-GR" altLang="el-GR" dirty="0"/>
              <a:t>:</a:t>
            </a:r>
          </a:p>
          <a:p>
            <a:pPr marL="744538" lvl="1">
              <a:defRPr/>
            </a:pPr>
            <a:r>
              <a:rPr lang="el-GR" dirty="0"/>
              <a:t>ΚΟΒΟ Α</a:t>
            </a:r>
            <a:r>
              <a:rPr lang="en-US" dirty="0"/>
              <a:t>SO</a:t>
            </a:r>
            <a:r>
              <a:rPr lang="el-GR" dirty="0"/>
              <a:t> </a:t>
            </a:r>
            <a:r>
              <a:rPr lang="el-GR" dirty="0" smtClean="0"/>
              <a:t>12.</a:t>
            </a:r>
            <a:endParaRPr lang="el-GR" dirty="0"/>
          </a:p>
          <a:p>
            <a:pPr marL="744538" lvl="1">
              <a:defRPr/>
            </a:pPr>
            <a:r>
              <a:rPr lang="el-GR" dirty="0"/>
              <a:t>ΚΟΒΟ </a:t>
            </a:r>
            <a:r>
              <a:rPr lang="en-US" dirty="0"/>
              <a:t>MSS</a:t>
            </a:r>
            <a:r>
              <a:rPr lang="el-GR" dirty="0"/>
              <a:t>-500/</a:t>
            </a:r>
            <a:r>
              <a:rPr lang="en-US" dirty="0" smtClean="0"/>
              <a:t>H</a:t>
            </a:r>
            <a:r>
              <a:rPr lang="el-GR" dirty="0" smtClean="0"/>
              <a:t>.</a:t>
            </a:r>
            <a:endParaRPr lang="en-US" dirty="0"/>
          </a:p>
          <a:p>
            <a:pPr marL="744538" lvl="1">
              <a:defRPr/>
            </a:pPr>
            <a:r>
              <a:rPr lang="en-US" dirty="0"/>
              <a:t>Nylon</a:t>
            </a:r>
            <a:r>
              <a:rPr lang="el-GR" dirty="0"/>
              <a:t> </a:t>
            </a:r>
            <a:r>
              <a:rPr lang="el-GR" dirty="0" smtClean="0"/>
              <a:t>12.</a:t>
            </a:r>
            <a:endParaRPr lang="el-GR" dirty="0"/>
          </a:p>
          <a:p>
            <a:pPr>
              <a:defRPr/>
            </a:pPr>
            <a:r>
              <a:rPr lang="el-GR" altLang="el-GR" dirty="0"/>
              <a:t>Προσθήκη της </a:t>
            </a:r>
            <a:r>
              <a:rPr lang="el-GR" altLang="el-GR" dirty="0" smtClean="0"/>
              <a:t>υπόλοιπης </a:t>
            </a:r>
            <a:r>
              <a:rPr lang="el-GR" altLang="el-GR" dirty="0"/>
              <a:t>ποσότητας της </a:t>
            </a:r>
            <a:r>
              <a:rPr lang="el-GR" altLang="el-GR" b="1" dirty="0"/>
              <a:t>λιπαρής φάσης Ι </a:t>
            </a:r>
            <a:r>
              <a:rPr lang="el-GR" altLang="el-GR" dirty="0"/>
              <a:t>με ανάδευση (γυάλινη ράβδο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1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Ανάμιξη  των φάσεων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altLang="el-GR" sz="2400" dirty="0"/>
              <a:t>Μεταφορά της </a:t>
            </a:r>
            <a:r>
              <a:rPr lang="el-GR" altLang="el-GR" sz="2400" b="1" dirty="0"/>
              <a:t>λιπαρής φάσης ΙΙ </a:t>
            </a:r>
            <a:r>
              <a:rPr lang="el-GR" altLang="el-GR" sz="2400" dirty="0"/>
              <a:t>στη </a:t>
            </a:r>
            <a:r>
              <a:rPr lang="el-GR" altLang="el-GR" sz="2400" b="1" dirty="0"/>
              <a:t>διασπορά των χρωμάτων </a:t>
            </a:r>
            <a:r>
              <a:rPr lang="el-GR" altLang="el-GR" sz="2400" dirty="0"/>
              <a:t>(σταδιακά, </a:t>
            </a:r>
            <a:r>
              <a:rPr lang="el-GR" altLang="el-GR" sz="2400" dirty="0" smtClean="0"/>
              <a:t>με </a:t>
            </a:r>
            <a:r>
              <a:rPr lang="el-GR" altLang="el-GR" sz="2400" dirty="0"/>
              <a:t>συνεχή ανάδευση με γουδοχέρι</a:t>
            </a:r>
            <a:r>
              <a:rPr lang="el-GR" altLang="el-GR" sz="2400" dirty="0" smtClean="0"/>
              <a:t>).</a:t>
            </a:r>
            <a:endParaRPr lang="el-GR" altLang="el-GR" sz="2400" dirty="0"/>
          </a:p>
          <a:p>
            <a:pPr>
              <a:spcAft>
                <a:spcPts val="600"/>
              </a:spcAft>
              <a:defRPr/>
            </a:pPr>
            <a:r>
              <a:rPr lang="el-GR" altLang="el-GR" sz="2400" dirty="0"/>
              <a:t>Εξαγωγή από ατμόλουτρο, ψύξη μέχρι  68±2</a:t>
            </a:r>
            <a:r>
              <a:rPr lang="en-US" altLang="el-GR" sz="2400" baseline="38000" dirty="0"/>
              <a:t>o</a:t>
            </a:r>
            <a:r>
              <a:rPr lang="en-US" altLang="el-GR" sz="2400" dirty="0"/>
              <a:t> C</a:t>
            </a:r>
            <a:r>
              <a:rPr lang="el-GR" altLang="el-GR" sz="2400" dirty="0"/>
              <a:t>, προσθήκη (με ανάδευση):</a:t>
            </a:r>
          </a:p>
          <a:p>
            <a:pPr lvl="1">
              <a:defRPr/>
            </a:pPr>
            <a:r>
              <a:rPr lang="el-GR" sz="2400" dirty="0"/>
              <a:t>Διασπορά των </a:t>
            </a:r>
            <a:r>
              <a:rPr lang="el-GR" sz="2400" dirty="0" err="1" smtClean="0"/>
              <a:t>μικροσφαιριδίων</a:t>
            </a:r>
            <a:r>
              <a:rPr lang="el-GR" sz="2400" dirty="0" smtClean="0"/>
              <a:t>.</a:t>
            </a:r>
            <a:endParaRPr lang="el-GR" sz="2400" dirty="0"/>
          </a:p>
          <a:p>
            <a:pPr lvl="1">
              <a:defRPr/>
            </a:pPr>
            <a:r>
              <a:rPr lang="en-US" altLang="el-GR" sz="2400" dirty="0" smtClean="0"/>
              <a:t>Perfume</a:t>
            </a:r>
            <a:r>
              <a:rPr lang="el-GR" altLang="el-GR" sz="2400" dirty="0" smtClean="0"/>
              <a:t>.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Flamenco</a:t>
            </a:r>
            <a:r>
              <a:rPr lang="el-GR" sz="2400" dirty="0"/>
              <a:t> </a:t>
            </a:r>
            <a:r>
              <a:rPr lang="en-US" sz="2400" dirty="0"/>
              <a:t>super pearl </a:t>
            </a:r>
            <a:r>
              <a:rPr lang="en-US" sz="2400" dirty="0" smtClean="0"/>
              <a:t>100</a:t>
            </a:r>
            <a:r>
              <a:rPr lang="el-GR" sz="2400" dirty="0" smtClean="0"/>
              <a:t>.</a:t>
            </a:r>
            <a:endParaRPr lang="en-US" sz="2400" dirty="0"/>
          </a:p>
          <a:p>
            <a:pPr>
              <a:defRPr/>
            </a:pPr>
            <a:r>
              <a:rPr lang="el-GR" sz="2400" dirty="0"/>
              <a:t>Θερμοκρασία </a:t>
            </a:r>
            <a:r>
              <a:rPr lang="el-GR" altLang="el-GR" sz="2400" dirty="0"/>
              <a:t>65±2</a:t>
            </a:r>
            <a:r>
              <a:rPr lang="en-US" altLang="el-GR" sz="2400" baseline="38000" dirty="0"/>
              <a:t>o</a:t>
            </a:r>
            <a:r>
              <a:rPr lang="en-US" altLang="el-GR" sz="2400" dirty="0"/>
              <a:t> </a:t>
            </a:r>
            <a:r>
              <a:rPr lang="en-US" altLang="el-GR" sz="2400" dirty="0" smtClean="0"/>
              <a:t>C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>
              <a:defRPr/>
            </a:pPr>
            <a:r>
              <a:rPr lang="el-GR" sz="2400" dirty="0"/>
              <a:t>Χύτευση σε </a:t>
            </a:r>
            <a:r>
              <a:rPr lang="el-GR" sz="2400" dirty="0" smtClean="0"/>
              <a:t>ραβδία.</a:t>
            </a:r>
            <a:endParaRPr lang="en-US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8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6 - Ομάδα"/>
          <p:cNvGrpSpPr>
            <a:grpSpLocks/>
          </p:cNvGrpSpPr>
          <p:nvPr/>
        </p:nvGrpSpPr>
        <p:grpSpPr bwMode="auto">
          <a:xfrm>
            <a:off x="6372225" y="4149725"/>
            <a:ext cx="2328863" cy="2365375"/>
            <a:chOff x="6372199" y="4149080"/>
            <a:chExt cx="2328997" cy="2366764"/>
          </a:xfrm>
        </p:grpSpPr>
        <p:pic>
          <p:nvPicPr>
            <p:cNvPr id="1434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4149080"/>
              <a:ext cx="2328997" cy="2366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- Ορθογώνιο"/>
            <p:cNvSpPr/>
            <p:nvPr/>
          </p:nvSpPr>
          <p:spPr>
            <a:xfrm>
              <a:off x="6948495" y="5661267"/>
              <a:ext cx="719178" cy="6925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haroni" pitchFamily="2" charset="-79"/>
                  <a:cs typeface="Aharoni" pitchFamily="2" charset="-79"/>
                </a:rPr>
                <a:t>Make up Stick </a:t>
              </a: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Χύτευση του </a:t>
            </a:r>
            <a:r>
              <a:rPr lang="el-GR" dirty="0" err="1"/>
              <a:t>μέικ</a:t>
            </a:r>
            <a:r>
              <a:rPr lang="el-GR" dirty="0"/>
              <a:t> απ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σε ραβδία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altLang="el-GR" sz="2200" dirty="0" smtClean="0"/>
              <a:t>Καθαρισμός </a:t>
            </a:r>
            <a:r>
              <a:rPr lang="el-GR" altLang="el-GR" sz="2200" dirty="0"/>
              <a:t>του καλουπιού με μυριστικό </a:t>
            </a:r>
            <a:r>
              <a:rPr lang="el-GR" altLang="el-GR" sz="2200" dirty="0" err="1" smtClean="0"/>
              <a:t>ισοπροπυλεστέρα</a:t>
            </a:r>
            <a:r>
              <a:rPr lang="el-GR" altLang="el-GR" sz="2200" dirty="0" smtClean="0"/>
              <a:t>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 smtClean="0"/>
              <a:t>Συναρμολόγηση.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Τοποθέτηση σε κλίβανο 45±2 </a:t>
            </a:r>
            <a:r>
              <a:rPr lang="en-US" altLang="el-GR" sz="2200" baseline="38000" dirty="0"/>
              <a:t>o</a:t>
            </a:r>
            <a:r>
              <a:rPr lang="en-US" altLang="el-GR" sz="2200" dirty="0"/>
              <a:t> C</a:t>
            </a:r>
            <a:r>
              <a:rPr lang="el-GR" altLang="el-GR" sz="2200" dirty="0"/>
              <a:t>, ~30</a:t>
            </a:r>
            <a:r>
              <a:rPr lang="el-GR" altLang="el-GR" sz="2200" dirty="0" smtClean="0"/>
              <a:t>΄.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Εξαγωγή από τον κλίβανο, ψεκασμός με </a:t>
            </a:r>
            <a:r>
              <a:rPr lang="el-GR" altLang="el-GR" sz="2200" dirty="0" smtClean="0"/>
              <a:t>σιλικόνη.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 Προσθήκη στο καλούπι της μάζας του προϊόντος (65±2</a:t>
            </a:r>
            <a:r>
              <a:rPr lang="en-US" altLang="el-GR" sz="2200" baseline="38000" dirty="0"/>
              <a:t>o</a:t>
            </a:r>
            <a:r>
              <a:rPr lang="en-US" altLang="el-GR" sz="2200" dirty="0"/>
              <a:t> C</a:t>
            </a:r>
            <a:r>
              <a:rPr lang="el-GR" altLang="el-GR" sz="2200" dirty="0" smtClean="0"/>
              <a:t>).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Ψύξη στο περιβάλλον 3-5</a:t>
            </a:r>
            <a:r>
              <a:rPr lang="el-GR" altLang="el-GR" sz="2200" dirty="0" smtClean="0"/>
              <a:t>΄.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Τοποθέτηση στο </a:t>
            </a:r>
            <a:r>
              <a:rPr lang="el-GR" altLang="el-GR" sz="2200" dirty="0" smtClean="0"/>
              <a:t>ψυγείο.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Εξαγωγή από το </a:t>
            </a:r>
            <a:r>
              <a:rPr lang="el-GR" altLang="el-GR" sz="2200" dirty="0" smtClean="0"/>
              <a:t>ψυγείο.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Άνοιγμα του </a:t>
            </a:r>
            <a:r>
              <a:rPr lang="el-GR" altLang="el-GR" sz="2200" dirty="0" smtClean="0"/>
              <a:t>καλουπιού.</a:t>
            </a:r>
            <a:endParaRPr lang="el-GR" altLang="el-GR" sz="2200" dirty="0"/>
          </a:p>
          <a:p>
            <a:pPr>
              <a:defRPr/>
            </a:pPr>
            <a:r>
              <a:rPr lang="el-GR" altLang="el-GR" sz="2200" dirty="0"/>
              <a:t>Παραλαβή των </a:t>
            </a:r>
            <a:r>
              <a:rPr lang="el-GR" altLang="el-GR" sz="2200" dirty="0" smtClean="0"/>
              <a:t>ραβδίων.</a:t>
            </a:r>
            <a:endParaRPr lang="el-GR" altLang="el-GR" sz="2200" dirty="0"/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4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4:</a:t>
            </a:r>
            <a:r>
              <a:rPr lang="el-GR" sz="2000" dirty="0"/>
              <a:t> Παρασκευή ραβδίου </a:t>
            </a:r>
            <a:r>
              <a:rPr lang="el-GR" sz="2000" dirty="0" err="1"/>
              <a:t>μέικ</a:t>
            </a:r>
            <a:r>
              <a:rPr lang="el-GR" sz="2000" dirty="0"/>
              <a:t> απ (</a:t>
            </a:r>
            <a:r>
              <a:rPr lang="el-GR" sz="2000" dirty="0" err="1"/>
              <a:t>μέικ</a:t>
            </a:r>
            <a:r>
              <a:rPr lang="el-GR" sz="2000" dirty="0"/>
              <a:t> απ πούδρα)».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</a:t>
            </a:r>
            <a:r>
              <a:rPr lang="el-GR" sz="3000" b="0" dirty="0"/>
              <a:t>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algn="just" defTabSz="266700">
              <a:defRPr/>
            </a:pPr>
            <a:r>
              <a:rPr lang="el-GR" altLang="el-GR" b="1" dirty="0"/>
              <a:t>Χρήση </a:t>
            </a:r>
            <a:r>
              <a:rPr lang="el-GR" altLang="el-GR" b="1" dirty="0" err="1"/>
              <a:t>μέικ</a:t>
            </a:r>
            <a:r>
              <a:rPr lang="el-GR" altLang="el-GR" b="1" dirty="0"/>
              <a:t> απ</a:t>
            </a:r>
            <a:r>
              <a:rPr lang="el-GR" altLang="el-GR" dirty="0"/>
              <a:t>:</a:t>
            </a:r>
          </a:p>
          <a:p>
            <a:pPr marL="746125" lvl="1" algn="just" defTabSz="266700">
              <a:defRPr/>
            </a:pPr>
            <a:r>
              <a:rPr lang="el-GR" altLang="el-GR" dirty="0"/>
              <a:t>Αλλαγή απόχρωσης </a:t>
            </a:r>
            <a:r>
              <a:rPr lang="el-GR" altLang="el-GR" dirty="0" smtClean="0"/>
              <a:t>επιδερμίδας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marL="746125" lvl="1" algn="just" defTabSz="266700">
              <a:defRPr/>
            </a:pPr>
            <a:r>
              <a:rPr lang="el-GR" altLang="el-GR" dirty="0"/>
              <a:t>Κάλυψη ατελειών </a:t>
            </a:r>
            <a:r>
              <a:rPr lang="el-GR" altLang="el-GR" dirty="0" smtClean="0"/>
              <a:t>επιδερμίδας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marL="746125" lvl="1" algn="just" defTabSz="266700">
              <a:defRPr/>
            </a:pPr>
            <a:r>
              <a:rPr lang="el-GR" altLang="el-GR" dirty="0"/>
              <a:t>Προστασία επιδερμίδας  από τη </a:t>
            </a:r>
            <a:r>
              <a:rPr lang="en-US" altLang="el-GR" dirty="0"/>
              <a:t>UV </a:t>
            </a:r>
            <a:r>
              <a:rPr lang="el-GR" altLang="el-GR" dirty="0" smtClean="0"/>
              <a:t>ακτινοβολία</a:t>
            </a:r>
            <a:r>
              <a:rPr lang="en-US" altLang="el-GR" dirty="0" smtClean="0"/>
              <a:t>.</a:t>
            </a:r>
            <a:endParaRPr lang="el-GR" altLang="el-GR" b="1" dirty="0"/>
          </a:p>
          <a:p>
            <a:pPr marL="346075" algn="just" defTabSz="266700">
              <a:defRPr/>
            </a:pPr>
            <a:r>
              <a:rPr lang="el-GR" altLang="el-GR" b="1" dirty="0" smtClean="0"/>
              <a:t>Μορφές</a:t>
            </a:r>
            <a:r>
              <a:rPr lang="el-GR" altLang="el-GR" b="1" dirty="0"/>
              <a:t>:</a:t>
            </a:r>
          </a:p>
          <a:p>
            <a:pPr marL="746125" lvl="1" algn="just" defTabSz="266700">
              <a:defRPr/>
            </a:pPr>
            <a:r>
              <a:rPr lang="el-GR" altLang="el-GR" dirty="0" err="1"/>
              <a:t>Γαλακτωματοποιημένες</a:t>
            </a:r>
            <a:r>
              <a:rPr lang="el-GR" altLang="el-GR" dirty="0"/>
              <a:t> λοσιόν και κρέμες </a:t>
            </a:r>
            <a:r>
              <a:rPr lang="en-US" altLang="el-GR" dirty="0"/>
              <a:t>O/W </a:t>
            </a:r>
            <a:r>
              <a:rPr lang="el-GR" altLang="el-GR" dirty="0"/>
              <a:t>ή </a:t>
            </a:r>
            <a:r>
              <a:rPr lang="en-US" altLang="el-GR" dirty="0" smtClean="0"/>
              <a:t>W/O.</a:t>
            </a:r>
            <a:endParaRPr lang="el-GR" altLang="el-GR" dirty="0"/>
          </a:p>
          <a:p>
            <a:pPr marL="746125" lvl="1" algn="just" defTabSz="266700">
              <a:defRPr/>
            </a:pPr>
            <a:r>
              <a:rPr lang="el-GR" altLang="el-GR" dirty="0"/>
              <a:t>Άνυδρα παρασκευάσματα ή συμπαγή προϊόντα  (</a:t>
            </a:r>
            <a:r>
              <a:rPr lang="el-GR" altLang="el-GR" dirty="0" err="1"/>
              <a:t>μέικ</a:t>
            </a:r>
            <a:r>
              <a:rPr lang="el-GR" altLang="el-GR" dirty="0"/>
              <a:t> απ σε σκόνη, ραβδία </a:t>
            </a:r>
            <a:r>
              <a:rPr lang="el-GR" altLang="el-GR" dirty="0" err="1"/>
              <a:t>μέικ</a:t>
            </a:r>
            <a:r>
              <a:rPr lang="el-GR" altLang="el-GR" dirty="0"/>
              <a:t> απ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marL="346075" defTabSz="26670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9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Γενικά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b="1" dirty="0"/>
              <a:t>Ιδιότητες </a:t>
            </a:r>
            <a:r>
              <a:rPr lang="el-GR" altLang="el-GR" b="1" dirty="0" err="1"/>
              <a:t>μέικ</a:t>
            </a:r>
            <a:r>
              <a:rPr lang="el-GR" altLang="el-GR" b="1" dirty="0"/>
              <a:t> απ: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l-GR" altLang="el-GR" dirty="0"/>
              <a:t>Να προσκολλώνται και να παραμένουν στο </a:t>
            </a:r>
            <a:r>
              <a:rPr lang="el-GR" altLang="el-GR" dirty="0" smtClean="0"/>
              <a:t>δέρμα.</a:t>
            </a:r>
            <a:endParaRPr lang="el-GR" altLang="el-GR" dirty="0"/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l-GR" altLang="el-GR" dirty="0"/>
              <a:t>Να απορροφούν τις εκκρίσεις του δέρματος (π.χ. ιδρώτας, σμήγμα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l-GR" altLang="el-GR" dirty="0"/>
              <a:t>Να απλώνονται </a:t>
            </a:r>
            <a:r>
              <a:rPr lang="el-GR" altLang="el-GR" dirty="0" smtClean="0"/>
              <a:t>εύκολα.</a:t>
            </a:r>
            <a:endParaRPr lang="el-GR" altLang="el-GR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altLang="el-GR" dirty="0" smtClean="0"/>
              <a:t>Αποτελούνται </a:t>
            </a:r>
            <a:r>
              <a:rPr lang="el-GR" altLang="el-GR" dirty="0"/>
              <a:t>από τη </a:t>
            </a:r>
            <a:r>
              <a:rPr lang="en-US" altLang="el-GR" dirty="0" smtClean="0"/>
              <a:t>“</a:t>
            </a:r>
            <a:r>
              <a:rPr lang="el-GR" altLang="el-GR" dirty="0" smtClean="0"/>
              <a:t>βάση</a:t>
            </a:r>
            <a:r>
              <a:rPr lang="en-US" altLang="el-GR" dirty="0" smtClean="0"/>
              <a:t>” </a:t>
            </a:r>
            <a:r>
              <a:rPr lang="el-GR" altLang="el-GR" dirty="0" smtClean="0"/>
              <a:t>(</a:t>
            </a:r>
            <a:r>
              <a:rPr lang="el-GR" altLang="el-GR" dirty="0"/>
              <a:t>λιπαρές ύλες) και το μίγμα των </a:t>
            </a:r>
            <a:r>
              <a:rPr lang="el-GR" altLang="el-GR" dirty="0" err="1" smtClean="0"/>
              <a:t>κόνεων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7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491880" y="2801887"/>
            <a:ext cx="26479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</a:rPr>
              <a:t>Προσδίδουν χρώμα</a:t>
            </a:r>
          </a:p>
        </p:txBody>
      </p:sp>
      <p:sp>
        <p:nvSpPr>
          <p:cNvPr id="4" name="3 - Δεξιό άγκιστρο"/>
          <p:cNvSpPr/>
          <p:nvPr/>
        </p:nvSpPr>
        <p:spPr>
          <a:xfrm>
            <a:off x="3059832" y="2420888"/>
            <a:ext cx="288925" cy="1223962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328592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1000"/>
              </a:spcBef>
              <a:defRPr/>
            </a:pPr>
            <a:r>
              <a:rPr lang="el-GR" b="1" dirty="0" smtClean="0"/>
              <a:t>Βάση</a:t>
            </a:r>
            <a:r>
              <a:rPr lang="el-GR" dirty="0" smtClean="0"/>
              <a:t>.</a:t>
            </a:r>
            <a:endParaRPr lang="en-US" dirty="0"/>
          </a:p>
          <a:p>
            <a:pPr>
              <a:lnSpc>
                <a:spcPct val="105000"/>
              </a:lnSpc>
              <a:spcBef>
                <a:spcPts val="1000"/>
              </a:spcBef>
              <a:defRPr/>
            </a:pPr>
            <a:r>
              <a:rPr lang="en-US" b="1" dirty="0"/>
              <a:t>Titanium dioxide</a:t>
            </a:r>
            <a:r>
              <a:rPr lang="el-GR" b="1" dirty="0"/>
              <a:t> </a:t>
            </a:r>
            <a:r>
              <a:rPr lang="en-US" b="1" dirty="0" smtClean="0"/>
              <a:t> </a:t>
            </a:r>
            <a:r>
              <a:rPr lang="el-GR" dirty="0"/>
              <a:t>→  λευκότητα, </a:t>
            </a:r>
            <a:r>
              <a:rPr lang="el-GR" dirty="0" err="1" smtClean="0"/>
              <a:t>καλυπτικότητα</a:t>
            </a:r>
            <a:r>
              <a:rPr lang="el-GR" dirty="0" smtClean="0"/>
              <a:t>.</a:t>
            </a:r>
            <a:endParaRPr lang="en-US" dirty="0"/>
          </a:p>
          <a:p>
            <a:pPr>
              <a:lnSpc>
                <a:spcPct val="105000"/>
              </a:lnSpc>
              <a:spcBef>
                <a:spcPts val="1000"/>
              </a:spcBef>
              <a:defRPr/>
            </a:pPr>
            <a:r>
              <a:rPr lang="en-US" b="1" dirty="0"/>
              <a:t>Umber iron </a:t>
            </a:r>
            <a:r>
              <a:rPr lang="en-US" b="1" dirty="0" smtClean="0"/>
              <a:t>oxide</a:t>
            </a:r>
            <a:r>
              <a:rPr lang="el-GR" b="1" dirty="0" smtClean="0"/>
              <a:t>.</a:t>
            </a:r>
            <a:r>
              <a:rPr lang="en-US" b="1" dirty="0" smtClean="0"/>
              <a:t> </a:t>
            </a:r>
            <a:endParaRPr lang="el-GR" b="1" dirty="0"/>
          </a:p>
          <a:p>
            <a:pPr>
              <a:lnSpc>
                <a:spcPct val="105000"/>
              </a:lnSpc>
              <a:spcBef>
                <a:spcPts val="1000"/>
              </a:spcBef>
              <a:defRPr/>
            </a:pPr>
            <a:r>
              <a:rPr lang="en-US" b="1" dirty="0"/>
              <a:t>Red iron </a:t>
            </a:r>
            <a:r>
              <a:rPr lang="en-US" b="1" dirty="0" smtClean="0"/>
              <a:t>oxide</a:t>
            </a:r>
            <a:r>
              <a:rPr lang="el-GR" b="1" dirty="0" smtClean="0"/>
              <a:t>.</a:t>
            </a:r>
            <a:r>
              <a:rPr lang="en-US" b="1" dirty="0" smtClean="0"/>
              <a:t> </a:t>
            </a:r>
            <a:endParaRPr lang="el-GR" b="1" dirty="0"/>
          </a:p>
          <a:p>
            <a:pPr>
              <a:lnSpc>
                <a:spcPct val="105000"/>
              </a:lnSpc>
              <a:spcBef>
                <a:spcPts val="1000"/>
              </a:spcBef>
              <a:defRPr/>
            </a:pPr>
            <a:r>
              <a:rPr lang="en-US" b="1" dirty="0"/>
              <a:t>Yellow iron </a:t>
            </a:r>
            <a:r>
              <a:rPr lang="en-US" b="1" dirty="0" smtClean="0"/>
              <a:t>oxide</a:t>
            </a:r>
            <a:r>
              <a:rPr lang="el-GR" b="1" dirty="0" smtClean="0"/>
              <a:t>.</a:t>
            </a:r>
            <a:r>
              <a:rPr lang="en-US" b="1" dirty="0" smtClean="0"/>
              <a:t> </a:t>
            </a:r>
            <a:endParaRPr lang="el-GR" b="1" dirty="0"/>
          </a:p>
          <a:p>
            <a:pPr>
              <a:lnSpc>
                <a:spcPct val="105000"/>
              </a:lnSpc>
              <a:spcBef>
                <a:spcPts val="1000"/>
              </a:spcBef>
              <a:defRPr/>
            </a:pPr>
            <a:r>
              <a:rPr lang="en-US" b="1" dirty="0"/>
              <a:t>Flamenco super pearl</a:t>
            </a:r>
            <a:r>
              <a:rPr lang="el-GR" b="1" dirty="0"/>
              <a:t> 100 </a:t>
            </a:r>
            <a:r>
              <a:rPr lang="en-US" b="1" dirty="0"/>
              <a:t> </a:t>
            </a:r>
            <a:r>
              <a:rPr lang="el-GR" dirty="0"/>
              <a:t>→  αδιαφάνεια, </a:t>
            </a:r>
            <a:r>
              <a:rPr lang="el-GR" dirty="0" err="1"/>
              <a:t>περλέ</a:t>
            </a:r>
            <a:r>
              <a:rPr lang="el-GR" dirty="0"/>
              <a:t> </a:t>
            </a:r>
            <a:r>
              <a:rPr lang="el-GR" dirty="0" smtClean="0"/>
              <a:t>εμφάνιση.</a:t>
            </a:r>
            <a:endParaRPr lang="el-GR" dirty="0"/>
          </a:p>
          <a:p>
            <a:pPr>
              <a:lnSpc>
                <a:spcPct val="105000"/>
              </a:lnSpc>
              <a:spcBef>
                <a:spcPts val="1000"/>
              </a:spcBef>
              <a:defRPr/>
            </a:pPr>
            <a:r>
              <a:rPr lang="en-US" b="1" dirty="0" err="1"/>
              <a:t>Octyl</a:t>
            </a:r>
            <a:r>
              <a:rPr lang="en-US" b="1" dirty="0"/>
              <a:t> </a:t>
            </a:r>
            <a:r>
              <a:rPr lang="en-US" b="1" dirty="0" err="1"/>
              <a:t>palmitate</a:t>
            </a:r>
            <a:r>
              <a:rPr lang="en-US" b="1" dirty="0"/>
              <a:t> </a:t>
            </a:r>
            <a:r>
              <a:rPr lang="el-GR" dirty="0"/>
              <a:t>μαλακτικό, λιπαντικό, ↑ ευκολία απλώματος, → απαλό</a:t>
            </a:r>
            <a:r>
              <a:rPr lang="el-GR" b="1" i="1" dirty="0"/>
              <a:t> </a:t>
            </a:r>
            <a:r>
              <a:rPr lang="el-GR" dirty="0" smtClean="0"/>
              <a:t>μη </a:t>
            </a:r>
            <a:r>
              <a:rPr lang="el-GR" dirty="0"/>
              <a:t>λιπαρό </a:t>
            </a:r>
            <a:r>
              <a:rPr lang="el-GR" dirty="0" smtClean="0"/>
              <a:t>και </a:t>
            </a:r>
            <a:r>
              <a:rPr lang="el-GR" dirty="0"/>
              <a:t>κολλώδες, πορώδες</a:t>
            </a:r>
            <a:r>
              <a:rPr lang="en-US" dirty="0"/>
              <a:t> </a:t>
            </a:r>
            <a:r>
              <a:rPr lang="el-GR" dirty="0" err="1"/>
              <a:t>υμένιο</a:t>
            </a:r>
            <a:r>
              <a:rPr lang="el-GR" dirty="0"/>
              <a:t>, </a:t>
            </a:r>
            <a:r>
              <a:rPr lang="el-GR" dirty="0" smtClean="0"/>
              <a:t>διαλύτης.</a:t>
            </a:r>
          </a:p>
          <a:p>
            <a:pPr marL="342900" lvl="1" indent="-342900">
              <a:lnSpc>
                <a:spcPct val="105000"/>
              </a:lnSpc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l-GR" b="1" dirty="0" err="1" smtClean="0"/>
              <a:t>Propyl</a:t>
            </a:r>
            <a:r>
              <a:rPr lang="en-US" altLang="el-GR" b="1" dirty="0" smtClean="0"/>
              <a:t> </a:t>
            </a:r>
            <a:r>
              <a:rPr lang="en-US" altLang="el-GR" b="1" dirty="0" err="1" smtClean="0"/>
              <a:t>Paraben</a:t>
            </a:r>
            <a:r>
              <a:rPr lang="el-GR" altLang="el-GR" b="1" dirty="0" smtClean="0"/>
              <a:t> </a:t>
            </a:r>
            <a:r>
              <a:rPr lang="el-GR" altLang="el-GR" dirty="0" err="1" smtClean="0"/>
              <a:t>αντιμικροβιακό</a:t>
            </a:r>
            <a:r>
              <a:rPr lang="el-GR" altLang="el-GR" dirty="0" smtClean="0"/>
              <a:t>.</a:t>
            </a:r>
            <a:endParaRPr lang="el-GR" dirty="0" smtClean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1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468313" y="638132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βάσης </a:t>
            </a:r>
            <a:r>
              <a:rPr lang="el-GR" sz="3000" b="0" dirty="0"/>
              <a:t>1/3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464422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/>
              <a:t>White bees wax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n-US" dirty="0" err="1"/>
              <a:t>cera</a:t>
            </a:r>
            <a:r>
              <a:rPr lang="en-US" dirty="0"/>
              <a:t> alba</a:t>
            </a:r>
            <a:r>
              <a:rPr lang="el-GR" dirty="0"/>
              <a:t>)* </a:t>
            </a:r>
            <a:r>
              <a:rPr lang="el-GR" dirty="0">
                <a:sym typeface="Wingdings"/>
              </a:rPr>
              <a:t></a:t>
            </a:r>
            <a:r>
              <a:rPr lang="el-GR" dirty="0"/>
              <a:t> σκλήρυνση, ελαστικότητα, αποκόλληση από </a:t>
            </a:r>
            <a:r>
              <a:rPr lang="el-GR" dirty="0" smtClean="0"/>
              <a:t>καλούπια.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/>
              <a:t>Carnauba wax </a:t>
            </a:r>
            <a:r>
              <a:rPr lang="el-GR" dirty="0"/>
              <a:t>↑ ιξώδες, </a:t>
            </a:r>
            <a:r>
              <a:rPr lang="el-GR" dirty="0">
                <a:sym typeface="Wingdings"/>
              </a:rPr>
              <a:t></a:t>
            </a:r>
            <a:r>
              <a:rPr lang="el-GR" dirty="0"/>
              <a:t> γυαλάδα, σκληρότητα, ακαμψία (ραβδία κραγιόν), </a:t>
            </a:r>
            <a:r>
              <a:rPr lang="el-GR" dirty="0" err="1"/>
              <a:t>υδατοαπωθητικές</a:t>
            </a:r>
            <a:r>
              <a:rPr lang="el-GR" dirty="0"/>
              <a:t> </a:t>
            </a:r>
            <a:r>
              <a:rPr lang="el-GR" dirty="0" smtClean="0"/>
              <a:t>ιδιότητες.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 err="1"/>
              <a:t>Candelilla</a:t>
            </a:r>
            <a:r>
              <a:rPr lang="en-US" b="1" dirty="0"/>
              <a:t> wax </a:t>
            </a:r>
            <a:r>
              <a:rPr lang="el-GR" b="1" dirty="0"/>
              <a:t> </a:t>
            </a:r>
            <a:r>
              <a:rPr lang="el-GR" dirty="0">
                <a:sym typeface="Wingdings"/>
              </a:rPr>
              <a:t> </a:t>
            </a:r>
            <a:r>
              <a:rPr lang="el-GR" dirty="0"/>
              <a:t>υδρόφοβο και λεπτό </a:t>
            </a:r>
            <a:r>
              <a:rPr lang="el-GR" dirty="0" smtClean="0"/>
              <a:t>στρώμα.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/>
              <a:t>Microcrystalline  wax </a:t>
            </a:r>
            <a:r>
              <a:rPr lang="el-GR" dirty="0"/>
              <a:t>(</a:t>
            </a:r>
            <a:r>
              <a:rPr lang="en-US" dirty="0" err="1"/>
              <a:t>Cera</a:t>
            </a:r>
            <a:r>
              <a:rPr lang="en-US" dirty="0"/>
              <a:t> </a:t>
            </a:r>
            <a:r>
              <a:rPr lang="en-US" dirty="0" err="1"/>
              <a:t>Microcrystallina</a:t>
            </a:r>
            <a:r>
              <a:rPr lang="el-GR" dirty="0"/>
              <a:t>) ↑ ιξώδες, → λάμψη, →  σκληρότητα στα </a:t>
            </a:r>
            <a:r>
              <a:rPr lang="el-GR" dirty="0" smtClean="0"/>
              <a:t>ραβδία.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 err="1"/>
              <a:t>Ozokerite</a:t>
            </a:r>
            <a:r>
              <a:rPr lang="en-US" dirty="0"/>
              <a:t> </a:t>
            </a:r>
            <a:r>
              <a:rPr lang="el-GR" dirty="0"/>
              <a:t>↑ ιξώδες, </a:t>
            </a:r>
            <a:r>
              <a:rPr lang="el-GR" dirty="0">
                <a:sym typeface="Wingdings"/>
              </a:rPr>
              <a:t></a:t>
            </a:r>
            <a:r>
              <a:rPr lang="el-GR" dirty="0"/>
              <a:t> αντοχή, θερμική σταθερότητα στα ραβδία κραγιόν και </a:t>
            </a:r>
            <a:r>
              <a:rPr lang="el-GR" dirty="0" err="1"/>
              <a:t>μέικ</a:t>
            </a:r>
            <a:r>
              <a:rPr lang="el-GR" dirty="0"/>
              <a:t> </a:t>
            </a:r>
            <a:r>
              <a:rPr lang="el-GR" dirty="0" smtClean="0"/>
              <a:t>απ.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 err="1"/>
              <a:t>Lipocerite</a:t>
            </a:r>
            <a:r>
              <a:rPr lang="en-US" dirty="0"/>
              <a:t> </a:t>
            </a:r>
            <a:r>
              <a:rPr lang="el-GR" dirty="0"/>
              <a:t>δευτεροταγής </a:t>
            </a:r>
            <a:r>
              <a:rPr lang="el-GR" dirty="0" err="1"/>
              <a:t>γαλακτωματοποιητής</a:t>
            </a:r>
            <a:r>
              <a:rPr lang="el-GR" dirty="0"/>
              <a:t> σε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 </a:t>
            </a:r>
            <a:r>
              <a:rPr lang="el-GR" dirty="0"/>
              <a:t>και </a:t>
            </a:r>
            <a:r>
              <a:rPr lang="en-US" dirty="0"/>
              <a:t>W</a:t>
            </a:r>
            <a:r>
              <a:rPr lang="el-GR" dirty="0"/>
              <a:t>/Ο γαλακτώματα, μαλακτικό, ↑ ιξώδες, ↑ συνοχή και δομή άνυδρων </a:t>
            </a:r>
            <a:r>
              <a:rPr lang="el-GR" dirty="0" err="1"/>
              <a:t>γαλακτωματοποιημένων</a:t>
            </a:r>
            <a:r>
              <a:rPr lang="el-GR" dirty="0"/>
              <a:t> </a:t>
            </a:r>
            <a:r>
              <a:rPr lang="el-GR" dirty="0" smtClean="0"/>
              <a:t>προϊόντων.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41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βάσης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4006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/>
              <a:t>Dow corning AMS C</a:t>
            </a:r>
            <a:r>
              <a:rPr lang="el-GR" b="1" dirty="0"/>
              <a:t>-30 </a:t>
            </a:r>
            <a:r>
              <a:rPr lang="en-US" b="1" dirty="0"/>
              <a:t>cosmetic wax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n-US" dirty="0"/>
              <a:t>C</a:t>
            </a:r>
            <a:r>
              <a:rPr lang="el-GR" dirty="0"/>
              <a:t>-30-45 </a:t>
            </a:r>
            <a:r>
              <a:rPr lang="en-US" dirty="0"/>
              <a:t>cosmetic </a:t>
            </a:r>
            <a:r>
              <a:rPr lang="en-US" dirty="0" err="1"/>
              <a:t>methicone</a:t>
            </a:r>
            <a:r>
              <a:rPr lang="el-GR" dirty="0"/>
              <a:t>) ↑ ιξώδες, </a:t>
            </a:r>
            <a:r>
              <a:rPr lang="el-GR" dirty="0" smtClean="0"/>
              <a:t>→ </a:t>
            </a:r>
            <a:r>
              <a:rPr lang="el-GR" dirty="0"/>
              <a:t>συνοχή και δομή στα ραβδία, μαλακτικό, → απαλή και μεταξένια αίσθηση μετά την </a:t>
            </a:r>
            <a:r>
              <a:rPr lang="el-GR" dirty="0" smtClean="0"/>
              <a:t>εφαρμογή.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 err="1"/>
              <a:t>Octyldodecanol</a:t>
            </a:r>
            <a:r>
              <a:rPr lang="el-GR" b="1" dirty="0"/>
              <a:t> </a:t>
            </a:r>
            <a:r>
              <a:rPr lang="el-GR" dirty="0"/>
              <a:t>  μαλακτικό, λιπαντικό, βελτιώνει την ικανότητα απλώματος, πορώδες </a:t>
            </a:r>
            <a:r>
              <a:rPr lang="el-GR" dirty="0" err="1"/>
              <a:t>υμένιο</a:t>
            </a:r>
            <a:r>
              <a:rPr lang="el-GR" dirty="0"/>
              <a:t> (αναπνοή </a:t>
            </a:r>
            <a:r>
              <a:rPr lang="el-GR" dirty="0" smtClean="0"/>
              <a:t>και </a:t>
            </a:r>
            <a:r>
              <a:rPr lang="el-GR" dirty="0"/>
              <a:t>εφίδρωση του δέρματος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 err="1"/>
              <a:t>Isostearene</a:t>
            </a:r>
            <a:r>
              <a:rPr lang="en-US" dirty="0"/>
              <a:t> </a:t>
            </a:r>
            <a:r>
              <a:rPr lang="el-GR" dirty="0"/>
              <a:t>μαλακτικό, </a:t>
            </a:r>
            <a:r>
              <a:rPr lang="el-GR" dirty="0" err="1"/>
              <a:t>διαβροχοποιητής</a:t>
            </a:r>
            <a:r>
              <a:rPr lang="el-GR" dirty="0"/>
              <a:t> </a:t>
            </a:r>
            <a:r>
              <a:rPr lang="el-GR" dirty="0" err="1"/>
              <a:t>πιγμέντων</a:t>
            </a:r>
            <a:r>
              <a:rPr lang="el-GR" dirty="0"/>
              <a:t> και </a:t>
            </a:r>
            <a:r>
              <a:rPr lang="el-GR" dirty="0" err="1" smtClean="0"/>
              <a:t>λακών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 err="1"/>
              <a:t>Saboderm</a:t>
            </a:r>
            <a:r>
              <a:rPr lang="en-US" b="1" dirty="0"/>
              <a:t> CSN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n-US" dirty="0" err="1"/>
              <a:t>cetearyl</a:t>
            </a:r>
            <a:r>
              <a:rPr lang="en-US" dirty="0"/>
              <a:t> </a:t>
            </a:r>
            <a:r>
              <a:rPr lang="en-US" dirty="0" err="1"/>
              <a:t>isononanoate</a:t>
            </a:r>
            <a:r>
              <a:rPr lang="el-GR" dirty="0"/>
              <a:t>) μαλακτικό, απαλό, υδρόφοβο, πορώδες,  </a:t>
            </a:r>
            <a:r>
              <a:rPr lang="el-GR" dirty="0" smtClean="0"/>
              <a:t>μη  </a:t>
            </a:r>
            <a:r>
              <a:rPr lang="el-GR" dirty="0"/>
              <a:t>λιπαρό </a:t>
            </a:r>
            <a:r>
              <a:rPr lang="el-GR" dirty="0" err="1"/>
              <a:t>υμένιο</a:t>
            </a:r>
            <a:r>
              <a:rPr lang="el-GR" dirty="0"/>
              <a:t>, βελτιώνει την ικανότητα απλώματος, ελαιώδες </a:t>
            </a:r>
            <a:r>
              <a:rPr lang="el-GR" dirty="0" smtClean="0"/>
              <a:t>συστατικό.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n-US" b="1" dirty="0" err="1"/>
              <a:t>Hostacerin</a:t>
            </a:r>
            <a:r>
              <a:rPr lang="en-US" b="1" dirty="0"/>
              <a:t> DGI </a:t>
            </a:r>
            <a:r>
              <a:rPr lang="el-GR" dirty="0"/>
              <a:t>σταθεροποιητής σε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 γαλακτώματα, μαλακτικό, λιπαντικό, → απαλή αίσθηση, ανάμιξη λιπαρών ουσιών, διαβροχή </a:t>
            </a:r>
            <a:r>
              <a:rPr lang="el-GR" dirty="0" err="1"/>
              <a:t>πιγμέντων</a:t>
            </a:r>
            <a:r>
              <a:rPr lang="el-GR" dirty="0"/>
              <a:t> / </a:t>
            </a:r>
            <a:r>
              <a:rPr lang="el-GR" dirty="0" err="1" smtClean="0"/>
              <a:t>λακών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2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βάσης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b="1" dirty="0"/>
              <a:t>Phenyl </a:t>
            </a:r>
            <a:r>
              <a:rPr lang="en-US" b="1" dirty="0" err="1"/>
              <a:t>trimethicone</a:t>
            </a:r>
            <a:r>
              <a:rPr lang="en-US" b="1" dirty="0"/>
              <a:t> </a:t>
            </a:r>
            <a:r>
              <a:rPr lang="el-GR" dirty="0">
                <a:sym typeface="Wingdings"/>
              </a:rPr>
              <a:t></a:t>
            </a:r>
            <a:r>
              <a:rPr lang="el-GR" dirty="0"/>
              <a:t> λεπτό, απαλό, υδρόφοβο και </a:t>
            </a:r>
            <a:r>
              <a:rPr lang="el-GR" dirty="0" err="1"/>
              <a:t>μή</a:t>
            </a:r>
            <a:r>
              <a:rPr lang="el-GR" dirty="0"/>
              <a:t>  λιπαρό </a:t>
            </a:r>
            <a:r>
              <a:rPr lang="el-GR" dirty="0" err="1"/>
              <a:t>υμένιο</a:t>
            </a:r>
            <a:r>
              <a:rPr lang="el-GR" dirty="0"/>
              <a:t>, μαλακτικό, ↓ </a:t>
            </a:r>
            <a:r>
              <a:rPr lang="el-GR" dirty="0" smtClean="0"/>
              <a:t>λευκότητας.</a:t>
            </a:r>
            <a:endParaRPr lang="el-GR" dirty="0"/>
          </a:p>
          <a:p>
            <a:pPr>
              <a:defRPr/>
            </a:pPr>
            <a:r>
              <a:rPr lang="el-GR" b="1" dirty="0"/>
              <a:t>ΚΟΒΟ Α</a:t>
            </a:r>
            <a:r>
              <a:rPr lang="en-US" b="1" dirty="0"/>
              <a:t>SO</a:t>
            </a:r>
            <a:r>
              <a:rPr lang="el-GR" b="1" dirty="0"/>
              <a:t> 12 </a:t>
            </a:r>
            <a:r>
              <a:rPr lang="el-GR" dirty="0"/>
              <a:t>προσροφητικό ελαίων, ↓ λιπαρότητας, όχι λευκότητα, ↑ δείκτη ηλιακής </a:t>
            </a:r>
            <a:r>
              <a:rPr lang="el-GR" dirty="0" smtClean="0"/>
              <a:t>προστασίας.</a:t>
            </a:r>
            <a:endParaRPr lang="el-GR" dirty="0"/>
          </a:p>
          <a:p>
            <a:pPr>
              <a:defRPr/>
            </a:pPr>
            <a:r>
              <a:rPr lang="el-GR" b="1" dirty="0"/>
              <a:t>ΚΟΒΟ </a:t>
            </a:r>
            <a:r>
              <a:rPr lang="en-US" b="1" dirty="0"/>
              <a:t>MSS</a:t>
            </a:r>
            <a:r>
              <a:rPr lang="el-GR" b="1" dirty="0"/>
              <a:t>-500/</a:t>
            </a:r>
            <a:r>
              <a:rPr lang="en-US" b="1" dirty="0"/>
              <a:t>H </a:t>
            </a:r>
            <a:r>
              <a:rPr lang="el-GR" dirty="0"/>
              <a:t>προσροφητικό ελαίων, ↓ λιπαρότητας και γυαλάδας, όχι λευκότητα, ↑ δείκτη ηλιακής </a:t>
            </a:r>
            <a:r>
              <a:rPr lang="el-GR" dirty="0" smtClean="0"/>
              <a:t>προστασίας.</a:t>
            </a:r>
            <a:endParaRPr lang="el-GR" dirty="0"/>
          </a:p>
          <a:p>
            <a:pPr eaLnBrk="0" hangingPunct="0">
              <a:defRPr/>
            </a:pPr>
            <a:r>
              <a:rPr lang="en-US" b="1" dirty="0"/>
              <a:t>Nylon</a:t>
            </a:r>
            <a:r>
              <a:rPr lang="el-GR" b="1" dirty="0"/>
              <a:t> 12  </a:t>
            </a:r>
            <a:r>
              <a:rPr lang="el-GR" dirty="0"/>
              <a:t>προσροφητικό </a:t>
            </a:r>
            <a:r>
              <a:rPr lang="el-GR" dirty="0" err="1"/>
              <a:t>υδατοδιαλυτών</a:t>
            </a:r>
            <a:r>
              <a:rPr lang="el-GR" dirty="0"/>
              <a:t> και λιποδιαλυτών ουσιών άρα: μέσο μεταφοράς και ελεγχόμενης αποδέσμευσης δραστικών ουσιών, ↓ λιπαρότητας και γυαλάδας, βελτιώνει την ικανότητα </a:t>
            </a:r>
            <a:r>
              <a:rPr lang="el-GR" dirty="0" smtClean="0"/>
              <a:t>απλώματος.</a:t>
            </a:r>
            <a:endParaRPr lang="el-GR" dirty="0"/>
          </a:p>
          <a:p>
            <a:pPr eaLnBrk="0" hangingPunct="0">
              <a:defRPr/>
            </a:pPr>
            <a:r>
              <a:rPr lang="en-US" b="1" dirty="0" smtClean="0"/>
              <a:t>Perfume</a:t>
            </a:r>
            <a:r>
              <a:rPr lang="el-GR" b="1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3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λιπαρής φάσης </a:t>
            </a:r>
            <a:r>
              <a:rPr lang="el-GR" dirty="0" smtClean="0"/>
              <a:t>Ι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Ζύγιση σε ποτήρι ζέσεως </a:t>
            </a:r>
            <a:r>
              <a:rPr lang="el-GR" dirty="0" smtClean="0"/>
              <a:t>των</a:t>
            </a:r>
            <a:r>
              <a:rPr lang="el-GR" dirty="0"/>
              <a:t>: </a:t>
            </a:r>
          </a:p>
          <a:p>
            <a:pPr lvl="1"/>
            <a:r>
              <a:rPr lang="en-US" dirty="0" err="1"/>
              <a:t>Saboderm</a:t>
            </a:r>
            <a:r>
              <a:rPr lang="en-US" dirty="0"/>
              <a:t> </a:t>
            </a:r>
            <a:r>
              <a:rPr lang="en-US" dirty="0" smtClean="0"/>
              <a:t>CSN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n-US" dirty="0" err="1" smtClean="0"/>
              <a:t>Octyldodecanol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n-US" dirty="0" err="1"/>
              <a:t>Octyl</a:t>
            </a:r>
            <a:r>
              <a:rPr lang="en-US" dirty="0"/>
              <a:t> </a:t>
            </a:r>
            <a:r>
              <a:rPr lang="en-US" dirty="0" err="1" smtClean="0"/>
              <a:t>palmitate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Ανάδευση (γυάλινη ράβδο), διαυγές </a:t>
            </a:r>
            <a:r>
              <a:rPr lang="el-GR" dirty="0" smtClean="0"/>
              <a:t>διάλυμα.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0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λιπαρής φάσης ΙΙ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536504"/>
          </a:xfrm>
        </p:spPr>
        <p:txBody>
          <a:bodyPr numCol="2">
            <a:noAutofit/>
          </a:bodyPr>
          <a:lstStyle/>
          <a:p>
            <a:pPr marL="344488">
              <a:lnSpc>
                <a:spcPct val="105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altLang="el-GR" dirty="0"/>
              <a:t>Ζύγιση σε ποτήρι ζέσεως </a:t>
            </a:r>
            <a:r>
              <a:rPr lang="el-GR" altLang="el-GR" dirty="0" smtClean="0"/>
              <a:t>των</a:t>
            </a:r>
            <a:r>
              <a:rPr lang="el-GR" altLang="el-GR" dirty="0"/>
              <a:t>:</a:t>
            </a:r>
            <a:r>
              <a:rPr lang="en-US" dirty="0"/>
              <a:t> </a:t>
            </a:r>
            <a:endParaRPr lang="el-GR" dirty="0"/>
          </a:p>
          <a:p>
            <a:pPr marL="744538" lvl="1" indent="-388938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/>
              <a:t>White bees </a:t>
            </a:r>
            <a:r>
              <a:rPr lang="en-US" dirty="0" smtClean="0"/>
              <a:t>wax</a:t>
            </a:r>
            <a:r>
              <a:rPr lang="el-GR" dirty="0" smtClean="0"/>
              <a:t>.</a:t>
            </a:r>
            <a:endParaRPr lang="el-GR" dirty="0"/>
          </a:p>
          <a:p>
            <a:pPr marL="744538" lvl="1" indent="-388938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/>
              <a:t>Carnauba </a:t>
            </a:r>
            <a:r>
              <a:rPr lang="en-US" dirty="0" smtClean="0"/>
              <a:t>wax</a:t>
            </a:r>
            <a:r>
              <a:rPr lang="el-GR" dirty="0" smtClean="0"/>
              <a:t>.</a:t>
            </a:r>
            <a:endParaRPr lang="en-US" dirty="0"/>
          </a:p>
          <a:p>
            <a:pPr marL="744538" lvl="1" indent="-388938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 err="1"/>
              <a:t>Candelilla</a:t>
            </a:r>
            <a:r>
              <a:rPr lang="en-US" dirty="0"/>
              <a:t> </a:t>
            </a:r>
            <a:r>
              <a:rPr lang="en-US" dirty="0" smtClean="0"/>
              <a:t>wax</a:t>
            </a:r>
            <a:r>
              <a:rPr lang="el-GR" dirty="0" smtClean="0"/>
              <a:t>.</a:t>
            </a:r>
            <a:endParaRPr lang="el-GR" dirty="0"/>
          </a:p>
          <a:p>
            <a:pPr marL="744538" lvl="1" indent="-388938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/>
              <a:t>Microcrystalline </a:t>
            </a:r>
            <a:r>
              <a:rPr lang="en-US" dirty="0" smtClean="0"/>
              <a:t>wax</a:t>
            </a:r>
            <a:r>
              <a:rPr lang="el-GR" dirty="0" smtClean="0"/>
              <a:t>.</a:t>
            </a:r>
            <a:endParaRPr lang="el-GR" dirty="0"/>
          </a:p>
          <a:p>
            <a:pPr marL="744538" lvl="1" indent="-388938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 err="1" smtClean="0"/>
              <a:t>Ozokerite</a:t>
            </a:r>
            <a:r>
              <a:rPr lang="el-GR" dirty="0" smtClean="0"/>
              <a:t>.</a:t>
            </a:r>
            <a:endParaRPr lang="el-GR" dirty="0"/>
          </a:p>
          <a:p>
            <a:pPr marL="744538" lvl="1" indent="-388938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 err="1" smtClean="0"/>
              <a:t>Lipocerite</a:t>
            </a:r>
            <a:r>
              <a:rPr lang="el-GR" dirty="0" smtClean="0"/>
              <a:t>.</a:t>
            </a:r>
            <a:endParaRPr lang="el-GR" dirty="0"/>
          </a:p>
          <a:p>
            <a:pPr marL="744538" lvl="1" indent="-388938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 smtClean="0"/>
              <a:t>Dow </a:t>
            </a:r>
            <a:r>
              <a:rPr lang="en-US" dirty="0"/>
              <a:t>corning AMS- 30 cosmetic </a:t>
            </a:r>
            <a:r>
              <a:rPr lang="en-US" dirty="0" smtClean="0"/>
              <a:t>wax</a:t>
            </a:r>
            <a:r>
              <a:rPr lang="el-GR" dirty="0" smtClean="0"/>
              <a:t>.</a:t>
            </a:r>
            <a:endParaRPr lang="en-US" dirty="0"/>
          </a:p>
          <a:p>
            <a:pPr marL="1073150" lvl="1" indent="-354013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 err="1" smtClean="0"/>
              <a:t>Isostearene</a:t>
            </a:r>
            <a:r>
              <a:rPr lang="el-GR" dirty="0" smtClean="0"/>
              <a:t>.</a:t>
            </a:r>
            <a:endParaRPr lang="en-US" dirty="0"/>
          </a:p>
          <a:p>
            <a:pPr marL="1073150" lvl="1" indent="-354013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 err="1"/>
              <a:t>Hostacerine</a:t>
            </a:r>
            <a:r>
              <a:rPr lang="en-US" dirty="0"/>
              <a:t> </a:t>
            </a:r>
            <a:r>
              <a:rPr lang="en-US" dirty="0" smtClean="0"/>
              <a:t>DGI</a:t>
            </a:r>
            <a:r>
              <a:rPr lang="el-GR" dirty="0" smtClean="0"/>
              <a:t>.</a:t>
            </a:r>
            <a:endParaRPr lang="en-US" dirty="0"/>
          </a:p>
          <a:p>
            <a:pPr marL="1073150" lvl="1" indent="-354013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/>
              <a:t>Phenyl </a:t>
            </a:r>
            <a:r>
              <a:rPr lang="en-US" dirty="0" err="1" smtClean="0"/>
              <a:t>trimethicone</a:t>
            </a:r>
            <a:r>
              <a:rPr lang="el-GR" dirty="0" smtClean="0"/>
              <a:t>.</a:t>
            </a:r>
            <a:endParaRPr lang="en-US" dirty="0"/>
          </a:p>
          <a:p>
            <a:pPr marL="1073150" lvl="1" indent="-354013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/>
              <a:t>Propyl </a:t>
            </a:r>
            <a:r>
              <a:rPr lang="en-US" dirty="0" smtClean="0"/>
              <a:t>paraben</a:t>
            </a:r>
            <a:r>
              <a:rPr lang="el-GR" dirty="0" smtClean="0"/>
              <a:t>.</a:t>
            </a:r>
            <a:endParaRPr lang="en-US" dirty="0"/>
          </a:p>
          <a:p>
            <a:pPr marL="628650"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altLang="el-GR" dirty="0"/>
              <a:t>Ποτήρι στο ατμόλουτρο, </a:t>
            </a:r>
            <a:r>
              <a:rPr lang="en-US" altLang="el-GR" dirty="0"/>
              <a:t>80-</a:t>
            </a:r>
            <a:r>
              <a:rPr lang="el-GR" altLang="el-GR" dirty="0"/>
              <a:t>85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628650"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dirty="0"/>
              <a:t>Ανάδευση (γυάλινη ράβδο), 7</a:t>
            </a:r>
            <a:r>
              <a:rPr lang="el-GR" altLang="el-GR" dirty="0"/>
              <a:t>5±2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716016" y="1484784"/>
            <a:ext cx="0" cy="417646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3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</TotalTime>
  <Words>1430</Words>
  <Application>Microsoft Office PowerPoint</Application>
  <PresentationFormat>Προβολή στην οθόνη (4:3)</PresentationFormat>
  <Paragraphs>183</Paragraphs>
  <Slides>21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template</vt:lpstr>
      <vt:lpstr>1_exo-opistho_simeiomata</vt:lpstr>
      <vt:lpstr>OC_template_updated</vt:lpstr>
      <vt:lpstr>Κοσμητολογία ΙΙI (Ε)</vt:lpstr>
      <vt:lpstr>Γενικά 1/2</vt:lpstr>
      <vt:lpstr>Γενικά 2/2</vt:lpstr>
      <vt:lpstr>Συστατικά</vt:lpstr>
      <vt:lpstr>Συστατικά βάσης 1/3</vt:lpstr>
      <vt:lpstr>Συστατικά βάσης 2/3</vt:lpstr>
      <vt:lpstr>Συστατικά βάσης 3/3</vt:lpstr>
      <vt:lpstr>Παρασκευή της λιπαρής φάσης Ι</vt:lpstr>
      <vt:lpstr>Παρασκευή της λιπαρής φάσης ΙΙ</vt:lpstr>
      <vt:lpstr>Παρασκευή της διασποράς  των χρωμάτων</vt:lpstr>
      <vt:lpstr>Παρασκευή της διασποράς  των μικροσφαιριδίων</vt:lpstr>
      <vt:lpstr>Ανάμιξη  των φάσεων</vt:lpstr>
      <vt:lpstr>Χύτευση του μέικ απ  σε ραβδία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11</cp:revision>
  <dcterms:created xsi:type="dcterms:W3CDTF">2015-05-07T08:26:13Z</dcterms:created>
  <dcterms:modified xsi:type="dcterms:W3CDTF">2015-05-11T06:03:20Z</dcterms:modified>
</cp:coreProperties>
</file>