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0"/>
  </p:notesMasterIdLst>
  <p:handoutMasterIdLst>
    <p:handoutMasterId r:id="rId21"/>
  </p:handoutMasterIdLst>
  <p:sldIdLst>
    <p:sldId id="256" r:id="rId3"/>
    <p:sldId id="271" r:id="rId4"/>
    <p:sldId id="272" r:id="rId5"/>
    <p:sldId id="273" r:id="rId6"/>
    <p:sldId id="274" r:id="rId7"/>
    <p:sldId id="280" r:id="rId8"/>
    <p:sldId id="281" r:id="rId9"/>
    <p:sldId id="277" r:id="rId10"/>
    <p:sldId id="278" r:id="rId11"/>
    <p:sldId id="279" r:id="rId12"/>
    <p:sldId id="257" r:id="rId13"/>
    <p:sldId id="262" r:id="rId14"/>
    <p:sldId id="264" r:id="rId15"/>
    <p:sldId id="269" r:id="rId16"/>
    <p:sldId id="270" r:id="rId17"/>
    <p:sldId id="266" r:id="rId18"/>
    <p:sldId id="261" r:id="rId19"/>
  </p:sldIdLst>
  <p:sldSz cx="9144000" cy="6858000" type="screen4x3"/>
  <p:notesSz cx="7104063" cy="10234613"/>
  <p:custDataLst>
    <p:tags r:id="rId2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14</a:t>
            </a:r>
            <a:r>
              <a:rPr lang="el-GR" sz="2600" dirty="0" smtClean="0"/>
              <a:t>: Διατροφικά συμπληρώματα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Πότε να τα χρησιμοποιούμε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Τρίτη ηλικία</a:t>
            </a:r>
          </a:p>
          <a:p>
            <a:r>
              <a:rPr lang="el-GR" altLang="el-GR" dirty="0" smtClean="0"/>
              <a:t>Κλινήρη </a:t>
            </a:r>
            <a:r>
              <a:rPr lang="el-GR" altLang="el-GR" dirty="0"/>
              <a:t>άτομα /Μετά από ασθένεια</a:t>
            </a:r>
          </a:p>
          <a:p>
            <a:r>
              <a:rPr lang="el-GR" altLang="el-GR" dirty="0"/>
              <a:t>Έγκυες /θηλάζουσες</a:t>
            </a:r>
          </a:p>
          <a:p>
            <a:r>
              <a:rPr lang="el-GR" altLang="el-GR" dirty="0"/>
              <a:t>Μόνο </a:t>
            </a:r>
            <a:r>
              <a:rPr lang="el-GR" altLang="el-GR" dirty="0" smtClean="0"/>
              <a:t>για το θρεπτικό </a:t>
            </a:r>
            <a:r>
              <a:rPr lang="el-GR" altLang="el-GR" dirty="0"/>
              <a:t>συστατικό που μας </a:t>
            </a:r>
            <a:r>
              <a:rPr lang="el-GR" altLang="el-GR" dirty="0" smtClean="0"/>
              <a:t>λείπει, διαπιστωμένα, μετά από ιατρική εξέταση</a:t>
            </a:r>
            <a:endParaRPr lang="el-GR" altLang="el-GR" dirty="0"/>
          </a:p>
          <a:p>
            <a:r>
              <a:rPr lang="el-GR" altLang="el-GR" dirty="0"/>
              <a:t>Όταν συνιστώμενη παροχή και δόση σκευάσματος συμφωνούν</a:t>
            </a:r>
          </a:p>
          <a:p>
            <a:r>
              <a:rPr lang="el-GR" altLang="el-GR" dirty="0"/>
              <a:t>Μετά από σύσταση γιατρού</a:t>
            </a:r>
          </a:p>
        </p:txBody>
      </p:sp>
    </p:spTree>
    <p:extLst>
      <p:ext uri="{BB962C8B-B14F-4D97-AF65-F5344CB8AC3E}">
        <p14:creationId xmlns:p14="http://schemas.microsoft.com/office/powerpoint/2010/main" val="2614616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«Διατροφή-Διαιτολογία. Ενότητα </a:t>
            </a:r>
            <a:r>
              <a:rPr lang="el-GR" sz="2000" dirty="0" smtClean="0"/>
              <a:t>14: </a:t>
            </a:r>
            <a:r>
              <a:rPr lang="el-GR" sz="2000" dirty="0"/>
              <a:t>Διατροφικά συμπληρώματα».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Ορισμός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Περιέχουν μια ή περισσότερες φυσικές θρεπτικές ουσίες όπως βιταμίνες, άλατα, ιχνοστοιχεία, φωσφολιπίδια, πρωτεΐνες κλπ</a:t>
            </a:r>
          </a:p>
          <a:p>
            <a:r>
              <a:rPr lang="el-GR" altLang="el-GR" dirty="0"/>
              <a:t>Μπορεί να περιλαμβάνουν σήμερα πια, ότι προορίζεται προς βρώση δηλαδή και βότανα, μεταβολίτες κλπ</a:t>
            </a:r>
          </a:p>
          <a:p>
            <a:pPr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42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Βότανα</a:t>
            </a:r>
            <a:r>
              <a:rPr lang="en-US" altLang="el-GR" dirty="0"/>
              <a:t> </a:t>
            </a:r>
            <a:r>
              <a:rPr lang="el-GR" altLang="el-GR" dirty="0"/>
              <a:t>κλπ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Γνωστές και άγνωστες δράσεις</a:t>
            </a:r>
          </a:p>
          <a:p>
            <a:r>
              <a:rPr lang="el-GR" altLang="el-GR" dirty="0" smtClean="0"/>
              <a:t>αντενδείξεις </a:t>
            </a:r>
            <a:r>
              <a:rPr lang="el-GR" altLang="el-GR" dirty="0"/>
              <a:t>δεν </a:t>
            </a:r>
            <a:r>
              <a:rPr lang="el-GR" altLang="el-GR" dirty="0" smtClean="0"/>
              <a:t>είναι όλες </a:t>
            </a:r>
            <a:r>
              <a:rPr lang="el-GR" altLang="el-GR" dirty="0"/>
              <a:t>γνωστές</a:t>
            </a:r>
          </a:p>
          <a:p>
            <a:r>
              <a:rPr lang="el-GR" altLang="el-GR" dirty="0" smtClean="0"/>
              <a:t>Καταχωρούνται συχνά στις υγιεινές τροφές  (</a:t>
            </a:r>
            <a:r>
              <a:rPr lang="en-US" altLang="el-GR" dirty="0" smtClean="0"/>
              <a:t>healthy foods</a:t>
            </a:r>
            <a:r>
              <a:rPr lang="el-GR" altLang="el-GR" dirty="0" smtClean="0"/>
              <a:t>)</a:t>
            </a:r>
            <a:endParaRPr lang="el-GR" altLang="el-GR" dirty="0"/>
          </a:p>
          <a:p>
            <a:endParaRPr lang="el-GR" altLang="el-GR" dirty="0"/>
          </a:p>
          <a:p>
            <a:r>
              <a:rPr lang="el-GR" altLang="el-GR" dirty="0"/>
              <a:t>Το 50% του πληθυσμού στις ΗΠΑ </a:t>
            </a:r>
            <a:r>
              <a:rPr lang="el-GR" altLang="el-GR" dirty="0" smtClean="0"/>
              <a:t>λαμβάνουν διατροφικά </a:t>
            </a:r>
            <a:r>
              <a:rPr lang="el-GR" altLang="el-GR" dirty="0"/>
              <a:t>συμπληρώματα</a:t>
            </a:r>
            <a:endParaRPr lang="en-US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618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Αμφιβολίες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Μπορείς να τα </a:t>
            </a:r>
            <a:r>
              <a:rPr lang="el-GR" altLang="el-GR" dirty="0" smtClean="0"/>
              <a:t>εμπιστευτείς ιδιαίτερα σε ανεξέλεγκτη μακροχρόνια λήψη;</a:t>
            </a:r>
            <a:endParaRPr lang="el-GR" altLang="el-GR" dirty="0"/>
          </a:p>
          <a:p>
            <a:r>
              <a:rPr lang="el-GR" altLang="el-GR" dirty="0"/>
              <a:t>Είναι ασφαλή για την </a:t>
            </a:r>
            <a:r>
              <a:rPr lang="el-GR" altLang="el-GR" dirty="0" smtClean="0"/>
              <a:t>υγεία; </a:t>
            </a:r>
            <a:endParaRPr lang="el-GR" altLang="el-GR" dirty="0"/>
          </a:p>
          <a:p>
            <a:r>
              <a:rPr lang="el-GR" altLang="el-GR" dirty="0"/>
              <a:t>Ελέγχονται υπεύθυνα </a:t>
            </a:r>
            <a:r>
              <a:rPr lang="el-GR" altLang="el-GR" dirty="0" smtClean="0"/>
              <a:t>(ΕΦΕΤ, Ε</a:t>
            </a:r>
            <a:r>
              <a:rPr lang="en-US" altLang="el-GR" dirty="0" smtClean="0"/>
              <a:t>FSA, FDA</a:t>
            </a:r>
            <a:r>
              <a:rPr lang="en-US" altLang="el-GR" dirty="0"/>
              <a:t>) </a:t>
            </a:r>
            <a:r>
              <a:rPr lang="en-US" altLang="el-GR" dirty="0" smtClean="0"/>
              <a:t>-&gt; </a:t>
            </a:r>
            <a:r>
              <a:rPr lang="el-GR" altLang="el-GR" dirty="0" smtClean="0"/>
              <a:t>ανήκουν στη νομοθεσία τροφίμων (όχι φαρμάκων)</a:t>
            </a:r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2981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Πληροφορίες στην ετικέτα (διατροφική επισήμανση)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Ποσότητα περιεχομένου (πχ 30 χάπια)</a:t>
            </a:r>
          </a:p>
          <a:p>
            <a:r>
              <a:rPr lang="el-GR" altLang="el-GR" dirty="0"/>
              <a:t>Ενδείξεις λήψης προϊόντος</a:t>
            </a:r>
          </a:p>
          <a:p>
            <a:r>
              <a:rPr lang="el-GR" altLang="el-GR" dirty="0"/>
              <a:t>Οδηγίες χρήσης πχ 3 χάπια/ ημέρα</a:t>
            </a:r>
          </a:p>
          <a:p>
            <a:r>
              <a:rPr lang="el-GR" altLang="el-GR" dirty="0"/>
              <a:t>Ουσίες που περιέχει</a:t>
            </a:r>
          </a:p>
          <a:p>
            <a:r>
              <a:rPr lang="el-GR" altLang="el-GR" dirty="0"/>
              <a:t>Στοιχεία παραγωγού</a:t>
            </a:r>
          </a:p>
        </p:txBody>
      </p:sp>
    </p:spTree>
    <p:extLst>
      <p:ext uri="{BB962C8B-B14F-4D97-AF65-F5344CB8AC3E}">
        <p14:creationId xmlns:p14="http://schemas.microsoft.com/office/powerpoint/2010/main" val="9966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συμπληρωμάτων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5662807"/>
              </p:ext>
            </p:extLst>
          </p:nvPr>
        </p:nvGraphicFramePr>
        <p:xfrm>
          <a:off x="457200" y="1341438"/>
          <a:ext cx="8229600" cy="442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Φυσικά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Βιταμίνες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Σχόλιο</a:t>
                      </a:r>
                    </a:p>
                  </a:txBody>
                  <a:tcPr/>
                </a:tc>
              </a:tr>
              <a:tr h="1603968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Ουσίες που δεν υπάρχουν στις τροφές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Β13, Β17, Λεκιθίνη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είναι απαραίτητες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Αναγέννηση ιστών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DNA</a:t>
                      </a: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RNA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Αυξάνουν ουρικό οξύ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Απόδοση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Βασιλικός πολτός, </a:t>
                      </a:r>
                      <a:r>
                        <a:rPr lang="en-US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ginseng</a:t>
                      </a:r>
                      <a:endParaRPr lang="el-GR" altLang="el-GR" sz="2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αποδίδουν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026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συμπληρωμάτων </a:t>
            </a:r>
            <a:r>
              <a:rPr lang="el-GR" sz="3200" b="0" dirty="0"/>
              <a:t>2</a:t>
            </a:r>
            <a:r>
              <a:rPr lang="el-GR" sz="3200" b="0" dirty="0" smtClean="0"/>
              <a:t>/2</a:t>
            </a:r>
            <a:endParaRPr lang="el-GR" sz="3200" b="0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5579585"/>
              </p:ext>
            </p:extLst>
          </p:nvPr>
        </p:nvGraphicFramePr>
        <p:xfrm>
          <a:off x="457200" y="1341438"/>
          <a:ext cx="8229600" cy="529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29283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Βοηθούν πέψη και μεταβολισμό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Ένζυμα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Πέπτονται ήδη στο στομάχι</a:t>
                      </a:r>
                    </a:p>
                  </a:txBody>
                  <a:tcPr/>
                </a:tc>
              </a:tr>
              <a:tr h="1603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Αδυνάτισμα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Λεκιθίνη, μέλι,   εκχυλίσματα φυτών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Δεν υπάρχει λιποδιαλύτης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Αποτοξίνωση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Ξύδι, σκόρδο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Γίνεται από νεφρά και ήπαρ</a:t>
                      </a:r>
                    </a:p>
                  </a:txBody>
                  <a:tcPr horzOverflow="overflow"/>
                </a:tc>
              </a:tr>
              <a:tr h="9292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Θεραπεύουν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Βότανα, φύκια, αλόη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l-GR" altLang="el-GR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Μικρή αποτελεσματικότητα, πολλοί κίνδυνοι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139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Μορφές διάθεσης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Χάπια, κάψουλες, σκόνες, σιρόπι</a:t>
            </a:r>
          </a:p>
          <a:p>
            <a:r>
              <a:rPr lang="el-GR" altLang="el-GR" dirty="0"/>
              <a:t>Πωλούνται σε φαρμακεία, </a:t>
            </a:r>
            <a:r>
              <a:rPr lang="en-US" altLang="el-GR" dirty="0"/>
              <a:t>super market, telemarketing</a:t>
            </a:r>
          </a:p>
          <a:p>
            <a:r>
              <a:rPr lang="el-GR" altLang="el-GR" dirty="0" smtClean="0"/>
              <a:t>«φυσικό</a:t>
            </a:r>
            <a:r>
              <a:rPr lang="el-GR" altLang="el-GR" dirty="0"/>
              <a:t>» δεν είναι ακίνδυνο</a:t>
            </a:r>
          </a:p>
          <a:p>
            <a:r>
              <a:rPr lang="el-GR" altLang="el-GR" dirty="0"/>
              <a:t>Παραδοσιακά φάρμακα περνούν από ελέγχους</a:t>
            </a:r>
          </a:p>
        </p:txBody>
      </p:sp>
    </p:spTree>
    <p:extLst>
      <p:ext uri="{BB962C8B-B14F-4D97-AF65-F5344CB8AC3E}">
        <p14:creationId xmlns:p14="http://schemas.microsoft.com/office/powerpoint/2010/main" val="2815805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Συμπεριφορά καταναλωτή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Να αναζητά συστατικά</a:t>
            </a:r>
          </a:p>
          <a:p>
            <a:r>
              <a:rPr lang="el-GR" altLang="el-GR" dirty="0"/>
              <a:t>«Φυσικό» δεν είναι εγγύηση</a:t>
            </a:r>
          </a:p>
          <a:p>
            <a:r>
              <a:rPr lang="el-GR" altLang="el-GR" dirty="0"/>
              <a:t>Όνομα παραγωγού</a:t>
            </a:r>
          </a:p>
          <a:p>
            <a:r>
              <a:rPr lang="el-GR" altLang="el-GR" dirty="0"/>
              <a:t>Αριθμός </a:t>
            </a:r>
            <a:r>
              <a:rPr lang="el-GR" altLang="el-GR" dirty="0" smtClean="0"/>
              <a:t>έγκρισης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1675007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409</TotalTime>
  <Words>877</Words>
  <Application>Microsoft Office PowerPoint</Application>
  <PresentationFormat>Προβολή στην οθόνη (4:3)</PresentationFormat>
  <Paragraphs>129</Paragraphs>
  <Slides>17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17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Ορισμός</vt:lpstr>
      <vt:lpstr>Βότανα κλπ</vt:lpstr>
      <vt:lpstr>Αμφιβολίες</vt:lpstr>
      <vt:lpstr>Πληροφορίες στην ετικέτα (διατροφική επισήμανση)</vt:lpstr>
      <vt:lpstr>Κατηγορίες συμπληρωμάτων 1/2</vt:lpstr>
      <vt:lpstr>Κατηγορίες συμπληρωμάτων 2/2</vt:lpstr>
      <vt:lpstr>Μορφές διάθεσης</vt:lpstr>
      <vt:lpstr>Συμπεριφορά καταναλωτή</vt:lpstr>
      <vt:lpstr>Πότε να τα χρησιμοποιούμε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100</cp:revision>
  <dcterms:created xsi:type="dcterms:W3CDTF">2015-07-21T13:01:13Z</dcterms:created>
  <dcterms:modified xsi:type="dcterms:W3CDTF">2015-10-04T06:47:57Z</dcterms:modified>
</cp:coreProperties>
</file>