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5"/>
  </p:notesMasterIdLst>
  <p:handoutMasterIdLst>
    <p:handoutMasterId r:id="rId36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57" r:id="rId28"/>
    <p:sldId id="262" r:id="rId29"/>
    <p:sldId id="264" r:id="rId30"/>
    <p:sldId id="290" r:id="rId31"/>
    <p:sldId id="291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8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81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09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72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4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7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2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2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2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1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0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2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7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3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8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1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3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asal_cannula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Epol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igitalphotos.net/images/Medical_Equipment_g280-Oxygen_Mask_Medical_Supply_p13939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reedigitalphotos.net/images/view_photog.php?photogid=115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sumit/4110626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P%C3%B6ll%C3%B6" TargetMode="External"/><Relationship Id="rId10" Type="http://schemas.openxmlformats.org/officeDocument/2006/relationships/hyperlink" Target="http://creativecommons.org/licenses/by-nc-sa/2.0/" TargetMode="External"/><Relationship Id="rId4" Type="http://schemas.openxmlformats.org/officeDocument/2006/relationships/hyperlink" Target="http://commons.wikimedia.org/wiki/File:Breath_sounds_breathing_auscultation_of_lungs_with_stethoscope.jpg" TargetMode="External"/><Relationship Id="rId9" Type="http://schemas.openxmlformats.org/officeDocument/2006/relationships/hyperlink" Target="http://foter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hyperlink" Target="http://www.cuhk.edu.h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ic.cuhk.edu.hk/" TargetMode="External"/><Relationship Id="rId5" Type="http://schemas.openxmlformats.org/officeDocument/2006/relationships/hyperlink" Target="http://www.aic.cuhk.edu.hk/web8/venturi_mask.htm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_mask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Friedrich_K.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lickr.com/photos/communityeyehealth/5616635758/" TargetMode="External"/><Relationship Id="rId5" Type="http://schemas.openxmlformats.org/officeDocument/2006/relationships/hyperlink" Target="http://commons.wikimedia.org/wiki/User:Owain.davies" TargetMode="External"/><Relationship Id="rId4" Type="http://schemas.openxmlformats.org/officeDocument/2006/relationships/hyperlink" Target="http://en.wikipedia.org/wiki/File:Oxygen_piping.png" TargetMode="External"/><Relationship Id="rId9" Type="http://schemas.openxmlformats.org/officeDocument/2006/relationships/hyperlink" Target="http://www.alibaba.com/product-free/101633897/Oxygen_Regulator_with_Flowmeter/showimage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s.gov/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www.ahrq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ebmm.ahrq.gov/media/cases/images/case76_fig5.jpg" TargetMode="External"/><Relationship Id="rId5" Type="http://schemas.openxmlformats.org/officeDocument/2006/relationships/hyperlink" Target="http://webmm.ahrq.gov/media/cases/images/case76_fig1.jpg" TargetMode="Externa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utils.ncbi.nlm.nih.gov/entrez/query.fcgi?cmd=Retrieve&amp;db=pubmed&amp;doptAbs?tract&amp;list_uids=12593094" TargetMode="External"/><Relationship Id="rId2" Type="http://schemas.openxmlformats.org/officeDocument/2006/relationships/hyperlink" Target="http://www.biblionet.gr/main.asp?page=showauthor&amp;personsid=1002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utils.ncbi.nlm.nih.gov/entrez/query.fcgi?cmd=Retrieve&amp;db=pubmed&amp;doptAbs?tract&amp;list_uids=1221183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Plastic_oxygen_mask_on_an_ER_patient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nd/3.0/" TargetMode="External"/><Relationship Id="rId5" Type="http://schemas.openxmlformats.org/officeDocument/2006/relationships/hyperlink" Target="http://lakivrius.deviantart.com/" TargetMode="External"/><Relationship Id="rId4" Type="http://schemas.openxmlformats.org/officeDocument/2006/relationships/hyperlink" Target="http://lakivrius.deviantart.com/art/Oxygen-13237279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Οξυγονοθεραπεία (Β’ Μέρος)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Σ. Παρισσόπουλος</a:t>
            </a:r>
            <a:r>
              <a:rPr lang="el-GR" sz="2400" dirty="0"/>
              <a:t>, Μ.Μπουζίκα, Χ. </a:t>
            </a:r>
            <a:r>
              <a:rPr lang="el-GR" sz="2400" dirty="0" smtClean="0"/>
              <a:t>Τσίου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smtClean="0"/>
              <a:t>Ιατρική Οδηγία</a:t>
            </a:r>
            <a:r>
              <a:rPr lang="el-GR" dirty="0"/>
              <a:t>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Πρέπει να καθορίζει:</a:t>
            </a:r>
          </a:p>
          <a:p>
            <a:pPr marL="719138" indent="-366713">
              <a:spcBef>
                <a:spcPts val="24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Τη </a:t>
            </a:r>
            <a:r>
              <a:rPr lang="el-GR" sz="2400" dirty="0" smtClean="0"/>
              <a:t>Ροή</a:t>
            </a:r>
            <a:r>
              <a:rPr lang="en-US" sz="2400" dirty="0" smtClean="0"/>
              <a:t>,</a:t>
            </a:r>
            <a:endParaRPr lang="el-GR" sz="2400" dirty="0"/>
          </a:p>
          <a:p>
            <a:pPr marL="719138" indent="-366713">
              <a:spcBef>
                <a:spcPts val="24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Τον </a:t>
            </a:r>
            <a:r>
              <a:rPr lang="el-GR" sz="2400" dirty="0"/>
              <a:t>Τρόπο </a:t>
            </a:r>
            <a:r>
              <a:rPr lang="el-GR" sz="2400" dirty="0" smtClean="0"/>
              <a:t>χορήγησης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719138" indent="-366713">
              <a:spcBef>
                <a:spcPts val="24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Τη </a:t>
            </a:r>
            <a:r>
              <a:rPr lang="el-GR" sz="2400" dirty="0" smtClean="0"/>
              <a:t>Διάρκεια</a:t>
            </a:r>
            <a:r>
              <a:rPr lang="en-US" sz="2400" dirty="0" smtClean="0"/>
              <a:t>,</a:t>
            </a:r>
            <a:endParaRPr lang="el-GR" sz="2400" dirty="0"/>
          </a:p>
          <a:p>
            <a:pPr marL="719138" indent="-366713">
              <a:spcBef>
                <a:spcPts val="2400"/>
              </a:spcBef>
              <a:buClr>
                <a:srgbClr val="004A82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Τα Ειδικά μέτρα παρακολούθησης (παλμική οξυμετρία, αέρια αίματος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700808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Ρινική κ</a:t>
            </a:r>
            <a:r>
              <a:rPr lang="el-GR" dirty="0" smtClean="0"/>
              <a:t>άνουλα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0358" y="1124745"/>
            <a:ext cx="8296098" cy="237626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Σε ασθενείς που δεν ανέχονται καλά την μάσκα </a:t>
            </a:r>
            <a:r>
              <a:rPr lang="el-GR" sz="2400" dirty="0" smtClean="0"/>
              <a:t>προσώπου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Αδύνατος ο ακριβής υπολογισμός της συγκέντρωσης εισπνεόμενου </a:t>
            </a:r>
            <a:r>
              <a:rPr lang="el-GR" sz="2400" dirty="0" smtClean="0"/>
              <a:t>οξυγόνου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Δ</a:t>
            </a:r>
            <a:r>
              <a:rPr lang="el-GR" sz="2400" dirty="0" smtClean="0"/>
              <a:t>εν </a:t>
            </a:r>
            <a:r>
              <a:rPr lang="el-GR" sz="2400" dirty="0"/>
              <a:t>ενδείκνυται η χορήγηση &gt;4 </a:t>
            </a:r>
            <a:r>
              <a:rPr lang="en-US" sz="2400" dirty="0"/>
              <a:t>L</a:t>
            </a:r>
            <a:r>
              <a:rPr lang="el-GR" sz="2400" dirty="0"/>
              <a:t>/1</a:t>
            </a:r>
            <a:r>
              <a:rPr lang="el-GR" sz="2400" dirty="0" smtClean="0"/>
              <a:t>’</a:t>
            </a:r>
            <a:r>
              <a:rPr lang="en-US" sz="2400" dirty="0" smtClean="0"/>
              <a:t>.</a:t>
            </a:r>
            <a:endParaRPr lang="en-GB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pic>
        <p:nvPicPr>
          <p:cNvPr id="5" name="Εικόνα 4" descr="ρινική κάνουλ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94559"/>
            <a:ext cx="3888431" cy="2353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88287" y="6222503"/>
            <a:ext cx="2331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Nasal cannula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Epolk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012160" y="2970237"/>
            <a:ext cx="241744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L = 24% O</a:t>
            </a:r>
            <a:r>
              <a:rPr lang="en-GB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2L = 28% O</a:t>
            </a:r>
            <a:r>
              <a:rPr lang="en-GB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3L = 32% O</a:t>
            </a:r>
            <a:r>
              <a:rPr lang="en-GB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4L = 36% O</a:t>
            </a:r>
            <a:r>
              <a:rPr lang="en-GB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5L = 40% O</a:t>
            </a:r>
            <a:r>
              <a:rPr lang="en-GB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6L = 44% O</a:t>
            </a:r>
            <a:r>
              <a:rPr lang="en-GB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08104" y="2564904"/>
            <a:ext cx="3081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8104" y="2564904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Απλή μ</a:t>
            </a:r>
            <a:r>
              <a:rPr lang="el-GR" dirty="0" smtClean="0"/>
              <a:t>άσκα </a:t>
            </a:r>
            <a:r>
              <a:rPr lang="el-GR" dirty="0"/>
              <a:t>π</a:t>
            </a:r>
            <a:r>
              <a:rPr lang="el-GR" dirty="0" smtClean="0"/>
              <a:t>ροσώπου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199704"/>
            <a:ext cx="5220072" cy="554166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Παροχή υψηλής συγκέντρωσης οξυγόνου σε μέτρια ροή </a:t>
            </a:r>
            <a:r>
              <a:rPr lang="en-GB" sz="2400" dirty="0"/>
              <a:t>6</a:t>
            </a:r>
            <a:r>
              <a:rPr lang="el-GR" sz="2400" dirty="0"/>
              <a:t>-12 </a:t>
            </a:r>
            <a:r>
              <a:rPr lang="en-US" sz="2400" dirty="0" smtClean="0"/>
              <a:t>L/</a:t>
            </a:r>
            <a:r>
              <a:rPr lang="en-GB" sz="2400" dirty="0" smtClean="0"/>
              <a:t>min,</a:t>
            </a:r>
            <a:endParaRPr lang="en-GB" sz="2400" dirty="0"/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Σημαντική επανεισπνοή </a:t>
            </a:r>
            <a:r>
              <a:rPr lang="en-GB" sz="2400" dirty="0"/>
              <a:t>CO</a:t>
            </a:r>
            <a:r>
              <a:rPr lang="en-US" sz="2400" baseline="-25000" dirty="0"/>
              <a:t>2</a:t>
            </a:r>
            <a:r>
              <a:rPr lang="en-GB" sz="2400" dirty="0"/>
              <a:t> </a:t>
            </a:r>
            <a:r>
              <a:rPr lang="el-GR" sz="2400" dirty="0"/>
              <a:t>σε </a:t>
            </a:r>
            <a:r>
              <a:rPr lang="en-US" sz="2400" dirty="0" smtClean="0"/>
              <a:t>      </a:t>
            </a:r>
            <a:r>
              <a:rPr lang="el-GR" sz="2400" dirty="0" smtClean="0"/>
              <a:t>ροή</a:t>
            </a:r>
            <a:r>
              <a:rPr lang="en-US" sz="2400" dirty="0" smtClean="0"/>
              <a:t> </a:t>
            </a:r>
            <a:r>
              <a:rPr lang="en-GB" sz="2400" dirty="0" smtClean="0"/>
              <a:t>&lt; </a:t>
            </a:r>
            <a:r>
              <a:rPr lang="en-GB" sz="2400" dirty="0"/>
              <a:t>5 </a:t>
            </a:r>
            <a:r>
              <a:rPr lang="en-US" sz="2400" dirty="0" smtClean="0"/>
              <a:t>L</a:t>
            </a:r>
            <a:r>
              <a:rPr lang="en-GB" sz="2400" dirty="0" smtClean="0"/>
              <a:t>/</a:t>
            </a:r>
            <a:r>
              <a:rPr lang="el-GR" sz="2400" dirty="0"/>
              <a:t>λεπτό</a:t>
            </a:r>
            <a:r>
              <a:rPr lang="en-GB" sz="2400" dirty="0"/>
              <a:t>) </a:t>
            </a:r>
            <a:r>
              <a:rPr lang="el-GR" sz="2400" dirty="0"/>
              <a:t>επειδή ο εκπνεόμενος αέρας δεν αποβάλλεται επαρκώς από τα πλάγια ανοίγματα της </a:t>
            </a:r>
            <a:r>
              <a:rPr lang="el-GR" sz="2400" dirty="0" smtClean="0"/>
              <a:t>μάσκας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Δύσκολη η επίτευξη χαμηλού κλάσματος εισπνεόμενου Ο</a:t>
            </a:r>
            <a:r>
              <a:rPr lang="en-US" sz="2400" baseline="-25000" dirty="0"/>
              <a:t>2</a:t>
            </a:r>
            <a:r>
              <a:rPr lang="el-GR" sz="2400" dirty="0"/>
              <a:t> χωρίς την κατακράτηση </a:t>
            </a:r>
            <a:r>
              <a:rPr lang="en-GB" sz="2400" dirty="0"/>
              <a:t>CO</a:t>
            </a:r>
            <a:r>
              <a:rPr lang="en-US" sz="2400" baseline="-25000" dirty="0" smtClean="0"/>
              <a:t>2,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Βραχεία μετεγχειρητική </a:t>
            </a:r>
            <a:r>
              <a:rPr lang="el-GR" sz="2400" dirty="0" smtClean="0"/>
              <a:t>χρήση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Όχι κατάλληλη για ασθενείς με ΧΑΠ (</a:t>
            </a:r>
            <a:r>
              <a:rPr lang="en-GB" sz="2400" dirty="0"/>
              <a:t>COPD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5580112" y="4437112"/>
            <a:ext cx="29523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5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L/min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	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35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%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6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L/min: 	40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%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8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L/min: 	50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%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prstClr val="black"/>
                </a:solidFill>
                <a:latin typeface="Calibri"/>
              </a:rPr>
              <a:t>(Intersurgical Euro Mask)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2050" name="Picture 2" descr="μάσκα οξυγόνο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1404000"/>
            <a:ext cx="3453005" cy="2158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2403" y="3663704"/>
            <a:ext cx="250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"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Oxygen Mask Medical Supply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jscreationzs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FreeDigitalPhotos.net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44051" y="4293096"/>
            <a:ext cx="3643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44050" y="1404000"/>
            <a:ext cx="1" cy="5121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συγκέντρωση του </a:t>
            </a:r>
            <a:r>
              <a:rPr lang="el-GR" dirty="0" smtClean="0">
                <a:solidFill>
                  <a:srgbClr val="820000"/>
                </a:solidFill>
              </a:rPr>
              <a:t>Ο</a:t>
            </a:r>
            <a:r>
              <a:rPr lang="el-GR" baseline="-25000" dirty="0" smtClean="0">
                <a:solidFill>
                  <a:srgbClr val="820000"/>
                </a:solidFill>
              </a:rPr>
              <a:t>2</a:t>
            </a:r>
            <a:r>
              <a:rPr lang="el-GR" dirty="0" smtClean="0">
                <a:solidFill>
                  <a:srgbClr val="820000"/>
                </a:solidFill>
              </a:rPr>
              <a:t> </a:t>
            </a:r>
            <a:r>
              <a:rPr lang="el-GR" dirty="0" smtClean="0"/>
              <a:t>εξαρτάται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Η συγκέντρωση του οξυγόνου </a:t>
            </a:r>
            <a:r>
              <a:rPr lang="el-GR" sz="2600" b="1" dirty="0" smtClean="0">
                <a:solidFill>
                  <a:srgbClr val="820000"/>
                </a:solidFill>
              </a:rPr>
              <a:t>εξαρτάται </a:t>
            </a:r>
            <a:r>
              <a:rPr lang="el-GR" sz="2600" b="1" dirty="0">
                <a:solidFill>
                  <a:srgbClr val="820000"/>
                </a:solidFill>
              </a:rPr>
              <a:t>από την ... </a:t>
            </a:r>
          </a:p>
          <a:p>
            <a:pPr>
              <a:spcBef>
                <a:spcPts val="24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600" dirty="0" smtClean="0"/>
              <a:t>την </a:t>
            </a:r>
            <a:r>
              <a:rPr lang="el-GR" sz="2600" b="1" dirty="0">
                <a:solidFill>
                  <a:srgbClr val="820000"/>
                </a:solidFill>
              </a:rPr>
              <a:t>ταχύτητα</a:t>
            </a:r>
            <a:r>
              <a:rPr lang="el-GR" sz="2600" dirty="0"/>
              <a:t> ροής του </a:t>
            </a:r>
            <a:r>
              <a:rPr lang="el-GR" sz="2600" dirty="0" smtClean="0"/>
              <a:t>O</a:t>
            </a:r>
            <a:r>
              <a:rPr lang="el-GR" sz="2600" baseline="-25000" dirty="0" smtClean="0"/>
              <a:t>2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600" b="1" dirty="0">
                <a:solidFill>
                  <a:srgbClr val="820000"/>
                </a:solidFill>
              </a:rPr>
              <a:t>MV</a:t>
            </a:r>
            <a:r>
              <a:rPr lang="el-GR" sz="2600" dirty="0"/>
              <a:t> = Τον </a:t>
            </a:r>
            <a:r>
              <a:rPr lang="el-GR" sz="2600" b="1" dirty="0">
                <a:solidFill>
                  <a:srgbClr val="820000"/>
                </a:solidFill>
              </a:rPr>
              <a:t>αναπνευστικό όγκο στο λεπτό </a:t>
            </a:r>
            <a:r>
              <a:rPr lang="el-GR" sz="2600" dirty="0"/>
              <a:t>(TV x αναπνοές ανά λεπτό</a:t>
            </a:r>
            <a:r>
              <a:rPr lang="el-GR" sz="2600" dirty="0" smtClean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627063" indent="-274638"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"/>
            </a:pPr>
            <a:r>
              <a:rPr lang="el-GR" sz="2600" dirty="0"/>
              <a:t>Όσο μεγαλύτερος, ο αερισμός, τόσο χαμηλότερο το κλάσμα εισπνεόμενου Ο</a:t>
            </a:r>
            <a:r>
              <a:rPr lang="el-GR" sz="2600" baseline="-25000" dirty="0"/>
              <a:t>2</a:t>
            </a:r>
            <a:r>
              <a:rPr lang="el-GR" sz="2600" dirty="0"/>
              <a:t>. Οφείλεται στην αραίωση της συγκέντρωσης οξυγόνου, λόγω του όγκου του ατμοσφαιρικού αέρα που εισέρχεται στη </a:t>
            </a:r>
            <a:r>
              <a:rPr lang="el-GR" sz="2600" dirty="0" smtClean="0"/>
              <a:t>μάσκα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32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υπολογισμού ροής Ο</a:t>
            </a:r>
            <a:r>
              <a:rPr lang="el-GR" baseline="-25000" dirty="0" smtClean="0"/>
              <a:t>2</a:t>
            </a:r>
            <a:endParaRPr lang="el-GR" baseline="-2500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510592"/>
              </p:ext>
            </p:extLst>
          </p:nvPr>
        </p:nvGraphicFramePr>
        <p:xfrm>
          <a:off x="179512" y="936452"/>
          <a:ext cx="8856984" cy="5856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1360"/>
                <a:gridCol w="3096344"/>
                <a:gridCol w="3069280"/>
              </a:tblGrid>
              <a:tr h="1064282">
                <a:tc>
                  <a:txBody>
                    <a:bodyPr/>
                    <a:lstStyle/>
                    <a:p>
                      <a:r>
                        <a:rPr lang="el-GR" sz="3600" b="1" dirty="0" smtClean="0"/>
                        <a:t>Ασθενής</a:t>
                      </a:r>
                      <a:r>
                        <a:rPr lang="el-GR" sz="3600" b="1" baseline="0" dirty="0" smtClean="0"/>
                        <a:t> με:</a:t>
                      </a:r>
                      <a:endParaRPr lang="el-GR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Α) Αναπνευστική δυσφορία - ταχύπνοια</a:t>
                      </a:r>
                      <a:endParaRPr lang="el-GR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Β) Φυσιολογικό αναπνευστικό ρυθμό</a:t>
                      </a:r>
                      <a:endParaRPr lang="el-GR" sz="2200" b="1" dirty="0"/>
                    </a:p>
                  </a:txBody>
                  <a:tcPr anchor="ctr"/>
                </a:tc>
              </a:tr>
              <a:tr h="1273697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Αναπνεόμενος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 αέρας στο λεπτό (</a:t>
                      </a:r>
                      <a:r>
                        <a:rPr lang="en-US" sz="2200" b="1" baseline="0" dirty="0" smtClean="0">
                          <a:solidFill>
                            <a:srgbClr val="004A82"/>
                          </a:solidFill>
                        </a:rPr>
                        <a:t>MV) (RRxTV)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30 </a:t>
                      </a: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αναπνοές/1’ </a:t>
                      </a:r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x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 250 </a:t>
                      </a:r>
                      <a:r>
                        <a:rPr lang="en-US" sz="2200" b="1" baseline="0" dirty="0" smtClean="0">
                          <a:solidFill>
                            <a:srgbClr val="004A82"/>
                          </a:solidFill>
                        </a:rPr>
                        <a:t>ml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 = </a:t>
                      </a:r>
                      <a:r>
                        <a:rPr lang="en-US" sz="2200" b="1" baseline="0" dirty="0" smtClean="0">
                          <a:solidFill>
                            <a:srgbClr val="004A82"/>
                          </a:solidFill>
                        </a:rPr>
                        <a:t>7.5 L (liter) 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/ λεπτό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10 αναπνοές / 1</a:t>
                      </a:r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x</a:t>
                      </a: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500</a:t>
                      </a:r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ml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 = </a:t>
                      </a:r>
                      <a:r>
                        <a:rPr lang="el-GR" sz="2200" b="1" dirty="0" smtClean="0">
                          <a:solidFill>
                            <a:srgbClr val="004A82"/>
                          </a:solidFill>
                        </a:rPr>
                        <a:t>5</a:t>
                      </a:r>
                      <a:r>
                        <a:rPr lang="en-GB" sz="2200" b="1" dirty="0" smtClean="0">
                          <a:solidFill>
                            <a:srgbClr val="004A82"/>
                          </a:solidFill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L</a:t>
                      </a:r>
                      <a:r>
                        <a:rPr lang="en-US" sz="2200" b="1" baseline="0" dirty="0" smtClean="0">
                          <a:solidFill>
                            <a:srgbClr val="004A82"/>
                          </a:solidFill>
                        </a:rPr>
                        <a:t> / 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λεπτό</a:t>
                      </a:r>
                      <a:endParaRPr lang="el-GR" sz="2200" b="1" dirty="0">
                        <a:solidFill>
                          <a:srgbClr val="004A82"/>
                        </a:solidFill>
                      </a:endParaRPr>
                    </a:p>
                  </a:txBody>
                  <a:tcPr/>
                </a:tc>
              </a:tr>
              <a:tr h="2052066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820000"/>
                          </a:solidFill>
                        </a:rPr>
                        <a:t>O₂ flow rate</a:t>
                      </a:r>
                      <a:endParaRPr lang="el-GR" sz="22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820000"/>
                          </a:solidFill>
                        </a:rPr>
                        <a:t>2</a:t>
                      </a:r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820000"/>
                          </a:solidFill>
                        </a:rPr>
                        <a:t>L/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λεπτό</a:t>
                      </a:r>
                    </a:p>
                    <a:p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2 </a:t>
                      </a:r>
                      <a:r>
                        <a:rPr lang="en-GB" sz="2200" b="1" baseline="0" dirty="0" smtClean="0">
                          <a:solidFill>
                            <a:srgbClr val="820000"/>
                          </a:solidFill>
                        </a:rPr>
                        <a:t>L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/</a:t>
                      </a:r>
                      <a:r>
                        <a:rPr lang="en-US" sz="2200" b="1" baseline="0" dirty="0" smtClean="0">
                          <a:solidFill>
                            <a:srgbClr val="820000"/>
                          </a:solidFill>
                        </a:rPr>
                        <a:t>min of 100% 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οξυγόνο</a:t>
                      </a:r>
                      <a:r>
                        <a:rPr lang="en-US" sz="2200" b="1" baseline="0" dirty="0" smtClean="0">
                          <a:solidFill>
                            <a:srgbClr val="82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l"/>
                      <a:r>
                        <a:rPr lang="el-GR" sz="2200" b="1" baseline="0" dirty="0" smtClean="0">
                          <a:solidFill>
                            <a:srgbClr val="125223"/>
                          </a:solidFill>
                        </a:rPr>
                        <a:t>5.5</a:t>
                      </a:r>
                      <a:r>
                        <a:rPr lang="en-GB" sz="2200" b="1" baseline="0" dirty="0" smtClean="0">
                          <a:solidFill>
                            <a:srgbClr val="125223"/>
                          </a:solidFill>
                        </a:rPr>
                        <a:t> </a:t>
                      </a:r>
                      <a:r>
                        <a:rPr lang="en-US" sz="2200" b="1" baseline="0" dirty="0" smtClean="0">
                          <a:solidFill>
                            <a:srgbClr val="125223"/>
                          </a:solidFill>
                        </a:rPr>
                        <a:t>L/1’ </a:t>
                      </a:r>
                      <a:r>
                        <a:rPr lang="el-GR" sz="2200" b="1" baseline="0" dirty="0" smtClean="0">
                          <a:solidFill>
                            <a:srgbClr val="125223"/>
                          </a:solidFill>
                        </a:rPr>
                        <a:t>αέρας δωματίου (21%)=7.5</a:t>
                      </a:r>
                      <a:r>
                        <a:rPr lang="en-GB" sz="2200" b="1" baseline="0" dirty="0" smtClean="0">
                          <a:solidFill>
                            <a:srgbClr val="125223"/>
                          </a:solidFill>
                        </a:rPr>
                        <a:t> </a:t>
                      </a:r>
                      <a:r>
                        <a:rPr lang="en-US" sz="2200" b="1" baseline="0" dirty="0" smtClean="0">
                          <a:solidFill>
                            <a:srgbClr val="125223"/>
                          </a:solidFill>
                        </a:rPr>
                        <a:t>L/MV</a:t>
                      </a:r>
                      <a:endParaRPr lang="el-GR" sz="2200" b="1" dirty="0">
                        <a:solidFill>
                          <a:srgbClr val="12522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2 </a:t>
                      </a:r>
                      <a:r>
                        <a:rPr lang="en-GB" sz="2200" b="1" dirty="0" smtClean="0">
                          <a:solidFill>
                            <a:srgbClr val="820000"/>
                          </a:solidFill>
                        </a:rPr>
                        <a:t>L</a:t>
                      </a:r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/λεπτό</a:t>
                      </a:r>
                    </a:p>
                    <a:p>
                      <a:r>
                        <a:rPr lang="el-GR" sz="2200" b="1" dirty="0" smtClean="0">
                          <a:solidFill>
                            <a:srgbClr val="820000"/>
                          </a:solidFill>
                        </a:rPr>
                        <a:t>2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 </a:t>
                      </a:r>
                      <a:r>
                        <a:rPr lang="en-GB" sz="2200" b="1" baseline="0" dirty="0" smtClean="0">
                          <a:solidFill>
                            <a:srgbClr val="820000"/>
                          </a:solidFill>
                        </a:rPr>
                        <a:t>L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/</a:t>
                      </a:r>
                      <a:r>
                        <a:rPr lang="en-US" sz="2200" b="1" baseline="0" dirty="0" smtClean="0">
                          <a:solidFill>
                            <a:srgbClr val="820000"/>
                          </a:solidFill>
                        </a:rPr>
                        <a:t>min of 100% 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οξυγόνο</a:t>
                      </a:r>
                      <a:endParaRPr lang="en-US" sz="2200" b="1" baseline="0" dirty="0" smtClean="0">
                        <a:solidFill>
                          <a:srgbClr val="820000"/>
                        </a:solidFill>
                      </a:endParaRP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l"/>
                      <a:r>
                        <a:rPr lang="en-US" sz="2200" b="1" baseline="0" dirty="0" smtClean="0">
                          <a:solidFill>
                            <a:srgbClr val="125223"/>
                          </a:solidFill>
                        </a:rPr>
                        <a:t>3 L/min </a:t>
                      </a:r>
                      <a:r>
                        <a:rPr lang="el-GR" sz="2200" b="1" baseline="0" dirty="0" smtClean="0">
                          <a:solidFill>
                            <a:srgbClr val="125223"/>
                          </a:solidFill>
                        </a:rPr>
                        <a:t>αέρας δωματίου (21%)=5</a:t>
                      </a:r>
                      <a:r>
                        <a:rPr lang="en-GB" sz="2200" b="1" baseline="0" dirty="0" smtClean="0">
                          <a:solidFill>
                            <a:srgbClr val="125223"/>
                          </a:solidFill>
                        </a:rPr>
                        <a:t> L</a:t>
                      </a:r>
                      <a:r>
                        <a:rPr lang="el-GR" sz="2200" b="1" baseline="0" dirty="0" smtClean="0">
                          <a:solidFill>
                            <a:srgbClr val="125223"/>
                          </a:solidFill>
                        </a:rPr>
                        <a:t>/</a:t>
                      </a:r>
                      <a:r>
                        <a:rPr lang="en-US" sz="2200" b="1" baseline="0" dirty="0" smtClean="0">
                          <a:solidFill>
                            <a:srgbClr val="125223"/>
                          </a:solidFill>
                        </a:rPr>
                        <a:t>MV</a:t>
                      </a:r>
                      <a:endParaRPr lang="el-GR" sz="2200" b="1" dirty="0">
                        <a:solidFill>
                          <a:srgbClr val="125223"/>
                        </a:solidFill>
                      </a:endParaRPr>
                    </a:p>
                  </a:txBody>
                  <a:tcPr/>
                </a:tc>
              </a:tr>
              <a:tr h="1415219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Συγκέντρωση οξυγόνου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FiO₂= </a:t>
                      </a:r>
                      <a:r>
                        <a:rPr lang="en-US" sz="2200" b="1" dirty="0" smtClean="0">
                          <a:solidFill>
                            <a:srgbClr val="820000"/>
                          </a:solidFill>
                        </a:rPr>
                        <a:t>(1.0x2)</a:t>
                      </a:r>
                      <a:r>
                        <a:rPr lang="en-US" sz="2200" b="1" baseline="0" dirty="0" smtClean="0">
                          <a:solidFill>
                            <a:srgbClr val="820000"/>
                          </a:solidFill>
                        </a:rPr>
                        <a:t> </a:t>
                      </a:r>
                      <a:r>
                        <a:rPr lang="en-US" sz="2200" b="1" baseline="0" dirty="0" smtClean="0"/>
                        <a:t>+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="1" baseline="0" dirty="0" smtClean="0">
                          <a:solidFill>
                            <a:srgbClr val="004A82"/>
                          </a:solidFill>
                        </a:rPr>
                        <a:t>(</a:t>
                      </a:r>
                      <a:r>
                        <a:rPr lang="el-GR" sz="2200" b="1" baseline="0" dirty="0" smtClean="0">
                          <a:solidFill>
                            <a:srgbClr val="004A82"/>
                          </a:solidFill>
                        </a:rPr>
                        <a:t>0.21</a:t>
                      </a:r>
                      <a:r>
                        <a:rPr lang="en-US" sz="2200" b="1" baseline="0" dirty="0" smtClean="0">
                          <a:solidFill>
                            <a:srgbClr val="004A82"/>
                          </a:solidFill>
                        </a:rPr>
                        <a:t> x 5.5)/7.5</a:t>
                      </a:r>
                      <a:r>
                        <a:rPr lang="en-US" sz="2200" b="1" baseline="0" dirty="0" smtClean="0"/>
                        <a:t>= 0.42 </a:t>
                      </a:r>
                      <a:r>
                        <a:rPr lang="en-US" sz="3000" b="1" baseline="0" dirty="0" smtClean="0"/>
                        <a:t>(42%)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FiO₂= </a:t>
                      </a:r>
                      <a:r>
                        <a:rPr lang="en-US" sz="2200" b="1" dirty="0" smtClean="0">
                          <a:solidFill>
                            <a:srgbClr val="820000"/>
                          </a:solidFill>
                        </a:rPr>
                        <a:t>(1.0x2) </a:t>
                      </a:r>
                      <a:r>
                        <a:rPr lang="en-US" sz="2200" b="1" i="0" dirty="0" smtClean="0"/>
                        <a:t>+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b="1" dirty="0" smtClean="0">
                          <a:solidFill>
                            <a:srgbClr val="004A82"/>
                          </a:solidFill>
                        </a:rPr>
                        <a:t>(0.21 x 3)/5</a:t>
                      </a:r>
                      <a:r>
                        <a:rPr lang="en-US" sz="2200" b="1" dirty="0" smtClean="0"/>
                        <a:t>= 0.53 </a:t>
                      </a:r>
                      <a:r>
                        <a:rPr lang="en-US" sz="3000" b="1" dirty="0" smtClean="0"/>
                        <a:t>(53%)</a:t>
                      </a:r>
                    </a:p>
                    <a:p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9532" y="834037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8027" y="12129"/>
            <a:ext cx="8229600" cy="908720"/>
          </a:xfrm>
        </p:spPr>
        <p:txBody>
          <a:bodyPr/>
          <a:lstStyle/>
          <a:p>
            <a:r>
              <a:rPr lang="el-GR" dirty="0" smtClean="0"/>
              <a:t>Η Μάσκα </a:t>
            </a:r>
            <a:r>
              <a:rPr lang="en-US" dirty="0"/>
              <a:t>Ventouri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4000" y="1025351"/>
            <a:ext cx="4829248" cy="569926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Clr>
                <a:srgbClr val="004A82"/>
              </a:buClr>
            </a:pPr>
            <a:r>
              <a:rPr lang="el-GR" sz="2400" dirty="0"/>
              <a:t>Παρέχει ακριβή συγκέντρωση  </a:t>
            </a:r>
            <a:r>
              <a:rPr lang="el-GR" sz="2200" b="1" dirty="0">
                <a:solidFill>
                  <a:srgbClr val="820000"/>
                </a:solidFill>
              </a:rPr>
              <a:t>O</a:t>
            </a:r>
            <a:r>
              <a:rPr lang="el-GR" sz="2200" b="1" baseline="-25000" dirty="0">
                <a:solidFill>
                  <a:srgbClr val="820000"/>
                </a:solidFill>
              </a:rPr>
              <a:t>2</a:t>
            </a:r>
            <a:r>
              <a:rPr lang="el-GR" sz="2200" b="1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– 24%, 28%, 35%, 40%, 50%, 60</a:t>
            </a:r>
            <a:r>
              <a:rPr lang="el-GR" sz="2400" dirty="0" smtClean="0"/>
              <a:t>%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A82"/>
              </a:buClr>
            </a:pPr>
            <a:r>
              <a:rPr lang="el-GR" sz="2400" dirty="0"/>
              <a:t>Ρυθμιστές διαφορετικού </a:t>
            </a:r>
            <a:r>
              <a:rPr lang="el-GR" sz="2400" dirty="0" smtClean="0"/>
              <a:t>μεγέθους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A82"/>
              </a:buClr>
            </a:pPr>
            <a:r>
              <a:rPr lang="el-GR" sz="2400" dirty="0"/>
              <a:t>Ρυθμιστές επιτρέπουν την ανάμειξη αέρα από το δωμάτιο με το </a:t>
            </a:r>
            <a:r>
              <a:rPr lang="el-GR" sz="2400" dirty="0" smtClean="0"/>
              <a:t>οξυγόνο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A82"/>
              </a:buClr>
            </a:pPr>
            <a:r>
              <a:rPr lang="el-GR" sz="2400" dirty="0"/>
              <a:t>Η υψηλή ροή </a:t>
            </a:r>
            <a:r>
              <a:rPr lang="el-GR" sz="2400" dirty="0">
                <a:solidFill>
                  <a:srgbClr val="820000"/>
                </a:solidFill>
              </a:rPr>
              <a:t>Ο</a:t>
            </a:r>
            <a:r>
              <a:rPr lang="el-GR" sz="2400" baseline="-25000" dirty="0">
                <a:solidFill>
                  <a:srgbClr val="820000"/>
                </a:solidFill>
              </a:rPr>
              <a:t>2</a:t>
            </a:r>
            <a:r>
              <a:rPr lang="el-GR" sz="2400" dirty="0"/>
              <a:t> απομακρύνει το εκπνεόμενο </a:t>
            </a:r>
            <a:r>
              <a:rPr lang="el-GR" sz="2400" dirty="0" smtClean="0">
                <a:solidFill>
                  <a:srgbClr val="820000"/>
                </a:solidFill>
              </a:rPr>
              <a:t>CO</a:t>
            </a:r>
            <a:r>
              <a:rPr lang="el-GR" sz="2400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A82"/>
              </a:buClr>
            </a:pPr>
            <a:r>
              <a:rPr lang="el-GR" sz="2400" dirty="0"/>
              <a:t>Μειώνει το κίνδυνο κατακράτησης </a:t>
            </a:r>
            <a:r>
              <a:rPr lang="el-GR" sz="2400" dirty="0">
                <a:solidFill>
                  <a:srgbClr val="820000"/>
                </a:solidFill>
              </a:rPr>
              <a:t>CO</a:t>
            </a:r>
            <a:r>
              <a:rPr lang="el-GR" sz="2400" baseline="-25000" dirty="0">
                <a:solidFill>
                  <a:srgbClr val="820000"/>
                </a:solidFill>
              </a:rPr>
              <a:t>2</a:t>
            </a:r>
            <a:r>
              <a:rPr lang="el-GR" sz="2400" dirty="0"/>
              <a:t> και διορθώνει την </a:t>
            </a:r>
            <a:r>
              <a:rPr lang="el-GR" sz="2400" dirty="0" smtClean="0"/>
              <a:t>υποξαιμία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A82"/>
              </a:buClr>
            </a:pPr>
            <a:r>
              <a:rPr lang="el-GR" sz="2400" dirty="0"/>
              <a:t>Δυνατότητα αύξησης ροής χωρίς επακόλουθη αύξηση </a:t>
            </a:r>
            <a:r>
              <a:rPr lang="el-GR" sz="2400" dirty="0" smtClean="0"/>
              <a:t>συγκέντρωσης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A82"/>
              </a:buClr>
            </a:pPr>
            <a:r>
              <a:rPr lang="el-GR" sz="2400" dirty="0"/>
              <a:t>Κατάλληλη για ασθενείς με </a:t>
            </a:r>
            <a:r>
              <a:rPr lang="el-GR" sz="2400" dirty="0" smtClean="0"/>
              <a:t>ΧΑΠ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004A82"/>
              </a:buClr>
            </a:pPr>
            <a:r>
              <a:rPr lang="el-GR" sz="2400" dirty="0"/>
              <a:t>Παροδοχή </a:t>
            </a:r>
            <a:r>
              <a:rPr lang="el-GR" sz="2200" b="1" dirty="0" smtClean="0">
                <a:solidFill>
                  <a:srgbClr val="820000"/>
                </a:solidFill>
              </a:rPr>
              <a:t>Bernoulli</a:t>
            </a:r>
            <a:r>
              <a:rPr lang="en-US" sz="2400" dirty="0" smtClean="0"/>
              <a:t>.</a:t>
            </a:r>
            <a:endParaRPr lang="el-GR" dirty="0"/>
          </a:p>
        </p:txBody>
      </p:sp>
      <p:pic>
        <p:nvPicPr>
          <p:cNvPr id="5" name="Εικόνα 4" descr="μάσκα οξυγόνου Ventour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67897" y="1052736"/>
            <a:ext cx="3347864" cy="2510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42776" y="3563634"/>
            <a:ext cx="3741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Breath sounds breathing auscultation of lungs with stethoscope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Pöllö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825" y="83671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3074" name="Picture 2" descr="μάσκα οξυγόνου Ventou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39" y="4242753"/>
            <a:ext cx="1803979" cy="220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02104" y="6458502"/>
            <a:ext cx="3490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Photo credit: 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Sumit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/ 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9"/>
              </a:rPr>
              <a:t>Foter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/ 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CC BY-NC-SA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76256" y="6370376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Μάσκα </a:t>
            </a:r>
            <a:r>
              <a:rPr lang="en-US" dirty="0" smtClean="0"/>
              <a:t>Ventouri</a:t>
            </a:r>
            <a:r>
              <a:rPr lang="el-GR" dirty="0" smtClean="0"/>
              <a:t> - εικόνα 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34" name="Group 33" descr="Μάσκα Ventouri "/>
          <p:cNvGrpSpPr/>
          <p:nvPr/>
        </p:nvGrpSpPr>
        <p:grpSpPr>
          <a:xfrm>
            <a:off x="4224991" y="1260572"/>
            <a:ext cx="4619063" cy="5227950"/>
            <a:chOff x="3925776" y="1260572"/>
            <a:chExt cx="4619063" cy="5227950"/>
          </a:xfrm>
        </p:grpSpPr>
        <p:pic>
          <p:nvPicPr>
            <p:cNvPr id="1026" name="Picture 2" descr="C:\Users\alex\Desktop\0188_Venturi_mask_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03"/>
            <a:stretch/>
          </p:blipFill>
          <p:spPr bwMode="auto">
            <a:xfrm>
              <a:off x="3925776" y="1260572"/>
              <a:ext cx="2348290" cy="45139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254195" y="3132659"/>
              <a:ext cx="1648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Στόμιο εκπνοής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4066" y="3789040"/>
              <a:ext cx="2099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Εύκαμπτος σωλήνας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580112" y="3789040"/>
              <a:ext cx="213420" cy="12269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74066" y="4158372"/>
              <a:ext cx="21728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Εισπνεόμενα μείγμα από 100% οξυγόνο και αέρα δωματίου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4066" y="1787281"/>
              <a:ext cx="919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Ιμάντας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1" t="60677" r="34130"/>
            <a:stretch/>
          </p:blipFill>
          <p:spPr bwMode="auto">
            <a:xfrm>
              <a:off x="5205359" y="4977336"/>
              <a:ext cx="710336" cy="15111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/>
            <p:cNvCxnSpPr>
              <a:stCxn id="21" idx="1"/>
            </p:cNvCxnSpPr>
            <p:nvPr/>
          </p:nvCxnSpPr>
          <p:spPr>
            <a:xfrm flipH="1">
              <a:off x="4572000" y="1971947"/>
              <a:ext cx="1702066" cy="44933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580112" y="3339703"/>
              <a:ext cx="674084" cy="1622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917154" y="3973706"/>
              <a:ext cx="337041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813281" y="4402512"/>
              <a:ext cx="46078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371944" y="5591291"/>
              <a:ext cx="2172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Αποσπώμενος ρυθμιστής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Left Brace 32"/>
            <p:cNvSpPr/>
            <p:nvPr/>
          </p:nvSpPr>
          <p:spPr>
            <a:xfrm rot="10800000">
              <a:off x="5917154" y="5590793"/>
              <a:ext cx="430541" cy="646829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547664" y="6227538"/>
            <a:ext cx="4074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Venturi mask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Department of Anaesthesia and Intensive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Care,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Chinese University of Hong Kong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 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7" name="Picture 2" descr="Αποσπώμενος ρυθμιστής 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18" y="2994073"/>
            <a:ext cx="3707227" cy="278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ectangle 10"/>
          <p:cNvSpPr/>
          <p:nvPr/>
        </p:nvSpPr>
        <p:spPr>
          <a:xfrm>
            <a:off x="939688" y="5744821"/>
            <a:ext cx="23308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</a:rPr>
              <a:t>Παρισσόπουλος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650"/>
          </a:xfrm>
        </p:spPr>
        <p:txBody>
          <a:bodyPr>
            <a:normAutofit/>
          </a:bodyPr>
          <a:lstStyle/>
          <a:p>
            <a:r>
              <a:rPr lang="el-GR" dirty="0"/>
              <a:t>Παραδοχή </a:t>
            </a:r>
            <a:r>
              <a:rPr lang="en-US" dirty="0" smtClean="0"/>
              <a:t>Bernoulli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380359" y="83264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3" name="Ομάδα 2" descr="Παραδοχή Bernoulli"/>
          <p:cNvGrpSpPr/>
          <p:nvPr/>
        </p:nvGrpSpPr>
        <p:grpSpPr>
          <a:xfrm>
            <a:off x="397668" y="1110072"/>
            <a:ext cx="8424863" cy="5395913"/>
            <a:chOff x="397668" y="1110072"/>
            <a:chExt cx="8424863" cy="5395913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3655218" y="2329272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4569618" y="2329272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3274218" y="2862672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4569618" y="2862672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3274218" y="3091272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950618" y="3091272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>
              <a:off x="3960018" y="4310472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4188618" y="4310472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3960018" y="4843872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341018" y="4843872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3998118" y="1567272"/>
              <a:ext cx="228600" cy="6858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004A82"/>
            </a:solidFill>
            <a:ln w="9525">
              <a:solidFill>
                <a:srgbClr val="004A8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4069759" y="3643782"/>
              <a:ext cx="152400" cy="4572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004A82"/>
            </a:solidFill>
            <a:ln w="9525">
              <a:solidFill>
                <a:srgbClr val="004A8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3274218" y="4920072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H="1" flipV="1">
              <a:off x="4874418" y="4920072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3274218" y="4539072"/>
              <a:ext cx="685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H="1">
              <a:off x="4341018" y="4539072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4798218" y="5453472"/>
              <a:ext cx="38084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14 l/min 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αέρας δωματίου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397668" y="5453472"/>
              <a:ext cx="325755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14 l/min 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αέρας δωματίου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>
                <a:spcBef>
                  <a:spcPct val="50000"/>
                </a:spcBef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5255418" y="3700872"/>
              <a:ext cx="35671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2 l/min 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πηγή οξυγόνου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H="1">
              <a:off x="4417218" y="3929472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4" name="AutoShape 23"/>
            <p:cNvSpPr>
              <a:spLocks noChangeArrowheads="1"/>
            </p:cNvSpPr>
            <p:nvPr/>
          </p:nvSpPr>
          <p:spPr bwMode="auto">
            <a:xfrm>
              <a:off x="4074318" y="5453472"/>
              <a:ext cx="152400" cy="609600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rgbClr val="004A82"/>
            </a:solidFill>
            <a:ln w="9525">
              <a:solidFill>
                <a:srgbClr val="004A8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3579018" y="6139272"/>
              <a:ext cx="1143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3121818" y="6063072"/>
              <a:ext cx="27479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2 l/min </a:t>
              </a:r>
              <a:r>
                <a:rPr lang="el-GR" dirty="0">
                  <a:solidFill>
                    <a:prstClr val="black"/>
                  </a:solidFill>
                  <a:latin typeface="Calibri"/>
                </a:rPr>
                <a:t>πηγή οξυγόνου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3579018" y="1110072"/>
              <a:ext cx="1409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30 l/min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395536" y="1484784"/>
            <a:ext cx="235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[Συζήτηση στην τάξη]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Μάσκα μ</a:t>
            </a:r>
            <a:r>
              <a:rPr lang="el-GR" dirty="0" smtClean="0"/>
              <a:t>ερικής επανεισπνοής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357" y="1324968"/>
            <a:ext cx="5951983" cy="44918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Παρέχει συγκεντρώσεις Ο</a:t>
            </a:r>
            <a:r>
              <a:rPr lang="el-GR" sz="2400" baseline="-25000" dirty="0"/>
              <a:t>2</a:t>
            </a:r>
            <a:r>
              <a:rPr lang="el-GR" sz="2400" dirty="0"/>
              <a:t> 60-75% (40-60%) με ρυθμούς ροής 6-11 </a:t>
            </a:r>
            <a:r>
              <a:rPr lang="el-GR" sz="2400" dirty="0" smtClean="0"/>
              <a:t>L/λεπτό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Μάσκα με ασκό (χωρίς καλύπτρες) που εγκλωβίζει μέρος του εκπνεόμενου </a:t>
            </a:r>
            <a:r>
              <a:rPr lang="el-GR" sz="2400" dirty="0" smtClean="0"/>
              <a:t>αέρα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Ο ασθενής επανεισπνέει με κάθε αναπνοή το 1/3 του εκπνεόμενου όγκου αέρα - πλούσιος σε οξυγόνο και παρέχει υψηλό </a:t>
            </a:r>
            <a:r>
              <a:rPr lang="el-GR" sz="2400" dirty="0" smtClean="0"/>
              <a:t>FiO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dirty="0"/>
              <a:t>Ο ασκός πρέπει να είναι ελαφρώς φουσκωμένος στο τέλος της </a:t>
            </a:r>
            <a:r>
              <a:rPr lang="el-GR" sz="2400" dirty="0" smtClean="0"/>
              <a:t>εισπνοής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5" name="Εικόνα 4" descr="Μάσκα μερικής επανεισπνοής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3568" y="1484784"/>
            <a:ext cx="2194750" cy="237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579041" y="3985541"/>
            <a:ext cx="22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CH mask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Friedrich K.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l-GR" dirty="0"/>
              <a:t>Μάσκα μ</a:t>
            </a:r>
            <a:r>
              <a:rPr lang="el-GR" dirty="0" smtClean="0"/>
              <a:t>η </a:t>
            </a:r>
            <a:r>
              <a:rPr lang="el-GR" dirty="0"/>
              <a:t>ε</a:t>
            </a:r>
            <a:r>
              <a:rPr lang="el-GR" dirty="0" smtClean="0"/>
              <a:t>πανεισπνοής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80359" y="980728"/>
            <a:ext cx="8609280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Παρέχει το μεγαλύτερο επίπεδο οξυγόνου 80-95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%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Δυνατή η χορήγηση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FiO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&gt; 90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%,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Έχει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βαλβίδα μίας κατεύθυνσης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μεταξύ της μάσκας και της δεξαμενής και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δύο καλύπτρες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πάνω από τα ανοίγματα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εκπνοής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0359" y="3046648"/>
            <a:ext cx="5559793" cy="37170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ροή πρέπει να τεθεί στα 1</a:t>
            </a:r>
            <a:r>
              <a:rPr lang="en-GB" sz="2400" dirty="0" smtClean="0"/>
              <a:t>5</a:t>
            </a:r>
            <a:r>
              <a:rPr lang="en-US" sz="2400" dirty="0" smtClean="0"/>
              <a:t>L</a:t>
            </a:r>
            <a:r>
              <a:rPr lang="el-GR" sz="2400" dirty="0" smtClean="0"/>
              <a:t> </a:t>
            </a:r>
            <a:r>
              <a:rPr lang="en-GB" sz="2400" dirty="0"/>
              <a:t>/</a:t>
            </a:r>
            <a:r>
              <a:rPr lang="el-GR" sz="2400" dirty="0"/>
              <a:t> </a:t>
            </a:r>
            <a:r>
              <a:rPr lang="el-GR" sz="2400" dirty="0" smtClean="0"/>
              <a:t>λεπτό</a:t>
            </a:r>
            <a:r>
              <a:rPr lang="en-US" sz="2400" dirty="0" smtClean="0"/>
              <a:t>,</a:t>
            </a:r>
            <a:endParaRPr lang="en-GB" sz="2400" dirty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Πλήρωση 2/3 της δεξαμενής πριν την εφαρμογή της στον </a:t>
            </a:r>
            <a:r>
              <a:rPr lang="el-GR" sz="2400" dirty="0" smtClean="0"/>
              <a:t>ασθενή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Σε ασθενείς με ασταθή αναπνευστική </a:t>
            </a:r>
            <a:r>
              <a:rPr lang="el-GR" sz="2400" dirty="0" smtClean="0"/>
              <a:t>κατάσταση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Ίσως χρειαστούν </a:t>
            </a:r>
            <a:r>
              <a:rPr lang="el-GR" sz="2400" dirty="0" smtClean="0"/>
              <a:t>διασωλήνωση</a:t>
            </a:r>
            <a:r>
              <a:rPr lang="en-US" sz="2400" dirty="0" smtClean="0"/>
              <a:t>,</a:t>
            </a:r>
            <a:endParaRPr lang="en-GB" sz="2400" dirty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l-GR" sz="2400" dirty="0"/>
              <a:t>Δεν ενδείκνυται η χρήση της για </a:t>
            </a:r>
            <a:r>
              <a:rPr lang="en-GB" sz="2400" dirty="0"/>
              <a:t>&gt;</a:t>
            </a:r>
            <a:r>
              <a:rPr lang="en-GB" sz="2400" dirty="0" smtClean="0"/>
              <a:t>24hrs.</a:t>
            </a:r>
            <a:endParaRPr lang="en-GB" sz="24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660232" y="2967335"/>
            <a:ext cx="154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sz="2400" b="1" dirty="0">
                <a:solidFill>
                  <a:srgbClr val="820000"/>
                </a:solidFill>
                <a:latin typeface="Calibri"/>
              </a:rPr>
              <a:t>καλύπτρες</a:t>
            </a:r>
          </a:p>
        </p:txBody>
      </p:sp>
      <p:pic>
        <p:nvPicPr>
          <p:cNvPr id="4098" name="Picture 2" descr="Μάσκα μη επανεισπνοή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67" y="3717032"/>
            <a:ext cx="3262872" cy="2175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46946" y="5892280"/>
            <a:ext cx="2980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Photo credit: static416 / Foter / CC BY-NC</a:t>
            </a: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7358203" y="3429000"/>
            <a:ext cx="541971" cy="10737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>
            <a:off x="7116426" y="3429000"/>
            <a:ext cx="241777" cy="1164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0359" y="764704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Παθολογική Νοσηλευτική Ι</a:t>
            </a:r>
            <a:br>
              <a:rPr lang="el-GR" dirty="0" smtClean="0"/>
            </a:br>
            <a:r>
              <a:rPr lang="el-GR" dirty="0" smtClean="0"/>
              <a:t>Εργαστήριο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7340" y="15567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40" y="2204864"/>
            <a:ext cx="8424936" cy="4032448"/>
          </a:xfrm>
          <a:ln>
            <a:solidFill>
              <a:srgbClr val="004A8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Γ’ Χειμερινό Εξάμηνο 2012-2013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Τμήμα Νοσηλευτικής, ΤΕΙ Αθήνας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Το Εργαστήριο Διδάσκεται Σε Ομάδες 20 Ατόμων Από Τους Εξής Καθηγητές</a:t>
            </a:r>
            <a:r>
              <a:rPr lang="el-GR" sz="2400" dirty="0" smtClean="0"/>
              <a:t>:</a:t>
            </a:r>
            <a:endParaRPr lang="en-US" sz="2400" smtClean="0"/>
          </a:p>
          <a:p>
            <a:pPr marL="0" indent="0" algn="ctr">
              <a:spcBef>
                <a:spcPts val="3600"/>
              </a:spcBef>
              <a:buNone/>
            </a:pPr>
            <a:endParaRPr lang="el-GR" sz="24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Ο.</a:t>
            </a:r>
            <a:r>
              <a:rPr lang="en-US" sz="2400" dirty="0"/>
              <a:t> </a:t>
            </a:r>
            <a:r>
              <a:rPr lang="el-GR" sz="2400" dirty="0"/>
              <a:t>Γκοβίνα, Χ.</a:t>
            </a:r>
            <a:r>
              <a:rPr lang="en-US" sz="2400" dirty="0"/>
              <a:t> </a:t>
            </a:r>
            <a:r>
              <a:rPr lang="el-GR" sz="2400" dirty="0"/>
              <a:t>Τσίου, Σ.</a:t>
            </a:r>
            <a:r>
              <a:rPr lang="en-US" sz="2400" dirty="0"/>
              <a:t> </a:t>
            </a:r>
            <a:r>
              <a:rPr lang="el-GR" sz="2400" dirty="0"/>
              <a:t>Παρισσόπουλος, Μ.</a:t>
            </a:r>
            <a:r>
              <a:rPr lang="en-US" sz="2400" dirty="0"/>
              <a:t> </a:t>
            </a:r>
            <a:r>
              <a:rPr lang="el-GR" sz="2400" dirty="0"/>
              <a:t>Μπουζίκα,</a:t>
            </a:r>
            <a:endParaRPr lang="en-US" sz="24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 Θ.</a:t>
            </a:r>
            <a:r>
              <a:rPr lang="en-US" sz="2400" dirty="0"/>
              <a:t> </a:t>
            </a:r>
            <a:r>
              <a:rPr lang="el-GR" sz="2400" dirty="0"/>
              <a:t>Στρουμπούκη, Γ.</a:t>
            </a:r>
            <a:r>
              <a:rPr lang="en-US" sz="2400" dirty="0"/>
              <a:t> </a:t>
            </a:r>
            <a:r>
              <a:rPr lang="el-GR" sz="2400" dirty="0"/>
              <a:t>Τουλιά</a:t>
            </a:r>
            <a:r>
              <a:rPr lang="en-US" sz="2400" dirty="0"/>
              <a:t>, </a:t>
            </a:r>
            <a:r>
              <a:rPr lang="el-GR" sz="2400" dirty="0"/>
              <a:t>Β.</a:t>
            </a:r>
            <a:r>
              <a:rPr lang="en-US" sz="2400" dirty="0"/>
              <a:t> </a:t>
            </a:r>
            <a:r>
              <a:rPr lang="el-GR" sz="2400" dirty="0"/>
              <a:t>Κουτσοπούλου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Επιγραμματικά - Συστήματα Παροχής Ο</a:t>
            </a:r>
            <a:r>
              <a:rPr lang="el-GR" baseline="-25000" dirty="0" smtClean="0"/>
              <a:t>2</a:t>
            </a:r>
            <a:endParaRPr lang="el-GR" baseline="-2500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380360" y="907827"/>
          <a:ext cx="8368104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1637"/>
                <a:gridCol w="2098751"/>
                <a:gridCol w="267771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Σύστημα παροχής οξυγόνου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Ροή (</a:t>
                      </a:r>
                      <a:r>
                        <a:rPr lang="en-US" sz="2200" b="1" dirty="0" smtClean="0"/>
                        <a:t>L/min)</a:t>
                      </a:r>
                      <a:endParaRPr lang="el-G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Ποσοστό</a:t>
                      </a:r>
                      <a:r>
                        <a:rPr lang="el-GR" sz="2200" b="1" baseline="0" dirty="0" smtClean="0"/>
                        <a:t> % εισπνεόμενου </a:t>
                      </a:r>
                      <a:r>
                        <a:rPr lang="en-US" sz="2200" b="1" baseline="0" dirty="0" smtClean="0"/>
                        <a:t>O₂</a:t>
                      </a:r>
                      <a:endParaRPr lang="el-GR" sz="2200" b="1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l-GR" sz="2200" dirty="0" smtClean="0"/>
                        <a:t>Ρινικός</a:t>
                      </a:r>
                      <a:r>
                        <a:rPr lang="el-GR" sz="2200" baseline="0" dirty="0" smtClean="0"/>
                        <a:t> καθετήρας 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(+4%/</a:t>
                      </a:r>
                      <a:r>
                        <a:rPr lang="en-US" sz="2200" b="1" baseline="0" dirty="0" smtClean="0">
                          <a:solidFill>
                            <a:srgbClr val="820000"/>
                          </a:solidFill>
                        </a:rPr>
                        <a:t>L)</a:t>
                      </a:r>
                      <a:endParaRPr lang="el-GR" sz="22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24±2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28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32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36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Απλή</a:t>
                      </a:r>
                      <a:r>
                        <a:rPr lang="el-GR" sz="2200" baseline="0" dirty="0" smtClean="0"/>
                        <a:t> μάσκα </a:t>
                      </a:r>
                      <a:r>
                        <a:rPr lang="el-GR" sz="2200" b="1" baseline="0" dirty="0" smtClean="0">
                          <a:solidFill>
                            <a:srgbClr val="820000"/>
                          </a:solidFill>
                        </a:rPr>
                        <a:t>(+5%/</a:t>
                      </a:r>
                      <a:r>
                        <a:rPr lang="en-US" sz="2200" b="1" baseline="0" dirty="0" smtClean="0">
                          <a:solidFill>
                            <a:srgbClr val="820000"/>
                          </a:solidFill>
                        </a:rPr>
                        <a:t>L)</a:t>
                      </a:r>
                      <a:endParaRPr lang="el-GR" sz="22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40±2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50</a:t>
                      </a:r>
                      <a:r>
                        <a:rPr lang="el-GR" sz="2200" dirty="0" smtClean="0"/>
                        <a:t> </a:t>
                      </a:r>
                      <a:r>
                        <a:rPr lang="en-US" sz="2200" b="1" dirty="0" smtClean="0">
                          <a:solidFill>
                            <a:srgbClr val="820000"/>
                          </a:solidFill>
                        </a:rPr>
                        <a:t>(+5%/L)</a:t>
                      </a:r>
                      <a:endParaRPr lang="el-GR" sz="22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8-10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55-60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Μάσκα</a:t>
                      </a:r>
                      <a:r>
                        <a:rPr lang="el-GR" sz="2200" baseline="0" dirty="0" smtClean="0"/>
                        <a:t> με ασκό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5-6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35-50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444500"/>
                      <a:r>
                        <a:rPr lang="el-GR" sz="2200" i="1" dirty="0" smtClean="0"/>
                        <a:t>Μερικής εισπνοής</a:t>
                      </a:r>
                      <a:endParaRPr lang="el-GR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7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45-75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i="1" dirty="0" smtClean="0"/>
                        <a:t>(χωρίς βαλβίδα) </a:t>
                      </a:r>
                      <a:endParaRPr lang="el-GR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65-100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i="1" dirty="0" smtClean="0"/>
                        <a:t>Μάσκα με ασκό χωρίς εισπνοή</a:t>
                      </a:r>
                      <a:endParaRPr lang="el-GR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4-10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24-100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0359" y="69269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Εφύγρανση του ο</a:t>
            </a:r>
            <a:r>
              <a:rPr lang="el-GR" dirty="0" smtClean="0"/>
              <a:t>ξυγόνου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Σύστημα Aquapak - προτείνεται όταν η ροή είναι &gt; 4L/1’. Είναι εφικτή και η θέρμανση του οξυγόνου. Χρησιμοποιείται ειδικός σωλήνας μεγάλου εύρους (elephant tube) με παγίδα νερού (water trap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Εικόνα 4" descr="Σύστημα Aquapak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148" y="2564904"/>
            <a:ext cx="4767705" cy="3808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427384" y="6484036"/>
            <a:ext cx="23308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</a:rPr>
              <a:t>Σ. Παρισσόπουλος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Παροχές οξυγόνου – ροόμετρα 1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8" name="Picture 3" descr="Παροχή οξυγόνου και ροόμετρο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9"/>
          <a:stretch/>
        </p:blipFill>
        <p:spPr bwMode="auto">
          <a:xfrm>
            <a:off x="755576" y="1299408"/>
            <a:ext cx="4096021" cy="492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12074" y="6243584"/>
            <a:ext cx="2555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Oxygen piping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Owain.davies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CC BY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0" name="Picture 2" descr="ροόμετρ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82424"/>
            <a:ext cx="2946330" cy="4913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43818" y="6240080"/>
            <a:ext cx="23308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hlinkClick r:id="rId9"/>
              </a:rPr>
              <a:t>alibaba.com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Παροχές οξυγόνου – ροόμετρα 2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2050" name="Picture 2" descr="Παροχή οξυγόνου και ροόμετρ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2381250" cy="534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Παροχή οξυγόνου και ροόμετρ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810000" cy="424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22397" y="5907113"/>
            <a:ext cx="3824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Figure 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Figure 5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.,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Agency for Healthcare Research and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Quality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U.S. Department of  Health and Human Services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824536"/>
          </a:xfrm>
        </p:spPr>
        <p:txBody>
          <a:bodyPr>
            <a:noAutofit/>
          </a:bodyPr>
          <a:lstStyle/>
          <a:p>
            <a:pPr lvl="0">
              <a:spcBef>
                <a:spcPts val="300"/>
              </a:spcBef>
            </a:pPr>
            <a:r>
              <a:rPr lang="en-GB" sz="2400" dirty="0" smtClean="0"/>
              <a:t>Docherty D and McCallum J (2009) Foundation Clinical Nursing Skills. Oxford University Press, Oxford.</a:t>
            </a:r>
          </a:p>
          <a:p>
            <a:pPr>
              <a:spcBef>
                <a:spcPts val="300"/>
              </a:spcBef>
            </a:pPr>
            <a:r>
              <a:rPr lang="en-GB" sz="2400" dirty="0" smtClean="0"/>
              <a:t>Endacott R, Jevon  P, and Cooper P (2009) Clinical Nursing Skills Core and Advanced. </a:t>
            </a:r>
            <a:r>
              <a:rPr lang="el-GR" sz="2400" dirty="0" smtClean="0"/>
              <a:t>Oxford University Press, Oxford</a:t>
            </a:r>
            <a:r>
              <a:rPr lang="en-US" sz="2400" dirty="0" smtClean="0"/>
              <a:t>.</a:t>
            </a:r>
            <a:endParaRPr lang="en-GB" sz="2400" dirty="0" smtClean="0">
              <a:hlinkClick r:id="rId2"/>
            </a:endParaRPr>
          </a:p>
          <a:p>
            <a:pPr lvl="0">
              <a:spcBef>
                <a:spcPts val="300"/>
              </a:spcBef>
            </a:pPr>
            <a:r>
              <a:rPr lang="en-GB" sz="2400" dirty="0" smtClean="0">
                <a:hlinkClick r:id="rId2"/>
              </a:rPr>
              <a:t>Lynn</a:t>
            </a:r>
            <a:r>
              <a:rPr lang="en-GB" sz="2400" dirty="0" smtClean="0"/>
              <a:t> P</a:t>
            </a:r>
            <a:r>
              <a:rPr lang="el-GR" sz="2400" dirty="0" smtClean="0"/>
              <a:t>. (2012) Κλινικές νοσηλευτικές δεξιότητες και νοσηλευτική διεργασία Έγχρωμος άτλας. Ιατρικές Εκδόσεις Π. Χ. Πασχαλίδης, Αθήνα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2400" dirty="0" smtClean="0"/>
              <a:t>McGloin </a:t>
            </a:r>
            <a:r>
              <a:rPr lang="en-US" sz="2400" dirty="0"/>
              <a:t>S (2008) Administration of oxygen therapy. </a:t>
            </a:r>
            <a:r>
              <a:rPr lang="en-US" sz="2400" i="1" dirty="0"/>
              <a:t>Nursing Standard</a:t>
            </a:r>
            <a:r>
              <a:rPr lang="en-US" sz="2400" dirty="0"/>
              <a:t>. 22, 21, </a:t>
            </a:r>
            <a:r>
              <a:rPr lang="en-US" sz="2400" dirty="0" smtClean="0"/>
              <a:t>46-48.</a:t>
            </a:r>
            <a:endParaRPr lang="en-GB" sz="2400" dirty="0"/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2400" dirty="0" smtClean="0"/>
              <a:t>Bennett </a:t>
            </a:r>
            <a:r>
              <a:rPr lang="en-GB" sz="2400" dirty="0"/>
              <a:t>C (2003). Nursing the breathless patient. </a:t>
            </a:r>
            <a:r>
              <a:rPr lang="en-GB" sz="2400" i="1" dirty="0"/>
              <a:t>Nursing Standard</a:t>
            </a:r>
            <a:r>
              <a:rPr lang="en-GB" sz="2400" dirty="0"/>
              <a:t>, 17(17), 45–51 [PubMed: </a:t>
            </a:r>
            <a:r>
              <a:rPr lang="en-GB" sz="2400" dirty="0">
                <a:hlinkClick r:id="rId3"/>
              </a:rPr>
              <a:t>12593094</a:t>
            </a:r>
            <a:r>
              <a:rPr lang="en-GB" sz="2400" dirty="0" smtClean="0"/>
              <a:t>].</a:t>
            </a:r>
            <a:endParaRPr lang="en-GB" sz="2400" dirty="0"/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2400" dirty="0"/>
              <a:t>Jevon P and Ewens B (2001). Assessment of a breathless patient. </a:t>
            </a:r>
            <a:r>
              <a:rPr lang="en-GB" sz="2400" i="1" dirty="0"/>
              <a:t>Nursing Standard</a:t>
            </a:r>
            <a:r>
              <a:rPr lang="en-GB" sz="2400" dirty="0"/>
              <a:t>, 15(16), 48–53 [PubMed: </a:t>
            </a:r>
            <a:r>
              <a:rPr lang="en-GB" sz="2400" dirty="0">
                <a:hlinkClick r:id="rId4"/>
              </a:rPr>
              <a:t>12211835</a:t>
            </a:r>
            <a:r>
              <a:rPr lang="en-GB" sz="2400" dirty="0" smtClean="0"/>
              <a:t>].</a:t>
            </a:r>
            <a:endParaRPr lang="en-US" sz="2400" dirty="0"/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2400" dirty="0"/>
              <a:t>Booker R (2008) Pulse oximetry. </a:t>
            </a:r>
            <a:r>
              <a:rPr lang="en-US" sz="2400" i="1" dirty="0"/>
              <a:t>Nursing Standard</a:t>
            </a:r>
            <a:r>
              <a:rPr lang="en-US" sz="2400" dirty="0"/>
              <a:t>. 22, 30, </a:t>
            </a:r>
            <a:r>
              <a:rPr lang="en-US" sz="2400" dirty="0" smtClean="0"/>
              <a:t>39-41.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Στυλιανός Παρισσόπουλος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</a:t>
            </a:r>
            <a:r>
              <a:rPr lang="en-US" sz="2000" dirty="0" smtClean="0"/>
              <a:t>3</a:t>
            </a:r>
            <a:r>
              <a:rPr lang="el-GR" sz="2000" dirty="0" smtClean="0"/>
              <a:t>. </a:t>
            </a:r>
            <a:r>
              <a:rPr lang="el-GR" sz="2000" dirty="0"/>
              <a:t>Στυλιανός Παρισσόπουλος. </a:t>
            </a:r>
            <a:r>
              <a:rPr lang="el-GR" sz="2000" dirty="0" smtClean="0"/>
              <a:t>«Παθολογική Νοσηλευτική Ι (Ε). Ενότητα 8</a:t>
            </a:r>
            <a:r>
              <a:rPr lang="en-US" sz="2000" dirty="0" smtClean="0"/>
              <a:t>:</a:t>
            </a:r>
            <a:r>
              <a:rPr lang="el-GR" sz="2000" dirty="0"/>
              <a:t> Οξυγονοθεραπεία (Β’ 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8000" y="1268760"/>
            <a:ext cx="5652152" cy="52813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  <a:buNone/>
            </a:pPr>
            <a:r>
              <a:rPr lang="el-GR" sz="2800" dirty="0" smtClean="0"/>
              <a:t>Θα είστε σε θέση:</a:t>
            </a:r>
            <a:endParaRPr lang="en-US" sz="2800" dirty="0" smtClean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800" dirty="0" smtClean="0"/>
              <a:t>να ορίσετε την οξυγονοθεραπεία</a:t>
            </a:r>
            <a:r>
              <a:rPr lang="en-US" sz="2800" dirty="0" smtClean="0"/>
              <a:t>,</a:t>
            </a:r>
            <a:endParaRPr lang="el-GR" sz="2800" dirty="0" smtClean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800" dirty="0" smtClean="0"/>
              <a:t>να αναγνωρίσετε τις ενδείξεις και το σκοπό της οξυγονοθεραπείας</a:t>
            </a:r>
            <a:r>
              <a:rPr lang="en-US" sz="2800" dirty="0" smtClean="0"/>
              <a:t>,</a:t>
            </a:r>
            <a:endParaRPr lang="el-GR" sz="2800" dirty="0" smtClean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800" dirty="0" smtClean="0"/>
              <a:t>να περιγράψετε και συσχετίσετε τα </a:t>
            </a:r>
            <a:r>
              <a:rPr lang="el-GR" sz="2800" dirty="0"/>
              <a:t>διάφορα είδη συστημάτων παροχής </a:t>
            </a:r>
            <a:r>
              <a:rPr lang="el-GR" sz="2800" dirty="0" smtClean="0"/>
              <a:t>Ο</a:t>
            </a:r>
            <a:r>
              <a:rPr lang="el-GR" sz="2800" baseline="-25000" dirty="0" smtClean="0"/>
              <a:t>2</a:t>
            </a:r>
            <a:r>
              <a:rPr lang="en-US" sz="2800" baseline="-25000" dirty="0" smtClean="0"/>
              <a:t>,</a:t>
            </a:r>
            <a:endParaRPr lang="el-GR" sz="2800" baseline="-250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</a:pPr>
            <a:r>
              <a:rPr lang="el-GR" sz="2800" dirty="0" smtClean="0"/>
              <a:t>να υπολογίζετε σωστά τη ροή του χορηγούμενο οξυγόνου στο σύστημα </a:t>
            </a:r>
            <a:r>
              <a:rPr lang="en-US" sz="2800" dirty="0" smtClean="0"/>
              <a:t>venturi.</a:t>
            </a:r>
            <a:endParaRPr lang="el-GR" sz="2800" dirty="0"/>
          </a:p>
        </p:txBody>
      </p:sp>
      <p:pic>
        <p:nvPicPr>
          <p:cNvPr id="5" name="Εικόνα 4" descr="ασθενής με μάσκα οξυγόνου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446730"/>
            <a:ext cx="1997039" cy="3251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55192" y="4711582"/>
            <a:ext cx="2095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Plastic oxygen mask on an ER patient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Magnus Manske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Οξυγονοθεραπεία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359" y="1268760"/>
            <a:ext cx="7792041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Η χορήγηση συμπληρωματικού οξυγόνου (Ο</a:t>
            </a:r>
            <a:r>
              <a:rPr lang="el-GR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) με στόχο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: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6545" y="2060848"/>
            <a:ext cx="5122912" cy="208970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600" dirty="0" smtClean="0"/>
              <a:t>Τη </a:t>
            </a:r>
            <a:r>
              <a:rPr lang="el-GR" sz="2600" dirty="0"/>
              <a:t>διόρθωση της </a:t>
            </a:r>
            <a:r>
              <a:rPr lang="el-GR" sz="2600" b="1" dirty="0">
                <a:solidFill>
                  <a:srgbClr val="820000"/>
                </a:solidFill>
              </a:rPr>
              <a:t>υποξαιμίας</a:t>
            </a:r>
            <a:r>
              <a:rPr lang="el-GR" sz="2600" dirty="0"/>
              <a:t> </a:t>
            </a:r>
            <a:r>
              <a:rPr lang="el-GR" sz="2600" dirty="0" smtClean="0"/>
              <a:t>και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600" b="1" dirty="0" smtClean="0">
                <a:solidFill>
                  <a:srgbClr val="820000"/>
                </a:solidFill>
              </a:rPr>
              <a:t>τη</a:t>
            </a:r>
            <a:r>
              <a:rPr lang="el-GR" sz="2600" dirty="0" smtClean="0">
                <a:solidFill>
                  <a:srgbClr val="820000"/>
                </a:solidFill>
              </a:rPr>
              <a:t> </a:t>
            </a:r>
            <a:r>
              <a:rPr lang="el-GR" sz="2600" b="1" dirty="0">
                <a:solidFill>
                  <a:srgbClr val="820000"/>
                </a:solidFill>
              </a:rPr>
              <a:t>διατήρηση της μερικής πίεσης του οξυγόνου</a:t>
            </a:r>
            <a:r>
              <a:rPr lang="el-GR" sz="2600" dirty="0">
                <a:solidFill>
                  <a:srgbClr val="FF0000"/>
                </a:solidFill>
              </a:rPr>
              <a:t> </a:t>
            </a:r>
            <a:r>
              <a:rPr lang="el-GR" sz="2600" dirty="0"/>
              <a:t>στο αρτηριακό αίμα </a:t>
            </a:r>
            <a:r>
              <a:rPr lang="el-GR" sz="2600" b="1" dirty="0">
                <a:solidFill>
                  <a:srgbClr val="820000"/>
                </a:solidFill>
              </a:rPr>
              <a:t>(</a:t>
            </a:r>
            <a:r>
              <a:rPr lang="en-US" sz="2600" b="1" dirty="0">
                <a:solidFill>
                  <a:srgbClr val="820000"/>
                </a:solidFill>
              </a:rPr>
              <a:t>Pa</a:t>
            </a:r>
            <a:r>
              <a:rPr lang="el-GR" sz="2600" b="1" dirty="0">
                <a:solidFill>
                  <a:srgbClr val="820000"/>
                </a:solidFill>
              </a:rPr>
              <a:t>Ο</a:t>
            </a:r>
            <a:r>
              <a:rPr lang="el-GR" sz="2600" b="1" baseline="-25000" dirty="0">
                <a:solidFill>
                  <a:srgbClr val="820000"/>
                </a:solidFill>
              </a:rPr>
              <a:t>2</a:t>
            </a:r>
            <a:r>
              <a:rPr lang="el-GR" sz="2600" b="1" dirty="0" smtClean="0">
                <a:solidFill>
                  <a:srgbClr val="820000"/>
                </a:solidFill>
              </a:rPr>
              <a:t>)</a:t>
            </a:r>
            <a:r>
              <a:rPr lang="en-US" sz="2600" b="1" dirty="0">
                <a:solidFill>
                  <a:srgbClr val="820000"/>
                </a:solidFill>
              </a:rPr>
              <a:t>.</a:t>
            </a:r>
            <a:endParaRPr lang="el-GR" sz="2600" b="1" dirty="0" smtClean="0">
              <a:solidFill>
                <a:srgbClr val="82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7" name="Right Arrow 6"/>
          <p:cNvSpPr/>
          <p:nvPr/>
        </p:nvSpPr>
        <p:spPr>
          <a:xfrm>
            <a:off x="611560" y="3984223"/>
            <a:ext cx="360040" cy="332656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7847" y="3889408"/>
            <a:ext cx="429220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ΣΕ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επίπεδα ασφαλή για επαρκή οξυγόνωση των κυττάρων και πρόληψη 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υποξίας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03" y="1996025"/>
            <a:ext cx="2755938" cy="331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1" name="Straight Connector 10"/>
          <p:cNvCxnSpPr/>
          <p:nvPr/>
        </p:nvCxnSpPr>
        <p:spPr>
          <a:xfrm>
            <a:off x="380359" y="1838554"/>
            <a:ext cx="8424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43799" y="5364446"/>
            <a:ext cx="2661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Oxygen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hlinkClick r:id="rId5"/>
              </a:rPr>
              <a:t>Lakivrius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BY-NC-ND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</a:t>
            </a:r>
            <a:r>
              <a:rPr lang="el-GR" dirty="0" smtClean="0"/>
              <a:t>Οξυγονοθεραπείας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3600"/>
              </a:spcBef>
              <a:buClr>
                <a:srgbClr val="004A82"/>
              </a:buClr>
            </a:pPr>
            <a:r>
              <a:rPr lang="el-GR" sz="2400" dirty="0"/>
              <a:t>Σε ανεπαρκή πρόσληψη οξυγόνου εξαιτίας απόφραξης ή περιορισμού ροής του αέρα από τους </a:t>
            </a:r>
            <a:r>
              <a:rPr lang="el-GR" sz="2400" dirty="0" smtClean="0"/>
              <a:t>αεραγωγούς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004A82"/>
              </a:buClr>
            </a:pPr>
            <a:r>
              <a:rPr lang="el-GR" sz="2400" dirty="0"/>
              <a:t>Σε κυκλοφορική </a:t>
            </a:r>
            <a:r>
              <a:rPr lang="el-GR" sz="2400" dirty="0" smtClean="0"/>
              <a:t>ανεπάρκεια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004A82"/>
              </a:buClr>
            </a:pPr>
            <a:r>
              <a:rPr lang="el-GR" sz="2400" dirty="0"/>
              <a:t>Σε ανεπάρκεια </a:t>
            </a:r>
            <a:r>
              <a:rPr lang="el-GR" sz="2400" dirty="0" smtClean="0"/>
              <a:t>αιμοσφαιρίνης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004A82"/>
              </a:buClr>
            </a:pPr>
            <a:r>
              <a:rPr lang="el-GR" sz="2400" dirty="0"/>
              <a:t>Όταν το διοξείδιο του </a:t>
            </a:r>
            <a:r>
              <a:rPr lang="el-GR" sz="2400" dirty="0" smtClean="0"/>
              <a:t>άνθρακα </a:t>
            </a:r>
            <a:r>
              <a:rPr lang="el-GR" sz="2400" dirty="0"/>
              <a:t>ή άλλα αέρια αντικαθιστούν το οξυγόνο στο </a:t>
            </a:r>
            <a:r>
              <a:rPr lang="el-GR" sz="2400" dirty="0" smtClean="0"/>
              <a:t>αίμα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004A82"/>
              </a:buClr>
            </a:pPr>
            <a:r>
              <a:rPr lang="en-GB" sz="2400" b="1" dirty="0">
                <a:solidFill>
                  <a:srgbClr val="820000"/>
                </a:solidFill>
              </a:rPr>
              <a:t>PaO</a:t>
            </a:r>
            <a:r>
              <a:rPr lang="en-GB" sz="2400" b="1" baseline="-25000" dirty="0">
                <a:solidFill>
                  <a:srgbClr val="820000"/>
                </a:solidFill>
              </a:rPr>
              <a:t>2</a:t>
            </a:r>
            <a:r>
              <a:rPr lang="en-GB" sz="2400" b="1" dirty="0">
                <a:solidFill>
                  <a:srgbClr val="820000"/>
                </a:solidFill>
              </a:rPr>
              <a:t> &lt; 60mmHg, </a:t>
            </a:r>
            <a:r>
              <a:rPr lang="el-GR" sz="2400" b="1" dirty="0">
                <a:solidFill>
                  <a:srgbClr val="820000"/>
                </a:solidFill>
              </a:rPr>
              <a:t>ή </a:t>
            </a:r>
            <a:r>
              <a:rPr lang="en-GB" sz="2400" b="1" dirty="0">
                <a:solidFill>
                  <a:srgbClr val="820000"/>
                </a:solidFill>
              </a:rPr>
              <a:t>SaO</a:t>
            </a:r>
            <a:r>
              <a:rPr lang="en-GB" sz="2400" b="1" baseline="-25000" dirty="0">
                <a:solidFill>
                  <a:srgbClr val="820000"/>
                </a:solidFill>
              </a:rPr>
              <a:t>2</a:t>
            </a:r>
            <a:r>
              <a:rPr lang="en-GB" sz="2400" b="1" dirty="0">
                <a:solidFill>
                  <a:srgbClr val="820000"/>
                </a:solidFill>
              </a:rPr>
              <a:t> &lt; 90</a:t>
            </a:r>
            <a:r>
              <a:rPr lang="en-GB" sz="2400" b="1" dirty="0" smtClean="0">
                <a:solidFill>
                  <a:srgbClr val="820000"/>
                </a:solidFill>
              </a:rPr>
              <a:t>%.</a:t>
            </a:r>
            <a:endParaRPr lang="en-GB" sz="2400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καταστάσεων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Σε αναπνευστική ανεπάρκεια τύπου Ι και </a:t>
            </a:r>
            <a:r>
              <a:rPr lang="el-GR" sz="2400" dirty="0" smtClean="0"/>
              <a:t>ΙΙ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Σε αύξηση του αναπνευστικού </a:t>
            </a:r>
            <a:r>
              <a:rPr lang="el-GR" sz="2400" dirty="0" smtClean="0"/>
              <a:t>ρυθμού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Σε υποψία ή επιβεβαιωμένη </a:t>
            </a:r>
            <a:r>
              <a:rPr lang="el-GR" sz="2400" dirty="0" smtClean="0"/>
              <a:t>υποξαιμία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Καρδιακή &amp; αναπνευστική </a:t>
            </a:r>
            <a:r>
              <a:rPr lang="el-GR" sz="2400" dirty="0" smtClean="0"/>
              <a:t>ανακοπή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Υπόταση (συστολική </a:t>
            </a:r>
            <a:r>
              <a:rPr lang="el-GR" sz="2400" dirty="0" smtClean="0"/>
              <a:t>Αρτηριακή Πίεση </a:t>
            </a:r>
            <a:r>
              <a:rPr lang="en-GB" sz="2400" dirty="0"/>
              <a:t>&lt; 100 mmHg</a:t>
            </a:r>
            <a:r>
              <a:rPr lang="en-GB" sz="2400" dirty="0" smtClean="0"/>
              <a:t>),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Μεταβολική οξέωση και χαμηλή καρδιακή παροχή (</a:t>
            </a:r>
            <a:r>
              <a:rPr lang="en-US" sz="2400" dirty="0" smtClean="0"/>
              <a:t>C</a:t>
            </a:r>
            <a:r>
              <a:rPr lang="el-GR" sz="2400" dirty="0" smtClean="0"/>
              <a:t>.</a:t>
            </a:r>
            <a:r>
              <a:rPr lang="en-US" sz="2400" dirty="0" smtClean="0"/>
              <a:t>O</a:t>
            </a:r>
            <a:r>
              <a:rPr lang="el-GR" sz="2400" dirty="0" smtClean="0"/>
              <a:t>.)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Τραύμα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Οξεία επιδείνωση κατάστασης του </a:t>
            </a:r>
            <a:r>
              <a:rPr lang="el-GR" sz="2400" dirty="0" smtClean="0"/>
              <a:t>ασθενή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Δηλητηρίαση με μονοξείδιο του </a:t>
            </a:r>
            <a:r>
              <a:rPr lang="el-GR" sz="2400" dirty="0" smtClean="0"/>
              <a:t>άνθρακα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Σοβαρή </a:t>
            </a:r>
            <a:r>
              <a:rPr lang="el-GR" sz="2400" dirty="0" smtClean="0"/>
              <a:t>αναιμία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Περιεγχειρητική </a:t>
            </a:r>
            <a:r>
              <a:rPr lang="el-GR" sz="2400" dirty="0" smtClean="0"/>
              <a:t>περίοδο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 θυμάστε….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Αναπνευστική ανεπάρκεια</a:t>
            </a:r>
            <a:r>
              <a:rPr lang="en-US" sz="2400" b="1" dirty="0">
                <a:solidFill>
                  <a:srgbClr val="820000"/>
                </a:solidFill>
              </a:rPr>
              <a:t> </a:t>
            </a:r>
            <a:r>
              <a:rPr lang="en-US" sz="2400" dirty="0"/>
              <a:t>- </a:t>
            </a:r>
            <a:r>
              <a:rPr lang="el-GR" sz="2400" dirty="0"/>
              <a:t>Είναι η αδυναμία διατήρησης επαρκούς ανταλλαγής αερίων και χαρακτηρίζεται από διαταραχές στις συγκεντρώσεις οξυγόνου (τύπου Ι) και, σε ορισμένες περιπτώσεις, διοξειδίου του άνθρακα (CO2) (Τύπου ΙΙ) στο αρτηριακό αίμα (British Thoracic Society [BTS] 2002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Η αύξηση του αναπνευστικού ρυθμού </a:t>
            </a:r>
            <a:r>
              <a:rPr lang="el-GR" sz="2400" dirty="0"/>
              <a:t>&gt; 24/1’.  Η ακριβής παρακολούθηση και καταγραφή του αναπνευστικού ρυθμού σε ασθενείς με οξεία νόσο αποτελεί βασικό  δείκτη / εργαλείο για την φροντίδα ασθενή με οξεία επιδείνωση (NICE) 2007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820000"/>
                </a:solidFill>
              </a:rPr>
              <a:t>Σε </a:t>
            </a:r>
            <a:r>
              <a:rPr lang="el-GR" sz="2400" b="1" dirty="0">
                <a:solidFill>
                  <a:srgbClr val="820000"/>
                </a:solidFill>
              </a:rPr>
              <a:t>υποψία ή επιβεβαιωμένη υποξαιμία </a:t>
            </a:r>
            <a:r>
              <a:rPr lang="el-GR" sz="2400" dirty="0"/>
              <a:t>- μειωμένη ποσότητα του οξυγόνου στο αρτηριακό αίμα.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l-GR" sz="2400" b="1" dirty="0"/>
              <a:t>Η Υποξαιμία </a:t>
            </a:r>
            <a:r>
              <a:rPr lang="el-GR" sz="2400" b="1" dirty="0" smtClean="0"/>
              <a:t>χαρακτηρίζεται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</a:p>
          <a:p>
            <a:pPr lvl="1">
              <a:lnSpc>
                <a:spcPct val="110000"/>
              </a:lnSpc>
              <a:buClr>
                <a:srgbClr val="820000"/>
              </a:buClr>
              <a:buFont typeface="Wingdings" pitchFamily="2" charset="2"/>
              <a:buChar char="ú"/>
            </a:pPr>
            <a:r>
              <a:rPr lang="el-GR" sz="2400" dirty="0" smtClean="0"/>
              <a:t>Είτε από </a:t>
            </a:r>
            <a:r>
              <a:rPr lang="el-GR" sz="2400" dirty="0"/>
              <a:t>επίπεδα οξυγόνου κάτω από 8kPa στο αρτηριακό αίμα (BTS 2002, Συμβούλιο Αναζωογόνησης (UK) 2005), είτε</a:t>
            </a:r>
          </a:p>
          <a:p>
            <a:pPr lvl="1">
              <a:lnSpc>
                <a:spcPct val="110000"/>
              </a:lnSpc>
              <a:buClr>
                <a:srgbClr val="820000"/>
              </a:buClr>
              <a:buFont typeface="Wingdings" pitchFamily="2" charset="2"/>
              <a:buChar char="ú"/>
            </a:pPr>
            <a:r>
              <a:rPr lang="el-GR" sz="2400" dirty="0" smtClean="0"/>
              <a:t>από </a:t>
            </a:r>
            <a:r>
              <a:rPr lang="el-GR" sz="2400" dirty="0"/>
              <a:t>κορεσμό οξυγόνου &lt; 90</a:t>
            </a:r>
            <a:r>
              <a:rPr lang="el-GR" sz="2400" dirty="0" smtClean="0"/>
              <a:t>%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της </a:t>
            </a:r>
            <a:r>
              <a:rPr lang="el-GR" dirty="0" smtClean="0"/>
              <a:t>Οξυγονοθεραπείας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482453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sz="2400" dirty="0"/>
              <a:t>Η χρήση του </a:t>
            </a:r>
            <a:r>
              <a:rPr lang="el-GR" sz="2400" b="1" dirty="0">
                <a:solidFill>
                  <a:srgbClr val="125223"/>
                </a:solidFill>
              </a:rPr>
              <a:t>μικρότερου κλάσματος εισπνεόμενου οξυγόνου </a:t>
            </a:r>
            <a:r>
              <a:rPr lang="el-GR" sz="2400" dirty="0"/>
              <a:t>(</a:t>
            </a:r>
            <a:r>
              <a:rPr lang="en-US" sz="2400" dirty="0"/>
              <a:t>fraction of inspired O</a:t>
            </a:r>
            <a:r>
              <a:rPr lang="en-US" sz="2400" baseline="-25000" dirty="0"/>
              <a:t>2</a:t>
            </a:r>
            <a:r>
              <a:rPr lang="en-US" sz="2400" dirty="0"/>
              <a:t> – FiO</a:t>
            </a:r>
            <a:r>
              <a:rPr lang="en-US" sz="2400" baseline="-25000" dirty="0"/>
              <a:t>2</a:t>
            </a:r>
            <a:r>
              <a:rPr lang="el-GR" sz="2400" dirty="0"/>
              <a:t>)</a:t>
            </a:r>
            <a:r>
              <a:rPr lang="en-US" sz="2400" dirty="0"/>
              <a:t>, </a:t>
            </a:r>
            <a:r>
              <a:rPr lang="el-GR" sz="2400" dirty="0"/>
              <a:t>ώστε να επιτευχθεί ένα αποδεκτό επίπεδο οξυγόνου στο αίμα χωρίς </a:t>
            </a:r>
            <a:r>
              <a:rPr lang="el-GR" sz="2400" b="1" dirty="0">
                <a:solidFill>
                  <a:srgbClr val="820000"/>
                </a:solidFill>
              </a:rPr>
              <a:t>επιβλαβείς </a:t>
            </a:r>
            <a:r>
              <a:rPr lang="el-GR" sz="2400" b="1" dirty="0" smtClean="0">
                <a:solidFill>
                  <a:srgbClr val="820000"/>
                </a:solidFill>
              </a:rPr>
              <a:t>παρενέργειες</a:t>
            </a:r>
            <a:r>
              <a:rPr lang="en-US" sz="2400" b="1" dirty="0" smtClean="0">
                <a:solidFill>
                  <a:srgbClr val="820000"/>
                </a:solidFill>
              </a:rPr>
              <a:t>.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Τοξικότητα</a:t>
            </a:r>
            <a:r>
              <a:rPr lang="el-GR" sz="2400" dirty="0"/>
              <a:t> Ο</a:t>
            </a:r>
            <a:r>
              <a:rPr lang="en-US" sz="2400" baseline="-25000" dirty="0"/>
              <a:t>2</a:t>
            </a:r>
            <a:r>
              <a:rPr lang="el-GR" sz="2400" dirty="0"/>
              <a:t> (</a:t>
            </a:r>
            <a:r>
              <a:rPr lang="en-US" sz="2400" dirty="0"/>
              <a:t>ARDS – </a:t>
            </a:r>
            <a:r>
              <a:rPr lang="en-GB" sz="2400" dirty="0"/>
              <a:t>acute respiratory distress syndrome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n-GB" sz="2400" dirty="0"/>
          </a:p>
          <a:p>
            <a:pPr lvl="1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Απομάκρυνση αζώτου </a:t>
            </a:r>
            <a:r>
              <a:rPr lang="el-GR" sz="2400" dirty="0" smtClean="0"/>
              <a:t>από </a:t>
            </a:r>
            <a:r>
              <a:rPr lang="el-GR" sz="2400" dirty="0"/>
              <a:t>τις κυψελίδες – σύμπτωση των τοιχωμάτων της κυψελίδας – </a:t>
            </a:r>
            <a:r>
              <a:rPr lang="el-GR" sz="2400" dirty="0" smtClean="0"/>
              <a:t>ατελεκτασία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Ξήρανση </a:t>
            </a:r>
            <a:r>
              <a:rPr lang="el-GR" sz="2400" dirty="0" smtClean="0"/>
              <a:t>βλεννογόνων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Λοίμωξη</a:t>
            </a:r>
            <a:r>
              <a:rPr lang="el-GR" sz="2400" dirty="0"/>
              <a:t> – ο εξοπλισμός αποτελεί πηγή βακτηρίων (θερμαινόμενος - εφυγραντήρας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Συστήματα Παροχής Οξυγόνου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527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Χαμηλής ροής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ú"/>
            </a:pPr>
            <a:r>
              <a:rPr lang="el-GR" sz="2400" dirty="0"/>
              <a:t>Ρινική </a:t>
            </a:r>
            <a:r>
              <a:rPr lang="el-GR" sz="2400" dirty="0" smtClean="0"/>
              <a:t>κάνουλα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  <a:buFont typeface="Wingdings" pitchFamily="2" charset="2"/>
              <a:buChar char="ú"/>
            </a:pPr>
            <a:r>
              <a:rPr lang="el-GR" sz="2400" dirty="0"/>
              <a:t>Απλή μάσκα </a:t>
            </a:r>
            <a:r>
              <a:rPr lang="el-GR" sz="2400" dirty="0" smtClean="0"/>
              <a:t>προσώπου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  <a:buFont typeface="Wingdings" pitchFamily="2" charset="2"/>
              <a:buChar char="ú"/>
            </a:pPr>
            <a:r>
              <a:rPr lang="el-GR" sz="2400" dirty="0"/>
              <a:t>Μάσκα μερικής </a:t>
            </a:r>
            <a:r>
              <a:rPr lang="el-GR" sz="2400" dirty="0" smtClean="0"/>
              <a:t>επανεισπνοής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  <a:buFont typeface="Wingdings" pitchFamily="2" charset="2"/>
              <a:buChar char="ú"/>
            </a:pPr>
            <a:r>
              <a:rPr lang="el-GR" sz="2400" dirty="0"/>
              <a:t>Μάσκα χωρίς </a:t>
            </a:r>
            <a:r>
              <a:rPr lang="el-GR" sz="2400" dirty="0" smtClean="0"/>
              <a:t>επανεισπνοή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Υψηλής ροής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ú"/>
            </a:pPr>
            <a:r>
              <a:rPr lang="el-GR" sz="2400" dirty="0"/>
              <a:t>Μάσκα </a:t>
            </a:r>
            <a:r>
              <a:rPr lang="en-US" sz="2400" dirty="0" smtClean="0"/>
              <a:t>VENTOURI,</a:t>
            </a:r>
            <a:endParaRPr lang="en-US" sz="2400" dirty="0"/>
          </a:p>
          <a:p>
            <a:pPr lvl="1">
              <a:spcBef>
                <a:spcPts val="1200"/>
              </a:spcBef>
              <a:buFont typeface="Wingdings" pitchFamily="2" charset="2"/>
              <a:buChar char="ú"/>
            </a:pPr>
            <a:r>
              <a:rPr lang="en-US" sz="2400" dirty="0"/>
              <a:t>High </a:t>
            </a:r>
            <a:r>
              <a:rPr lang="en-US" sz="2400" dirty="0" smtClean="0"/>
              <a:t>Flow,</a:t>
            </a:r>
            <a:endParaRPr lang="el-GR" sz="2400" dirty="0"/>
          </a:p>
          <a:p>
            <a:pPr lvl="1">
              <a:spcBef>
                <a:spcPts val="1200"/>
              </a:spcBef>
              <a:buFont typeface="Wingdings" pitchFamily="2" charset="2"/>
              <a:buChar char="ú"/>
            </a:pPr>
            <a:r>
              <a:rPr lang="en-US" sz="2400" dirty="0"/>
              <a:t>CPAP (High Flow </a:t>
            </a:r>
            <a:r>
              <a:rPr lang="el-GR" sz="2400" dirty="0"/>
              <a:t>με </a:t>
            </a:r>
            <a:r>
              <a:rPr lang="en-US" sz="2400" dirty="0"/>
              <a:t>PEEP) – </a:t>
            </a:r>
            <a:r>
              <a:rPr lang="el-GR" sz="2400" dirty="0"/>
              <a:t>μη επεμβατικός αερισμός με συνεχή θετική πίεση </a:t>
            </a:r>
            <a:r>
              <a:rPr lang="el-GR" sz="2400" dirty="0" smtClean="0"/>
              <a:t>αεραγωγών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b0fb2b5a552deddd326854f55cc2c43c4474"/>
</p:tagLst>
</file>

<file path=ppt/theme/theme1.xml><?xml version="1.0" encoding="utf-8"?>
<a:theme xmlns:a="http://schemas.openxmlformats.org/drawingml/2006/main" name="OC_template_updated">
  <a:themeElements>
    <a:clrScheme name="Προσαρμοσμένο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2153</Words>
  <Application>Microsoft Office PowerPoint</Application>
  <PresentationFormat>Προβολή στην οθόνη (4:3)</PresentationFormat>
  <Paragraphs>304</Paragraphs>
  <Slides>31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OC_template_updated</vt:lpstr>
      <vt:lpstr>1_OC_template_updated</vt:lpstr>
      <vt:lpstr>2_OC_template_updated</vt:lpstr>
      <vt:lpstr>Παθολογική Νοσηλευτική Ι (Ε)</vt:lpstr>
      <vt:lpstr>Παθολογική Νοσηλευτική Ι Εργαστήριο</vt:lpstr>
      <vt:lpstr>Στόχοι μαθήματος</vt:lpstr>
      <vt:lpstr>Οξυγονοθεραπεία</vt:lpstr>
      <vt:lpstr>Ενδείξεις Οξυγονοθεραπείας</vt:lpstr>
      <vt:lpstr>Παραδείγματα καταστάσεων υγείας</vt:lpstr>
      <vt:lpstr>Να θυμάστε….</vt:lpstr>
      <vt:lpstr>Σκοπός της Οξυγονοθεραπείας</vt:lpstr>
      <vt:lpstr>Συστήματα Παροχής Οξυγόνου</vt:lpstr>
      <vt:lpstr>Η Ιατρική Οδηγία…</vt:lpstr>
      <vt:lpstr>Ρινική κάνουλα </vt:lpstr>
      <vt:lpstr>Απλή μάσκα προσώπου</vt:lpstr>
      <vt:lpstr>Η συγκέντρωση του Ο2 εξαρτάται</vt:lpstr>
      <vt:lpstr>Παράδειγμα υπολογισμού ροής Ο2</vt:lpstr>
      <vt:lpstr>Η Μάσκα Ventouri</vt:lpstr>
      <vt:lpstr>Μάσκα Ventouri - εικόνα </vt:lpstr>
      <vt:lpstr>Παραδοχή Bernoulli</vt:lpstr>
      <vt:lpstr>Μάσκα μερικής επανεισπνοής</vt:lpstr>
      <vt:lpstr>Μάσκα μη επανεισπνοής</vt:lpstr>
      <vt:lpstr>Επιγραμματικά - Συστήματα Παροχής Ο2</vt:lpstr>
      <vt:lpstr>Εφύγρανση του οξυγόνου</vt:lpstr>
      <vt:lpstr>Παροχές οξυγόνου – ροόμετρα 1</vt:lpstr>
      <vt:lpstr>Παροχές οξυγόνου – ροόμετρα 2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44</cp:revision>
  <dcterms:created xsi:type="dcterms:W3CDTF">2013-03-04T13:35:19Z</dcterms:created>
  <dcterms:modified xsi:type="dcterms:W3CDTF">2015-03-19T09:13:21Z</dcterms:modified>
</cp:coreProperties>
</file>