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382" r:id="rId3"/>
    <p:sldId id="287" r:id="rId4"/>
    <p:sldId id="288" r:id="rId5"/>
    <p:sldId id="289" r:id="rId6"/>
    <p:sldId id="290" r:id="rId7"/>
    <p:sldId id="291" r:id="rId8"/>
    <p:sldId id="257" r:id="rId9"/>
    <p:sldId id="262" r:id="rId10"/>
    <p:sldId id="379" r:id="rId11"/>
    <p:sldId id="269" r:id="rId12"/>
    <p:sldId id="270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1401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0407" y="4861443"/>
            <a:ext cx="5683250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06" tIns="44853" rIns="89706" bIns="44853"/>
          <a:lstStyle/>
          <a:p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214020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3994" y="9721107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06" tIns="44853" rIns="89706" bIns="44853"/>
          <a:lstStyle/>
          <a:p>
            <a:fld id="{9AB95FEA-2131-4022-ACB6-4EAD9CAE7221}" type="slidenum">
              <a:rPr lang="el-GR">
                <a:latin typeface="Arial" charset="0"/>
                <a:cs typeface="Arial" charset="0"/>
              </a:rPr>
              <a:pPr/>
              <a:t>2</a:t>
            </a:fld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b="1" dirty="0" smtClean="0"/>
              <a:t>Ιδιαιτερότητες των συστημάτων υγείας</a:t>
            </a:r>
            <a:endParaRPr lang="el-GR" sz="20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που επηρεάζουν ένα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σύστημα </a:t>
            </a:r>
            <a:r>
              <a:rPr lang="el-GR" dirty="0"/>
              <a:t>Υγείας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χρήστες του συστήματος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προμηθευτές Πρωτοβάθμιας Φροντίδας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προμηθευτές Δευτεροβάθμιας και Τριτοβάθμιας Φροντίδας 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ασφαλιστικοί Φορείς και τρίτοι πληρωτές του </a:t>
            </a:r>
            <a:r>
              <a:rPr lang="el-GR" dirty="0" smtClean="0"/>
              <a:t>συστήματος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Η κυβέρνηση ως ρυθμιστής του συστήματος.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6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92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Ιδιαιτερότητες των συστημάτων υγείας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96875" y="2460625"/>
            <a:ext cx="1512888" cy="1511300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Σύστημα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με αυξημένη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κρατική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παρέμβαση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580063" y="549275"/>
            <a:ext cx="2303462" cy="1368425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Σύστημα όπου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δεν μπορούν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να λειτουργήσουν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οι νόμοι της αγοράς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348038" y="4868863"/>
            <a:ext cx="1873250" cy="1296987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Σύστημα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εντάσεως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εργασίας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419475" y="2781300"/>
            <a:ext cx="1728788" cy="13684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dirty="0">
                <a:solidFill>
                  <a:schemeClr val="bg1"/>
                </a:solidFill>
                <a:latin typeface="+mn-lt"/>
                <a:cs typeface="Arial" charset="0"/>
              </a:rPr>
              <a:t>ΣΥΣΤΗΜΑ </a:t>
            </a:r>
          </a:p>
          <a:p>
            <a:pPr algn="ctr">
              <a:defRPr/>
            </a:pPr>
            <a:r>
              <a:rPr lang="el-GR" dirty="0">
                <a:solidFill>
                  <a:schemeClr val="bg1"/>
                </a:solidFill>
                <a:latin typeface="+mn-lt"/>
                <a:cs typeface="Arial" charset="0"/>
              </a:rPr>
              <a:t>ΥΓΕΙΑΣ</a:t>
            </a:r>
          </a:p>
        </p:txBody>
      </p:sp>
      <p:cxnSp>
        <p:nvCxnSpPr>
          <p:cNvPr id="62473" name="AutoShape 9"/>
          <p:cNvCxnSpPr>
            <a:cxnSpLocks noChangeShapeType="1"/>
            <a:stCxn id="62471" idx="0"/>
            <a:endCxn id="62472" idx="2"/>
          </p:cNvCxnSpPr>
          <p:nvPr/>
        </p:nvCxnSpPr>
        <p:spPr bwMode="auto">
          <a:xfrm rot="-5400000">
            <a:off x="3925094" y="4509294"/>
            <a:ext cx="719138" cy="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62474" name="AutoShape 10"/>
          <p:cNvCxnSpPr>
            <a:cxnSpLocks noChangeShapeType="1"/>
            <a:stCxn id="62470" idx="1"/>
            <a:endCxn id="62472" idx="3"/>
          </p:cNvCxnSpPr>
          <p:nvPr/>
        </p:nvCxnSpPr>
        <p:spPr bwMode="auto">
          <a:xfrm rot="10800000" flipV="1">
            <a:off x="5148263" y="1233488"/>
            <a:ext cx="431800" cy="2232025"/>
          </a:xfrm>
          <a:prstGeom prst="bentConnector3">
            <a:avLst>
              <a:gd name="adj1" fmla="val 50000"/>
            </a:avLst>
          </a:prstGeom>
          <a:noFill/>
          <a:ln w="349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62475" name="AutoShape 11"/>
          <p:cNvCxnSpPr>
            <a:cxnSpLocks noChangeShapeType="1"/>
            <a:stCxn id="62469" idx="3"/>
            <a:endCxn id="62472" idx="1"/>
          </p:cNvCxnSpPr>
          <p:nvPr/>
        </p:nvCxnSpPr>
        <p:spPr bwMode="auto">
          <a:xfrm>
            <a:off x="1909763" y="3216275"/>
            <a:ext cx="1509712" cy="249238"/>
          </a:xfrm>
          <a:prstGeom prst="bentConnector3">
            <a:avLst>
              <a:gd name="adj1" fmla="val 49949"/>
            </a:avLst>
          </a:prstGeom>
          <a:noFill/>
          <a:ln w="349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300788" y="2205038"/>
            <a:ext cx="2520950" cy="1231106"/>
          </a:xfrm>
          <a:prstGeom prst="rect">
            <a:avLst/>
          </a:prstGeom>
          <a:solidFill>
            <a:srgbClr val="336699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Ο ασθενής είναι αδύναμος να επιλέξει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Ασυμμετρία στην πληροφόρηση 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7667625" y="1844675"/>
            <a:ext cx="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95288" y="5013325"/>
            <a:ext cx="2663825" cy="830997"/>
          </a:xfrm>
          <a:prstGeom prst="rect">
            <a:avLst/>
          </a:prstGeom>
          <a:solidFill>
            <a:srgbClr val="336699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Οι ανθρώπινοι πόροι (κεφάλαιο) παίζουν καθοριστικό ρόλο 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2843213" y="55165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763713" y="1052513"/>
            <a:ext cx="2663825" cy="1477962"/>
          </a:xfrm>
          <a:prstGeom prst="rect">
            <a:avLst/>
          </a:prstGeom>
          <a:solidFill>
            <a:srgbClr val="336699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Παρέμβαση: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Οργάνωση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Παραγωγή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Διανομή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χρηματοδότηση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1187450" y="1557338"/>
            <a:ext cx="43180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516688" y="4365625"/>
            <a:ext cx="2303462" cy="863600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Σύστημα Εντάσεως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οργάνωσης και </a:t>
            </a:r>
          </a:p>
          <a:p>
            <a:pPr algn="ctr"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διαχείρισης </a:t>
            </a:r>
          </a:p>
        </p:txBody>
      </p:sp>
      <p:cxnSp>
        <p:nvCxnSpPr>
          <p:cNvPr id="62483" name="AutoShape 19"/>
          <p:cNvCxnSpPr>
            <a:cxnSpLocks noChangeShapeType="1"/>
            <a:stCxn id="62482" idx="1"/>
            <a:endCxn id="62472" idx="3"/>
          </p:cNvCxnSpPr>
          <p:nvPr/>
        </p:nvCxnSpPr>
        <p:spPr bwMode="auto">
          <a:xfrm rot="10800000">
            <a:off x="5148263" y="3465513"/>
            <a:ext cx="1368425" cy="1331912"/>
          </a:xfrm>
          <a:prstGeom prst="bentConnector3">
            <a:avLst>
              <a:gd name="adj1" fmla="val 50000"/>
            </a:avLst>
          </a:prstGeom>
          <a:noFill/>
          <a:ln w="349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6300788" y="5589588"/>
            <a:ext cx="2843212" cy="984885"/>
          </a:xfrm>
          <a:prstGeom prst="rect">
            <a:avLst/>
          </a:prstGeom>
          <a:solidFill>
            <a:srgbClr val="336699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Περιορισμένοι πόροι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dirty="0">
                <a:solidFill>
                  <a:schemeClr val="bg1"/>
                </a:solidFill>
                <a:latin typeface="+mn-lt"/>
                <a:cs typeface="Arial" charset="0"/>
              </a:rPr>
              <a:t>Ανάγκη για ορθολογική διαχείριση</a:t>
            </a: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7524750" y="52292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0965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2" grpId="0" animBg="1"/>
      <p:bldP spid="62484" grpId="0" animBg="1"/>
      <p:bldP spid="624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Σύμφωνα με την ΠΟΥ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να επιτευχθεί η βελτίωση της Υγείας είναι απαραίτητο:</a:t>
            </a:r>
          </a:p>
          <a:p>
            <a:r>
              <a:rPr lang="el-GR" dirty="0"/>
              <a:t>Να γίνονται κοινωνικά δίκαιες </a:t>
            </a:r>
            <a:r>
              <a:rPr lang="el-GR" dirty="0" smtClean="0"/>
              <a:t>επιλογές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Να υπάρχει συμμετοχή των τοπικών κοινοτήτων στη λήψη </a:t>
            </a:r>
            <a:r>
              <a:rPr lang="el-GR" dirty="0" smtClean="0"/>
              <a:t>αποφάσεων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Να υπάρχει συνεργασία μεταξύ διαφορετικών τομέων στην προσέγγιση των προβλημάτων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Να διασφαλίζεται η ορθολογική υιοθέτηση και χρήση της </a:t>
            </a:r>
            <a:r>
              <a:rPr lang="el-GR" dirty="0" smtClean="0"/>
              <a:t>τεχνολογίας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Να δοθεί έμφαση στην Πρωτοβάθμια Φροντίδα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3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Πολιτικής Υγείας Της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Ευρωπαϊκής </a:t>
            </a:r>
            <a:r>
              <a:rPr lang="el-GR" dirty="0" smtClean="0"/>
              <a:t>Ένωσης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Υψηλό Επίπεδο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 Αποτροπή των </a:t>
            </a:r>
            <a:r>
              <a:rPr lang="el-GR" dirty="0" smtClean="0"/>
              <a:t>Κινδύνων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Μείωση </a:t>
            </a:r>
            <a:r>
              <a:rPr lang="el-GR" dirty="0" smtClean="0"/>
              <a:t>Κόστους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 Δημόσια Υγεία (Ενημέρωση του Κοινού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Αποκέντρωση </a:t>
            </a:r>
            <a:r>
              <a:rPr lang="el-GR" dirty="0" smtClean="0"/>
              <a:t>Υπηρεσιών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Σύνδεση Δημοσίου Ιδρωτικού </a:t>
            </a:r>
            <a:r>
              <a:rPr lang="el-GR" dirty="0" smtClean="0"/>
              <a:t>Τομέα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50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71650" y="19954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71800" y="1538288"/>
            <a:ext cx="3657600" cy="1447800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 i="1" dirty="0">
                <a:solidFill>
                  <a:schemeClr val="bg1"/>
                </a:solidFill>
                <a:latin typeface="+mn-lt"/>
              </a:rPr>
              <a:t>ΙΣΟΤΗΤΑ </a:t>
            </a:r>
            <a:br>
              <a:rPr lang="el-GR" sz="2400" b="1" i="1" dirty="0">
                <a:solidFill>
                  <a:schemeClr val="bg1"/>
                </a:solidFill>
                <a:latin typeface="+mn-lt"/>
              </a:rPr>
            </a:br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Πρόσβαση στις 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Υπηρεσίες Υγείας</a:t>
            </a:r>
            <a:endParaRPr lang="en-US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3400" y="3748088"/>
            <a:ext cx="2743200" cy="2209800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 i="1" dirty="0">
                <a:solidFill>
                  <a:schemeClr val="bg1"/>
                </a:solidFill>
                <a:latin typeface="+mn-lt"/>
              </a:rPr>
              <a:t>ΠΟΙΟΤΗΤΑ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Ποιοτικές Υπηρεσίες 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Υγείας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Ποιότητα Ζωής </a:t>
            </a:r>
            <a:endParaRPr lang="en-US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830888" y="3867150"/>
            <a:ext cx="3024187" cy="1752600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 i="1" dirty="0">
                <a:solidFill>
                  <a:schemeClr val="bg1"/>
                </a:solidFill>
                <a:latin typeface="+mn-lt"/>
              </a:rPr>
              <a:t>ΑΠΟΔΟΤΙΚΟΤΗΤΑ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Οικονομική </a:t>
            </a:r>
          </a:p>
          <a:p>
            <a:pPr algn="ct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Βιωσιμότητα</a:t>
            </a:r>
            <a:endParaRPr lang="en-US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665538" y="4567238"/>
            <a:ext cx="1905000" cy="584200"/>
          </a:xfrm>
          <a:prstGeom prst="leftRightArrow">
            <a:avLst>
              <a:gd name="adj1" fmla="val 50000"/>
              <a:gd name="adj2" fmla="val 65217"/>
            </a:avLst>
          </a:pr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flipH="1" flipV="1">
            <a:off x="1273175" y="1936750"/>
            <a:ext cx="1230313" cy="1257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6915150" y="2105025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564487" y="3185468"/>
            <a:ext cx="6794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l-GR" sz="1500" b="1" dirty="0">
                <a:latin typeface="+mn-lt"/>
              </a:rPr>
              <a:t>Ιούνιος του 2001 Ευρωπαϊκό Συμβούλιο του Γκέτεμποργκ:</a:t>
            </a:r>
          </a:p>
          <a:p>
            <a:pPr algn="ctr" eaLnBrk="0" hangingPunct="0"/>
            <a:r>
              <a:rPr lang="el-GR" sz="1500" b="1" dirty="0">
                <a:latin typeface="+mn-lt"/>
              </a:rPr>
              <a:t>«Το μέλλον της υγειονομικής περίθαλψης και της μέριμνας για τους ηλικιωμένους»</a:t>
            </a:r>
            <a:r>
              <a:rPr lang="el-GR" sz="1100" b="1" dirty="0">
                <a:latin typeface="+mn-lt"/>
              </a:rPr>
              <a:t> </a:t>
            </a:r>
            <a:r>
              <a:rPr lang="el-GR" sz="1500" b="1" dirty="0">
                <a:latin typeface="+mn-lt"/>
              </a:rPr>
              <a:t>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575377" y="6218709"/>
            <a:ext cx="188128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l-GR" sz="1500" b="1" dirty="0">
                <a:solidFill>
                  <a:schemeClr val="bg1"/>
                </a:solidFill>
                <a:latin typeface="+mn-lt"/>
              </a:rPr>
              <a:t>Ι. </a:t>
            </a:r>
            <a:r>
              <a:rPr lang="el-GR" sz="1500" b="1" dirty="0" err="1">
                <a:latin typeface="+mn-lt"/>
              </a:rPr>
              <a:t>Υφαντόπουλος</a:t>
            </a:r>
            <a:r>
              <a:rPr lang="el-GR" sz="1500" b="1" dirty="0">
                <a:latin typeface="+mn-lt"/>
              </a:rPr>
              <a:t>, 2003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Στόχοι </a:t>
            </a:r>
            <a:r>
              <a:rPr lang="el-GR" dirty="0">
                <a:latin typeface="+mn-lt"/>
              </a:rPr>
              <a:t>συστήματος υγείας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(Ευρωπαϊκό Υγειονομικό Μοντέλο)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5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</a:t>
            </a:r>
            <a:r>
              <a:rPr lang="el-GR" sz="2000" dirty="0" smtClean="0"/>
              <a:t>«Συστήματα Υγείας (Θ</a:t>
            </a:r>
            <a:r>
              <a:rPr lang="el-GR" sz="2000" dirty="0"/>
              <a:t>). Ενότητα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Ιδιαιτερότητες των συστημάτων υγείας».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176</TotalTime>
  <Words>838</Words>
  <Application>Microsoft Office PowerPoint</Application>
  <PresentationFormat>Προβολή στην οθόνη (4:3)</PresentationFormat>
  <Paragraphs>133</Paragraphs>
  <Slides>13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OC_template_updated</vt:lpstr>
      <vt:lpstr>Συστήματα Υγείας (Θ)</vt:lpstr>
      <vt:lpstr>Παράγοντες που επηρεάζουν ένα  σύστημα Υγείας</vt:lpstr>
      <vt:lpstr>Ιδιαιτερότητες των συστημάτων υγείας</vt:lpstr>
      <vt:lpstr>Σύμφωνα με την ΠΟΥ:</vt:lpstr>
      <vt:lpstr>Στόχοι Πολιτικής Υγείας Της  Ευρωπαϊκής Ένωσης</vt:lpstr>
      <vt:lpstr>Στόχοι συστήματος υγείας (Ευρωπαϊκό Υγειονομικό Μοντέλο)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36</cp:revision>
  <dcterms:created xsi:type="dcterms:W3CDTF">2015-05-15T08:56:51Z</dcterms:created>
  <dcterms:modified xsi:type="dcterms:W3CDTF">2015-07-20T13:01:41Z</dcterms:modified>
</cp:coreProperties>
</file>