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3"/>
  </p:notesMasterIdLst>
  <p:handoutMasterIdLst>
    <p:handoutMasterId r:id="rId24"/>
  </p:handoutMasterIdLst>
  <p:sldIdLst>
    <p:sldId id="256" r:id="rId2"/>
    <p:sldId id="267" r:id="rId3"/>
    <p:sldId id="268" r:id="rId4"/>
    <p:sldId id="269" r:id="rId5"/>
    <p:sldId id="270" r:id="rId6"/>
    <p:sldId id="271" r:id="rId7"/>
    <p:sldId id="272" r:id="rId8"/>
    <p:sldId id="273" r:id="rId9"/>
    <p:sldId id="274" r:id="rId10"/>
    <p:sldId id="280" r:id="rId11"/>
    <p:sldId id="275" r:id="rId12"/>
    <p:sldId id="276" r:id="rId13"/>
    <p:sldId id="277" r:id="rId14"/>
    <p:sldId id="278" r:id="rId15"/>
    <p:sldId id="279" r:id="rId16"/>
    <p:sldId id="257" r:id="rId17"/>
    <p:sldId id="262" r:id="rId18"/>
    <p:sldId id="264" r:id="rId19"/>
    <p:sldId id="265" r:id="rId20"/>
    <p:sldId id="266" r:id="rId21"/>
    <p:sldId id="261" r:id="rId22"/>
  </p:sldIdLst>
  <p:sldSz cx="9144000" cy="6858000" type="screen4x3"/>
  <p:notesSz cx="7104063" cy="10234613"/>
  <p:custDataLst>
    <p:tags r:id="rId25"/>
  </p:custDataLst>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20000"/>
    <a:srgbClr val="004B82"/>
    <a:srgbClr val="FFFF99"/>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78" d="100"/>
          <a:sy n="78" d="100"/>
        </p:scale>
        <p:origin x="-2628" y="-7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1074" y="-102"/>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cs typeface="+mn-cs"/>
              </a:defRPr>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cs typeface="+mn-cs"/>
              </a:defRPr>
            </a:lvl1pPr>
          </a:lstStyle>
          <a:p>
            <a:pPr>
              <a:defRPr/>
            </a:pPr>
            <a:fld id="{72FAD706-BD1E-4615-881B-9880EE1342B8}" type="datetimeFigureOut">
              <a:rPr lang="el-GR"/>
              <a:pPr>
                <a:defRPr/>
              </a:pPr>
              <a:t>11/11/2015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cs typeface="+mn-cs"/>
              </a:defRPr>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cs typeface="+mn-cs"/>
              </a:defRPr>
            </a:lvl1pPr>
          </a:lstStyle>
          <a:p>
            <a:pPr>
              <a:defRPr/>
            </a:pPr>
            <a:fld id="{D5FE2358-C9CC-4E62-AD97-A646D8DD10BF}" type="slidenum">
              <a:rPr lang="el-GR"/>
              <a:pPr>
                <a:defRPr/>
              </a:pPr>
              <a:t>‹#›</a:t>
            </a:fld>
            <a:endParaRPr lang="el-GR"/>
          </a:p>
        </p:txBody>
      </p:sp>
    </p:spTree>
    <p:extLst>
      <p:ext uri="{BB962C8B-B14F-4D97-AF65-F5344CB8AC3E}">
        <p14:creationId xmlns:p14="http://schemas.microsoft.com/office/powerpoint/2010/main" val="8351292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cs typeface="+mn-cs"/>
              </a:defRPr>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cs typeface="+mn-cs"/>
              </a:defRPr>
            </a:lvl1pPr>
          </a:lstStyle>
          <a:p>
            <a:pPr>
              <a:defRPr/>
            </a:pPr>
            <a:fld id="{585F9297-455D-47B7-94E4-7BA602AD2B16}" type="datetimeFigureOut">
              <a:rPr lang="el-GR"/>
              <a:pPr>
                <a:defRPr/>
              </a:pPr>
              <a:t>11/11/2015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cs typeface="+mn-cs"/>
              </a:defRPr>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cs typeface="+mn-cs"/>
              </a:defRPr>
            </a:lvl1pPr>
          </a:lstStyle>
          <a:p>
            <a:pPr>
              <a:defRPr/>
            </a:pPr>
            <a:fld id="{6AA14E8E-4839-49A4-B849-DAC1FF2B15FB}" type="slidenum">
              <a:rPr lang="el-GR"/>
              <a:pPr>
                <a:defRPr/>
              </a:pPr>
              <a:t>‹#›</a:t>
            </a:fld>
            <a:endParaRPr lang="el-GR"/>
          </a:p>
        </p:txBody>
      </p:sp>
    </p:spTree>
    <p:extLst>
      <p:ext uri="{BB962C8B-B14F-4D97-AF65-F5344CB8AC3E}">
        <p14:creationId xmlns:p14="http://schemas.microsoft.com/office/powerpoint/2010/main" val="23674055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solidFill>
                <a:srgbClr val="FF0000"/>
              </a:solidFill>
            </a:endParaRPr>
          </a:p>
        </p:txBody>
      </p:sp>
      <p:sp>
        <p:nvSpPr>
          <p:cNvPr id="32772" name="Θέση αριθμού διαφάνειας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A97A5434-4369-462C-B04A-FB35F0F3D06B}" type="slidenum">
              <a:rPr lang="el-GR" altLang="el-GR" smtClean="0"/>
              <a:pPr eaLnBrk="1" hangingPunct="1">
                <a:defRPr/>
              </a:pPr>
              <a:t>0</a:t>
            </a:fld>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3796" name="Θέση αριθμού διαφάνειας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A705518D-C151-4C12-820C-B480F9520BD0}" type="slidenum">
              <a:rPr lang="el-GR" altLang="el-GR" smtClean="0"/>
              <a:pPr eaLnBrk="1" hangingPunct="1">
                <a:defRPr/>
              </a:pPr>
              <a:t>15</a:t>
            </a:fld>
            <a:endParaRPr lang="el-GR"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48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C5D7FC89-DC92-4B09-A968-FA98F117B71E}" type="slidenum">
              <a:rPr lang="el-GR" altLang="el-GR" smtClean="0"/>
              <a:pPr eaLnBrk="1" hangingPunct="1">
                <a:defRPr/>
              </a:pPr>
              <a:t>16</a:t>
            </a:fld>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58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61A0FF8F-42FC-40EE-961D-AB3A94C45D2A}" type="slidenum">
              <a:rPr lang="el-GR" altLang="el-GR" smtClean="0"/>
              <a:pPr eaLnBrk="1" hangingPunct="1">
                <a:defRPr/>
              </a:pPr>
              <a:t>17</a:t>
            </a:fld>
            <a:endParaRPr lang="el-GR"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68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7C156FD7-151E-4BCB-9792-795B30922BD7}" type="slidenum">
              <a:rPr lang="el-GR" altLang="el-GR" smtClean="0"/>
              <a:pPr eaLnBrk="1" hangingPunct="1">
                <a:defRPr/>
              </a:pPr>
              <a:t>18</a:t>
            </a:fld>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78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3A86618E-5769-413D-9B1B-255E3A63D2A4}" type="slidenum">
              <a:rPr lang="el-GR" altLang="el-GR" smtClean="0"/>
              <a:pPr eaLnBrk="1" hangingPunct="1">
                <a:defRPr/>
              </a:pPr>
              <a:t>19</a:t>
            </a:fld>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p>
        </p:txBody>
      </p:sp>
      <p:sp>
        <p:nvSpPr>
          <p:cNvPr id="38916" name="Θέση αριθμού διαφάνειας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EE4C63A7-41A6-43E7-B844-EC9E3BDA1FC5}" type="slidenum">
              <a:rPr lang="el-GR" altLang="el-GR" smtClean="0"/>
              <a:pPr eaLnBrk="1" hangingPunct="1">
                <a:defRPr/>
              </a:pPr>
              <a:t>20</a:t>
            </a:fld>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B9BA088-E114-4234-8A81-8D824FC79B85}" type="slidenum">
              <a:rPr lang="el-GR"/>
              <a:pPr>
                <a:defRPr/>
              </a:pPr>
              <a:t>‹#›</a:t>
            </a:fld>
            <a:endParaRPr lang="el-GR"/>
          </a:p>
        </p:txBody>
      </p:sp>
    </p:spTree>
    <p:extLst>
      <p:ext uri="{BB962C8B-B14F-4D97-AF65-F5344CB8AC3E}">
        <p14:creationId xmlns:p14="http://schemas.microsoft.com/office/powerpoint/2010/main" val="27326302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519D39F5-4E5C-4B84-87DF-101089C63A0E}" type="slidenum">
              <a:rPr lang="el-GR"/>
              <a:pPr>
                <a:defRPr/>
              </a:pPr>
              <a:t>‹#›</a:t>
            </a:fld>
            <a:endParaRPr lang="el-GR"/>
          </a:p>
        </p:txBody>
      </p:sp>
    </p:spTree>
    <p:extLst>
      <p:ext uri="{BB962C8B-B14F-4D97-AF65-F5344CB8AC3E}">
        <p14:creationId xmlns:p14="http://schemas.microsoft.com/office/powerpoint/2010/main" val="1941445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A0F5148-2ED7-49EE-B508-EC3A90050EDC}" type="slidenum">
              <a:rPr lang="el-GR"/>
              <a:pPr>
                <a:defRPr/>
              </a:pPr>
              <a:t>‹#›</a:t>
            </a:fld>
            <a:endParaRPr lang="el-GR"/>
          </a:p>
        </p:txBody>
      </p:sp>
    </p:spTree>
    <p:extLst>
      <p:ext uri="{BB962C8B-B14F-4D97-AF65-F5344CB8AC3E}">
        <p14:creationId xmlns:p14="http://schemas.microsoft.com/office/powerpoint/2010/main" val="4276970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FC444DEC-120B-4BCB-8187-05C28EDAC565}" type="slidenum">
              <a:rPr lang="el-GR"/>
              <a:pPr>
                <a:defRPr/>
              </a:pPr>
              <a:t>‹#›</a:t>
            </a:fld>
            <a:endParaRPr lang="el-GR"/>
          </a:p>
        </p:txBody>
      </p:sp>
    </p:spTree>
    <p:extLst>
      <p:ext uri="{BB962C8B-B14F-4D97-AF65-F5344CB8AC3E}">
        <p14:creationId xmlns:p14="http://schemas.microsoft.com/office/powerpoint/2010/main" val="329099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0CF1CEFD-3B21-4520-8D80-86300C548657}" type="slidenum">
              <a:rPr lang="el-GR"/>
              <a:pPr>
                <a:defRPr/>
              </a:pPr>
              <a:t>‹#›</a:t>
            </a:fld>
            <a:endParaRPr lang="el-GR"/>
          </a:p>
        </p:txBody>
      </p:sp>
    </p:spTree>
    <p:extLst>
      <p:ext uri="{BB962C8B-B14F-4D97-AF65-F5344CB8AC3E}">
        <p14:creationId xmlns:p14="http://schemas.microsoft.com/office/powerpoint/2010/main" val="2720189192"/>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685800" y="1981200"/>
            <a:ext cx="3810000" cy="4114800"/>
          </a:xfrm>
        </p:spPr>
        <p:txBody>
          <a:bodyPr rtlCol="0">
            <a:normAutofit/>
          </a:bodyPr>
          <a:lstStyle/>
          <a:p>
            <a:pPr lvl="0"/>
            <a:endParaRPr lang="el-GR" noProof="0" smtClean="0"/>
          </a:p>
        </p:txBody>
      </p:sp>
      <p:sp>
        <p:nvSpPr>
          <p:cNvPr id="4" name="3 - Θέση κειμένου"/>
          <p:cNvSpPr>
            <a:spLocks noGrp="1"/>
          </p:cNvSpPr>
          <p:nvPr>
            <p:ph type="body"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A07D56DF-90A1-463B-B5D5-5EBA6E51AA42}" type="slidenum">
              <a:rPr lang="el-GR"/>
              <a:pPr>
                <a:defRPr/>
              </a:pPr>
              <a:t>‹#›</a:t>
            </a:fld>
            <a:endParaRPr lang="el-GR"/>
          </a:p>
        </p:txBody>
      </p:sp>
    </p:spTree>
    <p:extLst>
      <p:ext uri="{BB962C8B-B14F-4D97-AF65-F5344CB8AC3E}">
        <p14:creationId xmlns:p14="http://schemas.microsoft.com/office/powerpoint/2010/main" val="1419492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0" y="190500"/>
            <a:ext cx="7010400" cy="152717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1524000" y="1905000"/>
            <a:ext cx="7010400" cy="4114800"/>
          </a:xfrm>
        </p:spPr>
        <p:txBody>
          <a:bodyPr rtlCol="0">
            <a:normAutofit/>
          </a:bodyPr>
          <a:lstStyle/>
          <a:p>
            <a:pPr lvl="0"/>
            <a:endParaRPr lang="el-GR" noProof="0" smtClean="0"/>
          </a:p>
        </p:txBody>
      </p:sp>
      <p:sp>
        <p:nvSpPr>
          <p:cNvPr id="4" name="3 - Θέση ημερομηνίας"/>
          <p:cNvSpPr>
            <a:spLocks noGrp="1"/>
          </p:cNvSpPr>
          <p:nvPr>
            <p:ph type="dt" sz="half" idx="10"/>
          </p:nvPr>
        </p:nvSpPr>
        <p:spPr>
          <a:xfrm>
            <a:off x="6629400" y="6248400"/>
            <a:ext cx="1905000" cy="457200"/>
          </a:xfrm>
        </p:spPr>
        <p:txBody>
          <a:bodyPr/>
          <a:lstStyle>
            <a:lvl1pPr>
              <a:defRPr/>
            </a:lvl1pPr>
          </a:lstStyle>
          <a:p>
            <a:pPr>
              <a:defRPr/>
            </a:pPr>
            <a:endParaRPr lang="el-GR"/>
          </a:p>
        </p:txBody>
      </p:sp>
      <p:sp>
        <p:nvSpPr>
          <p:cNvPr id="5" name="4 - Θέση υποσέλιδου"/>
          <p:cNvSpPr>
            <a:spLocks noGrp="1"/>
          </p:cNvSpPr>
          <p:nvPr>
            <p:ph type="ftr" sz="quarter" idx="11"/>
          </p:nvPr>
        </p:nvSpPr>
        <p:spPr>
          <a:xfrm>
            <a:off x="3276600" y="6248400"/>
            <a:ext cx="2895600" cy="457200"/>
          </a:xfrm>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a:xfrm>
            <a:off x="1524000" y="6248400"/>
            <a:ext cx="1295400" cy="457200"/>
          </a:xfrm>
        </p:spPr>
        <p:txBody>
          <a:bodyPr/>
          <a:lstStyle>
            <a:lvl1pPr>
              <a:defRPr/>
            </a:lvl1pPr>
          </a:lstStyle>
          <a:p>
            <a:pPr>
              <a:defRPr/>
            </a:pPr>
            <a:fld id="{A5934853-868C-4F8B-8B1C-98C71CBF31AD}" type="slidenum">
              <a:rPr lang="el-GR"/>
              <a:pPr>
                <a:defRPr/>
              </a:pPr>
              <a:t>‹#›</a:t>
            </a:fld>
            <a:endParaRPr lang="el-GR"/>
          </a:p>
        </p:txBody>
      </p:sp>
    </p:spTree>
    <p:extLst>
      <p:ext uri="{BB962C8B-B14F-4D97-AF65-F5344CB8AC3E}">
        <p14:creationId xmlns:p14="http://schemas.microsoft.com/office/powerpoint/2010/main" val="2782074131"/>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981200"/>
            <a:ext cx="3810000" cy="4114800"/>
          </a:xfrm>
        </p:spPr>
        <p:txBody>
          <a:bodyPr rtlCol="0">
            <a:normAutofit/>
          </a:bodyPr>
          <a:lstStyle/>
          <a:p>
            <a:pPr lvl="0"/>
            <a:endParaRPr lang="el-GR" noProof="0" smtClean="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C80F13C6-35E8-4112-A1FC-38516F39E009}" type="slidenum">
              <a:rPr lang="el-GR"/>
              <a:pPr>
                <a:defRPr/>
              </a:pPr>
              <a:t>‹#›</a:t>
            </a:fld>
            <a:endParaRPr lang="el-GR"/>
          </a:p>
        </p:txBody>
      </p:sp>
    </p:spTree>
    <p:extLst>
      <p:ext uri="{BB962C8B-B14F-4D97-AF65-F5344CB8AC3E}">
        <p14:creationId xmlns:p14="http://schemas.microsoft.com/office/powerpoint/2010/main" val="3195439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pPr>
              <a:defRPr/>
            </a:pPr>
            <a:endParaRPr lang="el-G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pPr>
              <a:defRPr/>
            </a:pPr>
            <a:fld id="{685EA68B-4E6D-4818-8E24-A15E3A4EDC09}" type="slidenum">
              <a:rPr lang="el-GR"/>
              <a:pPr>
                <a:defRPr/>
              </a:pPr>
              <a:t>‹#›</a:t>
            </a:fld>
            <a:endParaRPr lang="el-GR"/>
          </a:p>
        </p:txBody>
      </p:sp>
    </p:spTree>
    <p:extLst>
      <p:ext uri="{BB962C8B-B14F-4D97-AF65-F5344CB8AC3E}">
        <p14:creationId xmlns:p14="http://schemas.microsoft.com/office/powerpoint/2010/main" val="3710377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24"/>
          <p:cNvSpPr>
            <a:spLocks noGrp="1" noChangeArrowheads="1"/>
          </p:cNvSpPr>
          <p:nvPr>
            <p:ph type="dt" sz="half" idx="10"/>
          </p:nvPr>
        </p:nvSpPr>
        <p:spPr/>
        <p:txBody>
          <a:bodyPr/>
          <a:lstStyle>
            <a:lvl1pPr>
              <a:defRPr/>
            </a:lvl1pPr>
          </a:lstStyle>
          <a:p>
            <a:pPr>
              <a:defRPr/>
            </a:pPr>
            <a:endParaRPr lang="el-GR"/>
          </a:p>
        </p:txBody>
      </p:sp>
      <p:sp>
        <p:nvSpPr>
          <p:cNvPr id="6" name="Rectangle 25"/>
          <p:cNvSpPr>
            <a:spLocks noGrp="1" noChangeArrowheads="1"/>
          </p:cNvSpPr>
          <p:nvPr>
            <p:ph type="ftr" sz="quarter" idx="11"/>
          </p:nvPr>
        </p:nvSpPr>
        <p:spPr/>
        <p:txBody>
          <a:bodyPr/>
          <a:lstStyle>
            <a:lvl1pPr>
              <a:defRPr/>
            </a:lvl1pPr>
          </a:lstStyle>
          <a:p>
            <a:pPr>
              <a:defRPr/>
            </a:pPr>
            <a:endParaRPr lang="el-GR"/>
          </a:p>
        </p:txBody>
      </p:sp>
      <p:sp>
        <p:nvSpPr>
          <p:cNvPr id="7" name="Rectangle 26"/>
          <p:cNvSpPr>
            <a:spLocks noGrp="1" noChangeArrowheads="1"/>
          </p:cNvSpPr>
          <p:nvPr>
            <p:ph type="sldNum" sz="quarter" idx="12"/>
          </p:nvPr>
        </p:nvSpPr>
        <p:spPr/>
        <p:txBody>
          <a:bodyPr/>
          <a:lstStyle>
            <a:lvl1pPr>
              <a:defRPr/>
            </a:lvl1pPr>
          </a:lstStyle>
          <a:p>
            <a:pPr>
              <a:defRPr/>
            </a:pPr>
            <a:fld id="{65D196D0-19DB-492C-873B-318BDA1BCD26}" type="slidenum">
              <a:rPr lang="el-GR"/>
              <a:pPr>
                <a:defRPr/>
              </a:pPr>
              <a:t>‹#›</a:t>
            </a:fld>
            <a:endParaRPr lang="el-GR"/>
          </a:p>
        </p:txBody>
      </p:sp>
    </p:spTree>
    <p:extLst>
      <p:ext uri="{BB962C8B-B14F-4D97-AF65-F5344CB8AC3E}">
        <p14:creationId xmlns:p14="http://schemas.microsoft.com/office/powerpoint/2010/main" val="408775819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28600"/>
            <a:ext cx="8229600" cy="5867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24"/>
          <p:cNvSpPr>
            <a:spLocks noGrp="1" noChangeArrowheads="1"/>
          </p:cNvSpPr>
          <p:nvPr>
            <p:ph type="dt" sz="half" idx="10"/>
          </p:nvPr>
        </p:nvSpPr>
        <p:spPr/>
        <p:txBody>
          <a:bodyPr/>
          <a:lstStyle>
            <a:lvl1pPr>
              <a:defRPr/>
            </a:lvl1pPr>
          </a:lstStyle>
          <a:p>
            <a:pPr>
              <a:defRPr/>
            </a:pPr>
            <a:endParaRPr lang="el-GR"/>
          </a:p>
        </p:txBody>
      </p:sp>
      <p:sp>
        <p:nvSpPr>
          <p:cNvPr id="4" name="Rectangle 25"/>
          <p:cNvSpPr>
            <a:spLocks noGrp="1" noChangeArrowheads="1"/>
          </p:cNvSpPr>
          <p:nvPr>
            <p:ph type="ftr" sz="quarter" idx="11"/>
          </p:nvPr>
        </p:nvSpPr>
        <p:spPr/>
        <p:txBody>
          <a:bodyPr/>
          <a:lstStyle>
            <a:lvl1pPr>
              <a:defRPr/>
            </a:lvl1pPr>
          </a:lstStyle>
          <a:p>
            <a:pPr>
              <a:defRPr/>
            </a:pPr>
            <a:endParaRPr lang="el-GR"/>
          </a:p>
        </p:txBody>
      </p:sp>
      <p:sp>
        <p:nvSpPr>
          <p:cNvPr id="5" name="Rectangle 26"/>
          <p:cNvSpPr>
            <a:spLocks noGrp="1" noChangeArrowheads="1"/>
          </p:cNvSpPr>
          <p:nvPr>
            <p:ph type="sldNum" sz="quarter" idx="12"/>
          </p:nvPr>
        </p:nvSpPr>
        <p:spPr/>
        <p:txBody>
          <a:bodyPr/>
          <a:lstStyle>
            <a:lvl1pPr>
              <a:defRPr/>
            </a:lvl1pPr>
          </a:lstStyle>
          <a:p>
            <a:pPr>
              <a:defRPr/>
            </a:pPr>
            <a:fld id="{AC5EB3AB-AB80-413F-A876-5656673C8D2F}" type="slidenum">
              <a:rPr lang="el-GR"/>
              <a:pPr>
                <a:defRPr/>
              </a:pPr>
              <a:t>‹#›</a:t>
            </a:fld>
            <a:endParaRPr lang="el-GR"/>
          </a:p>
        </p:txBody>
      </p:sp>
    </p:spTree>
    <p:extLst>
      <p:ext uri="{BB962C8B-B14F-4D97-AF65-F5344CB8AC3E}">
        <p14:creationId xmlns:p14="http://schemas.microsoft.com/office/powerpoint/2010/main" val="3184128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duotone>
              <a:schemeClr val="accent1">
                <a:shade val="45000"/>
                <a:satMod val="135000"/>
              </a:schemeClr>
              <a:prstClr val="white"/>
            </a:duotone>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solidFill>
            <a:schemeClr val="bg1"/>
          </a:solidFill>
          <a:ln>
            <a:solidFill>
              <a:schemeClr val="accent1">
                <a:lumMod val="50000"/>
              </a:schemeClr>
            </a:solidFill>
          </a:ln>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a:solidFill>
            <a:schemeClr val="bg1"/>
          </a:solidFill>
          <a:ln>
            <a:solidFill>
              <a:schemeClr val="accent1">
                <a:lumMod val="50000"/>
              </a:schemeClr>
            </a:solidFill>
          </a:ln>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208D31BA-CAD4-45A7-A1A0-5E18C032E3FB}" type="slidenum">
              <a:rPr lang="el-GR"/>
              <a:pPr>
                <a:defRPr/>
              </a:pPr>
              <a:t>‹#›</a:t>
            </a:fld>
            <a:endParaRPr lang="el-GR"/>
          </a:p>
        </p:txBody>
      </p:sp>
    </p:spTree>
    <p:extLst>
      <p:ext uri="{BB962C8B-B14F-4D97-AF65-F5344CB8AC3E}">
        <p14:creationId xmlns:p14="http://schemas.microsoft.com/office/powerpoint/2010/main" val="2888867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duotone>
              <a:schemeClr val="accent1">
                <a:shade val="45000"/>
                <a:satMod val="135000"/>
              </a:schemeClr>
              <a:prstClr val="white"/>
            </a:duotone>
            <a:extLst/>
          </a:blip>
          <a:stretch>
            <a:fillRect/>
          </a:stretch>
        </p:blipFill>
        <p:spPr>
          <a:xfrm>
            <a:off x="0" y="0"/>
            <a:ext cx="9144000" cy="6858000"/>
          </a:xfrm>
          <a:prstGeom prst="rect">
            <a:avLst/>
          </a:prstGeom>
        </p:spPr>
      </p:pic>
      <p:sp>
        <p:nvSpPr>
          <p:cNvPr id="5" name="Rounded Rectangle 4"/>
          <p:cNvSpPr/>
          <p:nvPr userDrawn="1"/>
        </p:nvSpPr>
        <p:spPr>
          <a:xfrm>
            <a:off x="179388" y="1341438"/>
            <a:ext cx="8785225" cy="5400675"/>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6" name="Rounded Rectangle 5"/>
          <p:cNvSpPr/>
          <p:nvPr userDrawn="1"/>
        </p:nvSpPr>
        <p:spPr>
          <a:xfrm>
            <a:off x="179388" y="115888"/>
            <a:ext cx="8785225" cy="1081087"/>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484784"/>
            <a:ext cx="8229600" cy="4752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B08311C4-F6C2-4F01-82A6-98DBFFD5EFE4}" type="slidenum">
              <a:rPr lang="el-GR"/>
              <a:pPr>
                <a:defRPr/>
              </a:pPr>
              <a:t>‹#›</a:t>
            </a:fld>
            <a:endParaRPr lang="el-GR"/>
          </a:p>
        </p:txBody>
      </p:sp>
    </p:spTree>
    <p:extLst>
      <p:ext uri="{BB962C8B-B14F-4D97-AF65-F5344CB8AC3E}">
        <p14:creationId xmlns:p14="http://schemas.microsoft.com/office/powerpoint/2010/main" val="35391517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ounded Rectangle 7"/>
          <p:cNvSpPr/>
          <p:nvPr userDrawn="1"/>
        </p:nvSpPr>
        <p:spPr>
          <a:xfrm>
            <a:off x="179388" y="1341438"/>
            <a:ext cx="8785225" cy="5400675"/>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 name="Rounded Rectangle 8"/>
          <p:cNvSpPr/>
          <p:nvPr userDrawn="1"/>
        </p:nvSpPr>
        <p:spPr>
          <a:xfrm>
            <a:off x="179388" y="115888"/>
            <a:ext cx="8785225" cy="1081087"/>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340768"/>
            <a:ext cx="8229600" cy="48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3"/>
          <p:cNvSpPr>
            <a:spLocks noGrp="1"/>
          </p:cNvSpPr>
          <p:nvPr>
            <p:ph type="dt" sz="half" idx="10"/>
          </p:nvPr>
        </p:nvSpPr>
        <p:spPr/>
        <p:txBody>
          <a:bodyPr/>
          <a:lstStyle>
            <a:lvl1pPr>
              <a:defRPr/>
            </a:lvl1pPr>
          </a:lstStyle>
          <a:p>
            <a:pPr>
              <a:defRPr/>
            </a:pPr>
            <a:endParaRPr lang="el-GR"/>
          </a:p>
        </p:txBody>
      </p:sp>
      <p:sp>
        <p:nvSpPr>
          <p:cNvPr id="7" name="Footer Placeholder 4"/>
          <p:cNvSpPr>
            <a:spLocks noGrp="1"/>
          </p:cNvSpPr>
          <p:nvPr>
            <p:ph type="ftr" sz="quarter" idx="11"/>
          </p:nvPr>
        </p:nvSpPr>
        <p:spPr/>
        <p:txBody>
          <a:bodyPr/>
          <a:lstStyle>
            <a:lvl1pPr>
              <a:defRPr/>
            </a:lvl1pPr>
          </a:lstStyle>
          <a:p>
            <a:pPr>
              <a:defRPr/>
            </a:pPr>
            <a:endParaRPr lang="el-GR"/>
          </a:p>
        </p:txBody>
      </p:sp>
      <p:sp>
        <p:nvSpPr>
          <p:cNvPr id="8" name="Slide Number Placeholder 5"/>
          <p:cNvSpPr>
            <a:spLocks noGrp="1"/>
          </p:cNvSpPr>
          <p:nvPr>
            <p:ph type="sldNum" sz="quarter" idx="12"/>
          </p:nvPr>
        </p:nvSpPr>
        <p:spPr/>
        <p:txBody>
          <a:bodyPr/>
          <a:lstStyle>
            <a:lvl1pPr>
              <a:defRPr/>
            </a:lvl1pPr>
          </a:lstStyle>
          <a:p>
            <a:pPr>
              <a:defRPr/>
            </a:pPr>
            <a:fld id="{2A4368A6-FE52-4355-B77E-5425CFDD5B89}" type="slidenum">
              <a:rPr lang="el-GR"/>
              <a:pPr>
                <a:defRPr/>
              </a:pPr>
              <a:t>‹#›</a:t>
            </a:fld>
            <a:endParaRPr lang="el-GR"/>
          </a:p>
        </p:txBody>
      </p:sp>
    </p:spTree>
    <p:extLst>
      <p:ext uri="{BB962C8B-B14F-4D97-AF65-F5344CB8AC3E}">
        <p14:creationId xmlns:p14="http://schemas.microsoft.com/office/powerpoint/2010/main" val="7264867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E2A72E4-93D5-4781-B1E1-48FCB0377868}" type="slidenum">
              <a:rPr lang="el-GR"/>
              <a:pPr>
                <a:defRPr/>
              </a:pPr>
              <a:t>‹#›</a:t>
            </a:fld>
            <a:endParaRPr lang="el-GR"/>
          </a:p>
        </p:txBody>
      </p:sp>
    </p:spTree>
    <p:extLst>
      <p:ext uri="{BB962C8B-B14F-4D97-AF65-F5344CB8AC3E}">
        <p14:creationId xmlns:p14="http://schemas.microsoft.com/office/powerpoint/2010/main" val="178030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79FE9364-86FA-4E39-89FE-AE8D8A98F7E6}" type="slidenum">
              <a:rPr lang="el-GR"/>
              <a:pPr>
                <a:defRPr/>
              </a:pPr>
              <a:t>‹#›</a:t>
            </a:fld>
            <a:endParaRPr lang="el-GR"/>
          </a:p>
        </p:txBody>
      </p:sp>
    </p:spTree>
    <p:extLst>
      <p:ext uri="{BB962C8B-B14F-4D97-AF65-F5344CB8AC3E}">
        <p14:creationId xmlns:p14="http://schemas.microsoft.com/office/powerpoint/2010/main" val="221244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2791705E-ED5C-4847-BD4A-E5C08B5A5B78}" type="slidenum">
              <a:rPr lang="el-GR"/>
              <a:pPr>
                <a:defRPr/>
              </a:pPr>
              <a:t>‹#›</a:t>
            </a:fld>
            <a:endParaRPr lang="el-GR"/>
          </a:p>
        </p:txBody>
      </p:sp>
    </p:spTree>
    <p:extLst>
      <p:ext uri="{BB962C8B-B14F-4D97-AF65-F5344CB8AC3E}">
        <p14:creationId xmlns:p14="http://schemas.microsoft.com/office/powerpoint/2010/main" val="1555403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EFBE4F1C-29F5-4443-99DA-32FA0230C3C3}" type="slidenum">
              <a:rPr lang="el-GR"/>
              <a:pPr>
                <a:defRPr/>
              </a:pPr>
              <a:t>‹#›</a:t>
            </a:fld>
            <a:endParaRPr lang="el-GR"/>
          </a:p>
        </p:txBody>
      </p:sp>
    </p:spTree>
    <p:extLst>
      <p:ext uri="{BB962C8B-B14F-4D97-AF65-F5344CB8AC3E}">
        <p14:creationId xmlns:p14="http://schemas.microsoft.com/office/powerpoint/2010/main" val="935382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436CA4A6-2EFA-47E1-92B6-1B0D2C75B2C3}" type="slidenum">
              <a:rPr lang="el-GR"/>
              <a:pPr>
                <a:defRPr/>
              </a:pPr>
              <a:t>‹#›</a:t>
            </a:fld>
            <a:endParaRPr lang="el-GR"/>
          </a:p>
        </p:txBody>
      </p:sp>
    </p:spTree>
    <p:extLst>
      <p:ext uri="{BB962C8B-B14F-4D97-AF65-F5344CB8AC3E}">
        <p14:creationId xmlns:p14="http://schemas.microsoft.com/office/powerpoint/2010/main" val="1809949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endParaRPr lang="el-GR" altLang="el-GR" smtClean="0"/>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endParaRPr lang="el-GR" altLang="el-G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FA0CF8F7-06BF-402E-A724-8CEE331D10A5}"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40" r:id="rId1"/>
    <p:sldLayoutId id="2147483751" r:id="rId2"/>
    <p:sldLayoutId id="2147483752" r:id="rId3"/>
    <p:sldLayoutId id="2147483753"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54" r:id="rId13"/>
    <p:sldLayoutId id="2147483749" r:id="rId14"/>
    <p:sldLayoutId id="2147483755" r:id="rId15"/>
    <p:sldLayoutId id="2147483750" r:id="rId16"/>
    <p:sldLayoutId id="2147483756" r:id="rId17"/>
    <p:sldLayoutId id="2147483757" r:id="rId18"/>
    <p:sldLayoutId id="2147483758" r:id="rId19"/>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itchFamily="34" charset="0"/>
        </a:defRPr>
      </a:lvl2pPr>
      <a:lvl3pPr algn="ctr" rtl="0" eaLnBrk="0" fontAlgn="base" hangingPunct="0">
        <a:spcBef>
          <a:spcPct val="0"/>
        </a:spcBef>
        <a:spcAft>
          <a:spcPct val="0"/>
        </a:spcAft>
        <a:defRPr sz="4000" b="1">
          <a:solidFill>
            <a:schemeClr val="tx1"/>
          </a:solidFill>
          <a:latin typeface="Calibri" pitchFamily="34" charset="0"/>
        </a:defRPr>
      </a:lvl3pPr>
      <a:lvl4pPr algn="ctr" rtl="0" eaLnBrk="0" fontAlgn="base" hangingPunct="0">
        <a:spcBef>
          <a:spcPct val="0"/>
        </a:spcBef>
        <a:spcAft>
          <a:spcPct val="0"/>
        </a:spcAft>
        <a:defRPr sz="4000" b="1">
          <a:solidFill>
            <a:schemeClr val="tx1"/>
          </a:solidFill>
          <a:latin typeface="Calibri" pitchFamily="34" charset="0"/>
        </a:defRPr>
      </a:lvl4pPr>
      <a:lvl5pPr algn="ctr" rtl="0" eaLnBrk="0" fontAlgn="base" hangingPunct="0">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Blausen_0838_Sympathetic_Innervation.png" TargetMode="External"/><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Sympathetic_nervous_system" TargetMode="External"/><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3" y="1341438"/>
            <a:ext cx="7772400" cy="1470025"/>
          </a:xfrm>
        </p:spPr>
        <p:txBody>
          <a:bodyPr rtlCol="0">
            <a:normAutofit/>
          </a:bodyPr>
          <a:lstStyle/>
          <a:p>
            <a:pPr lvl="1" eaLnBrk="1" fontAlgn="auto" hangingPunct="1">
              <a:spcBef>
                <a:spcPts val="0"/>
              </a:spcBef>
              <a:spcAft>
                <a:spcPts val="0"/>
              </a:spcAft>
              <a:defRPr/>
            </a:pPr>
            <a:r>
              <a:rPr lang="el-GR" sz="3600" dirty="0">
                <a:latin typeface="+mn-lt"/>
              </a:rPr>
              <a:t>Φυσικοθεραπεία σε ειδικές πληθυσμιακές μονάδες (Ε)</a:t>
            </a:r>
            <a:endParaRPr lang="el-GR" sz="3600" dirty="0">
              <a:latin typeface="+mn-lt"/>
            </a:endParaRPr>
          </a:p>
        </p:txBody>
      </p:sp>
      <p:sp>
        <p:nvSpPr>
          <p:cNvPr id="3" name="Υπότιτλος 2"/>
          <p:cNvSpPr>
            <a:spLocks noGrp="1"/>
          </p:cNvSpPr>
          <p:nvPr>
            <p:ph type="subTitle" idx="1"/>
          </p:nvPr>
        </p:nvSpPr>
        <p:spPr>
          <a:xfrm>
            <a:off x="1370013" y="3097213"/>
            <a:ext cx="6400800" cy="1752600"/>
          </a:xfrm>
        </p:spPr>
        <p:txBody>
          <a:bodyPr rtlCol="0">
            <a:normAutofit lnSpcReduction="10000"/>
          </a:bodyPr>
          <a:lstStyle/>
          <a:p>
            <a:pPr eaLnBrk="1" fontAlgn="auto" hangingPunct="1">
              <a:spcBef>
                <a:spcPts val="0"/>
              </a:spcBef>
              <a:spcAft>
                <a:spcPts val="1200"/>
              </a:spcAft>
              <a:buFont typeface="Arial" pitchFamily="34" charset="0"/>
              <a:buNone/>
              <a:defRPr/>
            </a:pPr>
            <a:r>
              <a:rPr lang="el-GR" sz="2800" b="1" dirty="0" smtClean="0"/>
              <a:t>Ενότητα</a:t>
            </a:r>
            <a:r>
              <a:rPr lang="en-US" sz="2800" b="1" dirty="0" smtClean="0"/>
              <a:t> 1</a:t>
            </a:r>
            <a:r>
              <a:rPr lang="el-GR" sz="2800" b="1" dirty="0" smtClean="0"/>
              <a:t>1</a:t>
            </a:r>
            <a:r>
              <a:rPr lang="el-GR" sz="2800" dirty="0" smtClean="0"/>
              <a:t>:</a:t>
            </a:r>
            <a:r>
              <a:rPr lang="en-US" sz="2800" dirty="0" smtClean="0"/>
              <a:t> </a:t>
            </a:r>
            <a:r>
              <a:rPr lang="el-GR" sz="2800" dirty="0" smtClean="0"/>
              <a:t>Η επίδραση των σωματικών χειρισμών στο αυτόνομο νευρικό σύστημα</a:t>
            </a:r>
            <a:endParaRPr lang="en-US" sz="2800" dirty="0" smtClean="0"/>
          </a:p>
          <a:p>
            <a:pPr eaLnBrk="1" fontAlgn="auto" hangingPunct="1">
              <a:spcBef>
                <a:spcPts val="0"/>
              </a:spcBef>
              <a:spcAft>
                <a:spcPts val="0"/>
              </a:spcAft>
              <a:buFont typeface="Arial" pitchFamily="34" charset="0"/>
              <a:buNone/>
              <a:defRPr/>
            </a:pPr>
            <a:r>
              <a:rPr lang="el-GR" sz="2400" dirty="0" smtClean="0"/>
              <a:t>Γεωργία Πέττα</a:t>
            </a:r>
            <a:endParaRPr lang="el-GR" sz="2400" dirty="0"/>
          </a:p>
          <a:p>
            <a:pPr eaLnBrk="1" fontAlgn="auto" hangingPunct="1">
              <a:spcBef>
                <a:spcPts val="0"/>
              </a:spcBef>
              <a:spcAft>
                <a:spcPts val="0"/>
              </a:spcAft>
              <a:buFont typeface="Arial" pitchFamily="34" charset="0"/>
              <a:buNone/>
              <a:defRPr/>
            </a:pPr>
            <a:r>
              <a:rPr lang="el-GR" sz="2400" dirty="0"/>
              <a:t>Τμήμα </a:t>
            </a:r>
            <a:r>
              <a:rPr lang="el-GR" sz="2400" dirty="0" smtClean="0"/>
              <a:t>Φυσικοθεραπείας</a:t>
            </a:r>
            <a:endParaRPr lang="el-GR" sz="2400" dirty="0"/>
          </a:p>
        </p:txBody>
      </p:sp>
      <p:pic>
        <p:nvPicPr>
          <p:cNvPr id="10244"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75" y="476250"/>
            <a:ext cx="8540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descr="Λογότυπο Τεχνολογικού Ιδρύματος Αθήνα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76250"/>
            <a:ext cx="682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41425" y="631825"/>
            <a:ext cx="6661150" cy="338138"/>
          </a:xfrm>
          <a:prstGeom prst="rect">
            <a:avLst/>
          </a:prstGeom>
        </p:spPr>
        <p:txBody>
          <a:bodyPr>
            <a:spAutoFit/>
          </a:bodyPr>
          <a:lstStyle/>
          <a:p>
            <a:pPr algn="ctr">
              <a:defRPr/>
            </a:pPr>
            <a:r>
              <a:rPr lang="el-GR" sz="1600" dirty="0">
                <a:latin typeface="+mn-lt"/>
                <a:cs typeface="+mn-cs"/>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025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586163" y="4818063"/>
            <a:ext cx="1558925" cy="369887"/>
          </a:xfrm>
          <a:prstGeom prst="rect">
            <a:avLst/>
          </a:prstGeom>
        </p:spPr>
        <p:txBody>
          <a:bodyPr wrap="none">
            <a:spAutoFit/>
          </a:bodyPr>
          <a:lstStyle/>
          <a:p>
            <a:pPr fontAlgn="auto">
              <a:spcAft>
                <a:spcPts val="0"/>
              </a:spcAft>
              <a:defRPr/>
            </a:pPr>
            <a:r>
              <a:rPr lang="el-GR" dirty="0">
                <a:latin typeface="+mn-lt"/>
                <a:cs typeface="+mn-cs"/>
              </a:rPr>
              <a:t>Δ.</a:t>
            </a:r>
            <a:r>
              <a:rPr lang="en-US" dirty="0">
                <a:latin typeface="+mn-lt"/>
                <a:cs typeface="+mn-cs"/>
              </a:rPr>
              <a:t> </a:t>
            </a:r>
            <a:r>
              <a:rPr lang="el-GR" dirty="0" err="1">
                <a:latin typeface="+mn-lt"/>
                <a:cs typeface="+mn-cs"/>
              </a:rPr>
              <a:t>Σφετσιώρης</a:t>
            </a:r>
            <a:endParaRPr lang="el-GR" dirty="0">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a:xfrm>
            <a:off x="468313" y="115888"/>
            <a:ext cx="8229600" cy="1081087"/>
          </a:xfrm>
        </p:spPr>
        <p:txBody>
          <a:bodyPr/>
          <a:lstStyle/>
          <a:p>
            <a:pPr eaLnBrk="1" hangingPunct="1"/>
            <a:r>
              <a:rPr lang="el-GR" altLang="el-GR" sz="3200" smtClean="0"/>
              <a:t>Η επίδραση των σωματικών χειρισμών στο αυτόνομο νευρικό σύστημα</a:t>
            </a:r>
          </a:p>
        </p:txBody>
      </p:sp>
      <p:sp>
        <p:nvSpPr>
          <p:cNvPr id="19459" name="Content Placeholder 3"/>
          <p:cNvSpPr>
            <a:spLocks noGrp="1"/>
          </p:cNvSpPr>
          <p:nvPr>
            <p:ph idx="1"/>
          </p:nvPr>
        </p:nvSpPr>
        <p:spPr>
          <a:xfrm>
            <a:off x="457200" y="1484313"/>
            <a:ext cx="8229600" cy="5257800"/>
          </a:xfrm>
        </p:spPr>
        <p:txBody>
          <a:bodyPr/>
          <a:lstStyle/>
          <a:p>
            <a:pPr eaLnBrk="1" hangingPunct="1"/>
            <a:r>
              <a:rPr lang="el-GR" altLang="el-GR" sz="2400" smtClean="0"/>
              <a:t>Στη μελέτη του </a:t>
            </a:r>
            <a:r>
              <a:rPr lang="en-US" altLang="el-GR" sz="2400" smtClean="0"/>
              <a:t>Diego</a:t>
            </a:r>
            <a:r>
              <a:rPr lang="el-GR" altLang="el-GR" sz="2400" smtClean="0"/>
              <a:t>, σε υγιή πληθυσμό, τα επίπεδα άγχους ελαττώθηκαν σε όλες τις ομάδες, ενώ η ομάδα που δέχτηκε μάλαξη μέτριας έντασης ανέφερε τη μεγαλύτερη ελάττωση στο στρες σε σχέση με την ομάδα που δέχτηκε μάλαξη μικρής έντασης και την ομάδα που δέχτηκε δονητικούς ερεθισμούς. Καταγράφηκαν επίσης ελαττώσεις στη καρδιακή συχνότητα και αλλαγές στο ηλεκτροεγκεφαλογράφημα (ΗΕΓ) συνδεόμενες με χαλάρωση. </a:t>
            </a:r>
          </a:p>
          <a:p>
            <a:pPr eaLnBrk="1" hangingPunct="1"/>
            <a:r>
              <a:rPr lang="el-GR" altLang="el-GR" sz="2400" smtClean="0"/>
              <a:t>Στη μελέτη των </a:t>
            </a:r>
            <a:r>
              <a:rPr lang="en-US" altLang="el-GR" sz="2400" smtClean="0"/>
              <a:t>Inagaki et al </a:t>
            </a:r>
            <a:r>
              <a:rPr lang="el-GR" altLang="el-GR" sz="2400" smtClean="0"/>
              <a:t>,σε πληθυσμό υγιών γυναικών, καταγράφηκαν σημαντικές διαφορές στη θερμοκρασία δέρματος, στη συστολική πίεση αίματος, </a:t>
            </a:r>
            <a:r>
              <a:rPr lang="el-GR" altLang="el-GR" sz="2400" b="1" smtClean="0">
                <a:solidFill>
                  <a:srgbClr val="820000"/>
                </a:solidFill>
              </a:rPr>
              <a:t>όχι όμως στη διαστολική πίεση και στη καρδιακή συχνότητα, μετά την εφαρμογή μάλαξης.</a:t>
            </a:r>
          </a:p>
          <a:p>
            <a:pPr eaLnBrk="1" hangingPunct="1"/>
            <a:endParaRPr lang="el-GR" altLang="el-GR" sz="2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68313" y="115888"/>
            <a:ext cx="8229600" cy="1081087"/>
          </a:xfrm>
        </p:spPr>
        <p:txBody>
          <a:bodyPr/>
          <a:lstStyle/>
          <a:p>
            <a:pPr eaLnBrk="1" hangingPunct="1"/>
            <a:r>
              <a:rPr lang="el-GR" altLang="el-GR" sz="3200" smtClean="0"/>
              <a:t>Η επίδραση των σωματικών χειρισμών στο αυτόνομο νευρικό σύστημα</a:t>
            </a:r>
          </a:p>
        </p:txBody>
      </p:sp>
      <p:sp>
        <p:nvSpPr>
          <p:cNvPr id="20483" name="4 - Θέση περιεχομένου"/>
          <p:cNvSpPr>
            <a:spLocks noGrp="1"/>
          </p:cNvSpPr>
          <p:nvPr>
            <p:ph idx="1"/>
          </p:nvPr>
        </p:nvSpPr>
        <p:spPr>
          <a:xfrm>
            <a:off x="457200" y="1484313"/>
            <a:ext cx="8229600" cy="4752975"/>
          </a:xfrm>
        </p:spPr>
        <p:txBody>
          <a:bodyPr/>
          <a:lstStyle/>
          <a:p>
            <a:pPr eaLnBrk="1" hangingPunct="1"/>
            <a:r>
              <a:rPr lang="el-GR" altLang="el-GR" sz="2400" smtClean="0"/>
              <a:t>Στην αναζήτησή με βάση δεδομένων </a:t>
            </a:r>
            <a:r>
              <a:rPr lang="en-US" altLang="el-GR" sz="2400" smtClean="0"/>
              <a:t>PubMed </a:t>
            </a:r>
            <a:r>
              <a:rPr lang="el-GR" altLang="el-GR" sz="2400" smtClean="0"/>
              <a:t>βρέθηκαν ελάχιστες αναφορές για δημοσιευμένες ερευνητικές εργασίες στις οποίες οι επιδράσεις της μάλαξης ελέχθησαν μέσω του δείκτη της απάντησης δερμικής αγωγιμότητας. </a:t>
            </a:r>
          </a:p>
          <a:p>
            <a:pPr eaLnBrk="1" hangingPunct="1"/>
            <a:r>
              <a:rPr lang="el-GR" altLang="el-GR" sz="2400" smtClean="0"/>
              <a:t>Στο ερωτηματολόγιο για τη μέτρηση του άγχους </a:t>
            </a:r>
            <a:r>
              <a:rPr lang="en-US" altLang="el-GR" sz="2400" smtClean="0"/>
              <a:t>STAI</a:t>
            </a:r>
            <a:r>
              <a:rPr lang="el-GR" altLang="el-GR" sz="2400" smtClean="0"/>
              <a:t> (</a:t>
            </a:r>
            <a:r>
              <a:rPr lang="en-US" altLang="el-GR" sz="2400" smtClean="0"/>
              <a:t>Spielberger Self</a:t>
            </a:r>
            <a:r>
              <a:rPr lang="el-GR" altLang="el-GR" sz="2400" smtClean="0"/>
              <a:t>-</a:t>
            </a:r>
            <a:r>
              <a:rPr lang="en-US" altLang="el-GR" sz="2400" smtClean="0"/>
              <a:t>Evaluation Questionnaire</a:t>
            </a:r>
            <a:r>
              <a:rPr lang="el-GR" altLang="el-GR" sz="2400" smtClean="0"/>
              <a:t>, οι περισσότερες ψυχοφυσιολογικοί παράμετροι έδειξαν σημαντικές ελαττώσεις στις μέσες τιμές στην ομάδα στην οποία εφαρμόστηκε μάλαξη καθώς και στο σκορ του </a:t>
            </a:r>
            <a:r>
              <a:rPr lang="en-US" altLang="el-GR" sz="2400" smtClean="0"/>
              <a:t>STAI</a:t>
            </a:r>
            <a:r>
              <a:rPr lang="el-GR" altLang="el-GR" sz="2400" smtClean="0"/>
              <a:t>.</a:t>
            </a:r>
          </a:p>
          <a:p>
            <a:pPr eaLnBrk="1" hangingPunct="1"/>
            <a:endParaRPr lang="el-GR" altLang="el-GR" sz="2400" smtClean="0"/>
          </a:p>
          <a:p>
            <a:pPr eaLnBrk="1" hangingPunct="1"/>
            <a:endParaRPr lang="el-GR" altLang="el-GR" sz="2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a:xfrm>
            <a:off x="468313" y="115888"/>
            <a:ext cx="8229600" cy="1081087"/>
          </a:xfrm>
        </p:spPr>
        <p:txBody>
          <a:bodyPr/>
          <a:lstStyle/>
          <a:p>
            <a:pPr eaLnBrk="1" hangingPunct="1"/>
            <a:r>
              <a:rPr lang="el-GR" altLang="el-GR" sz="3200" smtClean="0"/>
              <a:t>Η επίδραση των σωματικών χειρισμών στο αυτόνομο νευρικό σύστημα</a:t>
            </a:r>
          </a:p>
        </p:txBody>
      </p:sp>
      <p:sp>
        <p:nvSpPr>
          <p:cNvPr id="21507" name="4 - Θέση περιεχομένου"/>
          <p:cNvSpPr>
            <a:spLocks noGrp="1"/>
          </p:cNvSpPr>
          <p:nvPr>
            <p:ph idx="1"/>
          </p:nvPr>
        </p:nvSpPr>
        <p:spPr>
          <a:xfrm>
            <a:off x="457200" y="1484313"/>
            <a:ext cx="8229600" cy="4752975"/>
          </a:xfrm>
        </p:spPr>
        <p:txBody>
          <a:bodyPr/>
          <a:lstStyle/>
          <a:p>
            <a:pPr eaLnBrk="1" hangingPunct="1"/>
            <a:r>
              <a:rPr lang="el-GR" altLang="el-GR" sz="2800" smtClean="0"/>
              <a:t>Η χαλάρωση είναι ένα χαρακτηριστικό στοιχείο των περισσοτέρων ψυχολογικών παρεμβάσεων για τον πόνο (</a:t>
            </a:r>
            <a:r>
              <a:rPr lang="en-US" altLang="el-GR" sz="2800" smtClean="0"/>
              <a:t>Turner</a:t>
            </a:r>
            <a:r>
              <a:rPr lang="el-GR" altLang="el-GR" sz="2800" smtClean="0"/>
              <a:t> &amp; </a:t>
            </a:r>
            <a:r>
              <a:rPr lang="en-US" altLang="el-GR" sz="2800" smtClean="0"/>
              <a:t>Chapman</a:t>
            </a:r>
            <a:r>
              <a:rPr lang="el-GR" altLang="el-GR" sz="2800" smtClean="0"/>
              <a:t>, 1982).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a:xfrm>
            <a:off x="468313" y="115888"/>
            <a:ext cx="8229600" cy="1081087"/>
          </a:xfrm>
        </p:spPr>
        <p:txBody>
          <a:bodyPr/>
          <a:lstStyle/>
          <a:p>
            <a:pPr eaLnBrk="1" hangingPunct="1"/>
            <a:r>
              <a:rPr lang="el-GR" altLang="el-GR" sz="3200" smtClean="0"/>
              <a:t>Η επίδραση των σωματικών χειρισμών στο αυτόνομο νευρικό σύστημα</a:t>
            </a:r>
          </a:p>
        </p:txBody>
      </p:sp>
      <p:sp>
        <p:nvSpPr>
          <p:cNvPr id="7" name="6 - Θέση περιεχομένου"/>
          <p:cNvSpPr>
            <a:spLocks noGrp="1"/>
          </p:cNvSpPr>
          <p:nvPr>
            <p:ph idx="1"/>
          </p:nvPr>
        </p:nvSpPr>
        <p:spPr>
          <a:xfrm>
            <a:off x="457200" y="1484313"/>
            <a:ext cx="8229600" cy="4937125"/>
          </a:xfrm>
        </p:spPr>
        <p:txBody>
          <a:bodyPr rtlCol="0">
            <a:normAutofit/>
          </a:bodyPr>
          <a:lstStyle/>
          <a:p>
            <a:pPr eaLnBrk="1" fontAlgn="auto" hangingPunct="1">
              <a:lnSpc>
                <a:spcPct val="110000"/>
              </a:lnSpc>
              <a:spcAft>
                <a:spcPts val="0"/>
              </a:spcAft>
              <a:buFont typeface="Arial" pitchFamily="34" charset="0"/>
              <a:buNone/>
              <a:defRPr/>
            </a:pPr>
            <a:r>
              <a:rPr lang="el-GR" sz="2400" dirty="0" smtClean="0"/>
              <a:t>Συμπερασματικά  </a:t>
            </a:r>
          </a:p>
          <a:p>
            <a:pPr eaLnBrk="1" fontAlgn="auto" hangingPunct="1">
              <a:lnSpc>
                <a:spcPct val="110000"/>
              </a:lnSpc>
              <a:spcAft>
                <a:spcPts val="0"/>
              </a:spcAft>
              <a:buFont typeface="Arial" pitchFamily="34" charset="0"/>
              <a:buChar char="•"/>
              <a:defRPr/>
            </a:pPr>
            <a:r>
              <a:rPr lang="el-GR" sz="2400" dirty="0" smtClean="0"/>
              <a:t>Σε πολλές περιπτώσεις οσφυαλγίας η πρωτογενής τοπική αιτία της οσφυαλγίας είναι μικρής διαγνωστικής επικινδυνότητας, αλλά το άγχος ως παραγωγός μυϊκού σπασμού και το συγκινησιακό στρες δημιουργούν δευτερογενή πόνο στην οσφύ, που μπορεί να διαρκεί περισσότερο και να είναι οξύτερος από τον πρωτογενή πόνο1987), όπως πιθανόν συμβαίνει και στην κεφαλαλγία τύπου τάσης </a:t>
            </a:r>
          </a:p>
          <a:p>
            <a:pPr marL="354013" indent="0" eaLnBrk="1" fontAlgn="auto" hangingPunct="1">
              <a:lnSpc>
                <a:spcPct val="110000"/>
              </a:lnSpc>
              <a:spcAft>
                <a:spcPts val="0"/>
              </a:spcAft>
              <a:buFont typeface="Arial" pitchFamily="34" charset="0"/>
              <a:buNone/>
              <a:defRPr/>
            </a:pPr>
            <a:r>
              <a:rPr lang="el-GR" sz="1800" dirty="0" smtClean="0"/>
              <a:t>(</a:t>
            </a:r>
            <a:r>
              <a:rPr lang="en-US" sz="1800" dirty="0" smtClean="0"/>
              <a:t>Lake</a:t>
            </a:r>
            <a:r>
              <a:rPr lang="el-GR" sz="1800" dirty="0" smtClean="0"/>
              <a:t>, 2001, </a:t>
            </a:r>
            <a:r>
              <a:rPr lang="en-US" sz="1800" dirty="0" err="1" smtClean="0"/>
              <a:t>Schoenen</a:t>
            </a:r>
            <a:r>
              <a:rPr lang="el-GR" sz="1800" dirty="0" smtClean="0"/>
              <a:t>, 2000), ημικρανίες (</a:t>
            </a:r>
            <a:r>
              <a:rPr lang="en-US" sz="1800" dirty="0" smtClean="0"/>
              <a:t>Campbell et al</a:t>
            </a:r>
            <a:r>
              <a:rPr lang="el-GR" sz="1800" dirty="0" smtClean="0"/>
              <a:t>, 2003, </a:t>
            </a:r>
            <a:r>
              <a:rPr lang="en-US" sz="1800" dirty="0" err="1" smtClean="0"/>
              <a:t>Massiou</a:t>
            </a:r>
            <a:r>
              <a:rPr lang="el-GR" sz="1800" dirty="0" smtClean="0"/>
              <a:t>, 2000, </a:t>
            </a:r>
            <a:r>
              <a:rPr lang="en-US" sz="1800" dirty="0" err="1" smtClean="0"/>
              <a:t>McCrory</a:t>
            </a:r>
            <a:r>
              <a:rPr lang="en-US" sz="1800" dirty="0" smtClean="0"/>
              <a:t> et al</a:t>
            </a:r>
            <a:r>
              <a:rPr lang="el-GR" sz="1800" dirty="0" smtClean="0"/>
              <a:t>, 2003), χρόνιο πόνο μικτής αιτιολογίας (</a:t>
            </a:r>
            <a:r>
              <a:rPr lang="en-US" sz="1800" dirty="0" smtClean="0"/>
              <a:t>Hyman et al</a:t>
            </a:r>
            <a:r>
              <a:rPr lang="el-GR" sz="1800" dirty="0" smtClean="0"/>
              <a:t>, 1989, </a:t>
            </a:r>
            <a:r>
              <a:rPr lang="en-US" sz="1800" dirty="0" smtClean="0"/>
              <a:t>Linton et al</a:t>
            </a:r>
            <a:r>
              <a:rPr lang="el-GR" sz="1800" dirty="0" smtClean="0"/>
              <a:t>, 1989, </a:t>
            </a:r>
            <a:r>
              <a:rPr lang="en-US" sz="1800" dirty="0" smtClean="0"/>
              <a:t>Phillips</a:t>
            </a:r>
            <a:r>
              <a:rPr lang="el-GR" sz="1800" dirty="0" smtClean="0"/>
              <a:t>, 1988). </a:t>
            </a:r>
          </a:p>
        </p:txBody>
      </p:sp>
      <p:sp>
        <p:nvSpPr>
          <p:cNvPr id="3" name="Rectangle 2"/>
          <p:cNvSpPr/>
          <p:nvPr/>
        </p:nvSpPr>
        <p:spPr>
          <a:xfrm>
            <a:off x="6659563" y="6053138"/>
            <a:ext cx="2001837" cy="368300"/>
          </a:xfrm>
          <a:prstGeom prst="rect">
            <a:avLst/>
          </a:prstGeom>
        </p:spPr>
        <p:txBody>
          <a:bodyPr wrap="none">
            <a:spAutoFit/>
          </a:bodyPr>
          <a:lstStyle/>
          <a:p>
            <a:pPr algn="r">
              <a:defRPr/>
            </a:pPr>
            <a:r>
              <a:rPr lang="el-GR" dirty="0">
                <a:latin typeface="+mn-lt"/>
                <a:cs typeface="+mn-cs"/>
              </a:rPr>
              <a:t>(</a:t>
            </a:r>
            <a:r>
              <a:rPr lang="en-US" dirty="0" err="1">
                <a:latin typeface="+mn-lt"/>
                <a:cs typeface="+mn-cs"/>
              </a:rPr>
              <a:t>Hertling</a:t>
            </a:r>
            <a:r>
              <a:rPr lang="el-GR" dirty="0">
                <a:latin typeface="+mn-lt"/>
                <a:cs typeface="+mn-cs"/>
              </a:rPr>
              <a:t> &amp; </a:t>
            </a:r>
            <a:r>
              <a:rPr lang="en-US" dirty="0">
                <a:latin typeface="+mn-lt"/>
                <a:cs typeface="+mn-cs"/>
              </a:rPr>
              <a:t>Kessler</a:t>
            </a:r>
            <a:r>
              <a:rPr lang="el-GR" dirty="0">
                <a:latin typeface="+mn-lt"/>
                <a:cs typeface="+mn-cs"/>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a:xfrm>
            <a:off x="468313" y="115888"/>
            <a:ext cx="8229600" cy="1081087"/>
          </a:xfrm>
        </p:spPr>
        <p:txBody>
          <a:bodyPr/>
          <a:lstStyle/>
          <a:p>
            <a:pPr eaLnBrk="1" hangingPunct="1"/>
            <a:r>
              <a:rPr lang="el-GR" altLang="el-GR" sz="3200" smtClean="0"/>
              <a:t>Η επίδραση των σωματικών χειρισμών στο αυτόνομο νευρικό σύστημα</a:t>
            </a:r>
          </a:p>
        </p:txBody>
      </p:sp>
      <p:sp>
        <p:nvSpPr>
          <p:cNvPr id="23555" name="4 - Θέση περιεχομένου"/>
          <p:cNvSpPr>
            <a:spLocks noGrp="1"/>
          </p:cNvSpPr>
          <p:nvPr>
            <p:ph idx="1"/>
          </p:nvPr>
        </p:nvSpPr>
        <p:spPr>
          <a:xfrm>
            <a:off x="457200" y="1484313"/>
            <a:ext cx="8435975" cy="5184775"/>
          </a:xfrm>
        </p:spPr>
        <p:txBody>
          <a:bodyPr/>
          <a:lstStyle/>
          <a:p>
            <a:pPr eaLnBrk="1" hangingPunct="1"/>
            <a:r>
              <a:rPr lang="el-GR" altLang="el-GR" sz="2400" smtClean="0"/>
              <a:t>Στη μετα-ανάλυση 48 πειραματικών ερευνών του </a:t>
            </a:r>
            <a:r>
              <a:rPr lang="en-US" altLang="el-GR" sz="2400" smtClean="0"/>
              <a:t>Hyman</a:t>
            </a:r>
            <a:r>
              <a:rPr lang="el-GR" altLang="el-GR" sz="2400" smtClean="0"/>
              <a:t> και των συνεργατών (1989), στις οποίες διερευνήθηκε η επίδραση της εκπαίδευσης στη χαλάρωση επί των κλινικών συμπτωμάτων, το συμπέρασμα ήταν ότι πράγματι υπάρχουν ευεργετικά αποτελέσματα. </a:t>
            </a:r>
          </a:p>
          <a:p>
            <a:pPr eaLnBrk="1" hangingPunct="1"/>
            <a:r>
              <a:rPr lang="el-GR" altLang="el-GR" sz="2400" smtClean="0"/>
              <a:t>Σε άλλη μετα-ανάλυση 116 μελετών ασθενών με καρκίνο (</a:t>
            </a:r>
            <a:r>
              <a:rPr lang="en-US" altLang="el-GR" sz="2400" smtClean="0"/>
              <a:t>Devine</a:t>
            </a:r>
            <a:r>
              <a:rPr lang="el-GR" altLang="el-GR" sz="2400" smtClean="0"/>
              <a:t> &amp; </a:t>
            </a:r>
            <a:r>
              <a:rPr lang="en-US" altLang="el-GR" sz="2400" smtClean="0"/>
              <a:t>Westlake</a:t>
            </a:r>
            <a:r>
              <a:rPr lang="el-GR" altLang="el-GR" sz="2400" smtClean="0"/>
              <a:t>, 1995), έγιναν εμφανή τα ευεργετικά αποτελέσματα των μεθόδων χαλάρωσης.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a:xfrm>
            <a:off x="468313" y="115888"/>
            <a:ext cx="8229600" cy="1081087"/>
          </a:xfrm>
        </p:spPr>
        <p:txBody>
          <a:bodyPr/>
          <a:lstStyle/>
          <a:p>
            <a:pPr eaLnBrk="1" hangingPunct="1"/>
            <a:r>
              <a:rPr lang="el-GR" altLang="el-GR" sz="3200" smtClean="0"/>
              <a:t>Η επίδραση των σωματικών χειρισμών στο αυτόνομο νευρικό σύστημα</a:t>
            </a:r>
          </a:p>
        </p:txBody>
      </p:sp>
      <p:sp>
        <p:nvSpPr>
          <p:cNvPr id="24579" name="4 - Θέση περιεχομένου"/>
          <p:cNvSpPr>
            <a:spLocks noGrp="1"/>
          </p:cNvSpPr>
          <p:nvPr>
            <p:ph idx="1"/>
          </p:nvPr>
        </p:nvSpPr>
        <p:spPr>
          <a:xfrm>
            <a:off x="457200" y="1484313"/>
            <a:ext cx="8435975" cy="5184775"/>
          </a:xfrm>
        </p:spPr>
        <p:txBody>
          <a:bodyPr/>
          <a:lstStyle/>
          <a:p>
            <a:pPr eaLnBrk="1" hangingPunct="1"/>
            <a:r>
              <a:rPr lang="el-GR" altLang="el-GR" sz="2400" smtClean="0"/>
              <a:t>Στη μετα-ανάλυση των </a:t>
            </a:r>
            <a:r>
              <a:rPr lang="en-US" altLang="el-GR" sz="2400" smtClean="0"/>
              <a:t>Devine</a:t>
            </a:r>
            <a:r>
              <a:rPr lang="el-GR" altLang="el-GR" sz="2400" smtClean="0"/>
              <a:t> και </a:t>
            </a:r>
            <a:r>
              <a:rPr lang="en-US" altLang="el-GR" sz="2400" smtClean="0"/>
              <a:t>Westlake</a:t>
            </a:r>
            <a:r>
              <a:rPr lang="el-GR" altLang="el-GR" sz="2400" smtClean="0"/>
              <a:t> (1995), 116 μελετών ασθενών με καρκίνο, υποστηρίχτηκαν τα ευεργετικά αποτελέσματα της προοδευτικής μυϊκής χαλάρωσης, στο άγχος, στη κατάθλιψη, στ η διάθεση, στη ναυτία, στους εμέτους και στο πόνο .</a:t>
            </a:r>
          </a:p>
          <a:p>
            <a:pPr eaLnBrk="1" hangingPunct="1"/>
            <a:r>
              <a:rPr lang="el-GR" altLang="el-GR" sz="2400" smtClean="0"/>
              <a:t>Έχει θεωρηθεί ότι πέραν των φυσιολογικών, ψυχολογικών και συμπεριφορικών αλλαγών, η γνώση των δεξιοτήτων χαλάρωσης ενδυναμώνει τους ανθρώπους να αντιμετωπίσουν την πραγματικότητα με πιο συνειδητό τρόπο, μετά την έκλυση της χαλαρωτικής απάντησης.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6"/>
          <p:cNvSpPr>
            <a:spLocks noGrp="1"/>
          </p:cNvSpPr>
          <p:nvPr>
            <p:ph type="ctrTitle"/>
          </p:nvPr>
        </p:nvSpPr>
        <p:spPr/>
        <p:txBody>
          <a:bodyPr/>
          <a:lstStyle/>
          <a:p>
            <a:pPr eaLnBrk="1" hangingPunct="1"/>
            <a:r>
              <a:rPr lang="el-GR" altLang="el-GR" smtClean="0"/>
              <a:t>Τέλος Ενότητας</a:t>
            </a:r>
          </a:p>
        </p:txBody>
      </p:sp>
      <p:sp>
        <p:nvSpPr>
          <p:cNvPr id="25603" name="Υπότιτλος 7"/>
          <p:cNvSpPr>
            <a:spLocks noGrp="1"/>
          </p:cNvSpPr>
          <p:nvPr>
            <p:ph type="subTitle" idx="1"/>
          </p:nvPr>
        </p:nvSpPr>
        <p:spPr/>
        <p:txBody>
          <a:bodyPr/>
          <a:lstStyle/>
          <a:p>
            <a:pPr eaLnBrk="1" hangingPunct="1"/>
            <a:endParaRPr lang="el-GR" altLang="el-GR" smtClean="0"/>
          </a:p>
        </p:txBody>
      </p:sp>
      <p:grpSp>
        <p:nvGrpSpPr>
          <p:cNvPr id="25604" name="Ομάδα 1"/>
          <p:cNvGrpSpPr>
            <a:grpSpLocks/>
          </p:cNvGrpSpPr>
          <p:nvPr/>
        </p:nvGrpSpPr>
        <p:grpSpPr bwMode="auto">
          <a:xfrm>
            <a:off x="1766888" y="5930900"/>
            <a:ext cx="5829300" cy="768350"/>
            <a:chOff x="1767633" y="5931169"/>
            <a:chExt cx="5828703" cy="768532"/>
          </a:xfrm>
        </p:grpSpPr>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ctrTitle"/>
          </p:nvPr>
        </p:nvSpPr>
        <p:spPr/>
        <p:txBody>
          <a:bodyPr/>
          <a:lstStyle/>
          <a:p>
            <a:pPr eaLnBrk="1" hangingPunct="1"/>
            <a:r>
              <a:rPr lang="el-GR" altLang="el-GR" sz="4400" smtClean="0"/>
              <a:t>Σημειώματα</a:t>
            </a:r>
          </a:p>
        </p:txBody>
      </p:sp>
      <p:sp>
        <p:nvSpPr>
          <p:cNvPr id="26627" name="Subtitle 1"/>
          <p:cNvSpPr>
            <a:spLocks noGrp="1"/>
          </p:cNvSpPr>
          <p:nvPr>
            <p:ph type="subTitle" idx="1"/>
          </p:nvPr>
        </p:nvSpPr>
        <p:spPr/>
        <p:txBody>
          <a:bodyPr/>
          <a:lstStyle/>
          <a:p>
            <a:pPr eaLnBrk="1" hangingPunct="1"/>
            <a:endParaRPr lang="el-GR" altLang="el-GR"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8313" y="115888"/>
            <a:ext cx="8229600" cy="1081087"/>
          </a:xfrm>
        </p:spPr>
        <p:txBody>
          <a:bodyPr/>
          <a:lstStyle/>
          <a:p>
            <a:pPr eaLnBrk="1" hangingPunct="1"/>
            <a:r>
              <a:rPr lang="el-GR" altLang="el-GR" smtClean="0"/>
              <a:t>Σημείωμα Αναφοράς</a:t>
            </a:r>
          </a:p>
        </p:txBody>
      </p:sp>
      <p:sp>
        <p:nvSpPr>
          <p:cNvPr id="3" name="Content Placeholder 2"/>
          <p:cNvSpPr>
            <a:spLocks noGrp="1"/>
          </p:cNvSpPr>
          <p:nvPr>
            <p:ph idx="1"/>
          </p:nvPr>
        </p:nvSpPr>
        <p:spPr>
          <a:xfrm>
            <a:off x="457200" y="1341438"/>
            <a:ext cx="8229600" cy="4895850"/>
          </a:xfrm>
        </p:spPr>
        <p:txBody>
          <a:bodyPr rtlCol="0">
            <a:normAutofit/>
          </a:bodyPr>
          <a:lstStyle/>
          <a:p>
            <a:pPr marL="0" indent="0" eaLnBrk="1" fontAlgn="auto" hangingPunct="1">
              <a:spcAft>
                <a:spcPts val="0"/>
              </a:spcAft>
              <a:buFont typeface="Arial" pitchFamily="34" charset="0"/>
              <a:buNone/>
              <a:defRPr/>
            </a:pPr>
            <a:r>
              <a:rPr lang="el-GR" sz="2000" dirty="0" smtClean="0"/>
              <a:t>Copyright Τεχνολογικό Εκπαιδευτικό Ίδρυμα Αθήνας</a:t>
            </a:r>
            <a:r>
              <a:rPr lang="en-US" sz="2000" dirty="0" smtClean="0"/>
              <a:t>, </a:t>
            </a:r>
            <a:r>
              <a:rPr lang="el-GR" sz="2000" dirty="0"/>
              <a:t>Γεωργία Πέττα 2014. Γεωργία Πέττα. «Φυσικοθεραπεία σε ειδικές πληθυσμιακές μονάδες. Ενότητα 11: Η επίδραση των σωματικών χειρισμών στο αυτόνομο νευρικό </a:t>
            </a:r>
            <a:r>
              <a:rPr lang="el-GR" sz="2000" dirty="0" smtClean="0"/>
              <a:t>σύστημα». Έκδοση: 1.0. Αθήνα 2014. Διαθέσιμο από τη δικτυακή διεύθυνση: </a:t>
            </a:r>
            <a:r>
              <a:rPr lang="en-US" sz="2000" dirty="0" smtClean="0">
                <a:hlinkClick r:id="rId3"/>
              </a:rPr>
              <a:t>ocp.teiath.gr</a:t>
            </a:r>
            <a:r>
              <a:rPr lang="el-GR" sz="2000" dirty="0" smtClean="0"/>
              <a:t>.</a:t>
            </a:r>
          </a:p>
          <a:p>
            <a:pPr eaLnBrk="1" fontAlgn="auto" hangingPunct="1">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68313" y="115888"/>
            <a:ext cx="8229600" cy="1081087"/>
          </a:xfrm>
        </p:spPr>
        <p:txBody>
          <a:bodyPr/>
          <a:lstStyle/>
          <a:p>
            <a:pPr eaLnBrk="1" hangingPunct="1"/>
            <a:r>
              <a:rPr lang="el-GR" altLang="el-GR" smtClean="0"/>
              <a:t>Σημείωμα Αδειοδότησης</a:t>
            </a:r>
          </a:p>
        </p:txBody>
      </p:sp>
      <p:sp>
        <p:nvSpPr>
          <p:cNvPr id="28675" name="Content Placeholder 2"/>
          <p:cNvSpPr>
            <a:spLocks noGrp="1"/>
          </p:cNvSpPr>
          <p:nvPr>
            <p:ph idx="1"/>
          </p:nvPr>
        </p:nvSpPr>
        <p:spPr>
          <a:xfrm>
            <a:off x="468313" y="1052513"/>
            <a:ext cx="8229600" cy="4897437"/>
          </a:xfrm>
        </p:spPr>
        <p:txBody>
          <a:bodyPr/>
          <a:lstStyle/>
          <a:p>
            <a:pPr marL="0" indent="0" eaLnBrk="1" hangingPunct="1">
              <a:buFont typeface="Arial" charset="0"/>
              <a:buNone/>
            </a:pPr>
            <a:r>
              <a:rPr lang="el-GR" altLang="el-GR" sz="18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charset="0"/>
              <a:buNone/>
            </a:pPr>
            <a:endParaRPr lang="el-GR" altLang="el-GR" sz="1800" smtClean="0"/>
          </a:p>
        </p:txBody>
      </p:sp>
      <p:pic>
        <p:nvPicPr>
          <p:cNvPr id="2867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375" y="2554288"/>
            <a:ext cx="16494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200" y="3155950"/>
            <a:ext cx="9037638" cy="3455988"/>
          </a:xfrm>
          <a:prstGeom prst="rect">
            <a:avLst/>
          </a:prstGeom>
        </p:spPr>
        <p:txBody>
          <a:bodyPr anchor="ctr">
            <a:normAutofit/>
          </a:bodyPr>
          <a:lstStyle/>
          <a:p>
            <a:pPr>
              <a:defRPr/>
            </a:pPr>
            <a:r>
              <a:rPr lang="el-GR" dirty="0">
                <a:latin typeface="+mn-lt"/>
                <a:cs typeface="+mn-cs"/>
              </a:rPr>
              <a:t>[1] http://creativecommons.org/licenses/by-nc-sa/4.0/ </a:t>
            </a:r>
            <a:endParaRPr lang="en-US" dirty="0">
              <a:latin typeface="+mn-lt"/>
              <a:cs typeface="+mn-cs"/>
            </a:endParaRPr>
          </a:p>
          <a:p>
            <a:pPr>
              <a:defRPr/>
            </a:pPr>
            <a:endParaRPr lang="el-GR" dirty="0">
              <a:latin typeface="+mn-lt"/>
              <a:cs typeface="+mn-cs"/>
            </a:endParaRPr>
          </a:p>
          <a:p>
            <a:pPr>
              <a:defRPr/>
            </a:pPr>
            <a:r>
              <a:rPr lang="el-GR" dirty="0">
                <a:latin typeface="+mn-lt"/>
                <a:cs typeface="+mn-cs"/>
              </a:rPr>
              <a:t>Ως </a:t>
            </a:r>
            <a:r>
              <a:rPr lang="el-GR" b="1" dirty="0">
                <a:latin typeface="+mn-lt"/>
                <a:cs typeface="+mn-cs"/>
              </a:rPr>
              <a:t>Μη Εμπορική</a:t>
            </a:r>
            <a:r>
              <a:rPr lang="el-GR" dirty="0">
                <a:latin typeface="+mn-lt"/>
                <a:cs typeface="+mn-cs"/>
              </a:rPr>
              <a:t> ορίζεται η χρήση:</a:t>
            </a:r>
          </a:p>
          <a:p>
            <a:pPr marL="342900" indent="-342900">
              <a:buFont typeface="Arial" panose="020B0604020202020204" pitchFamily="34" charset="0"/>
              <a:buChar char="•"/>
              <a:defRPr/>
            </a:pPr>
            <a:r>
              <a:rPr lang="el-GR" dirty="0">
                <a:latin typeface="+mn-lt"/>
                <a:cs typeface="+mn-cs"/>
              </a:rPr>
              <a:t>που δεν περιλαμβάνει άμεσο ή έμμεσο οικονομικό όφελος από την χρήση του έργου, για το διανομέα του έργου και αδειοδόχο</a:t>
            </a:r>
          </a:p>
          <a:p>
            <a:pPr marL="342900" indent="-342900">
              <a:buFont typeface="Arial" panose="020B0604020202020204" pitchFamily="34" charset="0"/>
              <a:buChar char="•"/>
              <a:defRPr/>
            </a:pPr>
            <a:r>
              <a:rPr lang="el-GR" dirty="0">
                <a:latin typeface="+mn-lt"/>
                <a:cs typeface="+mn-cs"/>
              </a:rPr>
              <a:t>που</a:t>
            </a:r>
            <a:r>
              <a:rPr lang="en-GB" dirty="0">
                <a:latin typeface="+mn-lt"/>
                <a:cs typeface="+mn-cs"/>
              </a:rPr>
              <a:t> </a:t>
            </a:r>
            <a:r>
              <a:rPr lang="el-GR" dirty="0">
                <a:latin typeface="+mn-lt"/>
                <a:cs typeface="+mn-cs"/>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dirty="0">
                <a:latin typeface="+mn-lt"/>
                <a:cs typeface="+mn-cs"/>
              </a:rPr>
              <a:t>που</a:t>
            </a:r>
            <a:r>
              <a:rPr lang="en-GB" dirty="0">
                <a:latin typeface="+mn-lt"/>
                <a:cs typeface="+mn-cs"/>
              </a:rPr>
              <a:t> </a:t>
            </a:r>
            <a:r>
              <a:rPr lang="el-GR" dirty="0">
                <a:latin typeface="+mn-lt"/>
                <a:cs typeface="+mn-cs"/>
              </a:rPr>
              <a:t>δεν προσπορίζει στο διανομέα του έργου και</a:t>
            </a:r>
            <a:r>
              <a:rPr lang="en-GB" dirty="0">
                <a:latin typeface="+mn-lt"/>
                <a:cs typeface="+mn-cs"/>
              </a:rPr>
              <a:t> </a:t>
            </a:r>
            <a:r>
              <a:rPr lang="el-GR" dirty="0">
                <a:latin typeface="+mn-lt"/>
                <a:cs typeface="+mn-cs"/>
              </a:rPr>
              <a:t>αδειοδόχο</a:t>
            </a:r>
            <a:r>
              <a:rPr lang="en-GB" dirty="0">
                <a:latin typeface="+mn-lt"/>
                <a:cs typeface="+mn-cs"/>
              </a:rPr>
              <a:t> </a:t>
            </a:r>
            <a:r>
              <a:rPr lang="el-GR" dirty="0">
                <a:latin typeface="+mn-lt"/>
                <a:cs typeface="+mn-cs"/>
              </a:rPr>
              <a:t>έμμεσο οικονομικό όφελος (π.χ. διαφημίσεις) από την προβολή του έργου σε διαδικτυακό τόπο</a:t>
            </a:r>
            <a:endParaRPr lang="en-US" dirty="0">
              <a:latin typeface="+mn-lt"/>
              <a:cs typeface="+mn-cs"/>
            </a:endParaRPr>
          </a:p>
          <a:p>
            <a:pPr marL="342900" indent="-342900">
              <a:buFont typeface="Arial" panose="020B0604020202020204" pitchFamily="34" charset="0"/>
              <a:buChar char="•"/>
              <a:defRPr/>
            </a:pPr>
            <a:endParaRPr lang="el-GR" dirty="0">
              <a:latin typeface="+mn-lt"/>
              <a:cs typeface="+mn-cs"/>
            </a:endParaRPr>
          </a:p>
          <a:p>
            <a:pPr>
              <a:defRPr/>
            </a:pPr>
            <a:r>
              <a:rPr lang="el-GR" dirty="0">
                <a:latin typeface="+mn-lt"/>
                <a:cs typeface="+mn-cs"/>
              </a:rPr>
              <a:t>Ο δικαιούχος μπορεί να παρέχει στον αδειοδόχο ξεχωριστή άδεια να χρησιμοποιεί το έργο για εμπορική χρήση, εφόσον αυτό του ζητηθεί.</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468313" y="115888"/>
            <a:ext cx="8229600" cy="1081087"/>
          </a:xfrm>
        </p:spPr>
        <p:txBody>
          <a:bodyPr/>
          <a:lstStyle/>
          <a:p>
            <a:pPr eaLnBrk="1" hangingPunct="1"/>
            <a:r>
              <a:rPr lang="el-GR" altLang="el-GR" sz="3200" smtClean="0"/>
              <a:t>Η επίδραση των σωματικών χειρισμών στο αυτόνομο νευρικό σύστημα</a:t>
            </a:r>
          </a:p>
        </p:txBody>
      </p:sp>
      <p:sp>
        <p:nvSpPr>
          <p:cNvPr id="11267" name="4 - Θέση περιεχομένου"/>
          <p:cNvSpPr>
            <a:spLocks noGrp="1"/>
          </p:cNvSpPr>
          <p:nvPr>
            <p:ph idx="1"/>
          </p:nvPr>
        </p:nvSpPr>
        <p:spPr>
          <a:xfrm>
            <a:off x="457200" y="1484313"/>
            <a:ext cx="4078288" cy="4752975"/>
          </a:xfrm>
        </p:spPr>
        <p:txBody>
          <a:bodyPr/>
          <a:lstStyle/>
          <a:p>
            <a:pPr eaLnBrk="1" hangingPunct="1"/>
            <a:r>
              <a:rPr lang="el-GR" altLang="el-GR" sz="2400" smtClean="0"/>
              <a:t>Η δραστηριότητα του συμπαθητικού νευρικού συστήματος (ΣΝΣ) συνδέεται με συγκινησιακές και γνωσιακές καταστάσεις</a:t>
            </a:r>
          </a:p>
        </p:txBody>
      </p:sp>
      <p:pic>
        <p:nvPicPr>
          <p:cNvPr id="11268" name="Picture 2" descr="http://upload.wikimedia.org/wikipedia/commons/5/5a/Blausen_0838_Sympathetic_Innerv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488" y="1447800"/>
            <a:ext cx="39243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805363" y="6122988"/>
            <a:ext cx="3384550" cy="461962"/>
          </a:xfrm>
          <a:prstGeom prst="rect">
            <a:avLst/>
          </a:prstGeom>
        </p:spPr>
        <p:txBody>
          <a:bodyPr>
            <a:spAutoFit/>
          </a:bodyPr>
          <a:lstStyle/>
          <a:p>
            <a:pPr algn="ctr">
              <a:defRPr/>
            </a:pPr>
            <a:r>
              <a:rPr lang="en-US" sz="1200" dirty="0">
                <a:solidFill>
                  <a:schemeClr val="tx1">
                    <a:lumMod val="75000"/>
                    <a:lumOff val="25000"/>
                  </a:schemeClr>
                </a:solidFill>
                <a:latin typeface="+mn-lt"/>
                <a:cs typeface="+mn-cs"/>
              </a:rPr>
              <a:t>“</a:t>
            </a:r>
            <a:r>
              <a:rPr lang="en-US" sz="1200" dirty="0">
                <a:solidFill>
                  <a:schemeClr val="tx1">
                    <a:lumMod val="75000"/>
                    <a:lumOff val="25000"/>
                  </a:schemeClr>
                </a:solidFill>
                <a:latin typeface="+mn-lt"/>
                <a:cs typeface="+mn-cs"/>
                <a:hlinkClick r:id="rId3"/>
              </a:rPr>
              <a:t>Blausen 0838 Sympathetic Innervation</a:t>
            </a:r>
            <a:r>
              <a:rPr lang="en-US" sz="1200" dirty="0">
                <a:solidFill>
                  <a:schemeClr val="tx1">
                    <a:lumMod val="75000"/>
                    <a:lumOff val="25000"/>
                  </a:schemeClr>
                </a:solidFill>
                <a:latin typeface="+mn-lt"/>
                <a:cs typeface="+mn-cs"/>
              </a:rPr>
              <a:t>” </a:t>
            </a:r>
            <a:r>
              <a:rPr lang="el-GR" sz="1200" dirty="0">
                <a:solidFill>
                  <a:schemeClr val="tx1">
                    <a:lumMod val="75000"/>
                    <a:lumOff val="25000"/>
                  </a:schemeClr>
                </a:solidFill>
                <a:latin typeface="+mn-lt"/>
                <a:cs typeface="+mn-cs"/>
              </a:rPr>
              <a:t>από </a:t>
            </a:r>
            <a:r>
              <a:rPr lang="en-US" sz="1200" dirty="0" err="1">
                <a:solidFill>
                  <a:schemeClr val="tx1">
                    <a:lumMod val="75000"/>
                    <a:lumOff val="25000"/>
                  </a:schemeClr>
                </a:solidFill>
                <a:latin typeface="+mn-lt"/>
                <a:cs typeface="+mn-cs"/>
                <a:hlinkClick r:id="rId4" tooltip="User:BruceBlaus"/>
              </a:rPr>
              <a:t>BruceBlaus</a:t>
            </a:r>
            <a:r>
              <a:rPr lang="el-GR" sz="1200" dirty="0">
                <a:solidFill>
                  <a:schemeClr val="tx1">
                    <a:lumMod val="75000"/>
                    <a:lumOff val="25000"/>
                  </a:schemeClr>
                </a:solidFill>
                <a:latin typeface="+mn-lt"/>
                <a:cs typeface="+mn-cs"/>
              </a:rPr>
              <a:t>  διαθέσιμο με άδεια </a:t>
            </a:r>
            <a:r>
              <a:rPr lang="en-US" sz="1200" dirty="0">
                <a:solidFill>
                  <a:schemeClr val="tx1">
                    <a:lumMod val="75000"/>
                    <a:lumOff val="25000"/>
                  </a:schemeClr>
                </a:solidFill>
                <a:latin typeface="+mn-lt"/>
                <a:cs typeface="+mn-cs"/>
                <a:hlinkClick r:id="rId5"/>
              </a:rPr>
              <a:t>CC BY 3.0</a:t>
            </a:r>
            <a:endParaRPr lang="en-US" sz="1200" dirty="0">
              <a:solidFill>
                <a:schemeClr val="tx1">
                  <a:lumMod val="75000"/>
                  <a:lumOff val="25000"/>
                </a:schemeClr>
              </a:solidFill>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8313" y="115888"/>
            <a:ext cx="8229600" cy="1081087"/>
          </a:xfrm>
        </p:spPr>
        <p:txBody>
          <a:bodyPr/>
          <a:lstStyle/>
          <a:p>
            <a:pPr eaLnBrk="1" hangingPunct="1"/>
            <a:r>
              <a:rPr lang="el-GR" altLang="el-GR" smtClean="0"/>
              <a:t>Διατήρηση Σημειωμάτων</a:t>
            </a:r>
          </a:p>
        </p:txBody>
      </p:sp>
      <p:sp>
        <p:nvSpPr>
          <p:cNvPr id="3" name="Content Placeholder 2"/>
          <p:cNvSpPr>
            <a:spLocks noGrp="1"/>
          </p:cNvSpPr>
          <p:nvPr>
            <p:ph idx="1"/>
          </p:nvPr>
        </p:nvSpPr>
        <p:spPr>
          <a:xfrm>
            <a:off x="457200" y="1341438"/>
            <a:ext cx="8229600" cy="4895850"/>
          </a:xfrm>
        </p:spPr>
        <p:txBody>
          <a:bodyPr rtlCol="0">
            <a:normAutofit/>
          </a:bodyPr>
          <a:lstStyle/>
          <a:p>
            <a:pPr marL="0" indent="0" eaLnBrk="1" fontAlgn="auto" hangingPunct="1">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fontAlgn="auto" hangingPunct="1">
              <a:spcAft>
                <a:spcPts val="0"/>
              </a:spcAft>
              <a:buFont typeface="Wingdings" panose="05000000000000000000" pitchFamily="2" charset="2"/>
              <a:buChar char="§"/>
              <a:defRPr/>
            </a:pPr>
            <a:r>
              <a:rPr lang="el-GR" sz="2000" dirty="0"/>
              <a:t>τ</a:t>
            </a:r>
            <a:r>
              <a:rPr lang="en-US" sz="2000" dirty="0" smtClean="0"/>
              <a:t>ο </a:t>
            </a:r>
            <a:r>
              <a:rPr lang="en-US" sz="2000" dirty="0"/>
              <a:t>Σημείωμα Αναφοράς</a:t>
            </a:r>
            <a:endParaRPr lang="el-GR" sz="2000" dirty="0"/>
          </a:p>
          <a:p>
            <a:pPr lvl="1" eaLnBrk="1" fontAlgn="auto" hangingPunct="1">
              <a:spcAft>
                <a:spcPts val="0"/>
              </a:spcAft>
              <a:buFont typeface="Wingdings" panose="05000000000000000000" pitchFamily="2" charset="2"/>
              <a:buChar char="§"/>
              <a:defRPr/>
            </a:pPr>
            <a:r>
              <a:rPr lang="el-GR" sz="2000" dirty="0"/>
              <a:t>τ</a:t>
            </a:r>
            <a:r>
              <a:rPr lang="en-US" sz="2000" dirty="0" smtClean="0"/>
              <a:t>ο </a:t>
            </a:r>
            <a:r>
              <a:rPr lang="en-US" sz="2000" dirty="0"/>
              <a:t>Σημείωμα Αδειοδότησης</a:t>
            </a:r>
            <a:endParaRPr lang="el-GR" sz="2000" dirty="0"/>
          </a:p>
          <a:p>
            <a:pPr lvl="1" eaLnBrk="1" fontAlgn="auto" hangingPunct="1">
              <a:spcAft>
                <a:spcPts val="0"/>
              </a:spcAft>
              <a:buFont typeface="Wingdings" panose="05000000000000000000" pitchFamily="2" charset="2"/>
              <a:buChar char="§"/>
              <a:defRP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eaLnBrk="1" fontAlgn="auto" hangingPunct="1">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fontAlgn="auto" hangingPunct="1">
              <a:spcAft>
                <a:spcPts val="0"/>
              </a:spcAft>
              <a:buFont typeface="Arial" pitchFamily="34" charset="0"/>
              <a:buNone/>
              <a:defRPr/>
            </a:pPr>
            <a:r>
              <a:rPr lang="el-GR" sz="2400" dirty="0"/>
              <a:t>μαζί με τους συνοδευόμενους υπερσυνδέσμους.</a:t>
            </a:r>
          </a:p>
          <a:p>
            <a:pPr eaLnBrk="1" fontAlgn="auto" hangingPunct="1">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8313" y="115888"/>
            <a:ext cx="8229600" cy="1081087"/>
          </a:xfrm>
        </p:spPr>
        <p:txBody>
          <a:bodyPr/>
          <a:lstStyle/>
          <a:p>
            <a:pPr eaLnBrk="1" hangingPunct="1"/>
            <a:r>
              <a:rPr lang="el-GR" altLang="el-GR" smtClean="0"/>
              <a:t>Χρηματοδότηση</a:t>
            </a:r>
          </a:p>
        </p:txBody>
      </p:sp>
      <p:sp>
        <p:nvSpPr>
          <p:cNvPr id="30723" name="Content Placeholder 2"/>
          <p:cNvSpPr>
            <a:spLocks noGrp="1"/>
          </p:cNvSpPr>
          <p:nvPr>
            <p:ph idx="1"/>
          </p:nvPr>
        </p:nvSpPr>
        <p:spPr>
          <a:xfrm>
            <a:off x="457200" y="1341438"/>
            <a:ext cx="8229600" cy="4895850"/>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ΤΕΙ Αθήνας</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30724"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179388" y="115888"/>
            <a:ext cx="4248150" cy="1081087"/>
          </a:xfrm>
        </p:spPr>
        <p:txBody>
          <a:bodyPr/>
          <a:lstStyle/>
          <a:p>
            <a:pPr eaLnBrk="1" hangingPunct="1"/>
            <a:r>
              <a:rPr lang="el-GR" altLang="el-GR" sz="2400" smtClean="0"/>
              <a:t>Η επίδραση των σωματικών χειρισμών στο αυτόνομο νευρικό σύστημα</a:t>
            </a:r>
          </a:p>
        </p:txBody>
      </p:sp>
      <p:pic>
        <p:nvPicPr>
          <p:cNvPr id="12291" name="Picture 2" descr="1501 Connections of the Sympathetic Nervous 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9025" y="198438"/>
            <a:ext cx="4067175" cy="596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240338" y="6178550"/>
            <a:ext cx="3384550" cy="461963"/>
          </a:xfrm>
          <a:prstGeom prst="rect">
            <a:avLst/>
          </a:prstGeom>
        </p:spPr>
        <p:txBody>
          <a:bodyPr>
            <a:spAutoFit/>
          </a:bodyPr>
          <a:lstStyle/>
          <a:p>
            <a:pPr algn="ctr">
              <a:defRPr/>
            </a:pPr>
            <a:r>
              <a:rPr lang="en-US" sz="1200" dirty="0">
                <a:solidFill>
                  <a:schemeClr val="tx1">
                    <a:lumMod val="75000"/>
                    <a:lumOff val="25000"/>
                  </a:schemeClr>
                </a:solidFill>
                <a:latin typeface="+mn-lt"/>
                <a:cs typeface="+mn-cs"/>
              </a:rPr>
              <a:t>“</a:t>
            </a:r>
            <a:r>
              <a:rPr lang="en-US" sz="1200" dirty="0">
                <a:solidFill>
                  <a:schemeClr val="tx1">
                    <a:lumMod val="75000"/>
                    <a:lumOff val="25000"/>
                  </a:schemeClr>
                </a:solidFill>
                <a:latin typeface="+mn-lt"/>
                <a:cs typeface="+mn-cs"/>
                <a:hlinkClick r:id="rId3"/>
              </a:rPr>
              <a:t>1501_Connections_of_the_Sympathetic_Nervous_System</a:t>
            </a:r>
            <a:r>
              <a:rPr lang="en-US" sz="1200" dirty="0">
                <a:solidFill>
                  <a:schemeClr val="tx1">
                    <a:lumMod val="75000"/>
                    <a:lumOff val="25000"/>
                  </a:schemeClr>
                </a:solidFill>
                <a:latin typeface="+mn-lt"/>
                <a:cs typeface="+mn-cs"/>
              </a:rPr>
              <a:t>” </a:t>
            </a:r>
            <a:r>
              <a:rPr lang="el-GR" sz="1200" dirty="0">
                <a:solidFill>
                  <a:schemeClr val="tx1">
                    <a:lumMod val="75000"/>
                    <a:lumOff val="25000"/>
                  </a:schemeClr>
                </a:solidFill>
                <a:latin typeface="+mn-lt"/>
                <a:cs typeface="+mn-cs"/>
              </a:rPr>
              <a:t>από</a:t>
            </a:r>
            <a:r>
              <a:rPr lang="en-US" sz="1200" dirty="0">
                <a:latin typeface="+mn-lt"/>
                <a:cs typeface="+mn-cs"/>
                <a:hlinkClick r:id="rId4"/>
              </a:rPr>
              <a:t>CFCF</a:t>
            </a:r>
            <a:r>
              <a:rPr lang="el-GR" sz="1200" dirty="0">
                <a:solidFill>
                  <a:schemeClr val="tx1">
                    <a:lumMod val="75000"/>
                    <a:lumOff val="25000"/>
                  </a:schemeClr>
                </a:solidFill>
                <a:latin typeface="+mn-lt"/>
                <a:cs typeface="+mn-cs"/>
              </a:rPr>
              <a:t>διαθέσιμο με άδεια </a:t>
            </a:r>
            <a:r>
              <a:rPr lang="en-US" sz="1200" dirty="0">
                <a:solidFill>
                  <a:schemeClr val="tx1">
                    <a:lumMod val="75000"/>
                    <a:lumOff val="25000"/>
                  </a:schemeClr>
                </a:solidFill>
                <a:latin typeface="+mn-lt"/>
                <a:cs typeface="+mn-cs"/>
                <a:hlinkClick r:id="rId5"/>
              </a:rPr>
              <a:t>CC BY 3.0</a:t>
            </a:r>
            <a:endParaRPr lang="en-US" sz="1200" dirty="0">
              <a:solidFill>
                <a:schemeClr val="tx1">
                  <a:lumMod val="75000"/>
                  <a:lumOff val="25000"/>
                </a:schemeClr>
              </a:solidFill>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a:xfrm>
            <a:off x="468313" y="115888"/>
            <a:ext cx="8229600" cy="1081087"/>
          </a:xfrm>
        </p:spPr>
        <p:txBody>
          <a:bodyPr/>
          <a:lstStyle/>
          <a:p>
            <a:pPr eaLnBrk="1" hangingPunct="1"/>
            <a:r>
              <a:rPr lang="el-GR" altLang="el-GR" sz="3200" smtClean="0"/>
              <a:t>Η επίδραση των σωματικών χειρισμών στο αυτόνομο νευρικό σύστημα</a:t>
            </a:r>
          </a:p>
        </p:txBody>
      </p:sp>
      <p:pic>
        <p:nvPicPr>
          <p:cNvPr id="13315" name="Picture 2" descr="C:\Users\ΓΕΩΡΓΙΑ\Documents\αρθριτιδες\αρθεικον\8834001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287"/>
          <a:stretch>
            <a:fillRect/>
          </a:stretch>
        </p:blipFill>
        <p:spPr>
          <a:xfrm>
            <a:off x="3635375" y="1700213"/>
            <a:ext cx="4995863" cy="3387725"/>
          </a:xfrm>
        </p:spPr>
      </p:pic>
      <p:sp>
        <p:nvSpPr>
          <p:cNvPr id="13316" name="11 - Θέση κειμένου"/>
          <p:cNvSpPr>
            <a:spLocks noGrp="1"/>
          </p:cNvSpPr>
          <p:nvPr>
            <p:ph type="body" idx="4294967295"/>
          </p:nvPr>
        </p:nvSpPr>
        <p:spPr>
          <a:xfrm>
            <a:off x="338138" y="1628775"/>
            <a:ext cx="3008312" cy="4691063"/>
          </a:xfrm>
        </p:spPr>
        <p:txBody>
          <a:bodyPr/>
          <a:lstStyle/>
          <a:p>
            <a:pPr marL="0" indent="0" algn="ctr" eaLnBrk="1" hangingPunct="1">
              <a:buFont typeface="Arial" charset="0"/>
              <a:buNone/>
            </a:pPr>
            <a:r>
              <a:rPr lang="en-US" altLang="el-GR" sz="2400" b="1" smtClean="0"/>
              <a:t>Manual methods:</a:t>
            </a:r>
          </a:p>
          <a:p>
            <a:pPr marL="0" indent="0" algn="ctr" eaLnBrk="1" hangingPunct="1">
              <a:buFont typeface="Arial" charset="0"/>
              <a:buNone/>
            </a:pPr>
            <a:endParaRPr lang="en-US" altLang="el-GR" sz="2400" smtClean="0"/>
          </a:p>
          <a:p>
            <a:pPr marL="0" indent="0" algn="ctr" eaLnBrk="1" hangingPunct="1">
              <a:buFont typeface="Arial" charset="0"/>
              <a:buNone/>
            </a:pPr>
            <a:r>
              <a:rPr lang="el-GR" altLang="el-GR" sz="2400" smtClean="0"/>
              <a:t>Χειρισμοί</a:t>
            </a:r>
            <a:r>
              <a:rPr lang="en-US" altLang="el-GR" sz="2400" smtClean="0"/>
              <a:t>;</a:t>
            </a:r>
            <a:endParaRPr lang="el-GR" altLang="el-GR" sz="2400" smtClean="0"/>
          </a:p>
          <a:p>
            <a:pPr marL="0" indent="0" algn="ctr" eaLnBrk="1" hangingPunct="1">
              <a:buFont typeface="Arial" charset="0"/>
              <a:buNone/>
            </a:pPr>
            <a:endParaRPr lang="el-GR" altLang="el-GR" sz="2400" smtClean="0"/>
          </a:p>
          <a:p>
            <a:pPr marL="0" indent="0" algn="ctr" eaLnBrk="1" hangingPunct="1">
              <a:buFont typeface="Arial" charset="0"/>
              <a:buNone/>
            </a:pPr>
            <a:endParaRPr lang="el-GR" altLang="el-GR" sz="2400" smtClean="0"/>
          </a:p>
          <a:p>
            <a:pPr marL="0" indent="0" algn="ctr" eaLnBrk="1" hangingPunct="1">
              <a:buFont typeface="Arial" charset="0"/>
              <a:buNone/>
            </a:pPr>
            <a:endParaRPr lang="el-GR" altLang="el-GR" sz="2400" smtClean="0"/>
          </a:p>
          <a:p>
            <a:pPr marL="0" indent="0" algn="ctr" eaLnBrk="1" hangingPunct="1">
              <a:buFont typeface="Arial" charset="0"/>
              <a:buNone/>
            </a:pPr>
            <a:r>
              <a:rPr lang="el-GR" altLang="el-GR" sz="2400" smtClean="0"/>
              <a:t>μάλαξη</a:t>
            </a:r>
          </a:p>
        </p:txBody>
      </p:sp>
      <p:sp>
        <p:nvSpPr>
          <p:cNvPr id="14" name="13 - Βέλος προς τα κάτω"/>
          <p:cNvSpPr/>
          <p:nvPr/>
        </p:nvSpPr>
        <p:spPr>
          <a:xfrm>
            <a:off x="1600200" y="3117850"/>
            <a:ext cx="484188" cy="9779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a:xfrm>
            <a:off x="468313" y="115888"/>
            <a:ext cx="8229600" cy="1081087"/>
          </a:xfrm>
        </p:spPr>
        <p:txBody>
          <a:bodyPr/>
          <a:lstStyle/>
          <a:p>
            <a:pPr eaLnBrk="1" hangingPunct="1"/>
            <a:r>
              <a:rPr lang="el-GR" altLang="el-GR" sz="3200" smtClean="0"/>
              <a:t>Η επίδραση των σωματικών χειρισμών στο αυτόνομο νευρικό σύστημα</a:t>
            </a:r>
          </a:p>
        </p:txBody>
      </p:sp>
      <p:sp>
        <p:nvSpPr>
          <p:cNvPr id="5" name="4 - Θέση περιεχομένου"/>
          <p:cNvSpPr>
            <a:spLocks noGrp="1"/>
          </p:cNvSpPr>
          <p:nvPr>
            <p:ph idx="1"/>
          </p:nvPr>
        </p:nvSpPr>
        <p:spPr>
          <a:xfrm>
            <a:off x="468313" y="1484313"/>
            <a:ext cx="3897312" cy="5257800"/>
          </a:xfrm>
        </p:spPr>
        <p:txBody>
          <a:bodyPr rtlCol="0">
            <a:normAutofit fontScale="92500" lnSpcReduction="10000"/>
          </a:bodyPr>
          <a:lstStyle/>
          <a:p>
            <a:pPr marL="0" indent="0" eaLnBrk="1" fontAlgn="auto" hangingPunct="1">
              <a:spcAft>
                <a:spcPts val="0"/>
              </a:spcAft>
              <a:buFont typeface="Arial" pitchFamily="34" charset="0"/>
              <a:buNone/>
              <a:defRPr/>
            </a:pPr>
            <a:r>
              <a:rPr lang="el-GR" sz="2600" b="1" dirty="0" smtClean="0">
                <a:solidFill>
                  <a:srgbClr val="004B82"/>
                </a:solidFill>
              </a:rPr>
              <a:t>Αυτόνομο Ν. Σ.</a:t>
            </a:r>
            <a:endParaRPr lang="el-GR" sz="2600" b="1" dirty="0">
              <a:solidFill>
                <a:srgbClr val="004B82"/>
              </a:solidFill>
            </a:endParaRPr>
          </a:p>
          <a:p>
            <a:pPr eaLnBrk="1" fontAlgn="auto" hangingPunct="1">
              <a:spcAft>
                <a:spcPts val="0"/>
              </a:spcAft>
              <a:buFont typeface="Arial" pitchFamily="34" charset="0"/>
              <a:buChar char="•"/>
              <a:defRPr/>
            </a:pPr>
            <a:r>
              <a:rPr lang="el-GR" sz="2600" dirty="0" smtClean="0"/>
              <a:t>Τα τελευταία χρόνια χρησιμοποιούνται για τον έλεγχο κλινικών παρεμβάσεων ψυχοφυσιολογικοί παράμετροι. </a:t>
            </a:r>
          </a:p>
          <a:p>
            <a:pPr eaLnBrk="1" fontAlgn="auto" hangingPunct="1">
              <a:spcAft>
                <a:spcPts val="0"/>
              </a:spcAft>
              <a:buFont typeface="Arial" pitchFamily="34" charset="0"/>
              <a:buChar char="•"/>
              <a:defRPr/>
            </a:pPr>
            <a:r>
              <a:rPr lang="el-GR" sz="2600" dirty="0" smtClean="0"/>
              <a:t>Οι ψυχοφυσιολογικοί αυτοί παράμετροι είναι δείκτες της εγρήγορσης, της χαλάρωσης και της ενεργοποίησης του αυτόνομου νευρικού συστήματος </a:t>
            </a:r>
            <a:endParaRPr lang="el-GR" sz="2600" dirty="0"/>
          </a:p>
        </p:txBody>
      </p:sp>
      <p:sp>
        <p:nvSpPr>
          <p:cNvPr id="4" name="3 - Θέση κειμένου"/>
          <p:cNvSpPr>
            <a:spLocks noGrp="1"/>
          </p:cNvSpPr>
          <p:nvPr>
            <p:ph type="body" sz="half" idx="4294967295"/>
          </p:nvPr>
        </p:nvSpPr>
        <p:spPr>
          <a:xfrm>
            <a:off x="4572000" y="1484313"/>
            <a:ext cx="4392613" cy="4321175"/>
          </a:xfrm>
        </p:spPr>
        <p:txBody>
          <a:bodyPr rtlCol="0">
            <a:normAutofit/>
          </a:bodyPr>
          <a:lstStyle/>
          <a:p>
            <a:pPr marL="0" indent="0" eaLnBrk="1" fontAlgn="auto" hangingPunct="1">
              <a:spcAft>
                <a:spcPts val="0"/>
              </a:spcAft>
              <a:buFont typeface="Arial" pitchFamily="34" charset="0"/>
              <a:buNone/>
              <a:defRPr/>
            </a:pPr>
            <a:r>
              <a:rPr lang="el-GR" sz="2400" b="1" dirty="0" smtClean="0">
                <a:solidFill>
                  <a:srgbClr val="004B82"/>
                </a:solidFill>
              </a:rPr>
              <a:t>Ψυχοφυσιολογικές μετρήσεις</a:t>
            </a:r>
          </a:p>
          <a:p>
            <a:pPr eaLnBrk="1" fontAlgn="auto" hangingPunct="1">
              <a:spcAft>
                <a:spcPts val="0"/>
              </a:spcAft>
              <a:buFont typeface="Arial" pitchFamily="34" charset="0"/>
              <a:buChar char="•"/>
              <a:defRPr/>
            </a:pPr>
            <a:r>
              <a:rPr lang="el-GR" sz="2400" dirty="0" smtClean="0"/>
              <a:t>Υποκειμενικές </a:t>
            </a:r>
            <a:r>
              <a:rPr lang="el-GR" sz="2400" dirty="0"/>
              <a:t>μετρήσεις τα επίπεδα της αντίληψης του πόνου και του άγχους</a:t>
            </a:r>
          </a:p>
          <a:p>
            <a:pPr eaLnBrk="1" fontAlgn="auto" hangingPunct="1">
              <a:spcAft>
                <a:spcPts val="0"/>
              </a:spcAft>
              <a:buFont typeface="Arial" pitchFamily="34" charset="0"/>
              <a:buChar char="•"/>
              <a:defRPr/>
            </a:pPr>
            <a:r>
              <a:rPr lang="el-GR" sz="2400" dirty="0" smtClean="0"/>
              <a:t>Φυσιολογικές </a:t>
            </a:r>
            <a:r>
              <a:rPr lang="el-GR" sz="2400" dirty="0"/>
              <a:t>μετρήσεις καρδιακή συχνότητα, αναπνευστικός ρυθμός και πίεση αίματος.</a:t>
            </a:r>
          </a:p>
          <a:p>
            <a:pPr eaLnBrk="1" fontAlgn="auto" hangingPunct="1">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6 - Τίτλος"/>
          <p:cNvSpPr>
            <a:spLocks noGrp="1"/>
          </p:cNvSpPr>
          <p:nvPr>
            <p:ph type="title"/>
          </p:nvPr>
        </p:nvSpPr>
        <p:spPr>
          <a:xfrm>
            <a:off x="468313" y="115888"/>
            <a:ext cx="8229600" cy="1081087"/>
          </a:xfrm>
        </p:spPr>
        <p:txBody>
          <a:bodyPr/>
          <a:lstStyle/>
          <a:p>
            <a:pPr eaLnBrk="1" hangingPunct="1"/>
            <a:r>
              <a:rPr lang="el-GR" altLang="el-GR" sz="3200" smtClean="0"/>
              <a:t>Η επίδραση των σωματικών χειρισμών στο αυτόνομο νευρικό σύστημα</a:t>
            </a:r>
          </a:p>
        </p:txBody>
      </p:sp>
      <p:sp>
        <p:nvSpPr>
          <p:cNvPr id="15363" name="7 - Θέση περιεχομένου"/>
          <p:cNvSpPr>
            <a:spLocks noGrp="1"/>
          </p:cNvSpPr>
          <p:nvPr>
            <p:ph idx="1"/>
          </p:nvPr>
        </p:nvSpPr>
        <p:spPr>
          <a:xfrm>
            <a:off x="457200" y="1484313"/>
            <a:ext cx="8229600" cy="4752975"/>
          </a:xfrm>
        </p:spPr>
        <p:txBody>
          <a:bodyPr/>
          <a:lstStyle/>
          <a:p>
            <a:pPr eaLnBrk="1" hangingPunct="1"/>
            <a:r>
              <a:rPr lang="el-GR" altLang="el-GR" sz="2300" smtClean="0"/>
              <a:t>Η </a:t>
            </a:r>
            <a:r>
              <a:rPr lang="el-GR" altLang="el-GR" sz="2300" b="1" smtClean="0">
                <a:solidFill>
                  <a:srgbClr val="820000"/>
                </a:solidFill>
              </a:rPr>
              <a:t>δερμική αγωγιμότητα </a:t>
            </a:r>
            <a:r>
              <a:rPr lang="el-GR" altLang="el-GR" sz="2300" smtClean="0"/>
              <a:t>χρησιμοποιείται ευρύτατα ως ένας ευαίσθητος δείκτης της ενεργοποίησης του ΣΝΣ (</a:t>
            </a:r>
            <a:r>
              <a:rPr lang="en-US" altLang="el-GR" sz="2300" smtClean="0"/>
              <a:t>Critchley et al</a:t>
            </a:r>
            <a:r>
              <a:rPr lang="el-GR" altLang="el-GR" sz="2300" smtClean="0"/>
              <a:t>). </a:t>
            </a:r>
          </a:p>
          <a:p>
            <a:pPr eaLnBrk="1" hangingPunct="1"/>
            <a:r>
              <a:rPr lang="el-GR" altLang="el-GR" sz="2300" smtClean="0"/>
              <a:t>Ας σημειωθεί ότι οι ιδρωτοποιοί αδένες δέχονται μόνο συμπαθητική νεύρωση (Παπαδάτος). </a:t>
            </a:r>
          </a:p>
          <a:p>
            <a:pPr eaLnBrk="1" hangingPunct="1"/>
            <a:r>
              <a:rPr lang="el-GR" altLang="el-GR" sz="2300" smtClean="0"/>
              <a:t>Η δερμική αγωγιμότητα αυξάνεται ή μειώνεται αναλογικά με τα επίπεδα ενεργοποίησης (</a:t>
            </a:r>
            <a:r>
              <a:rPr lang="en-US" altLang="el-GR" sz="2300" smtClean="0"/>
              <a:t>Yoko Nagai et al</a:t>
            </a:r>
            <a:r>
              <a:rPr lang="el-GR" altLang="el-GR" sz="2300" smtClean="0"/>
              <a:t> 2004).</a:t>
            </a:r>
          </a:p>
          <a:p>
            <a:pPr eaLnBrk="1" hangingPunct="1"/>
            <a:r>
              <a:rPr lang="el-GR" altLang="el-GR" sz="2300" smtClean="0"/>
              <a:t>Πρόκειται μάλλον για τον περισσότερο χρησιμοποιούμενο δείκτη ενεργοποίησης του αυτόνομου νευρικού συστήματος (</a:t>
            </a:r>
            <a:r>
              <a:rPr lang="en-US" altLang="el-GR" sz="2300" smtClean="0"/>
              <a:t>Chong et</a:t>
            </a:r>
            <a:r>
              <a:rPr lang="el-GR" altLang="el-GR" sz="2300" smtClean="0"/>
              <a:t> </a:t>
            </a:r>
            <a:r>
              <a:rPr lang="en-US" altLang="el-GR" sz="2300" smtClean="0"/>
              <a:t>al</a:t>
            </a:r>
            <a:r>
              <a:rPr lang="el-GR" altLang="el-GR" sz="2300" smtClean="0"/>
              <a:t>)</a:t>
            </a:r>
          </a:p>
          <a:p>
            <a:pPr eaLnBrk="1" hangingPunct="1"/>
            <a:r>
              <a:rPr lang="el-GR" altLang="el-GR" sz="2300" smtClean="0"/>
              <a:t>Η ευκολία καταγραφής του, η απλή κυματομορφή του, η επιδερμική εφαρμογή του συνιστούν τα πλεονεκτήματα εκείνα, που καθιστούν αυτό το δείκτη ελκυστικό για χρήση στην ψυχοφυσιολογική έρευνα (</a:t>
            </a:r>
            <a:r>
              <a:rPr lang="en-US" altLang="el-GR" sz="2300" smtClean="0"/>
              <a:t>Venables</a:t>
            </a:r>
            <a:r>
              <a:rPr lang="el-GR" altLang="el-GR" sz="2300" smtClean="0"/>
              <a:t>, 1991).</a:t>
            </a:r>
          </a:p>
          <a:p>
            <a:pPr eaLnBrk="1" hangingPunct="1"/>
            <a:endParaRPr lang="el-GR" altLang="el-GR" sz="23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a:xfrm>
            <a:off x="468313" y="115888"/>
            <a:ext cx="8229600" cy="1081087"/>
          </a:xfrm>
        </p:spPr>
        <p:txBody>
          <a:bodyPr/>
          <a:lstStyle/>
          <a:p>
            <a:pPr eaLnBrk="1" hangingPunct="1"/>
            <a:r>
              <a:rPr lang="el-GR" altLang="el-GR" sz="3200" smtClean="0"/>
              <a:t>Η επίδραση των σωματικών χειρισμών στο αυτόνομο νευρικό σύστημα</a:t>
            </a:r>
          </a:p>
        </p:txBody>
      </p:sp>
      <p:sp>
        <p:nvSpPr>
          <p:cNvPr id="3" name="2 - Θέση κειμένου"/>
          <p:cNvSpPr>
            <a:spLocks noGrp="1"/>
          </p:cNvSpPr>
          <p:nvPr>
            <p:ph type="body" idx="4294967295"/>
          </p:nvPr>
        </p:nvSpPr>
        <p:spPr>
          <a:xfrm>
            <a:off x="395288" y="1412875"/>
            <a:ext cx="5184775" cy="5329238"/>
          </a:xfrm>
        </p:spPr>
        <p:txBody>
          <a:bodyPr rtlCol="0">
            <a:normAutofit fontScale="92500"/>
          </a:bodyPr>
          <a:lstStyle/>
          <a:p>
            <a:pPr marL="0" indent="0" eaLnBrk="1" fontAlgn="auto" hangingPunct="1">
              <a:spcAft>
                <a:spcPts val="0"/>
              </a:spcAft>
              <a:buFont typeface="Arial" pitchFamily="34" charset="0"/>
              <a:buNone/>
              <a:defRPr/>
            </a:pPr>
            <a:r>
              <a:rPr lang="el-GR" sz="2800" b="1" dirty="0" smtClean="0">
                <a:solidFill>
                  <a:srgbClr val="004B82"/>
                </a:solidFill>
              </a:rPr>
              <a:t>Σωματικοί χειρισμοί</a:t>
            </a:r>
          </a:p>
          <a:p>
            <a:pPr eaLnBrk="1" fontAlgn="auto" hangingPunct="1">
              <a:spcAft>
                <a:spcPts val="0"/>
              </a:spcAft>
              <a:buFont typeface="Arial" pitchFamily="34" charset="0"/>
              <a:buChar char="•"/>
              <a:defRPr/>
            </a:pPr>
            <a:r>
              <a:rPr lang="el-GR" sz="2500" dirty="0"/>
              <a:t>Η θεραπευτική μάλαξη είναι μια σημαντική «αρχαία» μέθοδος αντιμετώπισης προβλημάτων υγείας. Παρά τη μακραίωνη ιστορία της μάλαξης μόλις τα τελευταία δεκαπέντε χρόνια άρχισαν να δημοσιεύονται  ορισμένες ερευνητικές προσπάθειες για τα αποτελέσματά της. </a:t>
            </a:r>
          </a:p>
          <a:p>
            <a:pPr eaLnBrk="1" fontAlgn="auto" hangingPunct="1">
              <a:spcAft>
                <a:spcPts val="0"/>
              </a:spcAft>
              <a:buFont typeface="Arial" pitchFamily="34" charset="0"/>
              <a:buChar char="•"/>
              <a:defRPr/>
            </a:pPr>
            <a:r>
              <a:rPr lang="el-GR" sz="2500" dirty="0"/>
              <a:t>Διαπιστώνεται άλλωστε στις δυτικές κοινωνίες μια αυξητική τάση προσφυγής των ασθενών σε μη φαρμακευτικές παρεμβάσεις με κύρια έμφαση στη θεραπευτική μάλαξη. </a:t>
            </a:r>
          </a:p>
          <a:p>
            <a:pPr marL="0" indent="0" eaLnBrk="1" fontAlgn="auto" hangingPunct="1">
              <a:spcAft>
                <a:spcPts val="0"/>
              </a:spcAft>
              <a:buFont typeface="Arial" pitchFamily="34" charset="0"/>
              <a:buNone/>
              <a:defRPr/>
            </a:pPr>
            <a:endParaRPr lang="el-GR" sz="2800" dirty="0"/>
          </a:p>
        </p:txBody>
      </p:sp>
      <p:sp>
        <p:nvSpPr>
          <p:cNvPr id="16388" name="3 - Θέση κειμένου"/>
          <p:cNvSpPr>
            <a:spLocks noGrp="1"/>
          </p:cNvSpPr>
          <p:nvPr>
            <p:ph type="body" sz="half" idx="4294967295"/>
          </p:nvPr>
        </p:nvSpPr>
        <p:spPr>
          <a:xfrm>
            <a:off x="5580063" y="1412875"/>
            <a:ext cx="3251200" cy="977900"/>
          </a:xfrm>
        </p:spPr>
        <p:txBody>
          <a:bodyPr/>
          <a:lstStyle/>
          <a:p>
            <a:pPr marL="0" indent="0" eaLnBrk="1" hangingPunct="1">
              <a:buFont typeface="Arial" charset="0"/>
              <a:buNone/>
            </a:pPr>
            <a:r>
              <a:rPr lang="el-GR" altLang="el-GR" sz="2400" b="1" smtClean="0">
                <a:solidFill>
                  <a:srgbClr val="004B82"/>
                </a:solidFill>
              </a:rPr>
              <a:t>Κριτήρια ερευνητικής διαδικασίας</a:t>
            </a:r>
          </a:p>
        </p:txBody>
      </p:sp>
      <p:sp>
        <p:nvSpPr>
          <p:cNvPr id="16389" name="AutoShape 2" descr="data:image/jpeg;base64,/9j/4AAQSkZJRgABAQAAAQABAAD/2wCEAAkGBxQSEhQUExIWEhUXFRQUFBgXGBYVFxcZFBgWFxUXGBYYHCggGhwlHBQVIjEhKCkrMS4uGB8zODMsNygtLisBCgoKDg0OGxAQGzQiHyQuLDA0NzQ0LDc0Kyw0LCwwNiwsLC8sLC8sMCssLCwsLzQtLCwsNSwsLCwsLCw0LDAuLP/AABEIANAA8wMBIgACEQEDEQH/xAAcAAEAAgMBAQEAAAAAAAAAAAAABgcDBAUIAQL/xABJEAABAwIDBQUDCQQGCgMAAAABAAIDBBEFEiEGBzFBURMiYXGBFDKRI0JSYnKCkqGxCEOiwRUWMzRE0Rdjc4OTssLS8PEkJaP/xAAaAQEAAwEBAQAAAAAAAAAAAAAAAgMEAQUG/8QAKREBAAICAAMHBAMAAAAAAAAAAAECAxEEEjETITJBUaHRFGGx4RVxwf/aAAwDAQACEQMRAD8AvFERARFHNstsoMMbG6dkr+1cWMEbWm7hbQlzgBx5nr0QSNFEf6fxKQ/I4V2Y5OqamJn8EQe5BR4xL79VR0v+xhknI+9K9o/hQS5Yp6hjBd72sHVxDR8SofX7NZI3S1uLVjmNHeyyMpmcRbSFgcTfSwOt1HsJ2OpsQu9lL2VNcgSzF89TN1yGZzhG2/PU9PCdaTMb8kLXiJ15rIOLRkgRu7ZxAcGx2f3TwcSDla08iSAeV1uMJsLix52N/wA1WG6/EX0VVUYPUkZ2OdLSvsG9tG7vEDQXIHe0vbvj5itFRnXklG/MREXHRERAREQEREBERAREQEREBERAREQEREBERAREQFCd8WBe14XOALvhHtEelzeK5eB4lhePVTZfHNBBBFwdCPNBD93uLOxDDaeUTvZIGdlKQI3EyRd1xcHNPvWDtLe8FtV1PijNYZ6aYdJYnRn4sdY/kq+2JpsSwmavpoMOkq4DPmpyZGwstrZ3aSaOuzswbcCyymH/AN7Mf8DRNP8AtKiUfow81KttI2rtyJ8HxDEaqJlfEIaeO73CM/JvseRDnHMb246C9vGxpJooGAOcyFjQALlrGgDQAX0AUQ/qRVS/3rGat+tyKcR0reN7dwE25cVsUu7LDWuzPpzUP5unkkmJ9HuI/JSvkm+o6RCOPFFNz1mUI3vY1Ry+z1NFWRvr6aRpiER7QyNLu8wllxoe9YnhnHzlaezOLe10sU5jdEXtBcx7XNc1w0cLOAJFwbHmLFbFBhcEAtDDHEOjGNYP4Qlbi0EJAlniiLiGtD3sYSTwADjqSq1jcRc2TFg6QxQjtZGm0hGkcXg9/wBL6gu7hcAarotvYX1PO2g+C7MTDkTE9H1ERcdEREBERAREQEREBERAREQEREBERAREQEREBERBrV+IRQMzzSshZwzSOaxvM2u424A/BRSv3p4ZGcoqe3eeDYWPlJ8i0ZfzWxvTwL23DKiMC72t7aLrni71h4kZm/eXB3H4pHLhjbRtEkLjDLkYA4gd5jjbV3dcBfmQUG3/AF+q5v7ng1VJ0dOW0zfPvXuE7PH6i930VA08ModPK38V2EqRy7XUjHZZJjE7pLHLEf8A9GhZ4dpaN3u1cB8O1YD8CbqfZ29EO0p6wh9ZsPJkMmI41VvY0Xf2bm0sVuhY299fXkopFsDBWxyuw+kbDGwOMc07pJJJ5Wg5QA51mMvxNuNuhA62J1r8Zr200bi2ljJcSObW6OkPibhrema/VWrS07Y2NYxoaxoDWgcABwCttWMURvxT7ftTW85pnXhj3/SBbl9pBU0fs72iOopT2UzA0MJ1OV+UczYh31gTzVhKmd4lM/BsUhxaBpMMx7OrY3mXe9+MNDh9eO54q36KrZNGyWNwex7WvY4cC1wuD8Cs/VpiNM6IiAiIgIiICIiAiIgIiICIiAiIgItWvxGKEXlkaweJ/lxUIxvelBHdsDDK7qdGq2mG9+kKcmfHj8UrBRUbNvLrS4kOa0HgLDRFo+hv6wzfyGP0leSIixN4iIgKj9gHf0XtBVUB7sNRmMQtYc5YbeTHPZ4myvBU9vvwKcVFDX0kT5Zo3hhEbHPddh7SI5Wi9tHg+YQW5U0zJGlsjGyNPFrgHA+YOiiuK7uKKa5ax0DusZsPwOuPhZR0Y1tFV/2NDBQMI0dO7M4cOV7/ABYvo3d4lU61+MykH3o6cdm38XdBHHixTpktTwzpC+Ol/FG3awCjo8GZJ29ZCHPcDme5sbsrR3WhpcSdcx043WniO+PDmHLCZat/ANhjcbnwL8oPpdZcK3Q4ZCbuhdUO5ume51zzJaLNPwUxw7CoKcZYYY4R0jY1g/hC5e82nc9XaUrSvLXoq3H8dxPFqeWmhwV0cUrcuepfkI5h4a7LZwIuNXagceClG6jZ6toKU09W+N7Q7NCGOc4sDtXMJLQLX1Fr+8fBSrEsVgp25p5o4W9ZHtYP4iFC8Y3xYXBcNmdUOHKFhI9HvytPoSopLAXzNrbn/n/6Kh+E7ZHEY4/YY3Nc9uaV8rSG04uRqPnvNrtaDY8SbKUYfRNibYEuJ1e9xu97ubnH+XADQAAWUprqO9CL809zZREUUxERAREQEREBEWniOKQwDNLI1g8TqfIcSg3F8cbanRV1ju9qniuImGQjm42HwGv6KFbTbdVNUAzN2bPnBulyeXkOCuw4ZyW1CjPnjFXcrTxzbukprjP2jh81mv5qv8b3oVEtxC0Qt68XfFQG6Zl6WPhsdPLbysnFZL+emzWVskpzSSOeT1N1gX4zL5daNs2mTMixImzleqURF8++lEREBERBoYnjdPTC89RFCPrva34AnVQrF982GQ3DHyVLuFomG1/tPyg+l1V+JbPU8G0hp6yMyU00123c5ulQLxatINmyHJ5NKv7CdmaOl/sKWGI9Wsbm9XWufigrz/SJi1XpQYO5rTwknzZSOuuRv8RQ7KY/Wf3rE20jD8yD3h4XjDb+ryrZRBWOHbkqFrs9TJPWPPvF78gJ69zvfxFYJaSmfMaHCqWGLQtnqQxpIZweA83cRyvfUnTqu1vQ2lMEYponWkkF3kcWx6i3gXajyB6hdHd1gQpaVrnNtLKA9/UA+430B4dSVqpSMePtLdZ6fLHfJOTJ2VekdZ/xW+C4hLgWNPpaiQupKrLke7Rrb6RP6Cxux3D6R4BXkoLvf2P/AKRoiY23qILyQ24u078f3gBbxa1am5TbL26j7GV16inDWOvxfHwjkueJ0ynxFz7yzTMzO5a4iIjULFREXHRERARFhq6pkTS+RwY0cSTYIMy5+L4zDTNzTSBvQcXHyCr7a3eo1l2Uoufpn9QOXmfgqixzaWSVxc95cTxJNygs3arew7VtOOzHDNxef5D/AM1VS4ztRLM4lzy4njckk+ZXEqqsu5rVQbBqnOcLnS4/VS+6hClVBWhzGk8bWPmOK3cFaImYefx9JmImG6iwOqOgWF9Seq3TeIefGOZbhK/Dpgue6dYn1Q6quc0La4Jl0TU+CLke1IqvqPut+m+z2QiIvMesIiICIiClv2jsFOSmrWCzo3GB5AN7Ou+I3HABwf6vCsPZetGJUNPUCSSN74xmMby3K9vdkGX3T3geIK2ttsEFbQ1FPbV8ZyeD296M/ia1Vf8As5Y4ctTQv0LD28YPGxsyUW5WOQ/eK7E6cmNp5iGF4pHrT1omH0JWRtd5Zg3X8lHKzbXE6U2qKdg8XRuAPk9rspVpr8yRhwIcA4HiCLg+hWimeI8dYn2ZsnD2nwXmPf8AKkcJa/EsSa6QXzvD5BxaGRi+Xys0N9VeCjk8OHYfIZ3uhpHOaWd54jDgSHENYTa/d5Dkotje+7DobiHtap2vuNyMuOrpLH1AKcTmjJMcsaiIOF4ecUTzTuZlZioTbujfgWLx4jTtPs87nGRo4XdrPF0Gb32+P2Vn/wBJ2M4hph1BkYbgPDHS2/3r7Rj1C+HdfjGI2diVcGN0dkLjMWnXhGwiMHUi4KzNS7cOrWTxMlicHxyNa9hHMOFwthcDYnZhuG0wpmTSTNDnOBky93NqWtDQLNvc2N9SV30BFq4nXNgifK65DGl1hxcQNGt6k8AFQGN7fYhiF2NvDGSR2cQNyL8HO4nxXdTrbm43pam1u8emo7sYRNLws091p+sRx8gqV2n21qKx5L5CQDo0aNA6WGiw/wBWKyT9zL6Rvd/K35LLHsBVu/w9Sf8AdPH/AErjqKy1Ljpy/wDPRakjSVYUW7arP+Fm9e7+pC3It1lYf8L+J8Y/VyCqjCV8bC48irlp90dWeLImeb7/APKCurS7m5Pnzxt+y1zv1sgoptE88l0MOo5GnwPL+a9BUG6Gmb/aSySeVmD+alGGbG0UHuU7L9Xd4/nouxMxO4ctWLRqXnKDZmtlF4qZ8g6tBPx6LqUG7DE5uMPZDq8gfkSvSzWgCwFh0Gi+qyc1pVxhpCkcM3GvNjUVQHUMBP62UvwvdDh8Vi5j5j9Y2HwH+an6KubTKyKxDhx7IULQAKSKw+qD+ZRdxFx0REQEREBERAXnHaKX+hNo+3AIhe/tiBziqLiUAeDs9h9UL0co/tHsZR18kUlVD2rog4M7zmiziD3g0jNqOB6lBWmJ79i85KChfI4+6ZSSb8vkork/iWkY9p8T4l1FG7xFKBz5Xm+KurC8Hgpm5YII4R0jY1vxsNVvIKXwrcO1zs9bWvlcdXCIWJPO8kly78IU+wPdzhtJYx0cbnDXPJeZ1xzBkvlPlZSpcTHdrqKjv7RVRREC+TNmk9I23cfgg7QFtBovqqDHd/NKy4paeSoP0nkRM8xxcfUBRT+u+P4rpSRPjYbi8EeRvkZ5OB+8EF/4jicNO3PPNHC3rI5rB+ZXPo9raOaCSoiqGvijcWPcL6OFu6ARck3Fut1TFJuYrJrz4lWtiAGZ5LnTyZRq7M5xAHPW7lydm5qTD6qGKZ7pIJJ8zyTlGVuZsMj2cABcX8C/yV2LHzbtPSOvwozZeTVa99p6fM/aF8YCySpcKudpYNfZoj+7YRbtHf6xwPoDYcSu4Y7XLQATx04+a/YX1V2tzStpXljTE2ccDoVlBWKaHN5rTzOYVFJ0UWrHV9VstcDwQfUREBERAREQEREBERAREQEREBERAREQRHH95OG0ZLZKpr3gkFkV5XAjQg5dGnzIVdY5v9Ju2jpLdHzuuf8AhR/96iG+HBW0eLvcWZoZiypyi7cwcflW5uRLmv8ALMFf+y2y+HwRxyUlNE0PY17JLZ3lrgC09o67uB6oKTD9o8X4dvHETy/+LFY/hLx+JdvAtwRNjWVdurIG3P8AxHj/AKVeiIIhgW7PDaSxZSskcLHPN8s644EB/dafIBS5osLDQDgvq4W2mL+y0r3tNnu+Tj+07n6AE+ilSk3tFY80Ml4pWbT0hDduccfVztoqc3bnDHW+e+/P6rT+YJ5Bau9fd2x+GsdTtvNSNLjp3pYzrKDbib98eRA4rPurw3PPJM4X7NuVv2pL3PnlB/ErSIWzjJimsNeke8sXAxOTee/W3T7QrHcZtl7ZS+zSuvPTgAXOr4uDHebfdP3TzVnLzbtlh8mz+MR1NO20DyZI28Glp0mgNuQvp0BaeIXobB8TjqoI54XZo5Gh7T4HkehBuCORBWF6DcX4ljDl+0QcyWItX5a8jgum9gPFaM0BHkgyRVfVbTHg8CuWvrXEcEHVRakVX1W011+CD6iIgIiICIiAiIgIiICIiAiIgqf9onA+1oo6po71PJZx/wBXNZp8++I/iVu7i9oDPhnZm75KZxitcXLD3o+OnAlov9BTzHsMbVU01O/3ZY3xk9MwIDh4g2PovPO5PFXUOLOppe722eneOksZJZf7zXN++gvSq2vhhdlnZNAfrxkg+TmEg+izU+11G/hUsH2rs/5gF16iBr2lr2h7TxDgCD6FRDGd3kEl3QuMDunvMPodR6H0WnH2Fu6+4/HyyZfqa99NW/vun4/CVU+IRP8AclY/7Lmn9Cq23qV+aeOIHSNmY/akP+TW/FcTGdlammuXx5mD57O83zPNvqAuMTfxXp8LwdK37Sttw8jjeOyXpOK9OWVvbuKLs6JjucjnSH45W/k0KULUwim7KCKP6EbG/BoBW2vHzX58k29Ze7gpyY619IhFt5GygxKikhsO1b8pA46WkaDYE8g4XafO/JVbuF2tdBM/Dagloc5xhDrgslb/AGkRvwvlvb6QPNyvteft/Gy5pamPEafuCR7e0y6Fk7O814+0G382k/OVa16BRRfdztW3EqJk2glHyc7R82RoFyB0do4eduSlCAvhC+og1J6bmFqELrLFLCCg5y/cchHBfZYS1Y0G9FVA8dFnBXKWSOYhB0kWGKoB8CsyAiIgIiICIiAiIgIiIC80b7MLdRYsKiLuiXJUsI5SMID7eOZod99el1WH7QGBdvh4naLvpnh3DXs5LNePjkP3UE+2cxZtXSwVDOEsbX26EjvN8wbj0XRVQfs6Y/2lLNSOPehf2kf2Jb3A8ngk/bCt9AXCxXZGlnOYx9m+980fdJ56jgfUXWntHvCw+iuJqlheNOzj+VkvxsWt90/asqu2i39yOu2iphGOUkxzO9I2mwPmXKVL2pO6zpC+Ot41aNr4keGglxDQNSSbADxKg20e9rDaS4E3tMg+ZAA/4yXDPzv4Lz9UYlieLyZS6oqzcdxgJY250JY0ZGDxICmuze4qqls6rlZTN07jflZPEGxyN87u8lFNh2k35Vk120sbKRvJ2ksvxcMo/D6qL0GzuK4u/tMk9Rf97M4hgB6PebW8G/Begtm91+HUdi2nE0gt8pN8o645hpGVp8gFMgLIK03Ubt58Le+WWqa7tGBr4Y2ksuDdri91iSLnkPeKsxEQEREBERB8c2/Fac1NbULdRBySEXQmgB81pSREIPwFsRVJHHVa6IOiJ29UXORB1kREBERAREQEREBauKULZ4ZYXi7JGPjd5PBB/VbSIPImAY3UYLXyuY1rpI+2p3tffK7W2tiDYOa13HWyzY5t7iWIu7N08hD9BDCCxpv83KzV/wB4lXlju6OkrK6SrmfJaTKTEyzGlzWhpJdqbGwNhbW+ql2BbN0tG3LTU8cPIlo7x+08953qUHnTZvc7iNVZ0jBSRnnMbOt4RjvX8DlVp7N7k6Cns6cvrHix7/cjuOkbTr5OJVmogwUVFHCwRxRsiYODWNDGjya0WWdEQERRXabeHh9BcTVDXSDjFF8pJfjYgaMP2iEEqWtiGIRQMMk0rImDi57g0fEqhNp9+1RJdtFC2nbwEj7SSeYb7jT+JVxLNW4lNqZ6yYgkAZ5XAaXs0e63hwsEHsLDcQjqImSwvEkbxdjm8COH6grZVAbgNsuylOHzO7kpLqcn5slu8zwDgLjxHVyv9AREQEREBfHNvxX1EGlNTdFrELrLDNACg56LMac9EQdBERAREQEREBERAREQEREBFFdp94WH0FxNUNdIP3Ufykl+NiBo0/aIVS7T79qiS7aKFtO3gJH2kk8w33Gn8SC+8QxCKBhkmlZEwcXPcGj4lVltPvxo4btpWOq3jTNrHF+IjM70Fj1VDVldVV8wzvmq5nEho70jupDGjhw4AKe7L7kq2os6pc2jj6HvynyY02HPiQR0QcDafebiNdcPnMMZ/dw3jb5Eg5nDwJI8Fq7Mbv6+vsYaciM/vZPk47dQ46uH2QV6G2X3XYfRWc2Ht5B+8mtIb9Wttlb6C/ipqAgqHZjcTTR2dWyuqXc2MvHH5Ejvu87t8laWF4VDTM7OCFkLPosaGjzNuJ8StxEHm3fbsq6grW1kF2Rzv7QFunZztOZ1rcL2zjxzdFdO7baxuJ0TJtBK35Odo0tI0C5A+i4WcPO3Jb+2OzrMQpJaaTTOLsd9B7dWP9D8Rcc15z3d7QyYLiTo57sjL+wqmn5tiQ2QfZJvfW7S63FB6mRfGuBAINwdQRzX1AREQEREBERAREQEREBERAREQEREBERAVH/tC4jWwSQCOokZTSxuBYw5BnYe+HObYuBa9vdJtoVeCgW+zAvasLlIF3wEVDfJlxJ/A5xt1AQeddmdkavEHEUsDpACA5+jWNv9J7tL+HFW7svuGjbZ9dOZDxMUN2t8jIRmI8g3zUd/Z5x/sa19K492oZ3enaRAuHldmf4NXoxBzMD2fpqNmSmgZCNL5R3nW+k895x8SSumiICIiAiIgKj/ANoTY/RuIxN+jHU29GxSH8mH7nirwWvX0bJonxSND2SNcx7Tza4WI/NBWO4bbL2mm9jld8tTtHZ34vh4N/Bo3yLfFWsvJmIU9RgGK90nNC/PGeAlhde19PnNu09DfovUmA4vHWU8VRC7NHI0OHhyc0+IIIPiCg30REBERAREQEREH//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6390" name="AutoShape 4" descr="data:image/jpeg;base64,/9j/4AAQSkZJRgABAQAAAQABAAD/2wCEAAkGBxQSEhQUExIWEhUXFRQUFBgXGBYVFxcZFBgWFxUXGBYYHCggGhwlHBQVIjEhKCkrMS4uGB8zODMsNygtLisBCgoKDg0OGxAQGzQiHyQuLDA0NzQ0LDc0Kyw0LCwwNiwsLC8sLC8sMCssLCwsLzQtLCwsNSwsLCwsLCw0LDAuLP/AABEIANAA8wMBIgACEQEDEQH/xAAcAAEAAgMBAQEAAAAAAAAAAAAABgcDBAUIAQL/xABJEAABAwIDBQUDCQQGCgMAAAABAAIDBBEFEiEGBzFBURMiYXGBFDKRI0JSYnKCkqGxCEOiwRUWMzRE0Rdjc4OTssLS8PEkJaP/xAAaAQEAAwEBAQAAAAAAAAAAAAAAAgMEAQUG/8QAKREBAAICAAMHBAMAAAAAAAAAAAECAxEEEjETITJBUaHRFGGx4RVxwf/aAAwDAQACEQMRAD8AvFERARFHNstsoMMbG6dkr+1cWMEbWm7hbQlzgBx5nr0QSNFEf6fxKQ/I4V2Y5OqamJn8EQe5BR4xL79VR0v+xhknI+9K9o/hQS5Yp6hjBd72sHVxDR8SofX7NZI3S1uLVjmNHeyyMpmcRbSFgcTfSwOt1HsJ2OpsQu9lL2VNcgSzF89TN1yGZzhG2/PU9PCdaTMb8kLXiJ15rIOLRkgRu7ZxAcGx2f3TwcSDla08iSAeV1uMJsLix52N/wA1WG6/EX0VVUYPUkZ2OdLSvsG9tG7vEDQXIHe0vbvj5itFRnXklG/MREXHRERAREQEREBERAREQEREBERAREQEREBERAREQFCd8WBe14XOALvhHtEelzeK5eB4lhePVTZfHNBBBFwdCPNBD93uLOxDDaeUTvZIGdlKQI3EyRd1xcHNPvWDtLe8FtV1PijNYZ6aYdJYnRn4sdY/kq+2JpsSwmavpoMOkq4DPmpyZGwstrZ3aSaOuzswbcCyymH/AN7Mf8DRNP8AtKiUfow81KttI2rtyJ8HxDEaqJlfEIaeO73CM/JvseRDnHMb246C9vGxpJooGAOcyFjQALlrGgDQAX0AUQ/qRVS/3rGat+tyKcR0reN7dwE25cVsUu7LDWuzPpzUP5unkkmJ9HuI/JSvkm+o6RCOPFFNz1mUI3vY1Ry+z1NFWRvr6aRpiER7QyNLu8wllxoe9YnhnHzlaezOLe10sU5jdEXtBcx7XNc1w0cLOAJFwbHmLFbFBhcEAtDDHEOjGNYP4Qlbi0EJAlniiLiGtD3sYSTwADjqSq1jcRc2TFg6QxQjtZGm0hGkcXg9/wBL6gu7hcAarotvYX1PO2g+C7MTDkTE9H1ERcdEREBERAREQEREBERAREQEREBERAREQEREBERBrV+IRQMzzSshZwzSOaxvM2u424A/BRSv3p4ZGcoqe3eeDYWPlJ8i0ZfzWxvTwL23DKiMC72t7aLrni71h4kZm/eXB3H4pHLhjbRtEkLjDLkYA4gd5jjbV3dcBfmQUG3/AF+q5v7ng1VJ0dOW0zfPvXuE7PH6i930VA08ModPK38V2EqRy7XUjHZZJjE7pLHLEf8A9GhZ4dpaN3u1cB8O1YD8CbqfZ29EO0p6wh9ZsPJkMmI41VvY0Xf2bm0sVuhY299fXkopFsDBWxyuw+kbDGwOMc07pJJJ5Wg5QA51mMvxNuNuhA62J1r8Zr200bi2ljJcSObW6OkPibhrema/VWrS07Y2NYxoaxoDWgcABwCttWMURvxT7ftTW85pnXhj3/SBbl9pBU0fs72iOopT2UzA0MJ1OV+UczYh31gTzVhKmd4lM/BsUhxaBpMMx7OrY3mXe9+MNDh9eO54q36KrZNGyWNwex7WvY4cC1wuD8Cs/VpiNM6IiAiIgIiICIiAiIgIiICIiAiIgItWvxGKEXlkaweJ/lxUIxvelBHdsDDK7qdGq2mG9+kKcmfHj8UrBRUbNvLrS4kOa0HgLDRFo+hv6wzfyGP0leSIixN4iIgKj9gHf0XtBVUB7sNRmMQtYc5YbeTHPZ4myvBU9vvwKcVFDX0kT5Zo3hhEbHPddh7SI5Wi9tHg+YQW5U0zJGlsjGyNPFrgHA+YOiiuK7uKKa5ax0DusZsPwOuPhZR0Y1tFV/2NDBQMI0dO7M4cOV7/ABYvo3d4lU61+MykH3o6cdm38XdBHHixTpktTwzpC+Ol/FG3awCjo8GZJ29ZCHPcDme5sbsrR3WhpcSdcx043WniO+PDmHLCZat/ANhjcbnwL8oPpdZcK3Q4ZCbuhdUO5ume51zzJaLNPwUxw7CoKcZYYY4R0jY1g/hC5e82nc9XaUrSvLXoq3H8dxPFqeWmhwV0cUrcuepfkI5h4a7LZwIuNXagceClG6jZ6toKU09W+N7Q7NCGOc4sDtXMJLQLX1Fr+8fBSrEsVgp25p5o4W9ZHtYP4iFC8Y3xYXBcNmdUOHKFhI9HvytPoSopLAXzNrbn/n/6Kh+E7ZHEY4/YY3Nc9uaV8rSG04uRqPnvNrtaDY8SbKUYfRNibYEuJ1e9xu97ubnH+XADQAAWUprqO9CL809zZREUUxERAREQEREBEWniOKQwDNLI1g8TqfIcSg3F8cbanRV1ju9qniuImGQjm42HwGv6KFbTbdVNUAzN2bPnBulyeXkOCuw4ZyW1CjPnjFXcrTxzbukprjP2jh81mv5qv8b3oVEtxC0Qt68XfFQG6Zl6WPhsdPLbysnFZL+emzWVskpzSSOeT1N1gX4zL5daNs2mTMixImzleqURF8++lEREBERBoYnjdPTC89RFCPrva34AnVQrF982GQ3DHyVLuFomG1/tPyg+l1V+JbPU8G0hp6yMyU00123c5ulQLxatINmyHJ5NKv7CdmaOl/sKWGI9Wsbm9XWufigrz/SJi1XpQYO5rTwknzZSOuuRv8RQ7KY/Wf3rE20jD8yD3h4XjDb+ryrZRBWOHbkqFrs9TJPWPPvF78gJ69zvfxFYJaSmfMaHCqWGLQtnqQxpIZweA83cRyvfUnTqu1vQ2lMEYponWkkF3kcWx6i3gXajyB6hdHd1gQpaVrnNtLKA9/UA+430B4dSVqpSMePtLdZ6fLHfJOTJ2VekdZ/xW+C4hLgWNPpaiQupKrLke7Rrb6RP6Cxux3D6R4BXkoLvf2P/AKRoiY23qILyQ24u078f3gBbxa1am5TbL26j7GV16inDWOvxfHwjkueJ0ynxFz7yzTMzO5a4iIjULFREXHRERARFhq6pkTS+RwY0cSTYIMy5+L4zDTNzTSBvQcXHyCr7a3eo1l2Uoufpn9QOXmfgqixzaWSVxc95cTxJNygs3arew7VtOOzHDNxef5D/AM1VS4ztRLM4lzy4njckk+ZXEqqsu5rVQbBqnOcLnS4/VS+6hClVBWhzGk8bWPmOK3cFaImYefx9JmImG6iwOqOgWF9Seq3TeIefGOZbhK/Dpgue6dYn1Q6quc0La4Jl0TU+CLke1IqvqPut+m+z2QiIvMesIiICIiClv2jsFOSmrWCzo3GB5AN7Ou+I3HABwf6vCsPZetGJUNPUCSSN74xmMby3K9vdkGX3T3geIK2ttsEFbQ1FPbV8ZyeD296M/ia1Vf8As5Y4ctTQv0LD28YPGxsyUW5WOQ/eK7E6cmNp5iGF4pHrT1omH0JWRtd5Zg3X8lHKzbXE6U2qKdg8XRuAPk9rspVpr8yRhwIcA4HiCLg+hWimeI8dYn2ZsnD2nwXmPf8AKkcJa/EsSa6QXzvD5BxaGRi+Xys0N9VeCjk8OHYfIZ3uhpHOaWd54jDgSHENYTa/d5Dkotje+7DobiHtap2vuNyMuOrpLH1AKcTmjJMcsaiIOF4ecUTzTuZlZioTbujfgWLx4jTtPs87nGRo4XdrPF0Gb32+P2Vn/wBJ2M4hph1BkYbgPDHS2/3r7Rj1C+HdfjGI2diVcGN0dkLjMWnXhGwiMHUi4KzNS7cOrWTxMlicHxyNa9hHMOFwthcDYnZhuG0wpmTSTNDnOBky93NqWtDQLNvc2N9SV30BFq4nXNgifK65DGl1hxcQNGt6k8AFQGN7fYhiF2NvDGSR2cQNyL8HO4nxXdTrbm43pam1u8emo7sYRNLws091p+sRx8gqV2n21qKx5L5CQDo0aNA6WGiw/wBWKyT9zL6Rvd/K35LLHsBVu/w9Sf8AdPH/AErjqKy1Ljpy/wDPRakjSVYUW7arP+Fm9e7+pC3It1lYf8L+J8Y/VyCqjCV8bC48irlp90dWeLImeb7/APKCurS7m5Pnzxt+y1zv1sgoptE88l0MOo5GnwPL+a9BUG6Gmb/aSySeVmD+alGGbG0UHuU7L9Xd4/nouxMxO4ctWLRqXnKDZmtlF4qZ8g6tBPx6LqUG7DE5uMPZDq8gfkSvSzWgCwFh0Gi+qyc1pVxhpCkcM3GvNjUVQHUMBP62UvwvdDh8Vi5j5j9Y2HwH+an6KubTKyKxDhx7IULQAKSKw+qD+ZRdxFx0REQEREBERAXnHaKX+hNo+3AIhe/tiBziqLiUAeDs9h9UL0co/tHsZR18kUlVD2rog4M7zmiziD3g0jNqOB6lBWmJ79i85KChfI4+6ZSSb8vkork/iWkY9p8T4l1FG7xFKBz5Xm+KurC8Hgpm5YII4R0jY1vxsNVvIKXwrcO1zs9bWvlcdXCIWJPO8kly78IU+wPdzhtJYx0cbnDXPJeZ1xzBkvlPlZSpcTHdrqKjv7RVRREC+TNmk9I23cfgg7QFtBovqqDHd/NKy4paeSoP0nkRM8xxcfUBRT+u+P4rpSRPjYbi8EeRvkZ5OB+8EF/4jicNO3PPNHC3rI5rB+ZXPo9raOaCSoiqGvijcWPcL6OFu6ARck3Fut1TFJuYrJrz4lWtiAGZ5LnTyZRq7M5xAHPW7lydm5qTD6qGKZ7pIJJ8zyTlGVuZsMj2cABcX8C/yV2LHzbtPSOvwozZeTVa99p6fM/aF8YCySpcKudpYNfZoj+7YRbtHf6xwPoDYcSu4Y7XLQATx04+a/YX1V2tzStpXljTE2ccDoVlBWKaHN5rTzOYVFJ0UWrHV9VstcDwQfUREBERAREQEREBERAREQEREBERAREQRHH95OG0ZLZKpr3gkFkV5XAjQg5dGnzIVdY5v9Ju2jpLdHzuuf8AhR/96iG+HBW0eLvcWZoZiypyi7cwcflW5uRLmv8ALMFf+y2y+HwRxyUlNE0PY17JLZ3lrgC09o67uB6oKTD9o8X4dvHETy/+LFY/hLx+JdvAtwRNjWVdurIG3P8AxHj/AKVeiIIhgW7PDaSxZSskcLHPN8s644EB/dafIBS5osLDQDgvq4W2mL+y0r3tNnu+Tj+07n6AE+ilSk3tFY80Ml4pWbT0hDduccfVztoqc3bnDHW+e+/P6rT+YJ5Bau9fd2x+GsdTtvNSNLjp3pYzrKDbib98eRA4rPurw3PPJM4X7NuVv2pL3PnlB/ErSIWzjJimsNeke8sXAxOTee/W3T7QrHcZtl7ZS+zSuvPTgAXOr4uDHebfdP3TzVnLzbtlh8mz+MR1NO20DyZI28Glp0mgNuQvp0BaeIXobB8TjqoI54XZo5Gh7T4HkehBuCORBWF6DcX4ljDl+0QcyWItX5a8jgum9gPFaM0BHkgyRVfVbTHg8CuWvrXEcEHVRakVX1W011+CD6iIgIiICIiAiIgIiICIiAiIgqf9onA+1oo6po71PJZx/wBXNZp8++I/iVu7i9oDPhnZm75KZxitcXLD3o+OnAlov9BTzHsMbVU01O/3ZY3xk9MwIDh4g2PovPO5PFXUOLOppe722eneOksZJZf7zXN++gvSq2vhhdlnZNAfrxkg+TmEg+izU+11G/hUsH2rs/5gF16iBr2lr2h7TxDgCD6FRDGd3kEl3QuMDunvMPodR6H0WnH2Fu6+4/HyyZfqa99NW/vun4/CVU+IRP8AclY/7Lmn9Cq23qV+aeOIHSNmY/akP+TW/FcTGdlammuXx5mD57O83zPNvqAuMTfxXp8LwdK37Sttw8jjeOyXpOK9OWVvbuKLs6JjucjnSH45W/k0KULUwim7KCKP6EbG/BoBW2vHzX58k29Ze7gpyY619IhFt5GygxKikhsO1b8pA46WkaDYE8g4XafO/JVbuF2tdBM/Dagloc5xhDrgslb/AGkRvwvlvb6QPNyvteft/Gy5pamPEafuCR7e0y6Fk7O814+0G382k/OVa16BRRfdztW3EqJk2glHyc7R82RoFyB0do4eduSlCAvhC+og1J6bmFqELrLFLCCg5y/cchHBfZYS1Y0G9FVA8dFnBXKWSOYhB0kWGKoB8CsyAiIgIiICIiAiIgIiIC80b7MLdRYsKiLuiXJUsI5SMID7eOZod99el1WH7QGBdvh4naLvpnh3DXs5LNePjkP3UE+2cxZtXSwVDOEsbX26EjvN8wbj0XRVQfs6Y/2lLNSOPehf2kf2Jb3A8ngk/bCt9AXCxXZGlnOYx9m+980fdJ56jgfUXWntHvCw+iuJqlheNOzj+VkvxsWt90/asqu2i39yOu2iphGOUkxzO9I2mwPmXKVL2pO6zpC+Ot41aNr4keGglxDQNSSbADxKg20e9rDaS4E3tMg+ZAA/4yXDPzv4Lz9UYlieLyZS6oqzcdxgJY250JY0ZGDxICmuze4qqls6rlZTN07jflZPEGxyN87u8lFNh2k35Vk120sbKRvJ2ksvxcMo/D6qL0GzuK4u/tMk9Rf97M4hgB6PebW8G/Begtm91+HUdi2nE0gt8pN8o645hpGVp8gFMgLIK03Ubt58Le+WWqa7tGBr4Y2ksuDdri91iSLnkPeKsxEQEREBERB8c2/Fac1NbULdRBySEXQmgB81pSREIPwFsRVJHHVa6IOiJ29UXORB1kREBERAREQEREBauKULZ4ZYXi7JGPjd5PBB/VbSIPImAY3UYLXyuY1rpI+2p3tffK7W2tiDYOa13HWyzY5t7iWIu7N08hD9BDCCxpv83KzV/wB4lXlju6OkrK6SrmfJaTKTEyzGlzWhpJdqbGwNhbW+ql2BbN0tG3LTU8cPIlo7x+08953qUHnTZvc7iNVZ0jBSRnnMbOt4RjvX8DlVp7N7k6Cns6cvrHix7/cjuOkbTr5OJVmogwUVFHCwRxRsiYODWNDGjya0WWdEQERRXabeHh9BcTVDXSDjFF8pJfjYgaMP2iEEqWtiGIRQMMk0rImDi57g0fEqhNp9+1RJdtFC2nbwEj7SSeYb7jT+JVxLNW4lNqZ6yYgkAZ5XAaXs0e63hwsEHsLDcQjqImSwvEkbxdjm8COH6grZVAbgNsuylOHzO7kpLqcn5slu8zwDgLjxHVyv9AREQEREBfHNvxX1EGlNTdFrELrLDNACg56LMac9EQdBERAREQEREBERAREQEREBFFdp94WH0FxNUNdIP3Ufykl+NiBo0/aIVS7T79qiS7aKFtO3gJH2kk8w33Gn8SC+8QxCKBhkmlZEwcXPcGj4lVltPvxo4btpWOq3jTNrHF+IjM70Fj1VDVldVV8wzvmq5nEho70jupDGjhw4AKe7L7kq2os6pc2jj6HvynyY02HPiQR0QcDafebiNdcPnMMZ/dw3jb5Eg5nDwJI8Fq7Mbv6+vsYaciM/vZPk47dQ46uH2QV6G2X3XYfRWc2Ht5B+8mtIb9Wttlb6C/ipqAgqHZjcTTR2dWyuqXc2MvHH5Ejvu87t8laWF4VDTM7OCFkLPosaGjzNuJ8StxEHm3fbsq6grW1kF2Rzv7QFunZztOZ1rcL2zjxzdFdO7baxuJ0TJtBK35Odo0tI0C5A+i4WcPO3Jb+2OzrMQpJaaTTOLsd9B7dWP9D8Rcc15z3d7QyYLiTo57sjL+wqmn5tiQ2QfZJvfW7S63FB6mRfGuBAINwdQRzX1AREQEREBERAREQEREBERAREQEREBERAVH/tC4jWwSQCOokZTSxuBYw5BnYe+HObYuBa9vdJtoVeCgW+zAvasLlIF3wEVDfJlxJ/A5xt1AQeddmdkavEHEUsDpACA5+jWNv9J7tL+HFW7svuGjbZ9dOZDxMUN2t8jIRmI8g3zUd/Z5x/sa19K492oZ3enaRAuHldmf4NXoxBzMD2fpqNmSmgZCNL5R3nW+k895x8SSumiICIiAiIgKj/ANoTY/RuIxN+jHU29GxSH8mH7nirwWvX0bJonxSND2SNcx7Tza4WI/NBWO4bbL2mm9jld8tTtHZ34vh4N/Bo3yLfFWsvJmIU9RgGK90nNC/PGeAlhde19PnNu09DfovUmA4vHWU8VRC7NHI0OHhyc0+IIIPiCg30REBERAREQEREH//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pic>
        <p:nvPicPr>
          <p:cNvPr id="16391" name="Picture 6" descr="http://madebytribe.co/wp-content/uploads/2014/11/checkl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538" y="2420938"/>
            <a:ext cx="3151187"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a:xfrm>
            <a:off x="468313" y="115888"/>
            <a:ext cx="8229600" cy="1081087"/>
          </a:xfrm>
        </p:spPr>
        <p:txBody>
          <a:bodyPr/>
          <a:lstStyle/>
          <a:p>
            <a:pPr eaLnBrk="1" hangingPunct="1"/>
            <a:r>
              <a:rPr lang="el-GR" altLang="el-GR" sz="3200" smtClean="0"/>
              <a:t>Η επίδραση των σωματικών χειρισμών στο αυτόνομο νευρικό σύστημα</a:t>
            </a:r>
          </a:p>
        </p:txBody>
      </p:sp>
      <p:sp>
        <p:nvSpPr>
          <p:cNvPr id="17411" name="6 - Θέση περιεχομένου"/>
          <p:cNvSpPr>
            <a:spLocks noGrp="1"/>
          </p:cNvSpPr>
          <p:nvPr>
            <p:ph idx="1"/>
          </p:nvPr>
        </p:nvSpPr>
        <p:spPr>
          <a:xfrm>
            <a:off x="457200" y="1484313"/>
            <a:ext cx="8229600" cy="4752975"/>
          </a:xfrm>
        </p:spPr>
        <p:txBody>
          <a:bodyPr/>
          <a:lstStyle/>
          <a:p>
            <a:pPr eaLnBrk="1" hangingPunct="1"/>
            <a:r>
              <a:rPr lang="el-GR" altLang="el-GR" sz="2400" smtClean="0"/>
              <a:t>Η </a:t>
            </a:r>
            <a:r>
              <a:rPr lang="en-US" altLang="el-GR" sz="2400" smtClean="0"/>
              <a:t>Field</a:t>
            </a:r>
            <a:r>
              <a:rPr lang="el-GR" altLang="el-GR" sz="2400" smtClean="0"/>
              <a:t> πρωτοπόρος στην έρευνα της θεραπευτικής μάλαξης θεωρεί ότι τα τελευταία χρόνια υπάρχει εμπειρική απόδειξη για την ευνοϊκή επίδρασή της στην διευκόλυνση της ανάπτυξης του παιδιού, στην ελάττωση του πόνου, στην αύξηση της ετοιμότητας, στην ελάττωση του άγχους και της κατάθλιψης και στην ενδυνάμωση της λειτουργίας του ανοσοποιητικού συστήματος. </a:t>
            </a:r>
          </a:p>
          <a:p>
            <a:pPr eaLnBrk="1" hangingPunct="1"/>
            <a:r>
              <a:rPr lang="el-GR" altLang="el-GR" sz="2400" smtClean="0"/>
              <a:t>Σύμφωνα με τον </a:t>
            </a:r>
            <a:r>
              <a:rPr lang="en-US" altLang="el-GR" sz="2400" smtClean="0"/>
              <a:t>Farrow</a:t>
            </a:r>
            <a:r>
              <a:rPr lang="el-GR" altLang="el-GR" sz="2400" smtClean="0"/>
              <a:t> η αναλγητική επίδραση της μάλαξης οφείλεται στη προκαλούμενη μυϊκή χαλάρωση και στην απελευθέρωση εγκεφαλινών</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a:xfrm>
            <a:off x="468313" y="115888"/>
            <a:ext cx="8229600" cy="1081087"/>
          </a:xfrm>
        </p:spPr>
        <p:txBody>
          <a:bodyPr/>
          <a:lstStyle/>
          <a:p>
            <a:pPr eaLnBrk="1" hangingPunct="1"/>
            <a:r>
              <a:rPr lang="el-GR" altLang="el-GR" sz="3200" smtClean="0"/>
              <a:t>Η επίδραση των σωματικών χειρισμών στο αυτόνομο νευρικό σύστημα</a:t>
            </a:r>
          </a:p>
        </p:txBody>
      </p:sp>
      <p:sp>
        <p:nvSpPr>
          <p:cNvPr id="4" name="Content Placeholder 3"/>
          <p:cNvSpPr>
            <a:spLocks noGrp="1"/>
          </p:cNvSpPr>
          <p:nvPr>
            <p:ph idx="1"/>
          </p:nvPr>
        </p:nvSpPr>
        <p:spPr>
          <a:xfrm>
            <a:off x="457200" y="1484313"/>
            <a:ext cx="8229600" cy="4752975"/>
          </a:xfrm>
        </p:spPr>
        <p:txBody>
          <a:bodyPr rtlCol="0">
            <a:noAutofit/>
          </a:bodyPr>
          <a:lstStyle/>
          <a:p>
            <a:pPr marL="0" indent="0" eaLnBrk="1" fontAlgn="auto" hangingPunct="1">
              <a:spcAft>
                <a:spcPts val="600"/>
              </a:spcAft>
              <a:buFont typeface="Arial" pitchFamily="34" charset="0"/>
              <a:buNone/>
              <a:defRPr/>
            </a:pPr>
            <a:r>
              <a:rPr lang="el-GR" sz="2400" b="1" dirty="0" smtClean="0">
                <a:solidFill>
                  <a:srgbClr val="004B82"/>
                </a:solidFill>
              </a:rPr>
              <a:t>Μελέτες </a:t>
            </a:r>
            <a:r>
              <a:rPr lang="el-GR" sz="2400" b="1" dirty="0">
                <a:solidFill>
                  <a:srgbClr val="004B82"/>
                </a:solidFill>
              </a:rPr>
              <a:t>σε </a:t>
            </a:r>
            <a:r>
              <a:rPr lang="el-GR" sz="2400" b="1" dirty="0" smtClean="0">
                <a:solidFill>
                  <a:srgbClr val="004B82"/>
                </a:solidFill>
              </a:rPr>
              <a:t>ασθενείς </a:t>
            </a:r>
            <a:r>
              <a:rPr lang="el-GR" sz="2400" b="1" dirty="0">
                <a:solidFill>
                  <a:srgbClr val="004B82"/>
                </a:solidFill>
              </a:rPr>
              <a:t>με </a:t>
            </a:r>
            <a:r>
              <a:rPr lang="el-GR" sz="2400" b="1" dirty="0" smtClean="0">
                <a:solidFill>
                  <a:srgbClr val="004B82"/>
                </a:solidFill>
              </a:rPr>
              <a:t>επώδυνα σύνδρομα</a:t>
            </a:r>
            <a:endParaRPr lang="el-GR" sz="2400" b="1" dirty="0">
              <a:solidFill>
                <a:srgbClr val="004B82"/>
              </a:solidFill>
            </a:endParaRPr>
          </a:p>
          <a:p>
            <a:pPr eaLnBrk="1" fontAlgn="auto" hangingPunct="1">
              <a:spcAft>
                <a:spcPts val="600"/>
              </a:spcAft>
              <a:buFont typeface="Arial" pitchFamily="34" charset="0"/>
              <a:buChar char="•"/>
              <a:defRPr/>
            </a:pPr>
            <a:r>
              <a:rPr lang="el-GR" sz="2400" dirty="0" smtClean="0"/>
              <a:t>Ο </a:t>
            </a:r>
            <a:r>
              <a:rPr lang="en-US" sz="2400" dirty="0"/>
              <a:t>Meek</a:t>
            </a:r>
            <a:r>
              <a:rPr lang="el-GR" sz="2400" dirty="0"/>
              <a:t> συσχέτισε τη μάλαξη της ράχης με ελαττώσεις στην αρτηριακή πίεση (συστολική και διαστολική), στη καρδιακή συχνότητα επίσης, καθώς και με αύξηση στη θερμοκρασία δέρματος</a:t>
            </a:r>
          </a:p>
          <a:p>
            <a:pPr eaLnBrk="1" fontAlgn="auto" hangingPunct="1">
              <a:spcAft>
                <a:spcPts val="600"/>
              </a:spcAft>
              <a:buFont typeface="Arial" pitchFamily="34" charset="0"/>
              <a:buChar char="•"/>
              <a:defRPr/>
            </a:pPr>
            <a:r>
              <a:rPr lang="el-GR" sz="2400" dirty="0"/>
              <a:t>Σε μια μελέτη (</a:t>
            </a:r>
            <a:r>
              <a:rPr lang="en-US" sz="2400" dirty="0"/>
              <a:t>Reed</a:t>
            </a:r>
            <a:r>
              <a:rPr lang="el-GR" sz="2400" dirty="0"/>
              <a:t> και </a:t>
            </a:r>
            <a:r>
              <a:rPr lang="en-US" sz="2400" dirty="0"/>
              <a:t>Held</a:t>
            </a:r>
            <a:r>
              <a:rPr lang="el-GR" sz="2400" dirty="0"/>
              <a:t>), μελετήθηκε η επίδραση τύπου μάλαξης συνδετικού ιστού στο αυτόνομο νευρικό σύστημα σε πληθυσμό μέσης και μεγαλύτερης ηλικίας. Δεν αποκαλύφθηκαν σημαντικές μεταβολές μετά την εφαρμογή της μάλαξης</a:t>
            </a:r>
          </a:p>
          <a:p>
            <a:pPr eaLnBrk="1" fontAlgn="auto" hangingPunct="1">
              <a:spcAft>
                <a:spcPts val="0"/>
              </a:spcAft>
              <a:buFont typeface="Arial" pitchFamily="34" charset="0"/>
              <a:buChar char="•"/>
              <a:defRPr/>
            </a:pPr>
            <a:endParaRPr lang="el-GR" sz="2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ad6f079faa8db40536cb8fa787b1af72be1ebe1"/>
  <p:tag name="ISPRING_RESOURCE_PATHS_HASH_PRESENTER" val="d86149e5c9fc95dee7b38cb7ec82a6fcaece7"/>
</p:tagLst>
</file>

<file path=ppt/theme/theme1.xml><?xml version="1.0" encoding="utf-8"?>
<a:theme xmlns:a="http://schemas.openxmlformats.org/drawingml/2006/main" name="OC_template_updated">
  <a:themeElements>
    <a:clrScheme name="Custom 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914</TotalTime>
  <Words>1326</Words>
  <Application>Microsoft Office PowerPoint</Application>
  <PresentationFormat>On-screen Show (4:3)</PresentationFormat>
  <Paragraphs>97</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OC_template_updated</vt:lpstr>
      <vt:lpstr>Φυσικοθεραπεία σε ειδικές πληθυσμιακές μονάδες (Ε)</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259</cp:revision>
  <dcterms:created xsi:type="dcterms:W3CDTF">2013-03-04T13:35:19Z</dcterms:created>
  <dcterms:modified xsi:type="dcterms:W3CDTF">2015-11-11T10:38:28Z</dcterms:modified>
</cp:coreProperties>
</file>