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64" r:id="rId12"/>
    <p:sldId id="278" r:id="rId13"/>
    <p:sldId id="279" r:id="rId14"/>
    <p:sldId id="280" r:id="rId15"/>
    <p:sldId id="282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B466D0-F44B-4762-A6C4-C0349B7BB234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6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3CE37F-CB48-4807-A970-E749F1EB64CC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5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65FF49-B4CF-4EBE-99BC-E5C09497EE01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6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2FAB8D-4FEF-49F0-9649-42A6E7146BFD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4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0BC323-5084-4716-B88B-54F325E19707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9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1CC767-6704-420D-864F-B9EFD2F3ED18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7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EF7B-6333-4309-9138-26D0B614CB89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7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114425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/>
            </a:lvl1pPr>
            <a:lvl2pPr>
              <a:buClr>
                <a:schemeClr val="accent6">
                  <a:lumMod val="50000"/>
                </a:schemeClr>
              </a:buClr>
              <a:defRPr/>
            </a:lvl2pPr>
            <a:lvl3pPr>
              <a:buClr>
                <a:schemeClr val="accent6">
                  <a:lumMod val="50000"/>
                </a:schemeClr>
              </a:buClr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  <a:lvl5pPr>
              <a:buClr>
                <a:schemeClr val="accent6">
                  <a:lumMod val="50000"/>
                </a:schemeClr>
              </a:buClr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CEC47-7F25-4608-A49F-62A64B73C21B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1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534B1-FAC8-412D-8A57-7B72187D7E13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9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EA9C-0999-4ABA-8E33-3AE219840743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84DD-7B54-4317-A5CA-25D0707CD79C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0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9A777-F5E4-4C5E-942D-1A1D7F91E552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2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BD7E1-8BF4-42C4-9CA0-5D985C5437A0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4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6209E-EE83-4D12-945C-BFEF40965BBA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7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D60FB-F64A-4A36-8650-96F62F9EC9A7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2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DE5E6A-F471-4514-BCCA-FBFDAA6F642D}" type="slidenum">
              <a:rPr lang="el-GR" altLang="el-G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l-GR" altLang="el-GR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 </a:t>
            </a:r>
            <a:r>
              <a:rPr lang="en-US" sz="2400" b="1" dirty="0" smtClean="0"/>
              <a:t> </a:t>
            </a:r>
            <a:r>
              <a:rPr lang="el-GR" sz="2400" b="1" dirty="0" smtClean="0"/>
              <a:t>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Δήμος Ν. Πανταζής 2014. </a:t>
            </a:r>
            <a:r>
              <a:rPr lang="el-GR" sz="2000" dirty="0"/>
              <a:t>Δήμος </a:t>
            </a:r>
            <a:r>
              <a:rPr lang="el-GR" sz="2000" dirty="0" smtClean="0"/>
              <a:t>Ν. Πανταζής. </a:t>
            </a:r>
            <a:r>
              <a:rPr lang="el-GR" sz="2000" dirty="0"/>
              <a:t>«Γενική και Μαθηματική Χαρτογραφία. Άσκηση </a:t>
            </a:r>
            <a:r>
              <a:rPr lang="en-US" sz="2000" dirty="0" smtClean="0"/>
              <a:t>4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569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4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1 από </a:t>
            </a:r>
            <a:r>
              <a:rPr lang="en-US" altLang="el-GR" sz="3200" b="0" dirty="0" smtClean="0"/>
              <a:t>6</a:t>
            </a:r>
            <a:r>
              <a:rPr lang="el-GR" altLang="el-GR" sz="3200" b="0" dirty="0" smtClean="0"/>
              <a:t>)</a:t>
            </a:r>
            <a:endParaRPr lang="en-US" altLang="el-GR" sz="32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578850" cy="525648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Arial" charset="0"/>
              <a:buNone/>
              <a:defRPr/>
            </a:pPr>
            <a:r>
              <a:rPr lang="el-GR" altLang="el-GR" sz="2400" dirty="0" smtClean="0"/>
              <a:t>Απαντήστε στις παρακάτω ερωτήσεις / εργασίες, χρησιμοποιώντας τις σημειώσεις σας, τους χάρτες και αεροφωτογραφίες, που σας έχουν </a:t>
            </a:r>
            <a:r>
              <a:rPr lang="el-GR" altLang="el-GR" sz="2400" dirty="0" smtClean="0"/>
              <a:t>δοθεί:</a:t>
            </a:r>
            <a:endParaRPr lang="el-GR" altLang="el-GR" sz="2400" dirty="0" smtClean="0"/>
          </a:p>
          <a:p>
            <a:pPr marL="514350" indent="-514350" eaLnBrk="1" hangingPunct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/>
              <a:defRPr/>
            </a:pPr>
            <a:r>
              <a:rPr lang="el-GR" altLang="el-GR" sz="2400" dirty="0" smtClean="0"/>
              <a:t>Εντοπίστε τα τέσσερα σημεία που ορίζουν την περιοχή της αεροφωτογραφίας πάνω στον χάρτη ακολουθώντας τα παρακάτω βήματα.</a:t>
            </a:r>
          </a:p>
          <a:p>
            <a:pPr marL="742050" lvl="1" indent="-342000"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altLang="el-GR" sz="2400" dirty="0" smtClean="0"/>
              <a:t>Βρείτε την κλίμακα του χάρτη και την κλίμακα της αεροφωτογραφίας. Διατηρούνται σταθερές;</a:t>
            </a:r>
            <a:endParaRPr lang="en-US" altLang="el-GR" sz="2400" dirty="0" smtClean="0"/>
          </a:p>
          <a:p>
            <a:pPr marL="742050" lvl="1" indent="-342000"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itchFamily="2" charset="2"/>
              <a:buChar char="§"/>
              <a:defRPr/>
            </a:pPr>
            <a:r>
              <a:rPr lang="el-GR" altLang="zh-TW" sz="2400" dirty="0" smtClean="0"/>
              <a:t>Εντοπίστε δύο τουλάχιστον (ή περισσότερα) χαρακτηριστικά σημεία, κοινά στην αεροφωτογραφία και στον χάρτη.</a:t>
            </a:r>
            <a:endParaRPr lang="el-GR" altLang="el-GR" sz="2400" dirty="0" smtClean="0"/>
          </a:p>
          <a:p>
            <a:pPr marL="342000" indent="-342000"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itchFamily="2" charset="2"/>
              <a:buChar char="§"/>
              <a:defRPr/>
            </a:pPr>
            <a:endParaRPr lang="en-US" altLang="el-GR" sz="24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4F56DAF-215D-4AED-8DF6-E54F71864B44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Άσκηση </a:t>
            </a:r>
            <a:r>
              <a:rPr lang="en-US" altLang="el-GR" dirty="0"/>
              <a:t>4 </a:t>
            </a:r>
            <a:r>
              <a:rPr lang="en-US" altLang="el-GR" sz="3200" b="0" dirty="0" smtClean="0"/>
              <a:t>(</a:t>
            </a:r>
            <a:r>
              <a:rPr lang="el-GR" altLang="el-GR" sz="3200" b="0" dirty="0"/>
              <a:t>2</a:t>
            </a:r>
            <a:r>
              <a:rPr lang="el-GR" altLang="el-GR" sz="3200" b="0" dirty="0" smtClean="0"/>
              <a:t> </a:t>
            </a:r>
            <a:r>
              <a:rPr lang="el-GR" altLang="el-GR" sz="3200" b="0" dirty="0"/>
              <a:t>από </a:t>
            </a:r>
            <a:r>
              <a:rPr lang="en-US" altLang="el-GR" sz="3200" b="0" dirty="0" smtClean="0"/>
              <a:t>6</a:t>
            </a:r>
            <a:r>
              <a:rPr lang="el-GR" altLang="el-GR" sz="3200" b="0" dirty="0" smtClean="0"/>
              <a:t>)</a:t>
            </a:r>
            <a:endParaRPr lang="en-US" alt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smtClean="0"/>
              <a:t>Μετρείστε τις αποστάσεις καθενός εκ των τεσσάρων σημείων, που ορίζουν την περιοχή της αεροφωτογραφίας, από τα δύο χαρακτηριστικά σημεία (πάνω στην αεροφωτογραφία).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smtClean="0"/>
              <a:t>Μετατρέψτε τις μετρημένες αποστάσεις πάνω στην αεροφωτογραφία σε πραγματικές αποστάσεις.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B0DEE0-4014-40F1-9152-D40545745201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Άσκηση </a:t>
            </a:r>
            <a:r>
              <a:rPr lang="en-US" altLang="el-GR" dirty="0"/>
              <a:t>4 </a:t>
            </a:r>
            <a:r>
              <a:rPr lang="en-US" altLang="el-GR" sz="3200" b="0" dirty="0" smtClean="0"/>
              <a:t>(</a:t>
            </a:r>
            <a:r>
              <a:rPr lang="el-GR" altLang="el-GR" sz="3200" b="0" dirty="0"/>
              <a:t>3</a:t>
            </a:r>
            <a:r>
              <a:rPr lang="el-GR" altLang="el-GR" sz="3200" b="0" dirty="0" smtClean="0"/>
              <a:t> </a:t>
            </a:r>
            <a:r>
              <a:rPr lang="el-GR" altLang="el-GR" sz="3200" b="0" dirty="0"/>
              <a:t>από </a:t>
            </a:r>
            <a:r>
              <a:rPr lang="en-US" altLang="el-GR" sz="3200" b="0" dirty="0" smtClean="0"/>
              <a:t>6</a:t>
            </a:r>
            <a:r>
              <a:rPr lang="el-GR" altLang="el-GR" sz="3200" b="0" dirty="0" smtClean="0"/>
              <a:t>)</a:t>
            </a:r>
            <a:endParaRPr lang="en-US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smtClean="0"/>
              <a:t>Μετατρέψτε τις πραγματικές αποστάσεις σε αποστάσεις πάνω στον χάρτη και ραπορτάρετε τα τέσσερα σημεία πάνω στον χάρτη (κάθε σημείο θα οριστεί ως τομή δύο κύκλων).</a:t>
            </a:r>
            <a:endParaRPr lang="en-US" altLang="zh-TW" sz="240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smtClean="0"/>
              <a:t>Εξετάστε πως επηρεάζεται το αποτέλεσμα (ακρίβεια εντοπισμού) με την αύξηση του πλήθους των μετρήσεων (=αποστάσεων) για κάθε σημείο (από τα τέσσερα που ορίζουν την αεροφωτογραφία) και με την διαφορετική κατανομή και γεωμετρία των χαρακτηριστικών σημείων.</a:t>
            </a:r>
            <a:endParaRPr lang="en-US" altLang="el-GR" sz="24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88D7AB0-9567-4FAA-A6D1-3A527CCD2604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Άσκηση </a:t>
            </a:r>
            <a:r>
              <a:rPr lang="en-US" altLang="el-GR" dirty="0"/>
              <a:t>4 </a:t>
            </a:r>
            <a:r>
              <a:rPr lang="en-US" altLang="el-GR" sz="3200" b="0" dirty="0" smtClean="0"/>
              <a:t>(</a:t>
            </a:r>
            <a:r>
              <a:rPr lang="el-GR" altLang="el-GR" sz="3200" b="0" dirty="0"/>
              <a:t>4</a:t>
            </a:r>
            <a:r>
              <a:rPr lang="el-GR" altLang="el-GR" sz="3200" b="0" dirty="0" smtClean="0"/>
              <a:t> </a:t>
            </a:r>
            <a:r>
              <a:rPr lang="el-GR" altLang="el-GR" sz="3200" b="0" dirty="0"/>
              <a:t>από </a:t>
            </a:r>
            <a:r>
              <a:rPr lang="en-US" altLang="el-GR" sz="3200" b="0" dirty="0" smtClean="0"/>
              <a:t>6</a:t>
            </a:r>
            <a:r>
              <a:rPr lang="el-GR" altLang="el-GR" sz="3200" b="0" dirty="0" smtClean="0"/>
              <a:t>)</a:t>
            </a:r>
            <a:endParaRPr lang="en-US" alt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smtClean="0"/>
              <a:t>Υπολογίστε το εμβαδόν της χαρτογραφημένης επιφάνειας σε τετραγωνικά εκατοστά στην “πραγματικότητα” του χάρτη και σε τετραγωνικά χιλιόμετρα στην πραγματικότητα. Περιγράψτε την διαδικασία.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smtClean="0"/>
              <a:t>Περιγράψτε και εφαρμόστε τρόπους για την εξακρίβωση της ακρίβειας, της ορθότητας και της αξιοπιστίας του χάρτη που σας έχει δοθεί.</a:t>
            </a:r>
            <a:endParaRPr lang="en-US" altLang="el-GR" sz="240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15621D5-3BFF-4C0C-A487-10DB731C1A00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Άσκηση </a:t>
            </a:r>
            <a:r>
              <a:rPr lang="en-US" altLang="el-GR" dirty="0"/>
              <a:t>4 </a:t>
            </a:r>
            <a:r>
              <a:rPr lang="en-US" altLang="el-GR" sz="3200" b="0" dirty="0" smtClean="0"/>
              <a:t>(</a:t>
            </a:r>
            <a:r>
              <a:rPr lang="el-GR" altLang="el-GR" sz="3200" b="0" dirty="0"/>
              <a:t>5</a:t>
            </a:r>
            <a:r>
              <a:rPr lang="el-GR" altLang="el-GR" sz="3200" b="0" dirty="0" smtClean="0"/>
              <a:t> </a:t>
            </a:r>
            <a:r>
              <a:rPr lang="el-GR" altLang="el-GR" sz="3200" b="0" dirty="0"/>
              <a:t>από </a:t>
            </a:r>
            <a:r>
              <a:rPr lang="en-US" altLang="el-GR" sz="3200" b="0" dirty="0" smtClean="0"/>
              <a:t>6</a:t>
            </a:r>
            <a:r>
              <a:rPr lang="el-GR" altLang="el-GR" sz="3200" b="0" dirty="0" smtClean="0"/>
              <a:t>)</a:t>
            </a:r>
            <a:endParaRPr lang="en-US" altLang="el-GR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 startAt="2"/>
            </a:pPr>
            <a:r>
              <a:rPr lang="fr-FR" altLang="zh-TW" sz="2400" dirty="0" smtClean="0"/>
              <a:t>Επιβεβα</a:t>
            </a:r>
            <a:r>
              <a:rPr lang="fr-FR" altLang="zh-TW" sz="2400" dirty="0" err="1" smtClean="0"/>
              <a:t>ιώστε</a:t>
            </a:r>
            <a:r>
              <a:rPr lang="fr-FR" altLang="zh-TW" sz="2400" dirty="0" smtClean="0"/>
              <a:t> </a:t>
            </a:r>
            <a:r>
              <a:rPr lang="fr-FR" altLang="zh-TW" sz="2400" dirty="0" err="1" smtClean="0"/>
              <a:t>την</a:t>
            </a:r>
            <a:r>
              <a:rPr lang="fr-FR" altLang="zh-TW" sz="2400" dirty="0" smtClean="0"/>
              <a:t> </a:t>
            </a:r>
            <a:r>
              <a:rPr lang="fr-FR" altLang="zh-TW" sz="2400" dirty="0" err="1" smtClean="0"/>
              <a:t>γρ</a:t>
            </a:r>
            <a:r>
              <a:rPr lang="fr-FR" altLang="zh-TW" sz="2400" dirty="0" smtClean="0"/>
              <a:t>αφική κλίμακα του χάρτη σας με τρεις διαφορετικές μετρήσεις </a:t>
            </a:r>
            <a:r>
              <a:rPr lang="el-GR" altLang="zh-TW" sz="2400" dirty="0" smtClean="0"/>
              <a:t>ακολουθώντας τα παρακάτω βήματα.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dirty="0" smtClean="0"/>
              <a:t>Μετρείστε τρεις διαφορετικές αποστάσεις σε </a:t>
            </a:r>
            <a:r>
              <a:rPr lang="en-US" altLang="zh-TW" sz="2400" dirty="0" smtClean="0"/>
              <a:t>cm</a:t>
            </a:r>
            <a:r>
              <a:rPr lang="el-GR" altLang="zh-TW" sz="2400" dirty="0" smtClean="0"/>
              <a:t> πάνω στην γραφική κλίμακα (σε μέτρα/χιλιόμετρα) και </a:t>
            </a:r>
            <a:endParaRPr lang="en-US" altLang="zh-TW" sz="24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dirty="0" smtClean="0"/>
              <a:t>Υπολογίστε την πραγματική τους τιμή μέσω της ονομαστικής κλίμακας.</a:t>
            </a:r>
            <a:endParaRPr lang="en-US" altLang="zh-TW" sz="24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el-GR" altLang="zh-TW" sz="2400" dirty="0"/>
              <a:t>Παρατηρείτε διαφορά ανάμεσα στην υπολογισμένη πραγματική τιμή και στην αναγραφόμενη στην γραφική κλίμακα; Αν ναι, ποιό θεωρείτε ορθότερο ως αποτέλεσμα. Δικαιολογείστε την απάντησή σας</a:t>
            </a:r>
            <a:r>
              <a:rPr lang="el-GR" altLang="zh-TW" sz="2400" dirty="0" smtClean="0"/>
              <a:t>.</a:t>
            </a:r>
            <a:endParaRPr lang="el-GR" altLang="zh-TW" sz="24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7F68674-06B1-4DEB-B5AF-6E94D100117E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Άσκηση </a:t>
            </a:r>
            <a:r>
              <a:rPr lang="en-US" altLang="el-GR" dirty="0"/>
              <a:t>4 </a:t>
            </a:r>
            <a:r>
              <a:rPr lang="en-US" altLang="el-GR" sz="3200" b="0" dirty="0" smtClean="0"/>
              <a:t>(</a:t>
            </a:r>
            <a:r>
              <a:rPr lang="el-GR" altLang="el-GR" sz="3200" b="0" dirty="0"/>
              <a:t>6</a:t>
            </a:r>
            <a:r>
              <a:rPr lang="el-GR" altLang="el-GR" sz="3200" b="0" dirty="0" smtClean="0"/>
              <a:t> </a:t>
            </a:r>
            <a:r>
              <a:rPr lang="el-GR" altLang="el-GR" sz="3200" b="0" dirty="0"/>
              <a:t>από </a:t>
            </a:r>
            <a:r>
              <a:rPr lang="en-US" altLang="el-GR" sz="3200" b="0" dirty="0" smtClean="0"/>
              <a:t>6</a:t>
            </a:r>
            <a:r>
              <a:rPr lang="el-GR" altLang="el-GR" sz="3200" b="0" dirty="0" smtClean="0"/>
              <a:t>)</a:t>
            </a:r>
            <a:endParaRPr lang="en-US" altLang="el-GR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 startAt="3"/>
            </a:pPr>
            <a:r>
              <a:rPr lang="el-GR" altLang="zh-TW" sz="2400" dirty="0" smtClean="0"/>
              <a:t>Ποια η γνώμη σας για τις αισθητικές ποιοτικές ιδιότητες του χάρτη; Δικαιολογείστε την δίνοντας συγκεκριμένα παραδείγματα.</a:t>
            </a:r>
            <a:endParaRPr lang="en-US" altLang="zh-TW" sz="2400" dirty="0" smtClean="0"/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 startAt="3"/>
            </a:pPr>
            <a:r>
              <a:rPr lang="el-GR" altLang="zh-TW" sz="2400" dirty="0"/>
              <a:t>Εξετάστε ποια από τα βασικά και δευτερεύοντα χαρτογραφικά χαρακτηριστικά παρουσιάζονται (αναφέρονται) στον χάρτη σας.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 startAt="3"/>
            </a:pPr>
            <a:r>
              <a:rPr lang="el-GR" altLang="zh-TW" sz="2400" dirty="0"/>
              <a:t>Εξετάστε αν ο χάρτης σας είναι πρωτογενής ή παράγωγος. Δικαιολογείστε την απάντησή σας. </a:t>
            </a:r>
            <a:endParaRPr lang="en-US" altLang="zh-TW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984807"/>
              </a:buClr>
              <a:buFont typeface="Wingdings" panose="05000000000000000000" pitchFamily="2" charset="2"/>
              <a:buChar char="ü"/>
            </a:pPr>
            <a:r>
              <a:rPr lang="el-GR" altLang="zh-TW" sz="2400" dirty="0" smtClean="0"/>
              <a:t>ΟΛΕΣ </a:t>
            </a:r>
            <a:r>
              <a:rPr lang="el-GR" altLang="zh-TW" sz="2400" dirty="0"/>
              <a:t>ΟΙ ΕΡΩΤΗΣΕΙΣ ΑΦΟΡΟΥΝ ΚΑΙ ΤΟΥΣ ΔΥΟ ΧΑΡΤΕΣ. </a:t>
            </a:r>
            <a:endParaRPr lang="en-US" altLang="el-GR" sz="2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4807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5C62AF-02D2-40D6-9585-370D74D55EC1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81988454be0647ab14c745efb8aa4ebee71e3"/>
</p:tagLst>
</file>

<file path=ppt/theme/theme1.xml><?xml version="1.0" encoding="utf-8"?>
<a:theme xmlns:a="http://schemas.openxmlformats.org/drawingml/2006/main" name="OC_template_updated">
  <a:themeElements>
    <a:clrScheme name="Προσαρμοσμένο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1018</Words>
  <Application>Microsoft Office PowerPoint</Application>
  <PresentationFormat>Προβολή στην οθόνη (4:3)</PresentationFormat>
  <Paragraphs>102</Paragraphs>
  <Slides>14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OC_template_updated</vt:lpstr>
      <vt:lpstr>1_OC_template_updated</vt:lpstr>
      <vt:lpstr>Γενική και Μαθηματική Χαρτογραφία (Ε)</vt:lpstr>
      <vt:lpstr>Άσκηση 4 (1 από 6)</vt:lpstr>
      <vt:lpstr>Άσκηση 4 (2 από 6)</vt:lpstr>
      <vt:lpstr>Άσκηση 4 (3 από 6)</vt:lpstr>
      <vt:lpstr>Άσκηση 4 (4 από 6)</vt:lpstr>
      <vt:lpstr>Άσκηση 4 (5 από 6)</vt:lpstr>
      <vt:lpstr>Άσκηση 4 (6 από 6)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46</cp:revision>
  <dcterms:created xsi:type="dcterms:W3CDTF">2013-03-04T13:35:19Z</dcterms:created>
  <dcterms:modified xsi:type="dcterms:W3CDTF">2015-12-15T14:37:12Z</dcterms:modified>
</cp:coreProperties>
</file>