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2.xml" ContentType="application/vnd.ms-office.activeX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9" r:id="rId2"/>
    <p:sldMasterId id="2147483710" r:id="rId3"/>
  </p:sldMasterIdLst>
  <p:notesMasterIdLst>
    <p:notesMasterId r:id="rId38"/>
  </p:notesMasterIdLst>
  <p:handoutMasterIdLst>
    <p:handoutMasterId r:id="rId39"/>
  </p:handoutMasterIdLst>
  <p:sldIdLst>
    <p:sldId id="256" r:id="rId4"/>
    <p:sldId id="267" r:id="rId5"/>
    <p:sldId id="309" r:id="rId6"/>
    <p:sldId id="268" r:id="rId7"/>
    <p:sldId id="269" r:id="rId8"/>
    <p:sldId id="270" r:id="rId9"/>
    <p:sldId id="308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2" r:id="rId20"/>
    <p:sldId id="287" r:id="rId21"/>
    <p:sldId id="288" r:id="rId22"/>
    <p:sldId id="289" r:id="rId23"/>
    <p:sldId id="290" r:id="rId24"/>
    <p:sldId id="310" r:id="rId25"/>
    <p:sldId id="291" r:id="rId26"/>
    <p:sldId id="311" r:id="rId27"/>
    <p:sldId id="314" r:id="rId28"/>
    <p:sldId id="312" r:id="rId29"/>
    <p:sldId id="313" r:id="rId30"/>
    <p:sldId id="257" r:id="rId31"/>
    <p:sldId id="262" r:id="rId32"/>
    <p:sldId id="264" r:id="rId33"/>
    <p:sldId id="315" r:id="rId34"/>
    <p:sldId id="316" r:id="rId35"/>
    <p:sldId id="266" r:id="rId36"/>
    <p:sldId id="261" r:id="rId37"/>
  </p:sldIdLst>
  <p:sldSz cx="9144000" cy="6858000" type="screen4x3"/>
  <p:notesSz cx="7104063" cy="10234613"/>
  <p:custDataLst>
    <p:tags r:id="rId4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25/2/2015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25/2/2015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039248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5426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5426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061FE-B492-4070-A4CB-0FA9B925155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0748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E92F4-F7BE-4D57-A9B0-285A91EB9BF9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6438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92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42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4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71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4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28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06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193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94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849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4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177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45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67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56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232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Περιεχό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tx1"/>
                </a:solidFill>
              </a:defRPr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2538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54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1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24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12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8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5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neurysm_endovascular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File_Upload_Bot_(Magnus_Manske)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Xander89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://commons.wikimedia.org/wiki/File:Angioplasty-scheme.sv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Dcoetzee" TargetMode="External"/><Relationship Id="rId4" Type="http://schemas.openxmlformats.org/officeDocument/2006/relationships/hyperlink" Target="http://commons.wikimedia.org/wiki/File:Blausen_0028_Angioplasty_BalloonInflated_01.png" TargetMode="External"/><Relationship Id="rId9" Type="http://schemas.openxmlformats.org/officeDocument/2006/relationships/hyperlink" Target="http://creativecommons.org/licenses/by-sa/3.0/deed.e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TCA_stent_NIH.gif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Knowledge_Seeker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GE_Cardiac_Catheter_Imaging_Suite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en.wikipedia.org/wiki/User:Glitzy_queen00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2.0/" TargetMode="External"/><Relationship Id="rId4" Type="http://schemas.openxmlformats.org/officeDocument/2006/relationships/hyperlink" Target="https://www.flickr.com/photos/kidneynotes/74995088/sizes/o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peni.nlm.nih.gov/detailedresult.php?img=3004883_1749-8090-5-126-3&amp;req=4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Herzschrittmacher_auf_Roentgenbild.jpg" TargetMode="External"/><Relationship Id="rId3" Type="http://schemas.openxmlformats.org/officeDocument/2006/relationships/image" Target="../media/image17.jpeg"/><Relationship Id="rId7" Type="http://schemas.openxmlformats.org/officeDocument/2006/relationships/hyperlink" Target="http://creativecommons.org/licenses/by/3.0/deed.en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BruceBlaus" TargetMode="External"/><Relationship Id="rId11" Type="http://schemas.openxmlformats.org/officeDocument/2006/relationships/hyperlink" Target="http://commons.wikimedia.org/wiki/User:Stevenfruitsmaak" TargetMode="External"/><Relationship Id="rId5" Type="http://schemas.openxmlformats.org/officeDocument/2006/relationships/hyperlink" Target="http://commons.wikimedia.org/wiki/File:Blausen_0696_PacemakerPlacement.png" TargetMode="External"/><Relationship Id="rId10" Type="http://schemas.openxmlformats.org/officeDocument/2006/relationships/hyperlink" Target="http://commons.wikimedia.org/wiki/File:St_Jude_Medical_pacemaker_with_ruler.jpg" TargetMode="External"/><Relationship Id="rId4" Type="http://schemas.openxmlformats.org/officeDocument/2006/relationships/image" Target="../media/image18.jpeg"/><Relationship Id="rId9" Type="http://schemas.openxmlformats.org/officeDocument/2006/relationships/hyperlink" Target="http://commons.wikimedia.org/w/index.php?title=User:Sunzi99&amp;action=edit&amp;redlink=1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hyperlink" Target="https://www.youtube.com/watch?v=csxJYTLXNJY" TargetMode="Externa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erzkatheterlabor_modern.jpe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/index.php?title=User:Neoflash&amp;action=edit&amp;redlink=1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erzkatheterlabor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Frank_Schulenbur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hyperlink" Target="https://www.youtube.com/watch?v=doB9mqeeryM" TargetMode="Externa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Ειδικές Ιατρικές Εφαρμογές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13265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9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Παθήσεις που αντιμετωπίζονται στο αιμοδυναμικό εργαστήριο 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Δρ. Νικόλαος Δ. Θαλασσινός, Επίκουρος Καθηγητής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Χειρουργός Θώρακος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Τμήμα Ραδιολογίας - Ακτινολογίας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Επιπλοκές καρδιακού καθετηριασμού</a:t>
            </a:r>
            <a:r>
              <a:rPr lang="en-US" b="1" dirty="0" smtClean="0"/>
              <a:t> </a:t>
            </a:r>
            <a:r>
              <a:rPr lang="el-GR" sz="3300" b="0" dirty="0" smtClean="0"/>
              <a:t>1/2</a:t>
            </a:r>
          </a:p>
        </p:txBody>
      </p:sp>
      <p:sp>
        <p:nvSpPr>
          <p:cNvPr id="2253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altLang="el-GR" b="1" dirty="0" smtClean="0"/>
              <a:t>Μείζονες</a:t>
            </a:r>
          </a:p>
          <a:p>
            <a:pPr eaLnBrk="1" hangingPunct="1"/>
            <a:r>
              <a:rPr lang="el-GR" altLang="el-GR" dirty="0" smtClean="0"/>
              <a:t>Θάνατος.</a:t>
            </a:r>
          </a:p>
          <a:p>
            <a:pPr eaLnBrk="1" hangingPunct="1"/>
            <a:r>
              <a:rPr lang="el-GR" altLang="el-GR" dirty="0" smtClean="0"/>
              <a:t>Αγγειακό Εγκεφαλικό επεισόδιο.</a:t>
            </a:r>
          </a:p>
          <a:p>
            <a:pPr eaLnBrk="1" hangingPunct="1"/>
            <a:r>
              <a:rPr lang="el-GR" altLang="el-GR" dirty="0" smtClean="0"/>
              <a:t>Έμφραγμα μυοκαρδίου.</a:t>
            </a:r>
          </a:p>
          <a:p>
            <a:pPr eaLnBrk="1" hangingPunct="1"/>
            <a:r>
              <a:rPr lang="el-GR" altLang="el-GR" dirty="0" smtClean="0"/>
              <a:t>Σοβαρή καρδιακή αρρυθμία.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183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l-GR" dirty="0">
                <a:solidFill>
                  <a:prstClr val="white"/>
                </a:solidFill>
              </a:rPr>
              <a:t>Επιπλοκές καρδιακού καθετηριασμού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l-GR" sz="3300" b="0" dirty="0" smtClean="0">
                <a:solidFill>
                  <a:prstClr val="white"/>
                </a:solidFill>
              </a:rPr>
              <a:t>2/2</a:t>
            </a:r>
            <a:endParaRPr lang="el-GR" b="1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Διαχωρισμός της αορτής.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Διάτρηση της καρδιάς.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Αντίδραση στα σκιαγραφικά.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Καρδιακή δυσλειτουργία</a:t>
            </a:r>
            <a:r>
              <a:rPr lang="en-US" dirty="0" smtClean="0"/>
              <a:t> </a:t>
            </a:r>
            <a:r>
              <a:rPr lang="el-GR" dirty="0" smtClean="0"/>
              <a:t>(ανεπάρκεια,</a:t>
            </a:r>
            <a:r>
              <a:rPr lang="en-US" dirty="0" smtClean="0"/>
              <a:t> </a:t>
            </a:r>
            <a:r>
              <a:rPr lang="el-GR" dirty="0" smtClean="0"/>
              <a:t>αρρυθμίες  κ.α.).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Αιμορραγία.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Λοίμωξη.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Αγγειακό τραύμα(ψευδές ανεύρυσμα).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Θρόμβωση-εμβολή.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22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Ενδαγγειακή αποκατάσταση αορτικού ανευρύσματος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pic>
        <p:nvPicPr>
          <p:cNvPr id="5" name="Picture 2" descr="File:Aneurysm endovascu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546" y="1593897"/>
            <a:ext cx="4003576" cy="40135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2987824" y="5614970"/>
            <a:ext cx="3447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3"/>
              </a:rPr>
              <a:t>Aneurysm endovascular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4"/>
              </a:rPr>
              <a:t>File Upload Bot (Magnus Manske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hlinkClick r:id="rId4"/>
              </a:rPr>
              <a:t>)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98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3200" b="1" dirty="0" smtClean="0"/>
              <a:t>Απεικονιστική μελέτη της στεφανιαίας κυκλοφορίας και της λοιπής αρτηριακής  κυκλοφορίας</a:t>
            </a:r>
          </a:p>
        </p:txBody>
      </p:sp>
      <p:sp>
        <p:nvSpPr>
          <p:cNvPr id="2457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Καρδιακή αγγειογραφία (στεφανιογραφία).</a:t>
            </a:r>
          </a:p>
          <a:p>
            <a:pPr eaLnBrk="1" hangingPunct="1"/>
            <a:r>
              <a:rPr lang="el-GR" altLang="el-GR" dirty="0" smtClean="0"/>
              <a:t>Καρδιακή κοιλιογραφία.</a:t>
            </a:r>
          </a:p>
          <a:p>
            <a:pPr eaLnBrk="1" hangingPunct="1"/>
            <a:r>
              <a:rPr lang="el-GR" altLang="el-GR" dirty="0" smtClean="0"/>
              <a:t>Αγγειογραφική απεικόνιση των κόλπων,</a:t>
            </a:r>
            <a:r>
              <a:rPr lang="en-US" altLang="el-GR" dirty="0" smtClean="0"/>
              <a:t> </a:t>
            </a:r>
            <a:r>
              <a:rPr lang="el-GR" altLang="el-GR" dirty="0" smtClean="0"/>
              <a:t>των πνευμονικών αγγείων, της αορτής και περιφερικών κλάδων.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099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Άλλες απεικονιστικές μέθοδοι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Ενδοστεφανιαίο υπερηχογράφημα.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Σπινθηρογράφημα μυοκαρδιακής άρδευσης.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Ραδιοϊσοτοπική </a:t>
            </a:r>
            <a:r>
              <a:rPr lang="el-GR" dirty="0" smtClean="0"/>
              <a:t>αγγειογραφία.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Αξονική τομογραφία της καρδιάς.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</a:t>
            </a:r>
            <a:r>
              <a:rPr lang="el-GR" dirty="0" smtClean="0"/>
              <a:t>.</a:t>
            </a:r>
            <a:r>
              <a:rPr lang="en-US" dirty="0" smtClean="0"/>
              <a:t>R</a:t>
            </a:r>
            <a:r>
              <a:rPr lang="el-GR" dirty="0" smtClean="0"/>
              <a:t>.</a:t>
            </a:r>
            <a:r>
              <a:rPr lang="en-US" dirty="0" smtClean="0"/>
              <a:t>I</a:t>
            </a:r>
            <a:r>
              <a:rPr lang="el-GR" dirty="0" smtClean="0"/>
              <a:t>. Καρδιάς.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Συνδυασμένη μελέτη της καρδιάς με αξονική τομογραφία και </a:t>
            </a:r>
            <a:r>
              <a:rPr lang="en-US" dirty="0" smtClean="0"/>
              <a:t>M</a:t>
            </a:r>
            <a:r>
              <a:rPr lang="el-GR" dirty="0" smtClean="0"/>
              <a:t>.</a:t>
            </a:r>
            <a:r>
              <a:rPr lang="en-US" dirty="0" smtClean="0"/>
              <a:t>R</a:t>
            </a:r>
            <a:r>
              <a:rPr lang="el-GR" dirty="0" smtClean="0"/>
              <a:t>.</a:t>
            </a:r>
            <a:r>
              <a:rPr lang="en-US" dirty="0" smtClean="0"/>
              <a:t>I</a:t>
            </a:r>
            <a:r>
              <a:rPr lang="el-GR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Η χρήση του Ρ.Ε.Τ. στη μελέτη της καρδιακής λειτουργίας.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243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Εκτελούμενες ιατρικές παρεμβατικές πράξεις</a:t>
            </a:r>
          </a:p>
        </p:txBody>
      </p:sp>
      <p:sp>
        <p:nvSpPr>
          <p:cNvPr id="26627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altLang="el-GR" b="1" dirty="0" smtClean="0"/>
              <a:t>Αντιμετώπιση οξέος εμφράγματος του μυοκαρδίου.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l-GR" altLang="el-GR" dirty="0" smtClean="0"/>
              <a:t>Θρομβόλυση.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l-GR" altLang="el-GR" dirty="0" smtClean="0"/>
              <a:t>Αγγειοπλαστική-Τοποθέτηση </a:t>
            </a:r>
            <a:r>
              <a:rPr lang="en-US" altLang="el-GR" dirty="0" smtClean="0"/>
              <a:t>Stent</a:t>
            </a:r>
            <a:r>
              <a:rPr lang="el-GR" altLang="el-GR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304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Οξύ έμφραγμα μυοκαρδίου</a:t>
            </a:r>
            <a:br>
              <a:rPr lang="el-GR" dirty="0" smtClean="0"/>
            </a:br>
            <a:r>
              <a:rPr lang="el-GR" dirty="0" smtClean="0"/>
              <a:t>αντιμετώπιση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206461" y="1310266"/>
            <a:ext cx="4834880" cy="170261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Όσο νωρίτερα τόσο </a:t>
            </a:r>
            <a:r>
              <a:rPr lang="el-GR" dirty="0" smtClean="0"/>
              <a:t>καλύτερα.</a:t>
            </a:r>
          </a:p>
          <a:p>
            <a:r>
              <a:rPr lang="el-GR" dirty="0" smtClean="0"/>
              <a:t>Αγγειοπλαστική.</a:t>
            </a:r>
            <a:endParaRPr lang="el-GR" dirty="0"/>
          </a:p>
          <a:p>
            <a:r>
              <a:rPr lang="el-GR" dirty="0" smtClean="0"/>
              <a:t>Θρομβόλυση.</a:t>
            </a:r>
            <a:endParaRPr lang="el-GR" dirty="0"/>
          </a:p>
        </p:txBody>
      </p:sp>
      <p:pic>
        <p:nvPicPr>
          <p:cNvPr id="34818" name="Picture 2" descr="File:Angioplasty-schem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968" y="2708920"/>
            <a:ext cx="2326592" cy="32403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</p:pic>
      <p:pic>
        <p:nvPicPr>
          <p:cNvPr id="34820" name="Picture 4" descr="File:Blausen 0028 Angioplasty BalloonInflated 0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21916" r="9825" b="2745"/>
          <a:stretch/>
        </p:blipFill>
        <p:spPr bwMode="auto">
          <a:xfrm>
            <a:off x="1008893" y="3222280"/>
            <a:ext cx="4032448" cy="26717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/>
          <p:cNvSpPr/>
          <p:nvPr/>
        </p:nvSpPr>
        <p:spPr>
          <a:xfrm>
            <a:off x="1398895" y="6077247"/>
            <a:ext cx="3252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4"/>
              </a:rPr>
              <a:t>Blausen 0028 Angioplasty BalloonInflated 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hlinkClick r:id="rId4"/>
              </a:rPr>
              <a:t>01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5" tooltip="User:Dcoetzee"/>
              </a:rPr>
              <a:t>Dcoetzee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διαθέσιμη με άδεια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6"/>
              </a:rPr>
              <a:t>CC BY 3.0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5436096" y="6100079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hlinkClick r:id="rId7"/>
              </a:rPr>
              <a:t>Angioplasty-scheme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8" tooltip="User:Xander89"/>
              </a:rPr>
              <a:t>Xander89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διαθέσιμη με άδεια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9"/>
              </a:rPr>
              <a:t>CC BY-SA 3.0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191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Αγγειοπλαστική στεφανιαίων αρτηρι</a:t>
            </a:r>
            <a:r>
              <a:rPr lang="el-GR" dirty="0"/>
              <a:t>ώ</a:t>
            </a:r>
            <a:r>
              <a:rPr lang="el-GR" dirty="0" smtClean="0"/>
              <a:t>ν και τοποθέτηση </a:t>
            </a:r>
            <a:r>
              <a:rPr lang="en-US" dirty="0" smtClean="0"/>
              <a:t>stent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pic>
        <p:nvPicPr>
          <p:cNvPr id="4" name="Picture 2" descr="File:PTCA stent NI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1484784"/>
            <a:ext cx="3049467" cy="46289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3178188" y="6113719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3"/>
              </a:rPr>
              <a:t>PTCA stent 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hlinkClick r:id="rId3"/>
              </a:rPr>
              <a:t>NIH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4" tooltip="User:Knowledge Seeker"/>
              </a:rPr>
              <a:t>Knowledge Seeker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διαθέσιμ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o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ως κοινό κτήμα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528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Βασικές παράμετροι  αντιμετώπισης των συμβαμ</a:t>
            </a:r>
            <a:r>
              <a:rPr lang="el-GR" dirty="0"/>
              <a:t>ά</a:t>
            </a:r>
            <a:r>
              <a:rPr lang="el-GR" b="1" dirty="0" smtClean="0"/>
              <a:t>των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l-GR" dirty="0" smtClean="0"/>
              <a:t>Η σημασία του χρόνου.</a:t>
            </a:r>
          </a:p>
          <a:p>
            <a:pPr>
              <a:defRPr/>
            </a:pPr>
            <a:r>
              <a:rPr lang="el-GR" dirty="0" smtClean="0"/>
              <a:t>Θεραπευτική στρατηγική μετά από θρομβόλυση.</a:t>
            </a:r>
          </a:p>
          <a:p>
            <a:pPr>
              <a:defRPr/>
            </a:pPr>
            <a:r>
              <a:rPr lang="el-GR" dirty="0" smtClean="0"/>
              <a:t>Πρωτογενής αγγειοπλαστική.</a:t>
            </a:r>
          </a:p>
          <a:p>
            <a:pPr>
              <a:defRPr/>
            </a:pPr>
            <a:r>
              <a:rPr lang="el-GR" dirty="0" smtClean="0"/>
              <a:t>Συσκευές  αντιμετώπισης του θρόμβου</a:t>
            </a:r>
            <a:r>
              <a:rPr lang="el-GR" dirty="0" smtClean="0"/>
              <a:t>: *</a:t>
            </a:r>
            <a:r>
              <a:rPr lang="el-GR" dirty="0" smtClean="0"/>
              <a:t>ελά</a:t>
            </a:r>
            <a:r>
              <a:rPr lang="el-GR" dirty="0"/>
              <a:t>τ</a:t>
            </a:r>
            <a:r>
              <a:rPr lang="el-GR" dirty="0" smtClean="0"/>
              <a:t>τωση  του μεγέθους του θρόμβου.</a:t>
            </a:r>
          </a:p>
          <a:p>
            <a:pPr marL="0" indent="0" algn="r">
              <a:buNone/>
              <a:defRPr/>
            </a:pPr>
            <a:r>
              <a:rPr lang="el-GR" sz="2200" dirty="0" smtClean="0"/>
              <a:t>*περιορισμός περιφερικών αρτηριακών εμβολών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457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AutoShape 5"/>
          <p:cNvSpPr>
            <a:spLocks noChangeArrowheads="1"/>
          </p:cNvSpPr>
          <p:nvPr/>
        </p:nvSpPr>
        <p:spPr bwMode="auto">
          <a:xfrm>
            <a:off x="4267200" y="30480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 dirty="0">
              <a:latin typeface="Times New Roman" pitchFamily="18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Μάχη με το χρόνο</a:t>
            </a:r>
            <a:br>
              <a:rPr lang="el-GR" dirty="0"/>
            </a:br>
            <a:r>
              <a:rPr lang="el-GR" sz="3600" b="0" dirty="0"/>
              <a:t>(γιατί “time is muscle</a:t>
            </a:r>
            <a:r>
              <a:rPr lang="el-GR" sz="3600" b="0" dirty="0" smtClean="0"/>
              <a:t>”)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619672" y="2236676"/>
            <a:ext cx="6264696" cy="2232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altLang="el-GR" dirty="0" smtClean="0"/>
              <a:t>Έναρξη συμπτωμάτων</a:t>
            </a:r>
          </a:p>
          <a:p>
            <a:pPr marL="0" indent="0" algn="ctr">
              <a:buNone/>
            </a:pPr>
            <a:r>
              <a:rPr lang="el-GR" altLang="el-GR" dirty="0" smtClean="0"/>
              <a:t>Μέχρι επαναιμάτωση = </a:t>
            </a:r>
          </a:p>
          <a:p>
            <a:pPr marL="0" indent="0" algn="ctr">
              <a:buNone/>
            </a:pPr>
            <a:r>
              <a:rPr lang="el-GR" altLang="el-GR" b="1" dirty="0" smtClean="0"/>
              <a:t>Συνολικός ισχαιμικός χρόνος</a:t>
            </a:r>
          </a:p>
          <a:p>
            <a:pPr marL="355600" indent="0" algn="ctr">
              <a:buNone/>
            </a:pPr>
            <a:r>
              <a:rPr lang="el-GR" altLang="el-GR" b="1" dirty="0" smtClean="0"/>
              <a:t>(</a:t>
            </a:r>
            <a:r>
              <a:rPr lang="en-US" altLang="el-GR" b="1" dirty="0" smtClean="0"/>
              <a:t>Total ischemic time)</a:t>
            </a:r>
            <a:endParaRPr lang="el-GR" altLang="el-GR" b="1" dirty="0" smtClean="0"/>
          </a:p>
          <a:p>
            <a:pPr algn="ctr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716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Αιμοδυναμικό εργαστήριο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pic>
        <p:nvPicPr>
          <p:cNvPr id="14338" name="Picture 2" descr="File:GE Cardiac Catheter Imaging Su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391" y="1439779"/>
            <a:ext cx="5400600" cy="40504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2958181" y="5574431"/>
            <a:ext cx="3447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3"/>
              </a:rPr>
              <a:t>GE Cardiac Catheter Imaging Suite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4"/>
              </a:rPr>
              <a:t>Glitzy queen00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475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Συσκευές υποβοήθησης της κυκλοφορίας </a:t>
            </a:r>
            <a:r>
              <a:rPr lang="el-GR" sz="3300" b="0" dirty="0" smtClean="0"/>
              <a:t>1/3</a:t>
            </a:r>
          </a:p>
        </p:txBody>
      </p:sp>
      <p:sp>
        <p:nvSpPr>
          <p:cNvPr id="3379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Ενδαορτική αντλία αντιώθησης.</a:t>
            </a:r>
          </a:p>
          <a:p>
            <a:r>
              <a:rPr lang="en-US" altLang="el-GR" dirty="0" smtClean="0"/>
              <a:t>Tandem Heart</a:t>
            </a:r>
            <a:r>
              <a:rPr lang="el-GR" altLang="el-GR" dirty="0" smtClean="0"/>
              <a:t>.</a:t>
            </a:r>
          </a:p>
          <a:p>
            <a:r>
              <a:rPr lang="el-GR" altLang="el-GR" dirty="0" smtClean="0"/>
              <a:t>Συσκευή  </a:t>
            </a:r>
            <a:r>
              <a:rPr lang="en-US" altLang="el-GR" dirty="0" smtClean="0"/>
              <a:t>Impella</a:t>
            </a:r>
            <a:r>
              <a:rPr lang="el-GR" altLang="el-GR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935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Συσκευές υποβοήθησης της κυκλοφορίας </a:t>
            </a:r>
            <a:r>
              <a:rPr lang="el-GR" sz="3600" b="0" dirty="0" smtClean="0"/>
              <a:t>2/3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pic>
        <p:nvPicPr>
          <p:cNvPr id="7179" name="Picture 11" descr="https://farm1.staticflickr.com/36/74995088_0cea136d6b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4943872" cy="37079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33361" y="5336704"/>
            <a:ext cx="18056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l-GR" sz="2200" dirty="0">
                <a:solidFill>
                  <a:schemeClr val="bg1"/>
                </a:solidFill>
                <a:latin typeface="+mn-lt"/>
              </a:rPr>
              <a:t>Tandem </a:t>
            </a:r>
            <a:r>
              <a:rPr lang="en-US" altLang="el-GR" sz="2200" dirty="0" smtClean="0">
                <a:solidFill>
                  <a:schemeClr val="bg1"/>
                </a:solidFill>
                <a:latin typeface="+mn-lt"/>
              </a:rPr>
              <a:t>Heart</a:t>
            </a:r>
            <a:endParaRPr lang="el-GR" altLang="el-GR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3347864" y="5767591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4"/>
              </a:rPr>
              <a:t>kidneynotes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4"/>
              </a:rPr>
              <a:t>Joshua 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hlinkClick r:id="rId4"/>
              </a:rPr>
              <a:t>Schwimmer</a:t>
            </a:r>
            <a:r>
              <a:rPr lang="el-GR" sz="1200" dirty="0" smtClean="0">
                <a:solidFill>
                  <a:schemeClr val="bg1"/>
                </a:solidFill>
                <a:latin typeface="+mn-lt"/>
                <a:hlinkClick r:id="rId4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διαθέσιμ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o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με άδεια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5"/>
              </a:rPr>
              <a:t>CC BY-NC-ND 2.0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Συσκευές υποβοήθησης της κυκλοφορίας </a:t>
            </a:r>
            <a:r>
              <a:rPr lang="el-GR" sz="3600" b="0" dirty="0" smtClean="0"/>
              <a:t>3/3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3506952" y="5158353"/>
            <a:ext cx="21507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el-GR" sz="2200" dirty="0">
                <a:solidFill>
                  <a:schemeClr val="bg1"/>
                </a:solidFill>
                <a:latin typeface="+mn-lt"/>
              </a:rPr>
              <a:t>Συσκευή  </a:t>
            </a:r>
            <a:r>
              <a:rPr lang="en-US" altLang="el-GR" sz="2200" dirty="0" smtClean="0">
                <a:solidFill>
                  <a:schemeClr val="bg1"/>
                </a:solidFill>
                <a:latin typeface="+mn-lt"/>
              </a:rPr>
              <a:t>Impella</a:t>
            </a:r>
            <a:endParaRPr lang="el-GR" altLang="el-GR" sz="2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7410" name="Picture 2" descr="Abiomed Impella™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32" y="1483630"/>
            <a:ext cx="3538622" cy="36747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4053433" y="5579780"/>
            <a:ext cx="13115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4"/>
              </a:rPr>
              <a:t>openi.nlm.nih.gov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082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Καρδιακές παθήσεις που αντιμετωπίζονται στο αιμοδυναμικό εργαστήριο </a:t>
            </a:r>
            <a:r>
              <a:rPr lang="el-GR" sz="3300" b="0" dirty="0" smtClean="0"/>
              <a:t>1/3</a:t>
            </a:r>
          </a:p>
        </p:txBody>
      </p:sp>
      <p:sp>
        <p:nvSpPr>
          <p:cNvPr id="34819" name="3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Διαθερμική αντιμετώπιση στένωσης μιτροειδούς βαλβίδας</a:t>
            </a:r>
            <a:endParaRPr lang="en-US" altLang="el-GR" dirty="0" smtClean="0"/>
          </a:p>
          <a:p>
            <a:pPr lvl="1" indent="-381000"/>
            <a:r>
              <a:rPr lang="el-GR" altLang="el-GR" dirty="0" smtClean="0"/>
              <a:t>Διαφλεβική προσπέλαση.</a:t>
            </a:r>
          </a:p>
          <a:p>
            <a:pPr lvl="1" indent="-381000"/>
            <a:r>
              <a:rPr lang="el-GR" altLang="el-GR" dirty="0" smtClean="0"/>
              <a:t>Διαρτηριακή προσπέλαση.</a:t>
            </a:r>
            <a:endParaRPr lang="en-US" altLang="el-GR" dirty="0" smtClean="0"/>
          </a:p>
          <a:p>
            <a:pPr indent="-381000"/>
            <a:r>
              <a:rPr lang="el-GR" altLang="el-GR" dirty="0"/>
              <a:t>Παρακέντηση μεσοκολπικού διαφράγματος και ωοειδούς </a:t>
            </a:r>
            <a:r>
              <a:rPr lang="el-GR" altLang="el-GR" dirty="0" smtClean="0"/>
              <a:t>βόθρου.</a:t>
            </a:r>
            <a:endParaRPr lang="en-US" altLang="el-GR" dirty="0" smtClean="0"/>
          </a:p>
          <a:p>
            <a:pPr indent="-381000"/>
            <a:r>
              <a:rPr lang="el-GR" dirty="0"/>
              <a:t>Περικαρδιοκέντιση - προσωρινή </a:t>
            </a:r>
            <a:r>
              <a:rPr lang="el-GR" dirty="0" smtClean="0"/>
              <a:t>βηματοδότηση - ΚΑΡΠΑ  </a:t>
            </a:r>
            <a:r>
              <a:rPr lang="el-GR" dirty="0"/>
              <a:t>στο  αιμοδυναμικο </a:t>
            </a:r>
            <a:r>
              <a:rPr lang="el-GR" dirty="0" smtClean="0"/>
              <a:t>εργαστήριο.</a:t>
            </a:r>
            <a:endParaRPr lang="el-GR" altLang="el-GR" dirty="0" smtClean="0"/>
          </a:p>
          <a:p>
            <a:pPr eaLnBrk="1" hangingPunct="1">
              <a:buFont typeface="Arial" charset="0"/>
              <a:buNone/>
            </a:pPr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963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l-GR" dirty="0"/>
              <a:t>Καρδιακές παθήσεις που αντιμετωπίζονται στο αιμοδυναμικό εργαστήριο </a:t>
            </a:r>
            <a:r>
              <a:rPr lang="el-GR" sz="3300" b="0" dirty="0" smtClean="0"/>
              <a:t>2/3</a:t>
            </a:r>
            <a:endParaRPr lang="el-GR" b="1" dirty="0" smtClean="0"/>
          </a:p>
        </p:txBody>
      </p:sp>
      <p:sp>
        <p:nvSpPr>
          <p:cNvPr id="34819" name="3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Εμφύτευση βηματοδοτών - απινιδωτών.</a:t>
            </a:r>
          </a:p>
          <a:p>
            <a:r>
              <a:rPr lang="el-GR" altLang="el-GR" dirty="0"/>
              <a:t>Διαδερμική εμφύτευση </a:t>
            </a:r>
            <a:r>
              <a:rPr lang="el-GR" altLang="el-GR" dirty="0" smtClean="0"/>
              <a:t>και βαλβιδοπλαστική αορτικής βαλβίδας.</a:t>
            </a:r>
          </a:p>
          <a:p>
            <a:r>
              <a:rPr lang="el-GR" dirty="0"/>
              <a:t>Συμπαθητική απονεύρωση των νεφρικών </a:t>
            </a:r>
            <a:r>
              <a:rPr lang="el-GR" dirty="0" smtClean="0"/>
              <a:t>αρτηριών (αντιμετώπιση επιμένουσας αρτηριακής υπέρτασης).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574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el-GR" dirty="0"/>
              <a:t>Καρδιακές παθήσεις που αντιμετωπίζονται στο αιμοδυναμικό εργαστήριο </a:t>
            </a:r>
            <a:r>
              <a:rPr lang="el-GR" sz="3300" b="0" dirty="0" smtClean="0"/>
              <a:t>3/3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Τοποθέτηση </a:t>
            </a:r>
            <a:r>
              <a:rPr lang="en-US" dirty="0"/>
              <a:t>stent </a:t>
            </a:r>
            <a:r>
              <a:rPr lang="el-GR" dirty="0"/>
              <a:t>σε ασθενείς με ισθμική στένωση της </a:t>
            </a:r>
            <a:r>
              <a:rPr lang="el-GR" dirty="0" smtClean="0"/>
              <a:t>αορτής.</a:t>
            </a:r>
            <a:endParaRPr lang="el-GR" dirty="0"/>
          </a:p>
          <a:p>
            <a:r>
              <a:rPr lang="el-GR" dirty="0"/>
              <a:t>Αντιμετώπιση ασθενών με μεσοκολπική επικοινωνία - ανοικτό ωοειδές </a:t>
            </a:r>
            <a:r>
              <a:rPr lang="el-GR" dirty="0" smtClean="0"/>
              <a:t>τρήμα.</a:t>
            </a:r>
            <a:endParaRPr lang="el-GR" dirty="0"/>
          </a:p>
          <a:p>
            <a:r>
              <a:rPr lang="el-GR" dirty="0"/>
              <a:t>Σύγκλειση  ανοικτού αρτηριακού  (βοτάλειου) </a:t>
            </a:r>
            <a:r>
              <a:rPr lang="el-GR" dirty="0" smtClean="0"/>
              <a:t>πόρου.</a:t>
            </a:r>
            <a:endParaRPr lang="el-GR" dirty="0"/>
          </a:p>
          <a:p>
            <a:r>
              <a:rPr lang="el-GR" dirty="0"/>
              <a:t>Λήψη ενδομυοκαρδιακής </a:t>
            </a:r>
            <a:r>
              <a:rPr lang="el-GR" dirty="0" smtClean="0"/>
              <a:t>βιοψίας.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541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Καρδιακή βηματοδότηση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pic>
        <p:nvPicPr>
          <p:cNvPr id="18434" name="Picture 2" descr="File:Blausen 0696 PacemakerPlace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01" y="1373946"/>
            <a:ext cx="3384376" cy="25382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File:Herzschrittmacher auf Roentgenbi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73947"/>
            <a:ext cx="3084012" cy="25382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File:St Jude Medical pacemaker with rul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416" y="4118731"/>
            <a:ext cx="2007194" cy="21277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/>
          <p:nvPr/>
        </p:nvSpPr>
        <p:spPr>
          <a:xfrm>
            <a:off x="461253" y="3912228"/>
            <a:ext cx="3233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5"/>
              </a:rPr>
              <a:t>Blausen 0696 PacemakerPlacement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6"/>
              </a:rPr>
              <a:t>BruceBlaus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διαθέσιμ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o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με άδεια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7"/>
              </a:rPr>
              <a:t>CC BY 3.0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5565454" y="3912228"/>
            <a:ext cx="3233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8"/>
              </a:rPr>
              <a:t>Herzschrittmacher auf Roentgenbild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9"/>
              </a:rPr>
              <a:t>Sunzi99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διαθέσιμ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o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με άδεια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7"/>
              </a:rPr>
              <a:t>CC BY 3.0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3129177" y="6259810"/>
            <a:ext cx="3233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10"/>
              </a:rPr>
              <a:t>St Jude Medical pacemaker with ruler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11"/>
              </a:rPr>
              <a:t>Stevenfruitsmaak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διαθέσιμ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o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με άδεια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7"/>
              </a:rPr>
              <a:t>CC BY 3.0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717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Διαδερμική τοποθέτηση αορτικής βαλβίδας λόγω στένωσης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1187624" y="5661248"/>
            <a:ext cx="67687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TAVR heart procedure for inoperable aortic stenosis</a:t>
            </a:r>
            <a:endParaRPr lang="en-US" sz="1200" dirty="0">
              <a:latin typeface="+mn-lt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5" name="ShockwaveFlash1" r:id="rId2" imgW="6857143" imgH="3847619"/>
        </mc:Choice>
        <mc:Fallback>
          <p:control name="ShockwaveFlash1" r:id="rId2" imgW="6857143" imgH="384761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69988" y="1597025"/>
                  <a:ext cx="6858000" cy="3848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8127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Αιμοδυναμικό εργαστήριο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pic>
        <p:nvPicPr>
          <p:cNvPr id="16386" name="Picture 2" descr="File:Herzkatheterlabor moder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031" y="1268760"/>
            <a:ext cx="5755504" cy="43166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3025273" y="5585388"/>
            <a:ext cx="3447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3"/>
              </a:rPr>
              <a:t>Herzkatheterlabor modern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4"/>
              </a:rPr>
              <a:t>Neoflash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573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Νικόλαος Θαλασσινός 2014. Νικόλαος Θαλασσινός</a:t>
            </a:r>
            <a:r>
              <a:rPr lang="el-GR" sz="2000" dirty="0"/>
              <a:t>. «Ειδικές Ιατρικές Εφαρμογές. </a:t>
            </a:r>
            <a:r>
              <a:rPr lang="el-GR" sz="2000" dirty="0" smtClean="0"/>
              <a:t>Ενότητα 9</a:t>
            </a:r>
            <a:r>
              <a:rPr lang="en-US" sz="2000" dirty="0" smtClean="0"/>
              <a:t>:</a:t>
            </a:r>
            <a:r>
              <a:rPr lang="el-GR" sz="2000" dirty="0"/>
              <a:t> Παθήσεις που αντιμετωπίζονται στο αιμοδυναμικό </a:t>
            </a:r>
            <a:r>
              <a:rPr lang="el-GR" sz="2000" dirty="0" smtClean="0"/>
              <a:t>εργαστήριο».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creativecommons.org/licenses/by-nc-sa/4.0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629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7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909991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Εξοπλισμός αιμοδυναμικού εργαστηρίου</a:t>
            </a:r>
            <a:r>
              <a:rPr lang="en-US" b="1" dirty="0" smtClean="0"/>
              <a:t> </a:t>
            </a:r>
            <a:r>
              <a:rPr lang="el-GR" sz="3300" b="0" dirty="0" smtClean="0"/>
              <a:t>1/2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b="1" dirty="0" smtClean="0"/>
              <a:t>Καθετήρες αγγειογραφίας και αιμοδυναμικού ελέγχου</a:t>
            </a:r>
          </a:p>
          <a:p>
            <a:pPr marL="98742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Στεφανιαίοι καθετήρες.</a:t>
            </a:r>
          </a:p>
          <a:p>
            <a:pPr marL="98742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Καθετήρες πολλαπλών χρήσεων.</a:t>
            </a:r>
          </a:p>
          <a:p>
            <a:pPr marL="98742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Καθετήρες μοσχευμάτων.</a:t>
            </a:r>
          </a:p>
          <a:p>
            <a:pPr marL="98742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Καθετήρες κοιλιογραφίας.</a:t>
            </a:r>
          </a:p>
          <a:p>
            <a:pPr marL="98742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Καθετήρες για δεξιό καθετηριασμό.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732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l-GR" dirty="0">
                <a:solidFill>
                  <a:prstClr val="white"/>
                </a:solidFill>
              </a:rPr>
              <a:t>Εξοπλισμός αιμοδυναμικού εργαστηρίου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l-GR" sz="3300" b="0" dirty="0">
                <a:solidFill>
                  <a:prstClr val="white"/>
                </a:solidFill>
              </a:rPr>
              <a:t>2</a:t>
            </a:r>
            <a:r>
              <a:rPr lang="el-GR" sz="3300" b="0" dirty="0" smtClean="0">
                <a:solidFill>
                  <a:prstClr val="white"/>
                </a:solidFill>
              </a:rPr>
              <a:t>/2</a:t>
            </a:r>
            <a:endParaRPr lang="el-GR" b="1" dirty="0" smtClean="0"/>
          </a:p>
        </p:txBody>
      </p:sp>
      <p:sp>
        <p:nvSpPr>
          <p:cNvPr id="1945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Σύστημα ακτινοσκόπησης.</a:t>
            </a:r>
          </a:p>
          <a:p>
            <a:pPr eaLnBrk="1" hangingPunct="1"/>
            <a:r>
              <a:rPr lang="el-GR" altLang="el-GR" dirty="0" smtClean="0"/>
              <a:t>Σύστημα καταγραφής φυσιολογικών παραμέτρων.</a:t>
            </a:r>
          </a:p>
          <a:p>
            <a:pPr eaLnBrk="1" hangingPunct="1"/>
            <a:r>
              <a:rPr lang="el-GR" altLang="el-GR" dirty="0" smtClean="0"/>
              <a:t>Εγχυτής σκιαγραφικού υψηλών πιέσεων.</a:t>
            </a:r>
          </a:p>
          <a:p>
            <a:pPr eaLnBrk="1" hangingPunct="1"/>
            <a:r>
              <a:rPr lang="el-GR" altLang="el-GR" dirty="0" smtClean="0"/>
              <a:t>Δίσκος επειγόντων και απινιδιστής.</a:t>
            </a:r>
          </a:p>
          <a:p>
            <a:pPr eaLnBrk="1" hangingPunct="1"/>
            <a:r>
              <a:rPr lang="el-GR" altLang="el-GR" dirty="0" smtClean="0"/>
              <a:t>Αποστειρωμένος εξοπλισμός.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530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Καρδιακός </a:t>
            </a:r>
            <a:r>
              <a:rPr lang="en-US" altLang="el-GR" b="1" dirty="0" smtClean="0"/>
              <a:t> </a:t>
            </a:r>
            <a:r>
              <a:rPr lang="el-GR" altLang="el-GR" b="1" dirty="0" smtClean="0"/>
              <a:t>καθετηριασμός</a:t>
            </a:r>
          </a:p>
        </p:txBody>
      </p:sp>
      <p:sp>
        <p:nvSpPr>
          <p:cNvPr id="2048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altLang="el-GR" dirty="0" smtClean="0"/>
              <a:t>Είναι η μελέτη της λειτουργίας των καρδιακών κοιλοτήτων,</a:t>
            </a:r>
            <a:r>
              <a:rPr lang="en-US" altLang="el-GR" dirty="0" smtClean="0"/>
              <a:t> </a:t>
            </a:r>
            <a:r>
              <a:rPr lang="el-GR" altLang="el-GR" dirty="0" smtClean="0"/>
              <a:t>ο έλεγχος διαφόρων παραμέτρων,</a:t>
            </a:r>
            <a:r>
              <a:rPr lang="en-US" altLang="el-GR" dirty="0" smtClean="0"/>
              <a:t> </a:t>
            </a:r>
            <a:r>
              <a:rPr lang="el-GR" altLang="el-GR" dirty="0" smtClean="0"/>
              <a:t>η λήψη βιοψιών από το μυοκάρδιο και η ακτινολογική απεικόνιση των κοιλοτήτων και των αγγείων της καρδιάς (κυρίως των στεφανιαίων),</a:t>
            </a:r>
            <a:r>
              <a:rPr lang="en-US" altLang="el-GR" dirty="0" smtClean="0"/>
              <a:t> </a:t>
            </a:r>
            <a:r>
              <a:rPr lang="el-GR" altLang="el-GR" dirty="0" smtClean="0"/>
              <a:t>με τη χρήση ειδικών καθετήρων,</a:t>
            </a:r>
            <a:r>
              <a:rPr lang="en-US" altLang="el-GR" dirty="0" smtClean="0"/>
              <a:t> </a:t>
            </a:r>
            <a:r>
              <a:rPr lang="el-GR" altLang="el-GR" dirty="0" smtClean="0"/>
              <a:t>που εισάγονται ενδαρτηριακά.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664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Προετοιμασία καρδιακού καθετηριασμού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pic>
        <p:nvPicPr>
          <p:cNvPr id="15362" name="Picture 2" descr="File:Herzkatheterlab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049" y="1303595"/>
            <a:ext cx="5470589" cy="41029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2987824" y="5517232"/>
            <a:ext cx="3447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hlinkClick r:id="rId3"/>
              </a:rPr>
              <a:t>Herzkatheterlabor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4"/>
              </a:rPr>
              <a:t>Frank Schulenburg</a:t>
            </a:r>
            <a:r>
              <a:rPr lang="el-GR" sz="1200" dirty="0" smtClean="0">
                <a:solidFill>
                  <a:schemeClr val="bg1"/>
                </a:solidFill>
                <a:latin typeface="Calibri"/>
                <a:hlinkClick r:id="rId4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696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Τεχνικές καρδιακού καθετηριασμού</a:t>
            </a:r>
          </a:p>
        </p:txBody>
      </p:sp>
      <p:sp>
        <p:nvSpPr>
          <p:cNvPr id="2150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Διαδερμική παρακέντηση μηριαίων αγγείων.</a:t>
            </a:r>
          </a:p>
          <a:p>
            <a:pPr eaLnBrk="1" hangingPunct="1"/>
            <a:r>
              <a:rPr lang="el-GR" altLang="el-GR" dirty="0" smtClean="0"/>
              <a:t>Διαδερμική παρακέντηση κερκιδικής και βραχιονίου αρτηρίας.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7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Καρδιακός καθετηριασμός από την κερκιδική αρτηρία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3121154" y="5733256"/>
            <a:ext cx="29016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+mn-lt"/>
                <a:hlinkClick r:id="rId5"/>
              </a:rPr>
              <a:t>Heart Catheterization through Radial Artery</a:t>
            </a:r>
            <a:endParaRPr lang="el-GR" sz="1200" dirty="0">
              <a:latin typeface="+mn-lt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1" name="ShockwaveFlash1" r:id="rId2" imgW="6857143" imgH="3847619"/>
        </mc:Choice>
        <mc:Fallback>
          <p:control name="ShockwaveFlash1" r:id="rId2" imgW="6857143" imgH="384761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3000" y="1504950"/>
                  <a:ext cx="6858000" cy="3848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4283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9185dfda7d082997ca13f5fccaf3617b9618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doB9mqeery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csxJYTLXNJY"/>
</p:tagLst>
</file>

<file path=ppt/theme/theme1.xml><?xml version="1.0" encoding="utf-8"?>
<a:theme xmlns:a="http://schemas.openxmlformats.org/drawingml/2006/main" name="template new">
  <a:themeElements>
    <a:clrScheme name="Προσαρμοσμένο 1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5A5A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new</Template>
  <TotalTime>217</TotalTime>
  <Words>1301</Words>
  <Application>Microsoft Office PowerPoint</Application>
  <PresentationFormat>Προβολή στην οθόνη (4:3)</PresentationFormat>
  <Paragraphs>207</Paragraphs>
  <Slides>34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34</vt:i4>
      </vt:variant>
    </vt:vector>
  </HeadingPairs>
  <TitlesOfParts>
    <vt:vector size="37" baseType="lpstr">
      <vt:lpstr>template new</vt:lpstr>
      <vt:lpstr>OC_template_updated</vt:lpstr>
      <vt:lpstr>1_OC_template_updated</vt:lpstr>
      <vt:lpstr>Ειδικές Ιατρικές Εφαρμογές</vt:lpstr>
      <vt:lpstr>Αιμοδυναμικό εργαστήριο 1/2</vt:lpstr>
      <vt:lpstr>Αιμοδυναμικό εργαστήριο 2/2</vt:lpstr>
      <vt:lpstr>Εξοπλισμός αιμοδυναμικού εργαστηρίου 1/2</vt:lpstr>
      <vt:lpstr>Εξοπλισμός αιμοδυναμικού εργαστηρίου 2/2</vt:lpstr>
      <vt:lpstr>Καρδιακός  καθετηριασμός</vt:lpstr>
      <vt:lpstr>Προετοιμασία καρδιακού καθετηριασμού</vt:lpstr>
      <vt:lpstr>Τεχνικές καρδιακού καθετηριασμού</vt:lpstr>
      <vt:lpstr>Καρδιακός καθετηριασμός από την κερκιδική αρτηρία</vt:lpstr>
      <vt:lpstr>Επιπλοκές καρδιακού καθετηριασμού 1/2</vt:lpstr>
      <vt:lpstr>Επιπλοκές καρδιακού καθετηριασμού 2/2</vt:lpstr>
      <vt:lpstr>Ενδαγγειακή αποκατάσταση αορτικού ανευρύσματος</vt:lpstr>
      <vt:lpstr>Απεικονιστική μελέτη της στεφανιαίας κυκλοφορίας και της λοιπής αρτηριακής  κυκλοφορίας</vt:lpstr>
      <vt:lpstr>Άλλες απεικονιστικές μέθοδοι</vt:lpstr>
      <vt:lpstr>Εκτελούμενες ιατρικές παρεμβατικές πράξεις</vt:lpstr>
      <vt:lpstr>Οξύ έμφραγμα μυοκαρδίου αντιμετώπιση</vt:lpstr>
      <vt:lpstr>Αγγειοπλαστική στεφανιαίων αρτηριών και τοποθέτηση stent</vt:lpstr>
      <vt:lpstr>Βασικές παράμετροι  αντιμετώπισης των συμβαμάτων</vt:lpstr>
      <vt:lpstr>Μάχη με το χρόνο (γιατί “time is muscle”)</vt:lpstr>
      <vt:lpstr>Συσκευές υποβοήθησης της κυκλοφορίας 1/3</vt:lpstr>
      <vt:lpstr>Συσκευές υποβοήθησης της κυκλοφορίας 2/3</vt:lpstr>
      <vt:lpstr>Συσκευές υποβοήθησης της κυκλοφορίας 3/3</vt:lpstr>
      <vt:lpstr>Καρδιακές παθήσεις που αντιμετωπίζονται στο αιμοδυναμικό εργαστήριο 1/3</vt:lpstr>
      <vt:lpstr>Καρδιακές παθήσεις που αντιμετωπίζονται στο αιμοδυναμικό εργαστήριο 2/3</vt:lpstr>
      <vt:lpstr>Καρδιακές παθήσεις που αντιμετωπίζονται στο αιμοδυναμικό εργαστήριο 3/3</vt:lpstr>
      <vt:lpstr>Καρδιακή βηματοδότηση</vt:lpstr>
      <vt:lpstr>Διαδερμική τοποθέτηση αορτικής βαλβίδας λόγω στένωσης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ΕΙΔΙΚΕΣ ΙΑΤΡΙΚΕΣ ΕΦΑΡΜΟΓΕΣ</dc:title>
  <dc:creator>opencourses@teiath.gr</dc:creator>
  <cp:lastModifiedBy>natasakar new</cp:lastModifiedBy>
  <cp:revision>35</cp:revision>
  <dcterms:created xsi:type="dcterms:W3CDTF">2014-09-02T08:36:00Z</dcterms:created>
  <dcterms:modified xsi:type="dcterms:W3CDTF">2015-02-25T12:38:15Z</dcterms:modified>
</cp:coreProperties>
</file>