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7" r:id="rId13"/>
    <p:sldId id="262" r:id="rId14"/>
    <p:sldId id="264" r:id="rId15"/>
    <p:sldId id="276" r:id="rId16"/>
    <p:sldId id="277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</a:t>
            </a:r>
            <a:r>
              <a:rPr lang="el-GR" sz="2800" dirty="0" smtClean="0"/>
              <a:t>Άσκηση 8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</a:t>
            </a:r>
            <a:r>
              <a:rPr lang="el-GR" sz="2400" dirty="0" smtClean="0"/>
              <a:t>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Ευστάθεια Σκάλας </a:t>
            </a:r>
            <a:r>
              <a:rPr lang="en-US" sz="3200" b="0" dirty="0" smtClean="0"/>
              <a:t>9</a:t>
            </a:r>
            <a:r>
              <a:rPr lang="el-GR" sz="3200" b="0" dirty="0" smtClean="0"/>
              <a:t>/</a:t>
            </a:r>
            <a:r>
              <a:rPr lang="en-US" sz="3200" b="0" dirty="0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Δημιουργήστε το ΧΥ πλέγμα από τα Α </a:t>
            </a:r>
            <a:r>
              <a:rPr lang="el-GR" dirty="0" smtClean="0"/>
              <a:t>και</a:t>
            </a:r>
            <a:r>
              <a:rPr lang="el-GR" dirty="0" smtClean="0"/>
              <a:t> </a:t>
            </a:r>
            <a:r>
              <a:rPr lang="el-GR" dirty="0"/>
              <a:t>μ με τη </a:t>
            </a:r>
            <a:r>
              <a:rPr lang="el-GR" b="1" dirty="0" err="1"/>
              <a:t>meshgrid</a:t>
            </a:r>
            <a:r>
              <a:rPr lang="el-GR" dirty="0"/>
              <a:t>() και καλέστε την συνάρτηση</a:t>
            </a:r>
            <a:r>
              <a:rPr lang="en-US" dirty="0"/>
              <a:t> </a:t>
            </a:r>
            <a:r>
              <a:rPr lang="el-GR" dirty="0" err="1"/>
              <a:t>LBskalas</a:t>
            </a:r>
            <a:r>
              <a:rPr lang="el-GR" dirty="0"/>
              <a:t>() για να υπολογίσει όλα τα στοιχεία του πλέγματος. Σχεδιάστε τα Χ,Υ,Ζ με τη </a:t>
            </a:r>
            <a:r>
              <a:rPr lang="el-GR" dirty="0" err="1"/>
              <a:t>surf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411760" y="2564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[X, Y] = </a:t>
            </a:r>
            <a:r>
              <a:rPr lang="en-US" dirty="0" err="1">
                <a:latin typeface="Courier New" panose="02070309020205020404" pitchFamily="49" charset="0"/>
              </a:rPr>
              <a:t>meshgrid</a:t>
            </a:r>
            <a:r>
              <a:rPr lang="en-US" dirty="0">
                <a:latin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</a:rPr>
              <a:t>A,m</a:t>
            </a:r>
            <a:r>
              <a:rPr lang="en-US" dirty="0"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</a:rPr>
              <a:t>Z = </a:t>
            </a:r>
            <a:r>
              <a:rPr lang="en-US" dirty="0" err="1">
                <a:latin typeface="Courier New" panose="02070309020205020404" pitchFamily="49" charset="0"/>
              </a:rPr>
              <a:t>LBskalas</a:t>
            </a:r>
            <a:r>
              <a:rPr lang="en-US" dirty="0">
                <a:latin typeface="Courier New" panose="02070309020205020404" pitchFamily="49" charset="0"/>
              </a:rPr>
              <a:t>(L,X,Y)</a:t>
            </a:r>
          </a:p>
          <a:p>
            <a:r>
              <a:rPr lang="en-US" dirty="0">
                <a:latin typeface="Courier New" panose="02070309020205020404" pitchFamily="49" charset="0"/>
              </a:rPr>
              <a:t>surf (X, Y, Z)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67544" y="372196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Συμπληρώστε το διάγραμμα με τίτλους και ετικέτες αξόνων. (Παρατηρήστε ότι οι άξονες </a:t>
            </a:r>
            <a:r>
              <a:rPr lang="el-GR" sz="2400" dirty="0" smtClean="0">
                <a:latin typeface="+mn-lt"/>
              </a:rPr>
              <a:t>ΧΥ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έχουν </a:t>
            </a:r>
            <a:r>
              <a:rPr lang="el-GR" sz="2400" dirty="0">
                <a:latin typeface="+mn-lt"/>
              </a:rPr>
              <a:t>τώρα τις τιμές των Α </a:t>
            </a:r>
            <a:r>
              <a:rPr lang="el-GR" sz="2400" dirty="0" smtClean="0">
                <a:latin typeface="+mn-lt"/>
              </a:rPr>
              <a:t>και </a:t>
            </a:r>
            <a:r>
              <a:rPr lang="el-GR" sz="2400" dirty="0">
                <a:latin typeface="+mn-lt"/>
              </a:rPr>
              <a:t>μ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6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Άσκηση 8».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Ευστάθεια </a:t>
            </a:r>
            <a:r>
              <a:rPr lang="el-GR" dirty="0" smtClean="0"/>
              <a:t>Σκάλας </a:t>
            </a:r>
            <a:r>
              <a:rPr lang="el-GR" sz="3200" b="0" dirty="0" smtClean="0"/>
              <a:t>1/</a:t>
            </a:r>
            <a:r>
              <a:rPr lang="en-US" sz="3200" b="0" dirty="0" smtClean="0"/>
              <a:t>9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Μια απλή κλίμακα (σκάλα) που στηρίζεται (ακουμπά) στον τοίχο σχηματίζει με το </a:t>
            </a:r>
            <a:r>
              <a:rPr lang="el-GR" dirty="0" smtClean="0"/>
              <a:t>πάτωμα γωνία </a:t>
            </a:r>
            <a:r>
              <a:rPr lang="el-GR" dirty="0"/>
              <a:t>Α και ένας άνθρωπος βάρους Β ανεβαίνει τη σκάλα. Αν το μήκος της σκάλας είναι </a:t>
            </a:r>
            <a:r>
              <a:rPr lang="el-GR" dirty="0" smtClean="0"/>
              <a:t>L και </a:t>
            </a:r>
            <a:r>
              <a:rPr lang="el-GR" dirty="0"/>
              <a:t>ο συντελεστής τριβής μ είναι ο ίδιος σε τοίχο και πάτωμα, ποιο θα είναι το </a:t>
            </a:r>
            <a:r>
              <a:rPr lang="el-GR" dirty="0" smtClean="0"/>
              <a:t>μέγιστο μήκος </a:t>
            </a:r>
            <a:r>
              <a:rPr lang="el-GR" dirty="0"/>
              <a:t>LB που θα ανεβεί ο άνθρωπος χωρίς να πέσει η σκάλα;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18" y="3736678"/>
            <a:ext cx="4386963" cy="26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Ευστάθεια Σκάλας </a:t>
            </a:r>
            <a:r>
              <a:rPr lang="el-GR" sz="3200" b="0" dirty="0" smtClean="0"/>
              <a:t>2/</a:t>
            </a:r>
            <a:r>
              <a:rPr lang="en-US" sz="3200" b="0" dirty="0" smtClean="0"/>
              <a:t>9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l-GR" b="1" dirty="0" smtClean="0">
                    <a:solidFill>
                      <a:srgbClr val="820000"/>
                    </a:solidFill>
                  </a:rPr>
                  <a:t>Μέρος Α, </a:t>
                </a:r>
                <a:r>
                  <a:rPr lang="el-GR" b="1" dirty="0">
                    <a:solidFill>
                      <a:srgbClr val="820000"/>
                    </a:solidFill>
                  </a:rPr>
                  <a:t>Πρόγραμμα Επίλυσης</a:t>
                </a:r>
              </a:p>
              <a:p>
                <a:pPr marL="0" indent="0">
                  <a:buNone/>
                </a:pPr>
                <a:r>
                  <a:rPr lang="el-GR" dirty="0"/>
                  <a:t>Να γραφεί πρόγραμμα στο </a:t>
                </a:r>
                <a:r>
                  <a:rPr lang="el-GR" dirty="0" err="1"/>
                  <a:t>MatLab</a:t>
                </a:r>
                <a:r>
                  <a:rPr lang="el-GR" dirty="0"/>
                  <a:t> που θα ζητά τα δεδομένα L, A, μ </a:t>
                </a:r>
                <a:r>
                  <a:rPr lang="el-GR" dirty="0" smtClean="0"/>
                  <a:t>και </a:t>
                </a:r>
                <a:r>
                  <a:rPr lang="el-GR" dirty="0"/>
                  <a:t>B και θα λύνει </a:t>
                </a:r>
                <a:r>
                  <a:rPr lang="el-GR" dirty="0" smtClean="0"/>
                  <a:t>το πρόβλημα</a:t>
                </a:r>
                <a:r>
                  <a:rPr lang="el-GR" dirty="0"/>
                  <a:t>, από τις συνθήκες ισορροπίας δυνάμεων ΣFx=0, ΣFy=0 και ροπών ΣΜ=0, με </a:t>
                </a:r>
                <a:r>
                  <a:rPr lang="el-GR" dirty="0" smtClean="0"/>
                  <a:t>δύο τρόπους</a:t>
                </a:r>
                <a:r>
                  <a:rPr lang="el-GR" dirty="0"/>
                  <a:t>:</a:t>
                </a:r>
              </a:p>
              <a:p>
                <a:pPr marL="0" indent="0">
                  <a:buNone/>
                </a:pPr>
                <a:r>
                  <a:rPr lang="el-GR" b="1" dirty="0"/>
                  <a:t>Βήμα 1.</a:t>
                </a:r>
                <a:r>
                  <a:rPr lang="el-GR" dirty="0"/>
                  <a:t> Λύνοντας τους παρακάτω τύπους ως προς R1, R2 </a:t>
                </a:r>
                <a:r>
                  <a:rPr lang="el-GR" dirty="0" smtClean="0"/>
                  <a:t>και </a:t>
                </a:r>
                <a:r>
                  <a:rPr lang="el-GR" dirty="0"/>
                  <a:t>LB, και, τοποθετώντας </a:t>
                </a:r>
                <a:r>
                  <a:rPr lang="el-GR" dirty="0" smtClean="0"/>
                  <a:t>τους τύπους </a:t>
                </a:r>
                <a:r>
                  <a:rPr lang="el-GR" dirty="0"/>
                  <a:t>υπολογισμού (R1=…,R2=…,LB=…) στο πρόγραμμα </a:t>
                </a:r>
                <a:r>
                  <a:rPr lang="el-GR" b="1" dirty="0" err="1" smtClean="0"/>
                  <a:t>skala.m</a:t>
                </a:r>
                <a:endParaRPr lang="el-GR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𝐿𝑐𝑜𝑠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0" dirty="0" smtClean="0"/>
                  <a:t>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67" r="-1852" b="-7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5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Ευστάθεια Σκάλας </a:t>
            </a:r>
            <a:r>
              <a:rPr lang="en-US" sz="3200" b="0" dirty="0" smtClean="0"/>
              <a:t>3</a:t>
            </a:r>
            <a:r>
              <a:rPr lang="el-GR" sz="3200" b="0" dirty="0" smtClean="0"/>
              <a:t>/</a:t>
            </a:r>
            <a:r>
              <a:rPr lang="en-US" sz="3200" b="0" dirty="0" smtClean="0"/>
              <a:t>9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b="1" dirty="0" smtClean="0"/>
                  <a:t>Βήμα 2.</a:t>
                </a:r>
                <a:r>
                  <a:rPr lang="el-GR" dirty="0"/>
                  <a:t> Λύνοντας το σύστημα των τριών εξισώσεων με τρεις αγνώστους (R1, R2 </a:t>
                </a:r>
                <a:r>
                  <a:rPr lang="el-GR" dirty="0" smtClean="0"/>
                  <a:t>και </a:t>
                </a:r>
                <a:r>
                  <a:rPr lang="el-GR" dirty="0"/>
                  <a:t>LB</a:t>
                </a:r>
                <a:r>
                  <a:rPr lang="el-GR" dirty="0" smtClean="0"/>
                  <a:t>):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l-G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+0=0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+0=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l-G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e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0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l-GR" sz="2200" dirty="0" smtClean="0"/>
                  <a:t>Δηλαδή</a:t>
                </a:r>
                <a:r>
                  <a:rPr lang="el-GR" sz="2200" dirty="0"/>
                  <a:t>, δημιουργώντας τον πίνακα </a:t>
                </a:r>
                <a:r>
                  <a:rPr lang="el-GR" sz="2200" b="1" dirty="0"/>
                  <a:t>a </a:t>
                </a:r>
                <a:r>
                  <a:rPr lang="el-GR" sz="2200" dirty="0"/>
                  <a:t>των συντελεστών και το διάνυσμα </a:t>
                </a:r>
                <a:r>
                  <a:rPr lang="el-GR" sz="2200" b="1" dirty="0"/>
                  <a:t>b </a:t>
                </a:r>
                <a:r>
                  <a:rPr lang="el-GR" sz="2200" dirty="0"/>
                  <a:t>των </a:t>
                </a:r>
                <a:r>
                  <a:rPr lang="el-GR" sz="2200" dirty="0" smtClean="0"/>
                  <a:t>σταθερών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και </a:t>
                </a:r>
                <a:r>
                  <a:rPr lang="el-GR" sz="2200" dirty="0"/>
                  <a:t>δίνοντας στο σύστημα τη μορφή </a:t>
                </a:r>
                <a:r>
                  <a:rPr lang="el-GR" sz="2200" b="1" dirty="0" err="1"/>
                  <a:t>a∙Χ</a:t>
                </a:r>
                <a:r>
                  <a:rPr lang="el-GR" sz="2200" b="1" dirty="0"/>
                  <a:t> = b</a:t>
                </a:r>
                <a:r>
                  <a:rPr lang="el-GR" sz="2200" dirty="0"/>
                  <a:t>, η οποία στο </a:t>
                </a:r>
                <a:r>
                  <a:rPr lang="el-GR" sz="2200" dirty="0" err="1"/>
                  <a:t>MatLab</a:t>
                </a:r>
                <a:r>
                  <a:rPr lang="el-GR" sz="2200" dirty="0"/>
                  <a:t> λύνεται με την </a:t>
                </a:r>
                <a:r>
                  <a:rPr lang="el-GR" sz="2200" dirty="0" smtClean="0"/>
                  <a:t>αριστερή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(ανάποδη</a:t>
                </a:r>
                <a:r>
                  <a:rPr lang="el-GR" sz="2200" dirty="0"/>
                  <a:t>) διαίρεση πινάκων: </a:t>
                </a:r>
                <a:r>
                  <a:rPr lang="el-GR" sz="2200" b="1" dirty="0"/>
                  <a:t>Χ = a\b</a:t>
                </a:r>
                <a:r>
                  <a:rPr lang="el-GR" sz="2200" dirty="0"/>
                  <a:t>.</a:t>
                </a:r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9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Ευστάθεια Σκάλας </a:t>
            </a:r>
            <a:r>
              <a:rPr lang="en-US" sz="3200" b="0" dirty="0" smtClean="0"/>
              <a:t>4</a:t>
            </a:r>
            <a:r>
              <a:rPr lang="el-GR" sz="3200" b="0" dirty="0" smtClean="0"/>
              <a:t>/</a:t>
            </a:r>
            <a:r>
              <a:rPr lang="en-US" sz="3200" b="0" dirty="0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Βήμα 3. </a:t>
            </a:r>
            <a:r>
              <a:rPr lang="el-GR" dirty="0"/>
              <a:t>Να συγκρίνετε τα αποτελέσματα των τρόπων Α1 </a:t>
            </a:r>
            <a:r>
              <a:rPr lang="el-GR" dirty="0" smtClean="0"/>
              <a:t>και </a:t>
            </a:r>
            <a:r>
              <a:rPr lang="el-GR" dirty="0"/>
              <a:t>Α2 για τις παρακάτω τιμές </a:t>
            </a:r>
            <a:r>
              <a:rPr lang="el-GR" dirty="0" smtClean="0"/>
              <a:t>των</a:t>
            </a:r>
            <a:r>
              <a:rPr lang="en-US" dirty="0" smtClean="0"/>
              <a:t> </a:t>
            </a:r>
            <a:r>
              <a:rPr lang="el-GR" dirty="0" smtClean="0"/>
              <a:t>δεδομένων</a:t>
            </a:r>
            <a:r>
              <a:rPr lang="el-GR" dirty="0"/>
              <a:t>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8710173"/>
                  </p:ext>
                </p:extLst>
              </p:nvPr>
            </p:nvGraphicFramePr>
            <p:xfrm>
              <a:off x="1691680" y="2232248"/>
              <a:ext cx="5616625" cy="85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3325"/>
                    <a:gridCol w="1123325"/>
                    <a:gridCol w="1123325"/>
                    <a:gridCol w="1123325"/>
                    <a:gridCol w="112332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>
                              <a:latin typeface="+mn-lt"/>
                            </a:rPr>
                            <a:t>Μ</a:t>
                          </a:r>
                          <a:endParaRPr lang="el-GR" sz="2200" b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>
                              <a:latin typeface="+mn-lt"/>
                            </a:rPr>
                            <a:t>Α</a:t>
                          </a:r>
                          <a:endParaRPr lang="el-GR" sz="2200" b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>
                              <a:latin typeface="+mn-lt"/>
                            </a:rPr>
                            <a:t>L</a:t>
                          </a:r>
                          <a:endParaRPr lang="el-GR" sz="2200" b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>
                              <a:latin typeface="+mn-lt"/>
                            </a:rPr>
                            <a:t>Β</a:t>
                          </a:r>
                          <a:endParaRPr lang="el-GR" sz="2200" b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0" smtClean="0">
                                        <a:latin typeface="Cambria Math"/>
                                      </a:rPr>
                                      <m:t>𝐋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=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b="1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200" dirty="0" smtClean="0">
                              <a:latin typeface="+mn-lt"/>
                            </a:rPr>
                            <a:t>0.9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dirty="0" smtClean="0">
                              <a:latin typeface="+mn-lt"/>
                            </a:rPr>
                            <a:t>35</a:t>
                          </a:r>
                          <a:r>
                            <a:rPr lang="el-GR" sz="2200" dirty="0" smtClean="0">
                              <a:latin typeface="+mn-lt"/>
                              <a:ea typeface="Cambria Math" panose="02040503050406030204" pitchFamily="18" charset="0"/>
                            </a:rPr>
                            <a:t>°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latin typeface="+mn-lt"/>
                            </a:rPr>
                            <a:t>2.0</a:t>
                          </a:r>
                          <a:r>
                            <a:rPr lang="el-GR" sz="2200" dirty="0" smtClean="0">
                              <a:latin typeface="+mn-lt"/>
                            </a:rPr>
                            <a:t>μ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dirty="0" smtClean="0">
                              <a:latin typeface="+mn-lt"/>
                            </a:rPr>
                            <a:t>90κ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dirty="0" smtClean="0">
                              <a:latin typeface="+mn-lt"/>
                            </a:rPr>
                            <a:t>~</a:t>
                          </a:r>
                          <a:r>
                            <a:rPr lang="en-US" sz="2200" dirty="0" smtClean="0">
                              <a:latin typeface="+mn-lt"/>
                            </a:rPr>
                            <a:t>1.5914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8710173"/>
                  </p:ext>
                </p:extLst>
              </p:nvPr>
            </p:nvGraphicFramePr>
            <p:xfrm>
              <a:off x="1691680" y="2232248"/>
              <a:ext cx="5616625" cy="85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3325"/>
                    <a:gridCol w="1123325"/>
                    <a:gridCol w="1123325"/>
                    <a:gridCol w="1123325"/>
                    <a:gridCol w="1123325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>
                              <a:latin typeface="+mn-lt"/>
                            </a:rPr>
                            <a:t>Μ</a:t>
                          </a:r>
                          <a:endParaRPr lang="el-GR" sz="2200" b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>
                              <a:latin typeface="+mn-lt"/>
                            </a:rPr>
                            <a:t>Α</a:t>
                          </a:r>
                          <a:endParaRPr lang="el-GR" sz="2200" b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>
                              <a:latin typeface="+mn-lt"/>
                            </a:rPr>
                            <a:t>L</a:t>
                          </a:r>
                          <a:endParaRPr lang="el-GR" sz="2200" b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>
                              <a:latin typeface="+mn-lt"/>
                            </a:rPr>
                            <a:t>Β</a:t>
                          </a:r>
                          <a:endParaRPr lang="el-GR" sz="2200" b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630" t="-9859" r="-1087" b="-12676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l-GR" sz="2200" dirty="0" smtClean="0">
                              <a:latin typeface="+mn-lt"/>
                            </a:rPr>
                            <a:t>0.9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dirty="0" smtClean="0">
                              <a:latin typeface="+mn-lt"/>
                            </a:rPr>
                            <a:t>35</a:t>
                          </a:r>
                          <a:r>
                            <a:rPr lang="el-GR" sz="2200" dirty="0" smtClean="0">
                              <a:latin typeface="+mn-lt"/>
                              <a:ea typeface="Cambria Math" panose="02040503050406030204" pitchFamily="18" charset="0"/>
                            </a:rPr>
                            <a:t>°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latin typeface="+mn-lt"/>
                            </a:rPr>
                            <a:t>2.0</a:t>
                          </a:r>
                          <a:r>
                            <a:rPr lang="el-GR" sz="2200" dirty="0" smtClean="0">
                              <a:latin typeface="+mn-lt"/>
                            </a:rPr>
                            <a:t>μ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dirty="0" smtClean="0">
                              <a:latin typeface="+mn-lt"/>
                            </a:rPr>
                            <a:t>90κ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dirty="0" smtClean="0">
                              <a:latin typeface="+mn-lt"/>
                            </a:rPr>
                            <a:t>~</a:t>
                          </a:r>
                          <a:r>
                            <a:rPr lang="en-US" sz="2200" dirty="0" smtClean="0">
                              <a:latin typeface="+mn-lt"/>
                            </a:rPr>
                            <a:t>1.5914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Ορθογώνιο 5"/>
          <p:cNvSpPr/>
          <p:nvPr/>
        </p:nvSpPr>
        <p:spPr>
          <a:xfrm>
            <a:off x="467544" y="3746933"/>
            <a:ext cx="5005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Τι συμβαίνει στο LB όταν το Β αλλάζει;</a:t>
            </a:r>
          </a:p>
        </p:txBody>
      </p:sp>
    </p:spTree>
    <p:extLst>
      <p:ext uri="{BB962C8B-B14F-4D97-AF65-F5344CB8AC3E}">
        <p14:creationId xmlns:p14="http://schemas.microsoft.com/office/powerpoint/2010/main" val="23579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Ευστάθεια Σκάλας </a:t>
            </a:r>
            <a:r>
              <a:rPr lang="en-US" sz="3200" b="0" dirty="0" smtClean="0"/>
              <a:t>5</a:t>
            </a:r>
            <a:r>
              <a:rPr lang="el-GR" sz="3200" b="0" dirty="0" smtClean="0"/>
              <a:t>/</a:t>
            </a:r>
            <a:r>
              <a:rPr lang="en-US" sz="3200" b="0" dirty="0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Β</a:t>
            </a:r>
            <a:r>
              <a:rPr lang="en-US" b="1" dirty="0" smtClean="0">
                <a:solidFill>
                  <a:srgbClr val="820000"/>
                </a:solidFill>
              </a:rPr>
              <a:t>,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Συνάρτηση (</a:t>
            </a:r>
            <a:r>
              <a:rPr lang="el-GR" b="1" dirty="0" err="1">
                <a:solidFill>
                  <a:srgbClr val="820000"/>
                </a:solidFill>
              </a:rPr>
              <a:t>function</a:t>
            </a:r>
            <a:r>
              <a:rPr lang="el-GR" b="1" dirty="0">
                <a:solidFill>
                  <a:srgbClr val="820000"/>
                </a:solidFill>
              </a:rPr>
              <a:t>) </a:t>
            </a:r>
            <a:r>
              <a:rPr lang="el-GR" b="1" dirty="0" smtClean="0">
                <a:solidFill>
                  <a:srgbClr val="820000"/>
                </a:solidFill>
              </a:rPr>
              <a:t>Επίλυσης</a:t>
            </a:r>
            <a:endParaRPr lang="en-US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dirty="0"/>
              <a:t>Βήμα 1. Με βάση το πρόγραμμα του Μέρους Α1, δημιουργήστε μια </a:t>
            </a:r>
            <a:r>
              <a:rPr lang="el-GR" b="1" dirty="0"/>
              <a:t>συνάρτηση</a:t>
            </a:r>
            <a:r>
              <a:rPr lang="el-GR" dirty="0"/>
              <a:t> (</a:t>
            </a:r>
            <a:r>
              <a:rPr lang="el-GR" dirty="0" err="1" smtClean="0"/>
              <a:t>function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err="1" smtClean="0"/>
              <a:t>MatLab</a:t>
            </a:r>
            <a:r>
              <a:rPr lang="el-GR" dirty="0" smtClean="0"/>
              <a:t> </a:t>
            </a:r>
            <a:r>
              <a:rPr lang="el-GR" dirty="0"/>
              <a:t>η οποία όταν θα καλείται με δεδομένα (L, A, μ) και θα υπολογίζει και θα </a:t>
            </a:r>
            <a:r>
              <a:rPr lang="el-GR" dirty="0" smtClean="0"/>
              <a:t>επιστρέφει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LB.</a:t>
            </a:r>
          </a:p>
          <a:p>
            <a:pPr marL="0" indent="0">
              <a:buNone/>
            </a:pPr>
            <a:r>
              <a:rPr lang="el-GR" dirty="0"/>
              <a:t>Η συνάρτηση θα ορίζεται με την εντολή: </a:t>
            </a:r>
            <a:r>
              <a:rPr lang="el-GR" b="1" dirty="0" err="1"/>
              <a:t>function</a:t>
            </a:r>
            <a:r>
              <a:rPr lang="el-GR" b="1" dirty="0"/>
              <a:t> </a:t>
            </a:r>
            <a:r>
              <a:rPr lang="el-GR" b="1" dirty="0" err="1"/>
              <a:t>Lb</a:t>
            </a:r>
            <a:r>
              <a:rPr lang="el-GR" b="1" dirty="0"/>
              <a:t> = </a:t>
            </a:r>
            <a:r>
              <a:rPr lang="el-GR" b="1" dirty="0" err="1"/>
              <a:t>LBskalas</a:t>
            </a:r>
            <a:r>
              <a:rPr lang="el-GR" b="1" dirty="0"/>
              <a:t>(L, A, m), </a:t>
            </a:r>
            <a:r>
              <a:rPr lang="el-GR" dirty="0"/>
              <a:t>και πρέπει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αποθηκευτεί </a:t>
            </a:r>
            <a:r>
              <a:rPr lang="el-GR" dirty="0"/>
              <a:t>με το ίδιο όνομα: </a:t>
            </a:r>
            <a:r>
              <a:rPr lang="el-GR" b="1" dirty="0" err="1" smtClean="0"/>
              <a:t>LBskalas.m</a:t>
            </a:r>
            <a:endParaRPr lang="en-US" b="1" dirty="0" smtClean="0"/>
          </a:p>
          <a:p>
            <a:pPr marL="0" indent="0">
              <a:buNone/>
            </a:pPr>
            <a:r>
              <a:rPr lang="el-GR" dirty="0" smtClean="0"/>
              <a:t>Όταν </a:t>
            </a:r>
            <a:r>
              <a:rPr lang="el-GR" dirty="0"/>
              <a:t>μετατρέπουμε ένα πρόγραμμα σε συνάρτηση, καταργούμε όλα τα </a:t>
            </a:r>
            <a:r>
              <a:rPr lang="el-GR" dirty="0" err="1"/>
              <a:t>input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err="1"/>
              <a:t>disp</a:t>
            </a:r>
            <a:r>
              <a:rPr lang="el-GR" dirty="0"/>
              <a:t> και </a:t>
            </a:r>
            <a:r>
              <a:rPr lang="el-GR" dirty="0" smtClean="0"/>
              <a:t>τα</a:t>
            </a:r>
            <a:r>
              <a:rPr lang="en-US" dirty="0" smtClean="0"/>
              <a:t> </a:t>
            </a:r>
            <a:r>
              <a:rPr lang="el-GR" dirty="0" smtClean="0"/>
              <a:t>αντιστοιχίζουμε </a:t>
            </a:r>
            <a:r>
              <a:rPr lang="el-GR" dirty="0"/>
              <a:t>στις εισόδους και στις εξόδους της. Η συνάρτηση δεν έχει πλέον </a:t>
            </a:r>
            <a:r>
              <a:rPr lang="el-GR" dirty="0" smtClean="0"/>
              <a:t>διαλόγους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l-GR" dirty="0"/>
              <a:t>τον χρήστη, δέχεται όποιους αριθμούς βάλουμε στη παρένθεση και επιστρέφει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αποτέλεσμα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3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Ευστάθεια Σκάλας </a:t>
            </a:r>
            <a:r>
              <a:rPr lang="en-US" sz="3200" b="0" dirty="0" smtClean="0"/>
              <a:t>6</a:t>
            </a:r>
            <a:r>
              <a:rPr lang="el-GR" sz="3200" b="0" dirty="0" smtClean="0"/>
              <a:t>/</a:t>
            </a:r>
            <a:r>
              <a:rPr lang="en-US" sz="3200" b="0" dirty="0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el-GR" smtClean="0"/>
              <a:t>Μπορούμε να δοκιμάσουμε τη λειτουργία της στο Command Window δίνοντας: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195736" y="21684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&gt;&gt; </a:t>
            </a:r>
            <a:r>
              <a:rPr lang="en-US" dirty="0" err="1">
                <a:latin typeface="Courier New" panose="02070309020205020404" pitchFamily="49" charset="0"/>
              </a:rPr>
              <a:t>LBskalas</a:t>
            </a:r>
            <a:r>
              <a:rPr lang="en-US" dirty="0">
                <a:latin typeface="Courier New" panose="02070309020205020404" pitchFamily="49" charset="0"/>
              </a:rPr>
              <a:t>(2,35,0.9)</a:t>
            </a:r>
          </a:p>
          <a:p>
            <a:r>
              <a:rPr lang="en-US" dirty="0" err="1">
                <a:latin typeface="Courier New" panose="02070309020205020404" pitchFamily="49" charset="0"/>
              </a:rPr>
              <a:t>ans</a:t>
            </a:r>
            <a:r>
              <a:rPr lang="en-US" dirty="0">
                <a:latin typeface="Courier New" panose="02070309020205020404" pitchFamily="49" charset="0"/>
              </a:rPr>
              <a:t> = 1.5914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77280" y="2906021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Το αποτέλεσμα πρέπει να συμφωνεί με αυτό του Α3.</a:t>
            </a:r>
          </a:p>
          <a:p>
            <a:r>
              <a:rPr lang="el-GR" sz="2400" dirty="0">
                <a:latin typeface="+mn-lt"/>
              </a:rPr>
              <a:t>Εφόσον λειτουργεί σωστά, μπορούμε να τη καλέσουμε όσες φορές χρειάζεται, </a:t>
            </a:r>
            <a:r>
              <a:rPr lang="el-GR" sz="2400" dirty="0" smtClean="0">
                <a:latin typeface="+mn-lt"/>
              </a:rPr>
              <a:t>βάζοντας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τιμές </a:t>
            </a:r>
            <a:r>
              <a:rPr lang="el-GR" sz="2400" dirty="0">
                <a:latin typeface="+mn-lt"/>
              </a:rPr>
              <a:t>στις μεταβλητές εισόδου και παίρνοντας κατευθείαν τα αποτελέσματα.</a:t>
            </a:r>
          </a:p>
        </p:txBody>
      </p:sp>
    </p:spTree>
    <p:extLst>
      <p:ext uri="{BB962C8B-B14F-4D97-AF65-F5344CB8AC3E}">
        <p14:creationId xmlns:p14="http://schemas.microsoft.com/office/powerpoint/2010/main" val="37544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Ευστάθεια Σκάλας </a:t>
            </a:r>
            <a:r>
              <a:rPr lang="en-US" sz="3200" b="0" dirty="0" smtClean="0"/>
              <a:t>7</a:t>
            </a:r>
            <a:r>
              <a:rPr lang="el-GR" sz="3200" b="0" dirty="0" smtClean="0"/>
              <a:t>/</a:t>
            </a:r>
            <a:r>
              <a:rPr lang="en-US" sz="3200" b="0" dirty="0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Βήμα 2.</a:t>
            </a:r>
            <a:r>
              <a:rPr lang="el-GR" dirty="0"/>
              <a:t> Να γράψετε το </a:t>
            </a:r>
            <a:r>
              <a:rPr lang="el-GR" b="1" dirty="0"/>
              <a:t>κυρίως πρόγραμμα </a:t>
            </a:r>
            <a:r>
              <a:rPr lang="el-GR" dirty="0"/>
              <a:t>(</a:t>
            </a:r>
            <a:r>
              <a:rPr lang="el-GR" dirty="0" err="1"/>
              <a:t>skales.m</a:t>
            </a:r>
            <a:r>
              <a:rPr lang="el-GR" dirty="0"/>
              <a:t>) που θα καλεί τη </a:t>
            </a:r>
            <a:r>
              <a:rPr lang="el-GR" dirty="0" smtClean="0"/>
              <a:t>παραπάνω</a:t>
            </a:r>
            <a:r>
              <a:rPr lang="en-US" dirty="0" smtClean="0"/>
              <a:t> </a:t>
            </a:r>
            <a:r>
              <a:rPr lang="el-GR" dirty="0" smtClean="0"/>
              <a:t>συνάρτηση </a:t>
            </a:r>
            <a:r>
              <a:rPr lang="el-GR" dirty="0"/>
              <a:t>για πολλούς συνδυασμούς των δεδομένων Α </a:t>
            </a:r>
            <a:r>
              <a:rPr lang="el-GR" dirty="0" smtClean="0"/>
              <a:t>και </a:t>
            </a:r>
            <a:r>
              <a:rPr lang="el-GR" dirty="0"/>
              <a:t>μ, και για δεδομένο </a:t>
            </a:r>
            <a:r>
              <a:rPr lang="el-GR" dirty="0" smtClean="0"/>
              <a:t>μήκος</a:t>
            </a:r>
            <a:r>
              <a:rPr lang="en-US" dirty="0" smtClean="0"/>
              <a:t> </a:t>
            </a:r>
            <a:r>
              <a:rPr lang="el-GR" dirty="0" smtClean="0"/>
              <a:t>σκάλας </a:t>
            </a:r>
            <a:r>
              <a:rPr lang="el-GR" dirty="0"/>
              <a:t>L = 3.0 μέτρα. Το Α μεταβάλλεται από 10ο έως 80ο ανά 10ο και το μ = από 0.4 </a:t>
            </a:r>
            <a:r>
              <a:rPr lang="el-GR" dirty="0" smtClean="0"/>
              <a:t>έως</a:t>
            </a:r>
            <a:r>
              <a:rPr lang="en-US" dirty="0" smtClean="0"/>
              <a:t> </a:t>
            </a:r>
            <a:r>
              <a:rPr lang="el-GR" dirty="0" smtClean="0"/>
              <a:t>1.2 </a:t>
            </a:r>
            <a:r>
              <a:rPr lang="el-GR" dirty="0"/>
              <a:t>ανά 0.1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/>
              <a:t>Δημιουργήστε από ένα διάνυσμα για τα Α </a:t>
            </a:r>
            <a:r>
              <a:rPr lang="el-GR" dirty="0" smtClean="0"/>
              <a:t>και </a:t>
            </a:r>
            <a:r>
              <a:rPr lang="el-GR" dirty="0"/>
              <a:t>μ.</a:t>
            </a:r>
          </a:p>
          <a:p>
            <a:pPr marL="0" indent="0">
              <a:buNone/>
            </a:pPr>
            <a:r>
              <a:rPr lang="el-GR" dirty="0"/>
              <a:t>Χρησιμοποιήστε δυο </a:t>
            </a:r>
            <a:r>
              <a:rPr lang="el-GR" dirty="0" err="1"/>
              <a:t>εμφωλευμένα</a:t>
            </a:r>
            <a:r>
              <a:rPr lang="el-GR" dirty="0"/>
              <a:t> (</a:t>
            </a:r>
            <a:r>
              <a:rPr lang="el-GR" dirty="0" err="1"/>
              <a:t>nested</a:t>
            </a:r>
            <a:r>
              <a:rPr lang="el-GR" dirty="0"/>
              <a:t>) for για να κάνετε όλους τους συνδυασμούς.</a:t>
            </a:r>
          </a:p>
          <a:p>
            <a:pPr marL="0" indent="0">
              <a:buNone/>
            </a:pPr>
            <a:r>
              <a:rPr lang="el-GR" dirty="0"/>
              <a:t>Αποθηκεύστε τα </a:t>
            </a:r>
            <a:r>
              <a:rPr lang="el-GR" dirty="0" err="1"/>
              <a:t>Lb</a:t>
            </a:r>
            <a:r>
              <a:rPr lang="el-GR" dirty="0"/>
              <a:t> σε πίνακα ώστε να μπορούν να </a:t>
            </a:r>
            <a:r>
              <a:rPr lang="el-GR" dirty="0" smtClean="0"/>
              <a:t>απεικονισθούν </a:t>
            </a:r>
            <a:r>
              <a:rPr lang="el-GR" dirty="0"/>
              <a:t>σε διάγραμμα π.χ</a:t>
            </a:r>
            <a:r>
              <a:rPr lang="el-GR" dirty="0" smtClean="0"/>
              <a:t>.: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094928" y="5616624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</a:rPr>
              <a:t>Lb</a:t>
            </a:r>
            <a:r>
              <a:rPr lang="en-US" dirty="0">
                <a:latin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</a:rPr>
              <a:t>LBskalas</a:t>
            </a:r>
            <a:r>
              <a:rPr lang="en-US" dirty="0">
                <a:latin typeface="Courier New" panose="02070309020205020404" pitchFamily="49" charset="0"/>
              </a:rPr>
              <a:t>(L,A(</a:t>
            </a:r>
            <a:r>
              <a:rPr lang="en-US" dirty="0" err="1">
                <a:latin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</a:rPr>
              <a:t>),m(j))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7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Ευστάθεια Σκάλας </a:t>
            </a:r>
            <a:r>
              <a:rPr lang="en-US" sz="3200" b="0" dirty="0" smtClean="0"/>
              <a:t>8</a:t>
            </a:r>
            <a:r>
              <a:rPr lang="el-GR" sz="3200" b="0" dirty="0" smtClean="0"/>
              <a:t>/</a:t>
            </a:r>
            <a:r>
              <a:rPr lang="en-US" sz="3200" b="0" dirty="0" smtClean="0"/>
              <a:t>9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Το κυρίως πρόγραμμα θα σχεδιάζει τα αποτελέσματα σε ένα 3-D διάγραμμα τη σχέση του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μήκους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</a:t>
                </a:r>
                <a:r>
                  <a:rPr lang="el-GR" dirty="0"/>
                  <a:t>τη γωνία Α και τον συντελεστή μ (εντολή </a:t>
                </a:r>
                <a:r>
                  <a:rPr lang="el-GR" dirty="0" err="1"/>
                  <a:t>surf</a:t>
                </a:r>
                <a:r>
                  <a:rPr lang="el-GR" dirty="0"/>
                  <a:t>(</a:t>
                </a:r>
                <a:r>
                  <a:rPr lang="el-GR" dirty="0" err="1"/>
                  <a:t>Lb</a:t>
                </a:r>
                <a:r>
                  <a:rPr lang="el-GR" dirty="0"/>
                  <a:t>)).</a:t>
                </a:r>
              </a:p>
              <a:p>
                <a:pPr marL="0" indent="0">
                  <a:buNone/>
                </a:pPr>
                <a:r>
                  <a:rPr lang="el-GR" dirty="0"/>
                  <a:t>(Παρατηρήστε τις τιμές στους άξονες ΧΥ που έχουν τις τιμές των i </a:t>
                </a:r>
                <a:r>
                  <a:rPr lang="el-GR" dirty="0" smtClean="0"/>
                  <a:t>και </a:t>
                </a:r>
                <a:r>
                  <a:rPr lang="el-GR" dirty="0"/>
                  <a:t>j αντί των Α </a:t>
                </a:r>
                <a:r>
                  <a:rPr lang="el-GR" dirty="0" smtClean="0"/>
                  <a:t>και </a:t>
                </a:r>
                <a:r>
                  <a:rPr lang="el-GR" dirty="0"/>
                  <a:t>μ</a:t>
                </a:r>
                <a:r>
                  <a:rPr lang="el-GR" dirty="0" smtClean="0"/>
                  <a:t>).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l-GR" b="1" dirty="0"/>
                  <a:t>Βήμα 3.</a:t>
                </a:r>
                <a:r>
                  <a:rPr lang="el-GR" dirty="0"/>
                  <a:t> Αντί του διπλού for να γίνει χρήση των πράξεων πινάκων και της </a:t>
                </a:r>
                <a:r>
                  <a:rPr lang="el-GR" dirty="0" err="1"/>
                  <a:t>meshgrid</a:t>
                </a:r>
                <a:r>
                  <a:rPr lang="el-GR" dirty="0"/>
                  <a:t>() </a:t>
                </a:r>
                <a:r>
                  <a:rPr lang="el-GR" dirty="0" smtClean="0"/>
                  <a:t>του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MatLab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l-GR" dirty="0"/>
                  <a:t>Διορθώστε τη συνάρτηση </a:t>
                </a:r>
                <a:r>
                  <a:rPr lang="el-GR" dirty="0" err="1"/>
                  <a:t>LBskalas</a:t>
                </a:r>
                <a:r>
                  <a:rPr lang="el-GR" dirty="0"/>
                  <a:t>() ώστε όλες οι πράξεις να γίνονται </a:t>
                </a:r>
                <a:r>
                  <a:rPr lang="el-GR" dirty="0" smtClean="0"/>
                  <a:t>στοιχείο-στοιχείο</a:t>
                </a:r>
                <a:r>
                  <a:rPr lang="en-US" dirty="0" smtClean="0"/>
                  <a:t> </a:t>
                </a:r>
                <a:r>
                  <a:rPr lang="el-GR" dirty="0" smtClean="0"/>
                  <a:t>(δηλ</a:t>
                </a:r>
                <a:r>
                  <a:rPr lang="el-GR" dirty="0"/>
                  <a:t>.: .*, ./ </a:t>
                </a:r>
                <a:r>
                  <a:rPr lang="el-GR" dirty="0" smtClean="0"/>
                  <a:t>και </a:t>
                </a:r>
                <a:r>
                  <a:rPr lang="el-GR" dirty="0"/>
                  <a:t>.^) και έτσι να λειτουργεί και για διανύσματα όχι μόνο για </a:t>
                </a:r>
                <a:r>
                  <a:rPr lang="el-GR" dirty="0" err="1"/>
                  <a:t>βαθμωτές</a:t>
                </a:r>
                <a:r>
                  <a:rPr lang="el-GR" dirty="0" smtClean="0"/>
                  <a:t>.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67" r="-1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7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098adb2f161f3aecf6da2ca34bd3655b20e5e0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1547</Words>
  <Application>Microsoft Office PowerPoint</Application>
  <PresentationFormat>Προβολή στην οθόνη (4:3)</PresentationFormat>
  <Paragraphs>130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OC_template_updated</vt:lpstr>
      <vt:lpstr>1_OC_template_updated</vt:lpstr>
      <vt:lpstr>Προγραμματισμός και Εφαρμογές Η/Υ (Ε)</vt:lpstr>
      <vt:lpstr>Ευστάθεια Σκάλας 1/9</vt:lpstr>
      <vt:lpstr>Ευστάθεια Σκάλας 2/9</vt:lpstr>
      <vt:lpstr>Ευστάθεια Σκάλας 3/9</vt:lpstr>
      <vt:lpstr>Ευστάθεια Σκάλας 4/9</vt:lpstr>
      <vt:lpstr>Ευστάθεια Σκάλας 5/9</vt:lpstr>
      <vt:lpstr>Ευστάθεια Σκάλας 6/9</vt:lpstr>
      <vt:lpstr>Ευστάθεια Σκάλας 7/9</vt:lpstr>
      <vt:lpstr>Ευστάθεια Σκάλας 8/9</vt:lpstr>
      <vt:lpstr>Ευστάθεια Σκάλας 9/9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47</cp:revision>
  <dcterms:created xsi:type="dcterms:W3CDTF">2013-03-04T13:35:19Z</dcterms:created>
  <dcterms:modified xsi:type="dcterms:W3CDTF">2015-05-15T12:52:33Z</dcterms:modified>
</cp:coreProperties>
</file>