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29"/>
  </p:notesMasterIdLst>
  <p:handoutMasterIdLst>
    <p:handoutMasterId r:id="rId30"/>
  </p:handoutMasterIdLst>
  <p:sldIdLst>
    <p:sldId id="304" r:id="rId4"/>
    <p:sldId id="267" r:id="rId5"/>
    <p:sldId id="297" r:id="rId6"/>
    <p:sldId id="268" r:id="rId7"/>
    <p:sldId id="283" r:id="rId8"/>
    <p:sldId id="284" r:id="rId9"/>
    <p:sldId id="285" r:id="rId10"/>
    <p:sldId id="286" r:id="rId11"/>
    <p:sldId id="287" r:id="rId12"/>
    <p:sldId id="288" r:id="rId13"/>
    <p:sldId id="292" r:id="rId14"/>
    <p:sldId id="293" r:id="rId15"/>
    <p:sldId id="294" r:id="rId16"/>
    <p:sldId id="299" r:id="rId17"/>
    <p:sldId id="295" r:id="rId18"/>
    <p:sldId id="296" r:id="rId19"/>
    <p:sldId id="301" r:id="rId20"/>
    <p:sldId id="257" r:id="rId21"/>
    <p:sldId id="262" r:id="rId22"/>
    <p:sldId id="300" r:id="rId23"/>
    <p:sldId id="302" r:id="rId24"/>
    <p:sldId id="303" r:id="rId25"/>
    <p:sldId id="305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374" y="-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8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2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7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3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4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1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0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8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8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0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tuconservation.com/products/klug_nomi_boxes2/klug_nomi_ks3_film_reel" TargetMode="External"/><Relationship Id="rId7" Type="http://schemas.openxmlformats.org/officeDocument/2006/relationships/hyperlink" Target="http://printwiki.org/Alkaline_Paper" TargetMode="External"/><Relationship Id="rId2" Type="http://schemas.openxmlformats.org/officeDocument/2006/relationships/hyperlink" Target="http://sites.google.com/site/paperfil/Home/paper-additiv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ote.php?note_id=10150302798375782" TargetMode="External"/><Relationship Id="rId5" Type="http://schemas.openxmlformats.org/officeDocument/2006/relationships/hyperlink" Target="http://www.xartoni.gr/news/?currentPage=2" TargetMode="External"/><Relationship Id="rId4" Type="http://schemas.openxmlformats.org/officeDocument/2006/relationships/hyperlink" Target="http://archive.is/VIJt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ityproducts.com/cart.php?m=product_list&amp;c=136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jodminjasafn.is/media/adofinni/Guidelines-on-the-Care-of-Archaeological-Finds-for-Archaeologists_10--2012.pdf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519" y="3096542"/>
            <a:ext cx="8076963" cy="21731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Μέτρηση PH υδατικού εκχυλίσματος χαρτιού</a:t>
            </a:r>
            <a:br>
              <a:rPr lang="el-GR" sz="2800" dirty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err="1" smtClean="0"/>
              <a:t>Επίκ</a:t>
            </a:r>
            <a:r>
              <a:rPr lang="el-GR" sz="2400" smtClean="0"/>
              <a:t> Καθηγήτρια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1253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200" dirty="0" smtClean="0"/>
              <a:t>Λόγω της προσπάθειας παραγωγής χαρτιού που να αντέχει σε πολλούς παράγοντες οι επιστήμονες έχουν αναπτύξει υλικά με στόχο την αντικατάσταση του χαρτιού.</a:t>
            </a:r>
            <a:endParaRPr lang="en-US" altLang="el-GR" sz="2200" dirty="0" smtClean="0"/>
          </a:p>
          <a:p>
            <a:pPr eaLnBrk="1" hangingPunct="1"/>
            <a:r>
              <a:rPr lang="el-GR" altLang="el-GR" sz="2200" dirty="0" smtClean="0"/>
              <a:t>Χαρακτηριστικό παράδειγμα αποτελεί το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«</a:t>
            </a:r>
            <a:r>
              <a:rPr lang="el-GR" altLang="el-GR" sz="2200" b="1" dirty="0" err="1" smtClean="0">
                <a:solidFill>
                  <a:srgbClr val="820000"/>
                </a:solidFill>
              </a:rPr>
              <a:t>Durabook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»</a:t>
            </a:r>
            <a:r>
              <a:rPr lang="el-GR" altLang="el-GR" sz="2200" dirty="0" smtClean="0">
                <a:solidFill>
                  <a:srgbClr val="820000"/>
                </a:solidFill>
              </a:rPr>
              <a:t> </a:t>
            </a:r>
            <a:r>
              <a:rPr lang="el-GR" altLang="el-GR" sz="2200" dirty="0" smtClean="0"/>
              <a:t>το οποίο παράγεται από τη χρησιμοποίηση ανακυκλωμένου πλαστικού. Πρόκειται για πατενταρισμένο υλικό που έχει αναπτυχθεί από την </a:t>
            </a:r>
            <a:r>
              <a:rPr lang="el-GR" altLang="el-GR" sz="2200" dirty="0" err="1" smtClean="0"/>
              <a:t>νεοϋορκέζικη</a:t>
            </a:r>
            <a:r>
              <a:rPr lang="el-GR" altLang="el-GR" sz="2200" dirty="0" smtClean="0"/>
              <a:t> εκδοτική εταιρεία </a:t>
            </a:r>
            <a:r>
              <a:rPr lang="el-GR" altLang="el-GR" sz="2200" dirty="0" err="1" smtClean="0"/>
              <a:t>Melcher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Media</a:t>
            </a:r>
            <a:r>
              <a:rPr lang="el-GR" altLang="el-GR" sz="2200" dirty="0" smtClean="0"/>
              <a:t>.</a:t>
            </a:r>
            <a:endParaRPr lang="en-US" altLang="el-GR" sz="2200" dirty="0" smtClean="0"/>
          </a:p>
          <a:p>
            <a:pPr eaLnBrk="1" hangingPunct="1"/>
            <a:r>
              <a:rPr lang="el-GR" altLang="el-GR" sz="2200" dirty="0" smtClean="0"/>
              <a:t>Το πλαστικό αυτό χαρτί δεν έχει </a:t>
            </a:r>
            <a:r>
              <a:rPr lang="el-GR" altLang="el-GR" sz="2200" dirty="0" err="1" smtClean="0"/>
              <a:t>λιγνίνη</a:t>
            </a:r>
            <a:r>
              <a:rPr lang="el-GR" altLang="el-GR" sz="2200" dirty="0" smtClean="0"/>
              <a:t> ώστε να μπορεί να προκαλεί προβλήματα οξύτητας αλλά ούτε και </a:t>
            </a:r>
            <a:r>
              <a:rPr lang="el-GR" altLang="el-GR" sz="2200" dirty="0" err="1" smtClean="0"/>
              <a:t>κυτταρινούχες</a:t>
            </a:r>
            <a:r>
              <a:rPr lang="el-GR" altLang="el-GR" sz="2200" dirty="0" smtClean="0"/>
              <a:t> ίνες που να μπορούν να σπάσουν από την αναδίπλωση. </a:t>
            </a:r>
            <a:endParaRPr lang="en-US" altLang="el-GR" sz="2200" dirty="0" smtClean="0"/>
          </a:p>
          <a:p>
            <a:pPr eaLnBrk="1" hangingPunct="1"/>
            <a:r>
              <a:rPr lang="el-GR" altLang="el-GR" sz="2200" dirty="0" smtClean="0"/>
              <a:t>Επίσης δεν κινδυνεύει να τραυματιστεί από την βύθισή του στο νερό και αν λερωθεί πλένεται.</a:t>
            </a:r>
            <a:endParaRPr lang="en-US" altLang="el-GR" sz="2200" dirty="0" smtClean="0"/>
          </a:p>
          <a:p>
            <a:pPr eaLnBrk="1" hangingPunct="1"/>
            <a:r>
              <a:rPr lang="el-GR" altLang="el-GR" sz="2200" dirty="0" smtClean="0"/>
              <a:t>Τα θέματα όμως που δεν έχουν λυθεί είναι ποιο είδος πλαστικού ανακυκλώνεται αλλά και το αν αυτά τα υλικά θα μπορέσουν να αποσυντεθούν στο μέλλον. </a:t>
            </a:r>
          </a:p>
        </p:txBody>
      </p:sp>
    </p:spTree>
    <p:extLst>
      <p:ext uri="{BB962C8B-B14F-4D97-AF65-F5344CB8AC3E}">
        <p14:creationId xmlns:p14="http://schemas.microsoft.com/office/powerpoint/2010/main" val="3801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Πειραματικό </a:t>
            </a:r>
            <a:r>
              <a:rPr lang="el-GR" dirty="0" smtClean="0"/>
              <a:t>μέρος</a:t>
            </a:r>
            <a:endParaRPr lang="el-GR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Υλικά</a:t>
            </a:r>
          </a:p>
          <a:p>
            <a:pPr eaLnBrk="1" hangingPunct="1"/>
            <a:r>
              <a:rPr lang="el-GR" altLang="el-GR" sz="2800" dirty="0" smtClean="0"/>
              <a:t>Διάφορα είδη χαρτιού</a:t>
            </a:r>
          </a:p>
          <a:p>
            <a:pPr eaLnBrk="1" hangingPunct="1"/>
            <a:r>
              <a:rPr lang="el-GR" altLang="el-GR" sz="2800" dirty="0" err="1" smtClean="0"/>
              <a:t>Απιονισμένο</a:t>
            </a:r>
            <a:r>
              <a:rPr lang="el-GR" altLang="el-GR" sz="2800" dirty="0" smtClean="0"/>
              <a:t> νερό </a:t>
            </a:r>
          </a:p>
          <a:p>
            <a:pPr eaLnBrk="1" hangingPunct="1">
              <a:buFontTx/>
              <a:buNone/>
            </a:pPr>
            <a:endParaRPr lang="el-GR" altLang="el-GR" sz="2800" b="1" dirty="0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Όργανα-Συσκευές</a:t>
            </a:r>
          </a:p>
          <a:p>
            <a:pPr eaLnBrk="1" hangingPunct="1"/>
            <a:r>
              <a:rPr lang="en-US" altLang="el-GR" sz="2800" dirty="0" smtClean="0"/>
              <a:t>pH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μετρο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Θερμόμετρο</a:t>
            </a:r>
          </a:p>
          <a:p>
            <a:pPr eaLnBrk="1" hangingPunct="1"/>
            <a:r>
              <a:rPr lang="el-GR" altLang="el-GR" sz="2800" dirty="0" smtClean="0"/>
              <a:t>Φιάλη με </a:t>
            </a:r>
            <a:r>
              <a:rPr lang="el-GR" altLang="el-GR" sz="2800" dirty="0" err="1" smtClean="0"/>
              <a:t>εσμύρισμα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Ποτήρι ζέσεως</a:t>
            </a:r>
          </a:p>
        </p:txBody>
      </p:sp>
    </p:spTree>
    <p:extLst>
      <p:ext uri="{BB962C8B-B14F-4D97-AF65-F5344CB8AC3E}">
        <p14:creationId xmlns:p14="http://schemas.microsoft.com/office/powerpoint/2010/main" val="20133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Πειραματική διαδικασία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el-GR" sz="3000" dirty="0" smtClean="0"/>
              <a:t>Καταρχήν </a:t>
            </a:r>
            <a:r>
              <a:rPr lang="el-GR" altLang="el-GR" sz="3000" dirty="0"/>
              <a:t>να σημειωθεί ότι ο προσδιορισμός του </a:t>
            </a:r>
            <a:r>
              <a:rPr lang="el-GR" altLang="el-GR" sz="3000" dirty="0" err="1"/>
              <a:t>pH</a:t>
            </a:r>
            <a:r>
              <a:rPr lang="el-GR" altLang="el-GR" sz="3000" dirty="0"/>
              <a:t> δεν αποτελεί μία ποσοτική μέτρηση της συνολικά </a:t>
            </a:r>
            <a:r>
              <a:rPr lang="el-GR" altLang="el-GR" sz="3000" dirty="0" err="1"/>
              <a:t>απαντόμενης</a:t>
            </a:r>
            <a:r>
              <a:rPr lang="el-GR" altLang="el-GR" sz="3000" dirty="0"/>
              <a:t> ποσότητας οξέος ή βάσης στο εκχυλιζόμενο υλικό. </a:t>
            </a:r>
            <a:endParaRPr lang="en-US" altLang="el-GR" sz="3000" dirty="0"/>
          </a:p>
          <a:p>
            <a:pPr>
              <a:lnSpc>
                <a:spcPct val="120000"/>
              </a:lnSpc>
            </a:pPr>
            <a:r>
              <a:rPr lang="el-GR" altLang="el-GR" sz="3000" dirty="0" smtClean="0"/>
              <a:t>Το </a:t>
            </a:r>
            <a:r>
              <a:rPr lang="el-GR" altLang="el-GR" sz="3000" dirty="0"/>
              <a:t>χαρτί που παραδίδεται στην κάθε ομάδα θα πρέπει </a:t>
            </a:r>
            <a:r>
              <a:rPr lang="el-GR" altLang="el-GR" sz="3000" b="1" dirty="0">
                <a:solidFill>
                  <a:srgbClr val="820000"/>
                </a:solidFill>
              </a:rPr>
              <a:t>να κοπεί ή να σχιστεί </a:t>
            </a:r>
            <a:r>
              <a:rPr lang="el-GR" altLang="el-GR" sz="3000" dirty="0"/>
              <a:t>σε μικρά κομμάτια της τάξης των </a:t>
            </a:r>
            <a:r>
              <a:rPr lang="el-GR" altLang="el-GR" sz="3000" b="1" dirty="0">
                <a:solidFill>
                  <a:srgbClr val="820000"/>
                </a:solidFill>
              </a:rPr>
              <a:t>5 mm x 5 mm.</a:t>
            </a:r>
            <a:endParaRPr lang="en-US" altLang="el-GR" sz="3000" b="1" dirty="0">
              <a:solidFill>
                <a:srgbClr val="820000"/>
              </a:solidFill>
            </a:endParaRPr>
          </a:p>
          <a:p>
            <a:pPr>
              <a:lnSpc>
                <a:spcPct val="120000"/>
              </a:lnSpc>
            </a:pPr>
            <a:r>
              <a:rPr lang="el-GR" altLang="el-GR" sz="3000" dirty="0" smtClean="0"/>
              <a:t>Θα </a:t>
            </a:r>
            <a:r>
              <a:rPr lang="el-GR" altLang="el-GR" sz="3000" dirty="0"/>
              <a:t>πρέπει να δοθεί προσοχή ώστε το χαρτί αυτό να μην έρθει σε επαφή με γυμνά χέρια ή μη καθαρές επιφάνειες.</a:t>
            </a:r>
            <a:endParaRPr lang="en-US" altLang="el-GR" sz="3000" dirty="0"/>
          </a:p>
          <a:p>
            <a:pPr>
              <a:lnSpc>
                <a:spcPct val="120000"/>
              </a:lnSpc>
            </a:pPr>
            <a:r>
              <a:rPr lang="el-GR" altLang="el-GR" sz="3000" dirty="0" smtClean="0"/>
              <a:t>Στη </a:t>
            </a:r>
            <a:r>
              <a:rPr lang="el-GR" altLang="el-GR" sz="3000" dirty="0"/>
              <a:t>συνέχεια </a:t>
            </a:r>
            <a:r>
              <a:rPr lang="el-GR" altLang="el-GR" sz="3000" b="1" dirty="0">
                <a:solidFill>
                  <a:srgbClr val="820000"/>
                </a:solidFill>
              </a:rPr>
              <a:t>ζυγίζονται 2 g </a:t>
            </a:r>
            <a:r>
              <a:rPr lang="el-GR" altLang="el-GR" sz="3000" dirty="0"/>
              <a:t>και ακολουθεί ψυχρή εκχύλιση.</a:t>
            </a:r>
            <a:endParaRPr lang="en-US" altLang="el-GR" sz="3000" dirty="0"/>
          </a:p>
          <a:p>
            <a:pPr>
              <a:lnSpc>
                <a:spcPct val="120000"/>
              </a:lnSpc>
            </a:pPr>
            <a:r>
              <a:rPr lang="el-GR" altLang="el-GR" sz="3000" dirty="0" smtClean="0"/>
              <a:t>Συγκεκριμένα</a:t>
            </a:r>
            <a:r>
              <a:rPr lang="el-GR" altLang="el-GR" sz="3000" dirty="0"/>
              <a:t>, λαμβάνονται με σιφώνιο </a:t>
            </a:r>
            <a:r>
              <a:rPr lang="el-GR" altLang="el-GR" sz="3000" b="1" dirty="0">
                <a:solidFill>
                  <a:srgbClr val="820000"/>
                </a:solidFill>
              </a:rPr>
              <a:t>100 ml νερό και μεταγγίζονται σε φιάλη που σφραγίζεται με γυάλινο </a:t>
            </a:r>
            <a:r>
              <a:rPr lang="el-GR" altLang="el-GR" sz="3000" b="1" dirty="0" err="1">
                <a:solidFill>
                  <a:srgbClr val="820000"/>
                </a:solidFill>
              </a:rPr>
              <a:t>εσμυρισμένο</a:t>
            </a:r>
            <a:r>
              <a:rPr lang="el-GR" altLang="el-GR" sz="3000" b="1" dirty="0">
                <a:solidFill>
                  <a:srgbClr val="820000"/>
                </a:solidFill>
              </a:rPr>
              <a:t> πώμα.</a:t>
            </a:r>
            <a:endParaRPr lang="en-US" altLang="el-GR" sz="3000" b="1" dirty="0">
              <a:solidFill>
                <a:srgbClr val="820000"/>
              </a:solidFill>
            </a:endParaRPr>
          </a:p>
          <a:p>
            <a:pPr>
              <a:lnSpc>
                <a:spcPct val="120000"/>
              </a:lnSpc>
            </a:pPr>
            <a:r>
              <a:rPr lang="el-GR" altLang="el-GR" sz="3000" b="1" dirty="0" smtClean="0">
                <a:solidFill>
                  <a:srgbClr val="820000"/>
                </a:solidFill>
              </a:rPr>
              <a:t>Προστίθεται </a:t>
            </a:r>
            <a:r>
              <a:rPr lang="el-GR" altLang="el-GR" sz="3000" b="1" dirty="0">
                <a:solidFill>
                  <a:srgbClr val="820000"/>
                </a:solidFill>
              </a:rPr>
              <a:t>στο νερό αυτό τα κομμάτια χαρτιού. </a:t>
            </a:r>
            <a:r>
              <a:rPr lang="el-GR" altLang="el-GR" sz="3000" dirty="0"/>
              <a:t>Το υδατικό εκχύλισμα αφήνεται επί 1 ώρα σε θερμοκρασία που μπορεί να κυμαίνεται από 20-25 </a:t>
            </a:r>
            <a:r>
              <a:rPr lang="el-GR" altLang="el-GR" sz="3000" baseline="30000" dirty="0" err="1"/>
              <a:t>ο</a:t>
            </a:r>
            <a:r>
              <a:rPr lang="el-GR" altLang="el-GR" sz="3000" dirty="0" err="1"/>
              <a:t>C</a:t>
            </a:r>
            <a:r>
              <a:rPr lang="el-GR" altLang="el-GR" sz="3000" dirty="0"/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7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/>
              <a:t>Το νερό που θα χρησιμοποιηθεί μπορεί να είναι </a:t>
            </a:r>
            <a:r>
              <a:rPr lang="el-GR" altLang="el-GR" sz="2400" dirty="0" err="1" smtClean="0"/>
              <a:t>απεσταγμένο</a:t>
            </a:r>
            <a:r>
              <a:rPr lang="el-GR" altLang="el-GR" sz="2400" dirty="0" smtClean="0"/>
              <a:t> ή </a:t>
            </a:r>
            <a:r>
              <a:rPr lang="el-GR" altLang="el-GR" sz="2400" dirty="0" err="1" smtClean="0"/>
              <a:t>απιονισμένο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Η αγωγιμότητά του δεν θα πρέπει να υπερβαίνει τα 0.1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mS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/m ύστερα από βρασμό και ψύξη του νερού.</a:t>
            </a:r>
          </a:p>
          <a:p>
            <a:pPr eaLnBrk="1" hangingPunct="1"/>
            <a:r>
              <a:rPr lang="el-GR" altLang="el-GR" sz="2400" dirty="0" smtClean="0"/>
              <a:t>Θα πρέπει να ελέγχεται αρχικά το </a:t>
            </a:r>
            <a:r>
              <a:rPr lang="el-GR" altLang="el-GR" sz="2400" dirty="0" err="1" smtClean="0"/>
              <a:t>pH</a:t>
            </a:r>
            <a:r>
              <a:rPr lang="el-GR" altLang="el-GR" sz="2400" dirty="0" smtClean="0"/>
              <a:t> του </a:t>
            </a:r>
            <a:r>
              <a:rPr lang="el-GR" altLang="el-GR" sz="2400" dirty="0" err="1" smtClean="0"/>
              <a:t>απιονισμένου</a:t>
            </a:r>
            <a:r>
              <a:rPr lang="el-GR" altLang="el-GR" sz="2400" dirty="0" smtClean="0"/>
              <a:t> νερού που πρόκειται να χρησιμοποιηθεί γιατί μπορεί να περιέχει διαλυμένο CO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b="1" dirty="0" err="1" smtClean="0">
                <a:solidFill>
                  <a:srgbClr val="820000"/>
                </a:solidFill>
              </a:rPr>
              <a:t>To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pH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του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απιονισμένου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νερού θα πρέπει να κυμαίνεται μεταξύ 6.2 και 7.3.</a:t>
            </a:r>
          </a:p>
        </p:txBody>
      </p:sp>
    </p:spTree>
    <p:extLst>
      <p:ext uri="{BB962C8B-B14F-4D97-AF65-F5344CB8AC3E}">
        <p14:creationId xmlns:p14="http://schemas.microsoft.com/office/powerpoint/2010/main" val="3947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/>
              <a:t>Η φιάλη που περιέχει το εκχύλισμα ανακινείται τουλάχιστον μία φορά κατά την διάρκεια αυτής της διαδικασίας.</a:t>
            </a:r>
          </a:p>
          <a:p>
            <a:pPr eaLnBrk="1" hangingPunct="1"/>
            <a:r>
              <a:rPr lang="el-GR" altLang="el-GR" sz="2400" dirty="0" smtClean="0"/>
              <a:t>Τέλος, το εκχύλισμα </a:t>
            </a:r>
            <a:r>
              <a:rPr lang="el-GR" altLang="el-GR" sz="2400" dirty="0" err="1" smtClean="0"/>
              <a:t>αποχύνεται</a:t>
            </a:r>
            <a:r>
              <a:rPr lang="el-GR" altLang="el-GR" sz="2400" dirty="0" smtClean="0"/>
              <a:t> σε μικρό ποτήρι ζέσεως και μετράται το </a:t>
            </a:r>
            <a:r>
              <a:rPr lang="el-GR" altLang="el-GR" sz="2400" dirty="0" err="1" smtClean="0"/>
              <a:t>pH</a:t>
            </a:r>
            <a:r>
              <a:rPr lang="el-GR" altLang="el-GR" sz="2400" dirty="0" smtClean="0"/>
              <a:t> του υδατικού εκχυλίσματος.</a:t>
            </a:r>
          </a:p>
          <a:p>
            <a:pPr eaLnBrk="1" hangingPunct="1"/>
            <a:r>
              <a:rPr lang="el-GR" altLang="el-GR" sz="2400" dirty="0" smtClean="0"/>
              <a:t>Η μέτρηση του </a:t>
            </a:r>
            <a:r>
              <a:rPr lang="el-GR" altLang="el-GR" sz="2400" dirty="0" err="1" smtClean="0"/>
              <a:t>pH</a:t>
            </a:r>
            <a:r>
              <a:rPr lang="el-GR" altLang="el-GR" sz="2400" dirty="0" smtClean="0"/>
              <a:t> μπορεί να γίνει και κατόπιν εκχύλισης του χαρτιού σε ζεστό νερό επί 1 ώρα.</a:t>
            </a:r>
          </a:p>
          <a:p>
            <a:pPr eaLnBrk="1" hangingPunct="1"/>
            <a:r>
              <a:rPr lang="el-GR" altLang="el-GR" sz="2400" dirty="0" smtClean="0"/>
              <a:t>Πρόκειται για μέθοδο που μπορεί να εφαρμόζεται σε χαρτί γραφής, εκτύπωσης και αδιαβροχοποιημένο βιομηχανικό χαρτί (</a:t>
            </a:r>
            <a:r>
              <a:rPr lang="el-GR" altLang="el-GR" sz="2400" dirty="0" err="1" smtClean="0"/>
              <a:t>sized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industrial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paper</a:t>
            </a:r>
            <a:r>
              <a:rPr lang="el-GR" altLang="el-GR" sz="24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09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Για την μέτρηση του </a:t>
            </a:r>
            <a:r>
              <a:rPr lang="el-GR" altLang="el-GR" sz="2400" dirty="0" err="1" smtClean="0"/>
              <a:t>pH</a:t>
            </a:r>
            <a:r>
              <a:rPr lang="el-GR" altLang="el-GR" sz="2400" dirty="0" smtClean="0"/>
              <a:t> απαιτείται η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βαθμονόμηση του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pH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μέτρου με χρησιμοποίηση ρυθμιστικών διαλυμάτων </a:t>
            </a:r>
            <a:r>
              <a:rPr lang="el-GR" altLang="el-GR" sz="2400" dirty="0" smtClean="0"/>
              <a:t>των οποίων οι τιμές θα είναι τέτοιες ώστε η τιμή </a:t>
            </a:r>
            <a:r>
              <a:rPr lang="el-GR" altLang="el-GR" sz="2400" dirty="0" err="1" smtClean="0"/>
              <a:t>pH</a:t>
            </a:r>
            <a:r>
              <a:rPr lang="el-GR" altLang="el-GR" sz="2400" dirty="0" smtClean="0"/>
              <a:t> του υδατικού εκχυλίσματος να κυμαίνεται μεταξύ των ρυθμιστικών διαλυμάτων.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Τέλος, υπάρχει η δυνατότητα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μέτρησης του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pH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επιφανειακά </a:t>
            </a:r>
            <a:r>
              <a:rPr lang="el-GR" altLang="el-GR" sz="2400" dirty="0" smtClean="0"/>
              <a:t>στην επιφάνεια των χαρτιών σε βιβλία και αρχειακό υλικό π.χ. συλλογών βιβλιοθηκών και κυβερνητικών αρχείων.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Η παρούσα πειραματική διαδικασία μπορεί να εφαρμοσθεί για τον προσδιορισμό του </a:t>
            </a:r>
            <a:r>
              <a:rPr lang="el-GR" altLang="el-GR" sz="2400" dirty="0" err="1" smtClean="0"/>
              <a:t>pH</a:t>
            </a:r>
            <a:r>
              <a:rPr lang="el-GR" altLang="el-GR" sz="2400" dirty="0" smtClean="0"/>
              <a:t> όλων των ειδών χαρτιού, χαρτονιού και πολτών εκτός αυτών που προορίζονται για ηλεκτρικές εφαρμογές. </a:t>
            </a:r>
          </a:p>
        </p:txBody>
      </p:sp>
    </p:spTree>
    <p:extLst>
      <p:ext uri="{BB962C8B-B14F-4D97-AF65-F5344CB8AC3E}">
        <p14:creationId xmlns:p14="http://schemas.microsoft.com/office/powerpoint/2010/main" val="23377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l-GR" sz="1800" dirty="0" smtClean="0"/>
              <a:t>Σ. Ζερβός, Διδακτορική διατριβή, Κριτήρια και Μεθοδολογία Αποτίμησης Καταλληλότητας Επεμβάσεων Συντήρησης Χαρτιού, Τμήμα Χημικών Μηχανικών, Ε.Μ.Π., Αθήνα, 2004.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l-GR" sz="1800" dirty="0" smtClean="0"/>
              <a:t>Σ. Ζερβός, Μεταπτυχιακή Εργασία, Διερεύνηση κριτηρίων και μεθόδων αποτίμησης καταλληλότητας υλικών και επεμβάσεων συντήρησης χαρτιού/αρχείων σε σχέση με τον σχεδιασμό των συνθηκών του περιβάλλοντος χώρου (Εφαρμογή στο ιστορικό αρχείο του ΚΚΕ), Τμήμα Χημικών Μηχανικών, ΕΜΠ, Αθήνα, 1999-2000.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sz="1800" dirty="0" smtClean="0"/>
              <a:t>TAPPI TEST METHODS: T428 pm-85 (1991): Hot Water Extractable Acidity or Alkalinity of Paper.</a:t>
            </a:r>
            <a:endParaRPr lang="el-GR" sz="18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GB" sz="1800" dirty="0" smtClean="0"/>
              <a:t>TAPPI TEST METHODS:  T529 </a:t>
            </a:r>
            <a:r>
              <a:rPr lang="el-GR" sz="1800" dirty="0" smtClean="0"/>
              <a:t>ο</a:t>
            </a:r>
            <a:r>
              <a:rPr lang="en-GB" sz="1800" dirty="0" smtClean="0"/>
              <a:t>m-88 (1991): Surface pH Measurement of Paper.</a:t>
            </a:r>
            <a:endParaRPr lang="el-GR" sz="18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GB" sz="1800" dirty="0" smtClean="0"/>
              <a:t>INTERNATIONAL STANDARD: ISO 6588: Paper, board and pulps – Determination of pH of aqueous extracts, 1981.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4166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Χρήσιμοι σύνδεσμοι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sz="2000" dirty="0" smtClean="0">
                <a:hlinkClick r:id="rId2"/>
              </a:rPr>
              <a:t>PaperFil</a:t>
            </a:r>
            <a:r>
              <a:rPr lang="el-GR" sz="2000" dirty="0" smtClean="0">
                <a:hlinkClick r:id="rId2"/>
              </a:rPr>
              <a:t>, </a:t>
            </a:r>
            <a:r>
              <a:rPr lang="en-US" sz="2000" dirty="0">
                <a:hlinkClick r:id="rId2"/>
              </a:rPr>
              <a:t>Paper additives - </a:t>
            </a:r>
            <a:r>
              <a:rPr lang="el-GR" sz="2000" dirty="0">
                <a:hlinkClick r:id="rId2"/>
              </a:rPr>
              <a:t>Πρόσθετα </a:t>
            </a:r>
            <a:r>
              <a:rPr lang="el-GR" sz="2000" dirty="0" smtClean="0">
                <a:hlinkClick r:id="rId2"/>
              </a:rPr>
              <a:t>χαρτιού</a:t>
            </a:r>
            <a:endParaRPr lang="el-GR" sz="2000" dirty="0" smtClean="0"/>
          </a:p>
          <a:p>
            <a:pPr algn="just" eaLnBrk="1" hangingPunct="1">
              <a:defRPr/>
            </a:pPr>
            <a:r>
              <a:rPr lang="en-US" sz="2000" dirty="0" smtClean="0">
                <a:hlinkClick r:id="rId3"/>
              </a:rPr>
              <a:t>In situ, Museum and Archive Services, </a:t>
            </a:r>
            <a:endParaRPr lang="el-GR" sz="2000" dirty="0" smtClean="0"/>
          </a:p>
          <a:p>
            <a:pPr algn="just">
              <a:defRPr/>
            </a:pPr>
            <a:r>
              <a:rPr lang="el-GR" sz="2000" dirty="0">
                <a:hlinkClick r:id="rId4"/>
              </a:rPr>
              <a:t>ΚΖ' Εφορεία Προϊστορικών και Κλασικών </a:t>
            </a:r>
            <a:r>
              <a:rPr lang="el-GR" sz="2000" dirty="0" smtClean="0">
                <a:hlinkClick r:id="rId4"/>
              </a:rPr>
              <a:t>Αρχαιοτήτων</a:t>
            </a:r>
            <a:endParaRPr lang="en-US" sz="2000" dirty="0" smtClean="0"/>
          </a:p>
          <a:p>
            <a:pPr algn="just">
              <a:defRPr/>
            </a:pPr>
            <a:r>
              <a:rPr lang="el-GR" sz="2000" dirty="0" err="1" smtClean="0">
                <a:hlinkClick r:id="rId5"/>
              </a:rPr>
              <a:t>xartoni.gr</a:t>
            </a:r>
            <a:endParaRPr lang="el-GR" sz="2000" dirty="0" smtClean="0"/>
          </a:p>
          <a:p>
            <a:pPr algn="just" eaLnBrk="1" hangingPunct="1">
              <a:defRPr/>
            </a:pPr>
            <a:r>
              <a:rPr lang="en-US" sz="2000" dirty="0" smtClean="0">
                <a:hlinkClick r:id="rId6"/>
              </a:rPr>
              <a:t>Fine &amp; Handmade Papers Facebook page, </a:t>
            </a:r>
            <a:r>
              <a:rPr lang="el-GR" sz="2000" dirty="0" smtClean="0">
                <a:hlinkClick r:id="rId6"/>
              </a:rPr>
              <a:t>Οικολογικά χαρτιά</a:t>
            </a:r>
            <a:endParaRPr lang="el-GR" sz="2000" dirty="0" smtClean="0"/>
          </a:p>
          <a:p>
            <a:pPr algn="just" eaLnBrk="1" hangingPunct="1">
              <a:defRPr/>
            </a:pPr>
            <a:r>
              <a:rPr lang="en-US" sz="2000" dirty="0" err="1" smtClean="0">
                <a:hlinkClick r:id="rId7"/>
              </a:rPr>
              <a:t>PrintWiki</a:t>
            </a:r>
            <a:r>
              <a:rPr lang="en-US" sz="2000" dirty="0" smtClean="0">
                <a:hlinkClick r:id="rId7"/>
              </a:rPr>
              <a:t>, The free encyclopedia of Print, Alkaline Paper</a:t>
            </a:r>
            <a:endParaRPr lang="el-GR" sz="2000" dirty="0" smtClean="0"/>
          </a:p>
          <a:p>
            <a:pPr algn="just" eaLnBrk="1" hangingPunct="1">
              <a:defRPr/>
            </a:pPr>
            <a:endParaRPr lang="el-GR" sz="2000" dirty="0" smtClean="0"/>
          </a:p>
          <a:p>
            <a:pPr algn="just" eaLnBrk="1" hangingPunct="1">
              <a:defRPr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42525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Αντιόξινα</a:t>
            </a:r>
            <a:r>
              <a:rPr lang="el-GR" dirty="0" smtClean="0"/>
              <a:t> χαρτιά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Υπάρχουν </a:t>
            </a:r>
            <a:r>
              <a:rPr lang="el-GR" altLang="el-GR" sz="2400" dirty="0"/>
              <a:t>χαρτιά τα υδατικά εκχυλίσματα των οποίων δίνουν </a:t>
            </a:r>
            <a:r>
              <a:rPr lang="en-US" altLang="el-GR" sz="2400" b="1" dirty="0">
                <a:solidFill>
                  <a:srgbClr val="820000"/>
                </a:solidFill>
              </a:rPr>
              <a:t>pH</a:t>
            </a:r>
            <a:r>
              <a:rPr lang="el-GR" altLang="el-GR" sz="2400" b="1" dirty="0">
                <a:solidFill>
                  <a:srgbClr val="820000"/>
                </a:solidFill>
              </a:rPr>
              <a:t> 7 ή ελαφρά αλκαλικό </a:t>
            </a:r>
            <a:r>
              <a:rPr lang="el-GR" altLang="el-GR" sz="2400" dirty="0"/>
              <a:t>και χαρακτηρίζονται ως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 err="1">
                <a:solidFill>
                  <a:srgbClr val="820000"/>
                </a:solidFill>
              </a:rPr>
              <a:t>αντιόξινα</a:t>
            </a:r>
            <a:r>
              <a:rPr lang="el-GR" altLang="el-GR" sz="2400" b="1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(</a:t>
            </a:r>
            <a:r>
              <a:rPr lang="en-US" altLang="el-GR" sz="2400" dirty="0"/>
              <a:t>a</a:t>
            </a:r>
            <a:r>
              <a:rPr lang="en-GB" altLang="el-GR" sz="2400" dirty="0" err="1"/>
              <a:t>lkaline</a:t>
            </a:r>
            <a:r>
              <a:rPr lang="el-GR" altLang="el-GR" sz="2400" dirty="0"/>
              <a:t> ή </a:t>
            </a:r>
            <a:r>
              <a:rPr lang="en-GB" altLang="el-GR" sz="2400" dirty="0"/>
              <a:t>acid free paper</a:t>
            </a:r>
            <a:r>
              <a:rPr lang="el-GR" altLang="el-GR" sz="2400" dirty="0"/>
              <a:t>).</a:t>
            </a:r>
            <a:endParaRPr lang="en-US" altLang="el-GR" sz="2400" dirty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ενδιαφέρον γι αυτά τα χαρτιά είναι έντονο τα τελευταία χρόνια λόγω της μεγαλύτερης αντοχής τους.</a:t>
            </a:r>
            <a:endParaRPr lang="en-US" altLang="el-GR" sz="2400" dirty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Εκείνα </a:t>
            </a:r>
            <a:r>
              <a:rPr lang="el-GR" altLang="el-GR" sz="2400" dirty="0"/>
              <a:t>των οποίων το </a:t>
            </a:r>
            <a:r>
              <a:rPr lang="en-US" altLang="el-GR" sz="2400" b="1" dirty="0">
                <a:solidFill>
                  <a:srgbClr val="820000"/>
                </a:solidFill>
              </a:rPr>
              <a:t>pH</a:t>
            </a:r>
            <a:r>
              <a:rPr lang="el-GR" altLang="el-GR" sz="2400" b="1" dirty="0">
                <a:solidFill>
                  <a:srgbClr val="820000"/>
                </a:solidFill>
              </a:rPr>
              <a:t> είναι μικρότερο του 7 </a:t>
            </a:r>
            <a:r>
              <a:rPr lang="el-GR" altLang="el-GR" sz="2400" dirty="0"/>
              <a:t>λέγονται </a:t>
            </a:r>
            <a:r>
              <a:rPr lang="el-GR" altLang="el-GR" sz="2400" b="1" dirty="0">
                <a:solidFill>
                  <a:srgbClr val="820000"/>
                </a:solidFill>
              </a:rPr>
              <a:t>όξινα χαρτιά.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Μερικές </a:t>
            </a:r>
            <a:r>
              <a:rPr lang="el-GR" altLang="el-GR" sz="2400" dirty="0"/>
              <a:t>φορές βέβαια χαρτιά των οποίων το </a:t>
            </a:r>
            <a:r>
              <a:rPr lang="en-US" altLang="el-GR" sz="2400" dirty="0"/>
              <a:t>pH</a:t>
            </a:r>
            <a:r>
              <a:rPr lang="el-GR" altLang="el-GR" sz="2400" dirty="0"/>
              <a:t> κυμαίνεται στην περιοχή </a:t>
            </a:r>
            <a:r>
              <a:rPr lang="el-GR" altLang="el-GR" sz="2400" b="1" dirty="0">
                <a:solidFill>
                  <a:srgbClr val="820000"/>
                </a:solidFill>
              </a:rPr>
              <a:t>6&lt;</a:t>
            </a:r>
            <a:r>
              <a:rPr lang="en-US" altLang="el-GR" sz="2400" b="1" dirty="0">
                <a:solidFill>
                  <a:srgbClr val="820000"/>
                </a:solidFill>
              </a:rPr>
              <a:t>pH</a:t>
            </a:r>
            <a:r>
              <a:rPr lang="el-GR" altLang="el-GR" sz="2400" b="1" dirty="0">
                <a:solidFill>
                  <a:srgbClr val="820000"/>
                </a:solidFill>
              </a:rPr>
              <a:t>&lt;7 </a:t>
            </a:r>
            <a:r>
              <a:rPr lang="el-GR" altLang="el-GR" sz="2400" dirty="0"/>
              <a:t>χαρακτηρίζονται </a:t>
            </a:r>
            <a:r>
              <a:rPr lang="el-GR" altLang="el-GR" sz="2400" b="1" dirty="0">
                <a:solidFill>
                  <a:srgbClr val="820000"/>
                </a:solidFill>
              </a:rPr>
              <a:t>επίσης ως </a:t>
            </a:r>
            <a:r>
              <a:rPr lang="el-GR" altLang="el-GR" sz="2400" b="1" dirty="0" err="1">
                <a:solidFill>
                  <a:srgbClr val="820000"/>
                </a:solidFill>
              </a:rPr>
              <a:t>αντιόξινα</a:t>
            </a:r>
            <a:r>
              <a:rPr lang="el-GR" altLang="el-GR" sz="2400" b="1" dirty="0">
                <a:solidFill>
                  <a:srgbClr val="820000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27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/>
              <a:t>Μπελέση</a:t>
            </a:r>
            <a:r>
              <a:rPr lang="el-GR" sz="2000" dirty="0"/>
              <a:t> 2014. Βασιλική </a:t>
            </a:r>
            <a:r>
              <a:rPr lang="el-GR" sz="2000" smtClean="0"/>
              <a:t>Μπέλεση</a:t>
            </a:r>
            <a:r>
              <a:rPr lang="el-GR" sz="2000" dirty="0"/>
              <a:t>. «Εκτυπωτικά Υποστρώματα (Ε). Ενότητα 5: Μέτρηση PH υδατικού εκχυλίσματος </a:t>
            </a:r>
            <a:r>
              <a:rPr lang="el-GR" sz="2000" dirty="0" smtClean="0"/>
              <a:t>χαρτιού».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042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spcBef>
                <a:spcPts val="600"/>
              </a:spcBef>
              <a:defRPr/>
            </a:pPr>
            <a:r>
              <a:rPr lang="el-GR" sz="2000" dirty="0"/>
              <a:t>Σ. Ζερβός, Διδακτορική διατριβή, Κριτήρια και Μεθοδολογία Αποτίμησης Καταλληλότητας Επεμβάσεων Συντήρησης Χαρτιού, Τμήμα Χημικών Μηχανικών, Ε.Μ.Π., Αθήνα, 2004.</a:t>
            </a:r>
          </a:p>
          <a:p>
            <a:pPr>
              <a:spcBef>
                <a:spcPts val="600"/>
              </a:spcBef>
              <a:defRPr/>
            </a:pPr>
            <a:r>
              <a:rPr lang="el-GR" sz="2000" dirty="0"/>
              <a:t>Σ. Ζερβός, Μεταπτυχιακή Εργασία, Διερεύνηση κριτηρίων και μεθόδων αποτίμησης καταλληλότητας υλικών και επεμβάσεων συντήρησης χαρτιού/αρχείων σε σχέση με τον σχεδιασμό των συνθηκών του περιβάλλοντος χώρου (Εφαρμογή στο ιστορικό αρχείο του ΚΚΕ), Τμήμα Χημικών Μηχανικών, ΕΜΠ, Αθήνα, 1999-2000.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/>
              <a:t>TAPPI TEST METHODS: T428 pm-85 (1991): Hot Water Extractable Acidity or Alkalinity of Paper.</a:t>
            </a:r>
            <a:endParaRPr lang="el-GR" sz="2000" dirty="0"/>
          </a:p>
          <a:p>
            <a:pPr>
              <a:spcBef>
                <a:spcPts val="600"/>
              </a:spcBef>
              <a:defRPr/>
            </a:pPr>
            <a:r>
              <a:rPr lang="en-GB" sz="2000" dirty="0"/>
              <a:t>TAPPI TEST METHODS:  T529 </a:t>
            </a:r>
            <a:r>
              <a:rPr lang="el-GR" sz="2000" dirty="0"/>
              <a:t>ο</a:t>
            </a:r>
            <a:r>
              <a:rPr lang="en-GB" sz="2000" dirty="0"/>
              <a:t>m-88 (1991): Surface pH Measurement of Paper.</a:t>
            </a:r>
            <a:endParaRPr lang="el-GR" sz="2000" dirty="0"/>
          </a:p>
          <a:p>
            <a:pPr>
              <a:spcBef>
                <a:spcPts val="600"/>
              </a:spcBef>
              <a:defRPr/>
            </a:pPr>
            <a:r>
              <a:rPr lang="en-GB" sz="2000" dirty="0"/>
              <a:t>INTERNATIONAL STANDARD: ISO 6588: Paper, board and pulps – Determination of pH of aqueous extracts, 1981.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514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Λόγω της μεθόδου παραγωγής των χαρτιών αυτά τείνουν να είναι όξινα (</a:t>
            </a:r>
            <a:r>
              <a:rPr lang="el-GR" altLang="el-GR" sz="2400" dirty="0" err="1" smtClean="0"/>
              <a:t>acid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paper</a:t>
            </a:r>
            <a:r>
              <a:rPr lang="el-GR" altLang="el-GR" sz="2400" dirty="0" smtClean="0"/>
              <a:t>) μια και χρησιμοποιούνται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αντιδραστήρια λεύκανσης (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bleaching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agents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), αδιαβροχοποίησης (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sizing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materials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 και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επικαλυπτικά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-επιχρίσματα (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coatings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 </a:t>
            </a:r>
            <a:r>
              <a:rPr lang="el-GR" altLang="el-GR" sz="2400" dirty="0" smtClean="0"/>
              <a:t>που προσδίδουν στο χαρτί έναν βαθμό οξύτητας.</a:t>
            </a:r>
            <a:endParaRPr lang="en-US" altLang="el-GR" sz="2400" dirty="0" smtClean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Το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κύριο μειονέκτημα </a:t>
            </a:r>
            <a:r>
              <a:rPr lang="el-GR" altLang="el-GR" sz="2400" dirty="0" smtClean="0"/>
              <a:t>των όξινων χαρτιών (</a:t>
            </a:r>
            <a:r>
              <a:rPr lang="el-GR" altLang="el-GR" sz="2400" dirty="0" err="1" smtClean="0"/>
              <a:t>acid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paper</a:t>
            </a:r>
            <a:r>
              <a:rPr lang="el-GR" altLang="el-GR" sz="2400" dirty="0" smtClean="0"/>
              <a:t>) είναι ο μικρός χρόνος ζωής τους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(50 χρόνια ή λιγότερο).</a:t>
            </a:r>
          </a:p>
        </p:txBody>
      </p:sp>
    </p:spTree>
    <p:extLst>
      <p:ext uri="{BB962C8B-B14F-4D97-AF65-F5344CB8AC3E}">
        <p14:creationId xmlns:p14="http://schemas.microsoft.com/office/powerpoint/2010/main" val="14886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Γι αυτό το λόγο όπως θα δούμε και ακολούθως πραγματοποιούνται παρεμβάσεις σε πολλά στάδια της παραγωγής ώστε να παράγονται κυρίως </a:t>
            </a:r>
            <a:r>
              <a:rPr lang="el-GR" altLang="el-GR" sz="2400" dirty="0" err="1" smtClean="0"/>
              <a:t>αντιόξινα</a:t>
            </a:r>
            <a:r>
              <a:rPr lang="el-GR" altLang="el-GR" sz="2400" dirty="0" smtClean="0"/>
              <a:t> χαρτιά.</a:t>
            </a:r>
            <a:endParaRPr lang="en-US" altLang="el-GR" sz="2400" dirty="0" smtClean="0"/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Η ποιοτική υποβάθμιση των χαρτιών άρχισε να γίνεται γνωστή από το 1930 όταν ο βιβλιοθηκονόμος </a:t>
            </a:r>
            <a:r>
              <a:rPr lang="el-GR" altLang="el-GR" sz="2400" dirty="0" err="1" smtClean="0"/>
              <a:t>William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Barrow</a:t>
            </a:r>
            <a:r>
              <a:rPr lang="el-GR" altLang="el-GR" sz="2400" dirty="0" smtClean="0"/>
              <a:t> δημοσίευσε ένα άρθρο που πρότεινε τον περιορισμό της χρήσης όξινων χαρτιών στις βιβλιοθήκες. 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2157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400" b="1" dirty="0" smtClean="0"/>
              <a:t>Σημαντικά πλεονεκτήματα από την τάση παραγωγής χαρτιού με αλκαλικό απόθεμα είναι τα ακόλουθα:</a:t>
            </a:r>
            <a:endParaRPr lang="en-US" altLang="el-GR" sz="2400" b="1" dirty="0" smtClean="0"/>
          </a:p>
          <a:p>
            <a:pPr>
              <a:buNone/>
            </a:pPr>
            <a:r>
              <a:rPr lang="el-GR" altLang="el-GR" sz="2400" dirty="0" smtClean="0"/>
              <a:t>	Η </a:t>
            </a:r>
            <a:r>
              <a:rPr lang="el-GR" altLang="el-GR" sz="2400" dirty="0"/>
              <a:t>χρήση λιγότερων διαβρωτικών χημικών αντιδραστηρίων που έχει ως </a:t>
            </a:r>
            <a:r>
              <a:rPr lang="el-GR" altLang="el-GR" sz="2400" dirty="0" smtClean="0"/>
              <a:t>συνέπεια</a:t>
            </a:r>
          </a:p>
          <a:p>
            <a:r>
              <a:rPr lang="el-GR" altLang="el-GR" sz="2400" dirty="0" smtClean="0"/>
              <a:t>Το </a:t>
            </a:r>
            <a:r>
              <a:rPr lang="el-GR" altLang="el-GR" sz="2400" dirty="0"/>
              <a:t>μεγαλύτερο χρόνο ζωής των μηχανημάτων</a:t>
            </a:r>
          </a:p>
          <a:p>
            <a:r>
              <a:rPr lang="el-GR" altLang="el-GR" sz="2400" dirty="0"/>
              <a:t>Την μείωση των χαμένων εργατοωρών που απαιτούνται από την συντήρησή τους Η διεργασία αυτή είναι σημαντικά πιο φιλική ως προς το περιβάλλον γιατί Τα απόβλητα και τα υποπροϊόντα της παραγωγικής διαδικασίας μπορούν ανακυκλώνονται</a:t>
            </a:r>
          </a:p>
          <a:p>
            <a:r>
              <a:rPr lang="el-GR" altLang="el-GR" sz="2400" dirty="0"/>
              <a:t>Υπάρχει εξοικονόμηση ενέργειας κατά την γ</a:t>
            </a:r>
            <a:r>
              <a:rPr lang="el-GR" altLang="el-GR" sz="2400" dirty="0" smtClean="0"/>
              <a:t>ήρανση </a:t>
            </a:r>
            <a:r>
              <a:rPr lang="el-GR" altLang="el-GR" sz="2400" dirty="0"/>
              <a:t>και την άλεση και τέλος Το αλκαλικό χαρτί μπορεί να ανακυκλώνεται εύκολα.</a:t>
            </a:r>
          </a:p>
          <a:p>
            <a:r>
              <a:rPr lang="el-GR" altLang="el-GR" sz="2400" dirty="0"/>
              <a:t>Παρουσιάζουν σημαντικά βελτιωμένη αντίσταση στην τεχνητή ρύπανση και στην τεχνητή θερμική γήρανση</a:t>
            </a:r>
          </a:p>
          <a:p>
            <a:pPr marL="0" indent="0" eaLnBrk="1" hangingPunct="1">
              <a:buFontTx/>
              <a:buNone/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2698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Με βάση τα όσα έχουν προαναφερθεί γίνεται κατανοητή η απαίτηση για χρήση </a:t>
            </a:r>
            <a:r>
              <a:rPr lang="el-GR" altLang="el-GR" sz="2400" dirty="0" err="1" smtClean="0"/>
              <a:t>αντιόξινων</a:t>
            </a:r>
            <a:r>
              <a:rPr lang="el-GR" altLang="el-GR" sz="2400" dirty="0" smtClean="0"/>
              <a:t> χαρτιών και ιδιαίτερα σε περιπτώσεις χρήσης τους όπου απαιτείται προστασία από την μεταναστεύουσα οξύτητα και τους αέριους ρυπαντές όπως για παράδειγμα σε έργα τέχνης (Εικόνα 1), αρχειακό υλικό κ.τ.λ.. </a:t>
            </a:r>
          </a:p>
        </p:txBody>
      </p:sp>
    </p:spTree>
    <p:extLst>
      <p:ext uri="{BB962C8B-B14F-4D97-AF65-F5344CB8AC3E}">
        <p14:creationId xmlns:p14="http://schemas.microsoft.com/office/powerpoint/2010/main" val="27158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063983" cy="566124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000" dirty="0" smtClean="0"/>
              <a:t>Επίσης βρίσκουν εφαρμογές </a:t>
            </a:r>
            <a:endParaRPr lang="en-US" altLang="el-GR" sz="2000" dirty="0" smtClean="0"/>
          </a:p>
          <a:p>
            <a:pPr eaLnBrk="1" hangingPunct="1"/>
            <a:r>
              <a:rPr lang="el-GR" altLang="el-GR" sz="2000" dirty="0" smtClean="0"/>
              <a:t>Στα πασπαρτού (</a:t>
            </a:r>
            <a:r>
              <a:rPr lang="fr-FR" altLang="el-GR" sz="2000" dirty="0" smtClean="0"/>
              <a:t>passe</a:t>
            </a:r>
            <a:r>
              <a:rPr lang="el-GR" altLang="el-GR" sz="2000" dirty="0" smtClean="0"/>
              <a:t>-</a:t>
            </a:r>
            <a:r>
              <a:rPr lang="fr-FR" altLang="el-GR" sz="2000" dirty="0" smtClean="0"/>
              <a:t>partout</a:t>
            </a:r>
            <a:r>
              <a:rPr lang="el-GR" altLang="el-GR" sz="2000" dirty="0" smtClean="0"/>
              <a:t>) τα οποία εκτός από τον αισθητικό τους ρόλο παρέχου</a:t>
            </a:r>
            <a:r>
              <a:rPr lang="el-GR" altLang="el-GR" sz="2000" i="1" dirty="0" smtClean="0"/>
              <a:t>ν </a:t>
            </a:r>
            <a:r>
              <a:rPr lang="el-GR" altLang="el-GR" sz="2000" dirty="0" smtClean="0"/>
              <a:t>προστασία των έργων από</a:t>
            </a:r>
            <a:r>
              <a:rPr lang="el-GR" altLang="el-GR" sz="2000" i="1" dirty="0" smtClean="0"/>
              <a:t> </a:t>
            </a:r>
            <a:r>
              <a:rPr lang="el-GR" altLang="el-GR" sz="2000" dirty="0" smtClean="0"/>
              <a:t>την </a:t>
            </a:r>
            <a:r>
              <a:rPr lang="el-GR" altLang="el-GR" sz="2000" i="1" dirty="0" smtClean="0"/>
              <a:t> </a:t>
            </a:r>
            <a:r>
              <a:rPr lang="el-GR" altLang="el-GR" sz="2000" dirty="0" smtClean="0"/>
              <a:t>οξείδωση που προκαλεί η άμεση επαφή τους με το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τζάμι</a:t>
            </a:r>
            <a:r>
              <a:rPr lang="el-GR" altLang="el-GR" sz="2000" dirty="0" smtClean="0">
                <a:solidFill>
                  <a:schemeClr val="accent2"/>
                </a:solidFill>
              </a:rPr>
              <a:t> </a:t>
            </a:r>
            <a:r>
              <a:rPr lang="el-GR" altLang="el-GR" sz="2000" dirty="0" smtClean="0"/>
              <a:t>καθώς και η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ατμοσφαιρική ρύπανση. </a:t>
            </a:r>
            <a:endParaRPr lang="el-GR" altLang="el-GR" sz="2000" b="1" i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altLang="el-GR" sz="2000" dirty="0" smtClean="0"/>
              <a:t>Στα υλικά κατασκευής αρχειακών κουτιών που χρησιμοποιούνται για την αποθήκευση- φιλμ, φωτογραφιών, εγγράφων κ.α. (Εικόνα 2).</a:t>
            </a:r>
          </a:p>
          <a:p>
            <a:pPr eaLnBrk="1" hangingPunct="1"/>
            <a:r>
              <a:rPr lang="el-GR" altLang="el-GR" sz="2000" dirty="0" smtClean="0"/>
              <a:t>Στα υλικά συσκευασίας για την συντήρηση-αποθήκευση μεταλλικών αρχαιολογικών ευρημάτων (Εικόνα 3)</a:t>
            </a:r>
            <a:r>
              <a:rPr lang="en-US" altLang="el-GR" sz="2000" dirty="0" smtClean="0"/>
              <a:t> </a:t>
            </a:r>
            <a:endParaRPr lang="el-GR" altLang="el-GR" sz="2000" dirty="0" smtClean="0"/>
          </a:p>
        </p:txBody>
      </p:sp>
      <p:pic>
        <p:nvPicPr>
          <p:cNvPr id="1026" name="Picture 2" descr="https://www.universityproducts.com/secure/images/categories/category_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03574" y="3573016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universityproducts.com</a:t>
            </a:r>
            <a:endParaRPr lang="el-GR" sz="1200" dirty="0">
              <a:latin typeface="+mn-lt"/>
            </a:endParaRPr>
          </a:p>
        </p:txBody>
      </p:sp>
      <p:pic>
        <p:nvPicPr>
          <p:cNvPr id="1028" name="Picture 4" descr="https://encrypted-tbn0.gstatic.com/images?q=tbn:ANd9GcTREiRrwMumJF4NbxzgKwE2_Is2XcdOem8AvCew42gG2C5dqnY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00" y="4365104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78355" y="5985719"/>
            <a:ext cx="215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Guidelines On the Care of Archaeological Artefacts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93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Στις αυτοκόλλητες ταινίες που χρησιμοποιούνται στην συντήρηση έργων τέχνης.</a:t>
            </a:r>
            <a:endParaRPr lang="en-US" altLang="el-GR" sz="2800" dirty="0" smtClean="0"/>
          </a:p>
          <a:p>
            <a:pPr eaLnBrk="1" hangingPunct="1"/>
            <a:r>
              <a:rPr lang="el-GR" altLang="el-GR" sz="2800" dirty="0" smtClean="0"/>
              <a:t>Στα χαρτιά σχεδίου, ακουαρέλας και μεικτής τεχνικής μια και λόγω του ουδέτερου </a:t>
            </a:r>
            <a:r>
              <a:rPr lang="el-GR" altLang="el-GR" sz="2800" dirty="0" err="1" smtClean="0"/>
              <a:t>pH</a:t>
            </a:r>
            <a:r>
              <a:rPr lang="el-GR" altLang="el-GR" sz="2800" dirty="0" smtClean="0"/>
              <a:t> τους έχουν μεγάλη διάρκεια ζωής.</a:t>
            </a:r>
          </a:p>
        </p:txBody>
      </p:sp>
    </p:spTree>
    <p:extLst>
      <p:ext uri="{BB962C8B-B14F-4D97-AF65-F5344CB8AC3E}">
        <p14:creationId xmlns:p14="http://schemas.microsoft.com/office/powerpoint/2010/main" val="30926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l-GR" altLang="el-GR" sz="2400" dirty="0" smtClean="0"/>
              <a:t>Οι προδιαγραφές που θέτουν τα υψηλότερα </a:t>
            </a:r>
            <a:r>
              <a:rPr lang="en-US" altLang="el-GR" sz="2400" dirty="0" smtClean="0"/>
              <a:t>standards</a:t>
            </a:r>
            <a:r>
              <a:rPr lang="el-GR" altLang="el-GR" sz="2400" dirty="0" smtClean="0"/>
              <a:t> για τα </a:t>
            </a:r>
            <a:r>
              <a:rPr lang="el-GR" altLang="el-GR" sz="2400" dirty="0" err="1" smtClean="0"/>
              <a:t>αντιόξινα</a:t>
            </a:r>
            <a:r>
              <a:rPr lang="el-GR" altLang="el-GR" sz="2400" dirty="0" smtClean="0"/>
              <a:t> χαρτιά είναι τα ISO 9706 και DIN 6738 LDK 12-80.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l-GR" altLang="el-GR" sz="2400" dirty="0" smtClean="0"/>
              <a:t>Σύμφωνα με τις προδιαγραφές αυτές τα χαρτιά θα πρέπει: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N</a:t>
            </a:r>
            <a:r>
              <a:rPr lang="el-GR" altLang="el-GR" sz="2400" dirty="0" smtClean="0"/>
              <a:t>α είναι κατασκευασμένα από 100 % λευκασμένη κυτταρίνη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Να μην περιέχουν </a:t>
            </a:r>
            <a:r>
              <a:rPr lang="el-GR" altLang="el-GR" sz="2400" dirty="0" err="1" smtClean="0"/>
              <a:t>λιγνίνη</a:t>
            </a:r>
            <a:r>
              <a:rPr lang="el-GR" altLang="el-GR" sz="2400" dirty="0" smtClean="0"/>
              <a:t> και ίνες από επεξεργασία ξύλου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Να έχουν </a:t>
            </a:r>
            <a:r>
              <a:rPr lang="en-US" altLang="el-GR" sz="2400" dirty="0" smtClean="0"/>
              <a:t>pH</a:t>
            </a:r>
            <a:r>
              <a:rPr lang="el-GR" altLang="el-GR" sz="2400" dirty="0" smtClean="0"/>
              <a:t> που να κυμαίνεται στην περιοχή 8.0 &lt; </a:t>
            </a:r>
            <a:r>
              <a:rPr lang="el-GR" altLang="el-GR" sz="2400" dirty="0" err="1" smtClean="0"/>
              <a:t>pH</a:t>
            </a:r>
            <a:r>
              <a:rPr lang="el-GR" altLang="el-GR" sz="2400" dirty="0" smtClean="0"/>
              <a:t> &lt; 9.5 (ISO 6588-1-2005)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Να έχουν αλκαλικό απόθεμα που οφείλεται σε φυσικό ανθρακικό ασβέστιο (GCC) σε ποσοστό μεγαλύτερο από 2 %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Να χρησιμοποιείται στην κατασκευή τους κόλλα ουδέτερη-συνθετική (χωρίς την προσθήκη στυπτηρίας). </a:t>
            </a:r>
          </a:p>
        </p:txBody>
      </p:sp>
    </p:spTree>
    <p:extLst>
      <p:ext uri="{BB962C8B-B14F-4D97-AF65-F5344CB8AC3E}">
        <p14:creationId xmlns:p14="http://schemas.microsoft.com/office/powerpoint/2010/main" val="36874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fa069dee11bdd537d2bfb40b743f63f257c1bfb"/>
</p:tagLst>
</file>

<file path=ppt/theme/theme1.xml><?xml version="1.0" encoding="utf-8"?>
<a:theme xmlns:a="http://schemas.openxmlformats.org/drawingml/2006/main" name="exo-opistho_simeiomata">
  <a:themeElements>
    <a:clrScheme name="Custom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1354</TotalTime>
  <Words>1867</Words>
  <Application>Microsoft Office PowerPoint</Application>
  <PresentationFormat>On-screen Show (4:3)</PresentationFormat>
  <Paragraphs>153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exo-opistho_simeiomata</vt:lpstr>
      <vt:lpstr>OC_template_updated</vt:lpstr>
      <vt:lpstr>1_exo-opistho_simeiomata</vt:lpstr>
      <vt:lpstr>Εκτυπωτικά Υποστρώματα (Ε)</vt:lpstr>
      <vt:lpstr>Αντιόξινα χαρτιά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Πειραματικό μέρος</vt:lpstr>
      <vt:lpstr>Πειραματική διαδικασία</vt:lpstr>
      <vt:lpstr>PowerPoint Presentation</vt:lpstr>
      <vt:lpstr>PowerPoint Presentation</vt:lpstr>
      <vt:lpstr>PowerPoint Presentation</vt:lpstr>
      <vt:lpstr>Βιβλιογραφία</vt:lpstr>
      <vt:lpstr>Χρήσιμοι 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161</cp:revision>
  <dcterms:created xsi:type="dcterms:W3CDTF">2015-05-19T06:24:50Z</dcterms:created>
  <dcterms:modified xsi:type="dcterms:W3CDTF">2015-10-16T14:03:41Z</dcterms:modified>
</cp:coreProperties>
</file>