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380" r:id="rId3"/>
    <p:sldId id="273" r:id="rId4"/>
    <p:sldId id="274" r:id="rId5"/>
    <p:sldId id="275" r:id="rId6"/>
    <p:sldId id="276" r:id="rId7"/>
    <p:sldId id="277" r:id="rId8"/>
    <p:sldId id="278" r:id="rId9"/>
    <p:sldId id="257" r:id="rId10"/>
    <p:sldId id="262" r:id="rId11"/>
    <p:sldId id="379" r:id="rId12"/>
    <p:sldId id="269" r:id="rId13"/>
    <p:sldId id="270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CCFF"/>
    <a:srgbClr val="178380"/>
    <a:srgbClr val="336699"/>
    <a:srgbClr val="00CC99"/>
    <a:srgbClr val="0C51C0"/>
    <a:srgbClr val="009999"/>
    <a:srgbClr val="008000"/>
    <a:srgbClr val="008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ln/>
        </p:spPr>
      </p:sp>
      <p:sp>
        <p:nvSpPr>
          <p:cNvPr id="320515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A25845C6-7961-4A94-A850-744CA300A3E1}" type="slidenum">
              <a:rPr lang="el-G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12995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0407" y="4861443"/>
            <a:ext cx="5683250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06" tIns="44853" rIns="89706" bIns="44853"/>
          <a:lstStyle/>
          <a:p>
            <a:endParaRPr lang="el-GR" smtClean="0">
              <a:latin typeface="Arial" charset="0"/>
              <a:cs typeface="Arial" charset="0"/>
            </a:endParaRPr>
          </a:p>
        </p:txBody>
      </p:sp>
      <p:sp>
        <p:nvSpPr>
          <p:cNvPr id="212996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3994" y="9721107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06" tIns="44853" rIns="89706" bIns="44853"/>
          <a:lstStyle/>
          <a:p>
            <a:fld id="{F1A2CE32-C2EB-4DC3-B7EC-66A2DA0BC777}" type="slidenum">
              <a:rPr lang="el-GR">
                <a:latin typeface="Arial" charset="0"/>
                <a:cs typeface="Arial" charset="0"/>
              </a:rPr>
              <a:pPr/>
              <a:t>4</a:t>
            </a:fld>
            <a:endParaRPr lang="el-G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0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E755-D2CA-40EA-BC37-42CF263C32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81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3669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Συστήματα Υγείας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000" b="1" dirty="0" smtClean="0"/>
              <a:t>Ενότητα </a:t>
            </a:r>
            <a:r>
              <a:rPr lang="el-GR" sz="2000" b="1" dirty="0"/>
              <a:t>1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b="1" dirty="0" smtClean="0"/>
              <a:t>Εισαγωγή- Γενικές έννοιες </a:t>
            </a:r>
            <a:endParaRPr lang="el-GR" sz="20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Γιώργος Πιερράκος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endParaRPr lang="el-GR" sz="1200" dirty="0" smtClean="0"/>
          </a:p>
          <a:p>
            <a:pPr>
              <a:spcBef>
                <a:spcPts val="0"/>
              </a:spcBef>
            </a:pPr>
            <a:r>
              <a:rPr lang="el-GR" sz="2000" dirty="0"/>
              <a:t>Κατεύθυνση </a:t>
            </a:r>
            <a:r>
              <a:rPr lang="el-GR" sz="2000" dirty="0" smtClean="0"/>
              <a:t>Διοίκησης </a:t>
            </a:r>
            <a:r>
              <a:rPr lang="el-GR" sz="20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1094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2015. Γεώργιος Πιερράκος. «Συστήματα Υγείας (Θ). Ενότητα 1: Εισαγωγή- Γενικές </a:t>
            </a:r>
            <a:r>
              <a:rPr lang="el-GR" sz="2000" dirty="0" smtClean="0"/>
              <a:t>έννοιες».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90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Βασικά δεδομένα </a:t>
            </a:r>
            <a:endParaRPr lang="el-GR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Το σύστημα υγείας δεν αποτελεί απλά άθροισμα επιμέρους </a:t>
            </a:r>
            <a:r>
              <a:rPr lang="el-GR" dirty="0" smtClean="0"/>
              <a:t>μερών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Τα επιμέρους στοιχεία του συστήματος βρίσκονται σε συνεχή αλληλεξάρτηση μεταξύ τους και με το </a:t>
            </a:r>
            <a:r>
              <a:rPr lang="el-GR" dirty="0" smtClean="0"/>
              <a:t>περιβάλλον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συμπεριφορά τους εξαρτάται από τους στόχους που καλούνται να εκπληρώσουν. 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1645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Οργανωμένη πολυπλοκότητα (Στοιχεία Υπηρεσίες Οργανώσεις Υλικά κλπ</a:t>
            </a:r>
            <a:r>
              <a:rPr lang="el-GR" dirty="0" smtClean="0"/>
              <a:t>.)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Σχέσεις δυναμικής αλληλεξάρτησης με τα επιμέρους στοιχεία του </a:t>
            </a:r>
            <a:r>
              <a:rPr lang="el-GR" dirty="0" smtClean="0"/>
              <a:t>συστήματος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Σκοποί και </a:t>
            </a:r>
            <a:r>
              <a:rPr lang="el-GR" dirty="0" smtClean="0"/>
              <a:t>στόχοι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Περιβάλλον (πολιτικοί οικονομικοί και κοινωνικοί παράγοντες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977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στοιχεία λειτουργίας ενός </a:t>
            </a:r>
            <a:br>
              <a:rPr lang="el-GR" dirty="0"/>
            </a:br>
            <a:r>
              <a:rPr lang="el-GR" dirty="0"/>
              <a:t>Συστήματος Υγείας: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l-GR" sz="3000" dirty="0"/>
              <a:t>Οι χρησιμοποιούμενοι πόροι: </a:t>
            </a:r>
            <a:r>
              <a:rPr lang="el-GR" sz="3000" b="1" dirty="0"/>
              <a:t>Ανθρώπινο δυναμικό, Δομές και </a:t>
            </a:r>
            <a:r>
              <a:rPr lang="el-GR" sz="3000" b="1" dirty="0" smtClean="0"/>
              <a:t>Τεχνολογία</a:t>
            </a:r>
            <a:r>
              <a:rPr lang="en-US" sz="3000" b="1" dirty="0" smtClean="0"/>
              <a:t>.</a:t>
            </a:r>
            <a:endParaRPr lang="el-GR" sz="3000" b="1" dirty="0"/>
          </a:p>
          <a:p>
            <a:pPr>
              <a:defRPr/>
            </a:pPr>
            <a:r>
              <a:rPr lang="el-GR" sz="3000" dirty="0"/>
              <a:t>Η οικονομική υποστήριξη: </a:t>
            </a:r>
            <a:r>
              <a:rPr lang="el-GR" sz="3000" b="1" dirty="0"/>
              <a:t>Χρηματοδότηση και Έλεγχος </a:t>
            </a:r>
            <a:r>
              <a:rPr lang="el-GR" sz="3000" b="1" dirty="0" smtClean="0"/>
              <a:t>δαπανών</a:t>
            </a:r>
            <a:r>
              <a:rPr lang="en-US" sz="3000" b="1" dirty="0" smtClean="0"/>
              <a:t>.</a:t>
            </a:r>
            <a:endParaRPr lang="el-GR" sz="3000" b="1" dirty="0"/>
          </a:p>
          <a:p>
            <a:pPr>
              <a:defRPr/>
            </a:pPr>
            <a:r>
              <a:rPr lang="el-GR" sz="3000" dirty="0"/>
              <a:t>Η διαχείριση και ο προγραμματισμός: </a:t>
            </a:r>
            <a:r>
              <a:rPr lang="el-GR" sz="3000" b="1" dirty="0"/>
              <a:t>α</a:t>
            </a:r>
            <a:r>
              <a:rPr lang="el-GR" sz="3000" b="1" dirty="0" smtClean="0"/>
              <a:t>) Διεύθυνση </a:t>
            </a:r>
            <a:r>
              <a:rPr lang="el-GR" sz="3000" b="1" dirty="0"/>
              <a:t>β) Λήψη αποφάσεων και γ</a:t>
            </a:r>
            <a:r>
              <a:rPr lang="el-GR" sz="3000" b="1" dirty="0" smtClean="0"/>
              <a:t>) Νομοθετικό </a:t>
            </a:r>
            <a:r>
              <a:rPr lang="el-GR" sz="3000" b="1" dirty="0" smtClean="0"/>
              <a:t>πλαίσιο</a:t>
            </a:r>
            <a:r>
              <a:rPr lang="en-US" sz="3000" b="1" dirty="0" smtClean="0"/>
              <a:t>.</a:t>
            </a:r>
            <a:r>
              <a:rPr lang="el-GR" sz="3000" b="1" dirty="0" smtClean="0"/>
              <a:t>  </a:t>
            </a:r>
            <a:endParaRPr lang="el-GR" sz="3000" b="1" dirty="0"/>
          </a:p>
          <a:p>
            <a:pPr>
              <a:defRPr/>
            </a:pPr>
            <a:r>
              <a:rPr lang="el-GR" sz="3000" dirty="0"/>
              <a:t>Η διανομή υπηρεσιών: </a:t>
            </a:r>
            <a:r>
              <a:rPr lang="el-GR" sz="3000" b="1" dirty="0"/>
              <a:t>α) Προαγωγή της υγείας, β) Πρόληψη, γ</a:t>
            </a:r>
            <a:r>
              <a:rPr lang="el-GR" sz="3000" b="1" dirty="0" smtClean="0"/>
              <a:t>) Θεραπεία </a:t>
            </a:r>
            <a:r>
              <a:rPr lang="el-GR" sz="3000" b="1" dirty="0"/>
              <a:t>και δ) Επανένταξη- </a:t>
            </a:r>
            <a:r>
              <a:rPr lang="el-GR" sz="3000" b="1" dirty="0" smtClean="0"/>
              <a:t>Αποκατάσταση</a:t>
            </a:r>
            <a:r>
              <a:rPr lang="en-US" sz="3000" b="1" dirty="0" smtClean="0"/>
              <a:t>.</a:t>
            </a:r>
            <a:endParaRPr lang="el-GR" sz="3000" b="1" dirty="0"/>
          </a:p>
          <a:p>
            <a:pPr>
              <a:defRPr/>
            </a:pPr>
            <a:endParaRPr lang="el-GR" sz="3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0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11188" y="404813"/>
            <a:ext cx="1512887" cy="151130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2000" b="1" dirty="0">
                <a:latin typeface="+mn-lt"/>
              </a:rPr>
              <a:t>ΠΟΛΙΤΙΚΟ </a:t>
            </a:r>
          </a:p>
          <a:p>
            <a:pPr algn="ctr">
              <a:defRPr/>
            </a:pPr>
            <a:r>
              <a:rPr lang="el-GR" sz="2000" b="1" dirty="0">
                <a:latin typeface="+mn-lt"/>
              </a:rPr>
              <a:t>ΣΥΣΤΗΜΑ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084888" y="549275"/>
            <a:ext cx="1727200" cy="1368425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2000" b="1" dirty="0">
                <a:latin typeface="+mn-lt"/>
              </a:rPr>
              <a:t>ΚΟΙΝΩΝΙΚΟ </a:t>
            </a:r>
          </a:p>
          <a:p>
            <a:pPr algn="ctr">
              <a:defRPr/>
            </a:pPr>
            <a:r>
              <a:rPr lang="el-GR" sz="2000" b="1" dirty="0">
                <a:latin typeface="+mn-lt"/>
              </a:rPr>
              <a:t>ΣΥΣΤΗΜΑ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348038" y="4652963"/>
            <a:ext cx="1873250" cy="1296987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2000" b="1" dirty="0">
                <a:latin typeface="+mn-lt"/>
              </a:rPr>
              <a:t>ΟΙΚΟΝΟΜΙΚΟ </a:t>
            </a:r>
          </a:p>
          <a:p>
            <a:pPr algn="ctr">
              <a:defRPr/>
            </a:pPr>
            <a:r>
              <a:rPr lang="el-GR" sz="2000" b="1" dirty="0">
                <a:latin typeface="+mn-lt"/>
              </a:rPr>
              <a:t>ΣΥΣΤΗΜΑ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419475" y="2205038"/>
            <a:ext cx="1728788" cy="13684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b="1" dirty="0">
                <a:latin typeface="+mn-lt"/>
              </a:rPr>
              <a:t>ΣΥΣΤΗΜΑ </a:t>
            </a:r>
          </a:p>
          <a:p>
            <a:pPr algn="ctr">
              <a:defRPr/>
            </a:pPr>
            <a:r>
              <a:rPr lang="el-GR" b="1" dirty="0">
                <a:latin typeface="+mn-lt"/>
              </a:rPr>
              <a:t>ΥΓΕΙΑΣ</a:t>
            </a:r>
          </a:p>
        </p:txBody>
      </p:sp>
      <p:cxnSp>
        <p:nvCxnSpPr>
          <p:cNvPr id="7174" name="AutoShape 6"/>
          <p:cNvCxnSpPr>
            <a:cxnSpLocks noChangeShapeType="1"/>
            <a:stCxn id="7172" idx="0"/>
            <a:endCxn id="7173" idx="2"/>
          </p:cNvCxnSpPr>
          <p:nvPr/>
        </p:nvCxnSpPr>
        <p:spPr bwMode="auto">
          <a:xfrm rot="-5400000">
            <a:off x="3744913" y="4113213"/>
            <a:ext cx="1079500" cy="0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7175" name="AutoShape 7"/>
          <p:cNvCxnSpPr>
            <a:cxnSpLocks noChangeShapeType="1"/>
            <a:stCxn id="7171" idx="1"/>
            <a:endCxn id="7173" idx="3"/>
          </p:cNvCxnSpPr>
          <p:nvPr/>
        </p:nvCxnSpPr>
        <p:spPr bwMode="auto">
          <a:xfrm rot="10800000" flipV="1">
            <a:off x="5148263" y="1233488"/>
            <a:ext cx="936625" cy="1655762"/>
          </a:xfrm>
          <a:prstGeom prst="bentConnector3">
            <a:avLst>
              <a:gd name="adj1" fmla="val 50000"/>
            </a:avLst>
          </a:prstGeom>
          <a:noFill/>
          <a:ln w="349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7176" name="AutoShape 8"/>
          <p:cNvCxnSpPr>
            <a:cxnSpLocks noChangeShapeType="1"/>
            <a:stCxn id="7170" idx="3"/>
            <a:endCxn id="7173" idx="1"/>
          </p:cNvCxnSpPr>
          <p:nvPr/>
        </p:nvCxnSpPr>
        <p:spPr bwMode="auto">
          <a:xfrm>
            <a:off x="2124075" y="1160463"/>
            <a:ext cx="1295400" cy="1728787"/>
          </a:xfrm>
          <a:prstGeom prst="bentConnector3">
            <a:avLst>
              <a:gd name="adj1" fmla="val 49880"/>
            </a:avLst>
          </a:prstGeom>
          <a:noFill/>
          <a:ln w="349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372225" y="2636838"/>
            <a:ext cx="2771775" cy="143116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l-GR" sz="1800" dirty="0">
                <a:latin typeface="+mn-lt"/>
              </a:rPr>
              <a:t>Κοινωνική διαστρωμάτωση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l-GR" sz="1800" dirty="0">
                <a:latin typeface="+mn-lt"/>
              </a:rPr>
              <a:t>Δημογραφικά δεδομένα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l-GR" sz="1800" dirty="0">
                <a:latin typeface="+mn-lt"/>
              </a:rPr>
              <a:t>Μετανάστευση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l-GR" sz="1800" dirty="0">
                <a:latin typeface="+mn-lt"/>
              </a:rPr>
              <a:t>Πρότυπα κοινωνικής συμπεριφοράς 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7092950" y="1989138"/>
            <a:ext cx="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79388" y="4652963"/>
            <a:ext cx="2663825" cy="1393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1800" dirty="0">
                <a:latin typeface="+mn-lt"/>
              </a:rPr>
              <a:t>Οικονομική Ανάπτυξη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1800" dirty="0">
                <a:latin typeface="+mn-lt"/>
              </a:rPr>
              <a:t>Απασχόληση- Ανεργία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1800" dirty="0">
                <a:latin typeface="+mn-lt"/>
              </a:rPr>
              <a:t>Φορολογικό σύστημα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1800" dirty="0">
                <a:latin typeface="+mn-lt"/>
              </a:rPr>
              <a:t>Παγκόσμια οικονομία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2843213" y="5373688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916238" y="188913"/>
            <a:ext cx="2663825" cy="1384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>
                <a:latin typeface="+mn-lt"/>
              </a:rPr>
              <a:t>Σύνταγμα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>
                <a:latin typeface="+mn-lt"/>
              </a:rPr>
              <a:t>Δημόσια Διοίκηση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>
                <a:latin typeface="+mn-lt"/>
              </a:rPr>
              <a:t>Διαδικασίες λήψης αποφάσεων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2124075" y="765175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611188" y="2997200"/>
            <a:ext cx="1368425" cy="1223963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Οικολογικό </a:t>
            </a:r>
          </a:p>
          <a:p>
            <a:pPr algn="ctr">
              <a:defRPr/>
            </a:pPr>
            <a:r>
              <a:rPr lang="el-GR" sz="2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Σύστημα 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019925" y="4797425"/>
            <a:ext cx="1511300" cy="1223963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Πολιτιστικό </a:t>
            </a:r>
          </a:p>
          <a:p>
            <a:pPr algn="ctr">
              <a:defRPr/>
            </a:pPr>
            <a:r>
              <a:rPr 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Σύστημα 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1979613" y="3213100"/>
            <a:ext cx="1368425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>
              <a:latin typeface="+mn-lt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 flipV="1">
            <a:off x="5148263" y="3573463"/>
            <a:ext cx="1944687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>
              <a:latin typeface="+mn-lt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0" y="2133600"/>
            <a:ext cx="2663825" cy="674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1800" dirty="0">
                <a:latin typeface="+mn-lt"/>
              </a:rPr>
              <a:t>Φυσικοί πόροι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1800" dirty="0">
                <a:latin typeface="+mn-lt"/>
              </a:rPr>
              <a:t>Οικολογική ισορροπία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250825" y="2708275"/>
            <a:ext cx="504825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>
              <a:latin typeface="+mn-lt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364163" y="5970588"/>
            <a:ext cx="2663825" cy="8395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l-GR" dirty="0">
                <a:latin typeface="+mn-lt"/>
              </a:rPr>
              <a:t>Σύστημα Αξιών συμπεριφοράς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l-GR" dirty="0">
                <a:latin typeface="+mn-lt"/>
              </a:rPr>
              <a:t>Ήθη και έθιμα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6805613" y="5805488"/>
            <a:ext cx="287337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585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7" grpId="0"/>
      <p:bldP spid="7178" grpId="0" animBg="1"/>
      <p:bldP spid="7179" grpId="0"/>
      <p:bldP spid="7180" grpId="0" animBg="1"/>
      <p:bldP spid="7181" grpId="0"/>
      <p:bldP spid="7182" grpId="0" animBg="1"/>
      <p:bldP spid="7184" grpId="0" animBg="1"/>
      <p:bldP spid="7185" grpId="0" animBg="1"/>
      <p:bldP spid="7186" grpId="0" animBg="1"/>
      <p:bldP spid="7187" grpId="0"/>
      <p:bldP spid="7188" grpId="0" animBg="1"/>
      <p:bldP spid="7189" grpId="0"/>
      <p:bldP spid="71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Υγείας 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sz="2400" b="1" dirty="0" smtClean="0"/>
              <a:t>Σύστημα Τριών Μεταβλητών κατά </a:t>
            </a:r>
            <a:r>
              <a:rPr lang="en-US" sz="2400" b="1" dirty="0" smtClean="0"/>
              <a:t>Levy 1975</a:t>
            </a:r>
            <a:r>
              <a:rPr lang="el-GR" sz="2400" dirty="0" smtClean="0"/>
              <a:t>:</a:t>
            </a:r>
          </a:p>
          <a:p>
            <a:pPr>
              <a:buClr>
                <a:srgbClr val="336699"/>
              </a:buClr>
              <a:buSzPct val="115000"/>
              <a:buFont typeface="Wingdings" pitchFamily="2" charset="2"/>
              <a:buChar char="ü"/>
            </a:pPr>
            <a:r>
              <a:rPr lang="el-GR" sz="2400" dirty="0" smtClean="0"/>
              <a:t>Εξέλιξη επιπέδου Υγεία των πολιτών: αιτιολογικοί παράγοντες που επηρεάζουν το επίπεδο υγεία των </a:t>
            </a:r>
            <a:r>
              <a:rPr lang="el-GR" sz="2400" dirty="0" smtClean="0"/>
              <a:t>πολιτών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 smtClean="0"/>
          </a:p>
          <a:p>
            <a:pPr>
              <a:buClr>
                <a:srgbClr val="336699"/>
              </a:buClr>
              <a:buSzPct val="115000"/>
              <a:buFont typeface="Wingdings" pitchFamily="2" charset="2"/>
              <a:buChar char="ü"/>
            </a:pPr>
            <a:r>
              <a:rPr lang="el-GR" sz="2400" dirty="0" smtClean="0"/>
              <a:t>Τρόπος παραγωγής και διανομή των υπηρεσιών: οικονομική ανάπτυξη εργασία τεχνολογία πολιτικό </a:t>
            </a:r>
            <a:r>
              <a:rPr lang="el-GR" sz="2400" dirty="0" smtClean="0"/>
              <a:t>σύστημα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buClr>
                <a:srgbClr val="336699"/>
              </a:buClr>
              <a:buSzPct val="115000"/>
              <a:buFont typeface="Wingdings" pitchFamily="2" charset="2"/>
              <a:buChar char="ü"/>
            </a:pPr>
            <a:r>
              <a:rPr lang="el-GR" sz="2400" dirty="0" smtClean="0"/>
              <a:t>Μηχανισμοί κάλυψης των δαπανών: Εθνικό εισόδημα, κοινωνικό ασφαλιστικό σύστημα  ανταγωνιστικότητα της οικονομίας, και την οικονομική πολιτική της χώρας. </a:t>
            </a: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0" y="6237288"/>
            <a:ext cx="8964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800" i="1"/>
              <a:t>Σούλης</a:t>
            </a:r>
            <a:r>
              <a:rPr lang="el-GR" sz="1800"/>
              <a:t>, </a:t>
            </a:r>
            <a:r>
              <a:rPr lang="el-GR" sz="1800" i="1"/>
              <a:t>Σ</a:t>
            </a:r>
            <a:r>
              <a:rPr lang="el-GR" sz="1800"/>
              <a:t>. </a:t>
            </a:r>
            <a:r>
              <a:rPr lang="el-GR" sz="1800" i="1"/>
              <a:t>Οικονομική</a:t>
            </a:r>
            <a:r>
              <a:rPr lang="el-GR" sz="1800"/>
              <a:t> της </a:t>
            </a:r>
            <a:r>
              <a:rPr lang="el-GR" sz="1800" i="1"/>
              <a:t>Υγείας</a:t>
            </a:r>
            <a:r>
              <a:rPr lang="el-GR" sz="1800"/>
              <a:t>. Αθήνα: Εκδόσεις Παπαζήση.</a:t>
            </a:r>
            <a:r>
              <a:rPr lang="en-US" sz="1800"/>
              <a:t> </a:t>
            </a:r>
            <a:r>
              <a:rPr lang="el-GR" sz="1800"/>
              <a:t>(1998)</a:t>
            </a:r>
            <a:r>
              <a:rPr lang="en-US" sz="1800"/>
              <a:t> </a:t>
            </a:r>
            <a:r>
              <a:rPr lang="el-GR" sz="1800"/>
              <a:t>σελ.18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94869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55650" y="2492375"/>
            <a:ext cx="2087563" cy="100806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Επίπεδο Υγείας </a:t>
            </a:r>
          </a:p>
          <a:p>
            <a:pPr algn="ctr" eaLnBrk="1" hangingPunct="1">
              <a:defRPr/>
            </a:pPr>
            <a:r>
              <a:rPr 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Πληθυσμού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l-G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7400" y="2492375"/>
            <a:ext cx="2520950" cy="1081088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Παραγωγή και </a:t>
            </a:r>
          </a:p>
          <a:p>
            <a:pPr algn="ctr" eaLnBrk="1" hangingPunct="1">
              <a:defRPr/>
            </a:pPr>
            <a:r>
              <a:rPr 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διανομή υπηρεσιών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48038" y="3789363"/>
            <a:ext cx="2303462" cy="792162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Μηχανισμοί </a:t>
            </a:r>
          </a:p>
          <a:p>
            <a:pPr algn="ctr" eaLnBrk="1" hangingPunct="1">
              <a:defRPr/>
            </a:pPr>
            <a:r>
              <a:rPr 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κάλυψης Δαπανών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915816" y="5489848"/>
            <a:ext cx="2952328" cy="136815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Επίπεδο Εισοδήματος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Δημόσια Οικονομικά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 err="1">
                <a:latin typeface="+mj-lt"/>
              </a:rPr>
              <a:t>Κοινωνικο</a:t>
            </a:r>
            <a:r>
              <a:rPr lang="el-GR" sz="1400" b="0" dirty="0">
                <a:latin typeface="+mj-lt"/>
              </a:rPr>
              <a:t>- ασφαλιστικό σύστημα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Αναδιανεμητική πολιτική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Φορολογικό Σύστημα 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44016" y="44624"/>
            <a:ext cx="2555776" cy="1584176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Κοινωνική Δομή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Κοινωνικό Περιβάλλον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Δημογραφικές εξελίξεις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Πρότυπα Αξιών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Πρότυπα συμπεριφοράς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Πολιτισμική Ανάπτυξη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Οικολογική ισορροπία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40152" y="44624"/>
            <a:ext cx="2555776" cy="1584176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Οικονομική Ανάπτυξη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Οργάνωση Εργασίας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Τεχνολογία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Διεθνές εμπόριο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1400" b="0" dirty="0">
                <a:latin typeface="+mj-lt"/>
              </a:rPr>
              <a:t>Δημόσια Διοίκηση  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491880" y="2420888"/>
            <a:ext cx="1944216" cy="936104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l-GR" sz="1800" b="1" dirty="0">
                <a:solidFill>
                  <a:schemeClr val="bg1"/>
                </a:solidFill>
                <a:latin typeface="+mj-lt"/>
              </a:rPr>
              <a:t>Σύστημα </a:t>
            </a:r>
          </a:p>
          <a:p>
            <a:pPr algn="ctr">
              <a:defRPr/>
            </a:pPr>
            <a:r>
              <a:rPr lang="en-GB" sz="1800" b="1" dirty="0">
                <a:solidFill>
                  <a:schemeClr val="bg1"/>
                </a:solidFill>
                <a:latin typeface="+mj-lt"/>
              </a:rPr>
              <a:t>Levy</a:t>
            </a:r>
            <a:endParaRPr lang="el-GR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-8297129">
            <a:off x="1255713" y="1828800"/>
            <a:ext cx="790575" cy="503238"/>
          </a:xfrm>
          <a:prstGeom prst="rightArrow">
            <a:avLst>
              <a:gd name="adj1" fmla="val 50000"/>
              <a:gd name="adj2" fmla="val 49988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el-GR" sz="1800" b="0">
              <a:latin typeface="+mj-lt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-3542547">
            <a:off x="6684170" y="1774031"/>
            <a:ext cx="792162" cy="504825"/>
          </a:xfrm>
          <a:prstGeom prst="rightArrow">
            <a:avLst>
              <a:gd name="adj1" fmla="val 50000"/>
              <a:gd name="adj2" fmla="val 49930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el-GR" sz="1800" b="0">
              <a:latin typeface="+mj-lt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5400000">
            <a:off x="3995738" y="4797425"/>
            <a:ext cx="792162" cy="503238"/>
          </a:xfrm>
          <a:prstGeom prst="rightArrow">
            <a:avLst>
              <a:gd name="adj1" fmla="val 50000"/>
              <a:gd name="adj2" fmla="val 50088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el-GR" sz="1800" b="0">
              <a:latin typeface="+mj-lt"/>
            </a:endParaRPr>
          </a:p>
        </p:txBody>
      </p:sp>
      <p:sp>
        <p:nvSpPr>
          <p:cNvPr id="97300" name="Rectangle 17"/>
          <p:cNvSpPr>
            <a:spLocks noChangeArrowheads="1"/>
          </p:cNvSpPr>
          <p:nvPr/>
        </p:nvSpPr>
        <p:spPr bwMode="auto">
          <a:xfrm>
            <a:off x="6621673" y="6093296"/>
            <a:ext cx="180022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i="1" dirty="0">
                <a:latin typeface="+mj-lt"/>
              </a:rPr>
              <a:t>Σούλης</a:t>
            </a:r>
            <a:r>
              <a:rPr lang="el-GR" sz="1100" dirty="0">
                <a:latin typeface="+mj-lt"/>
              </a:rPr>
              <a:t>, </a:t>
            </a:r>
            <a:r>
              <a:rPr lang="el-GR" sz="1100" i="1" dirty="0">
                <a:latin typeface="+mj-lt"/>
              </a:rPr>
              <a:t>Σ</a:t>
            </a:r>
            <a:r>
              <a:rPr lang="el-GR" sz="1100" dirty="0">
                <a:latin typeface="+mj-lt"/>
              </a:rPr>
              <a:t>. </a:t>
            </a:r>
            <a:r>
              <a:rPr lang="el-GR" sz="1100" i="1" dirty="0">
                <a:latin typeface="+mj-lt"/>
              </a:rPr>
              <a:t>Οικονομική</a:t>
            </a:r>
            <a:r>
              <a:rPr lang="el-GR" sz="1100" dirty="0">
                <a:latin typeface="+mj-lt"/>
              </a:rPr>
              <a:t> της </a:t>
            </a:r>
            <a:r>
              <a:rPr lang="el-GR" sz="1100" i="1" dirty="0">
                <a:latin typeface="+mj-lt"/>
              </a:rPr>
              <a:t>Υγείας</a:t>
            </a:r>
            <a:r>
              <a:rPr lang="el-GR" sz="1100" dirty="0">
                <a:latin typeface="+mj-lt"/>
              </a:rPr>
              <a:t>. Αθήνα: Εκδόσεις </a:t>
            </a:r>
            <a:r>
              <a:rPr lang="el-GR" sz="1100" dirty="0" err="1">
                <a:latin typeface="+mj-lt"/>
              </a:rPr>
              <a:t>Παπαζήση</a:t>
            </a:r>
            <a:r>
              <a:rPr lang="el-GR" sz="1100" dirty="0">
                <a:latin typeface="+mj-lt"/>
              </a:rPr>
              <a:t>.</a:t>
            </a:r>
            <a:r>
              <a:rPr lang="en-US" sz="1100" dirty="0">
                <a:latin typeface="+mj-lt"/>
              </a:rPr>
              <a:t> </a:t>
            </a:r>
            <a:r>
              <a:rPr lang="el-GR" sz="1100" dirty="0">
                <a:latin typeface="+mj-lt"/>
              </a:rPr>
              <a:t>(1998)</a:t>
            </a:r>
            <a:r>
              <a:rPr lang="en-US" sz="1100" dirty="0">
                <a:latin typeface="+mj-lt"/>
              </a:rPr>
              <a:t> </a:t>
            </a:r>
            <a:r>
              <a:rPr lang="el-GR" sz="1100" dirty="0">
                <a:latin typeface="+mj-lt"/>
              </a:rPr>
              <a:t>σελ.18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1840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201</TotalTime>
  <Words>931</Words>
  <Application>Microsoft Office PowerPoint</Application>
  <PresentationFormat>Προβολή στην οθόνη (4:3)</PresentationFormat>
  <Paragraphs>149</Paragraphs>
  <Slides>14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template</vt:lpstr>
      <vt:lpstr>OC_template_updated</vt:lpstr>
      <vt:lpstr>Συστήματα Υγείας (Θ)</vt:lpstr>
      <vt:lpstr>Βασικά δεδομένα </vt:lpstr>
      <vt:lpstr>Σύστημα</vt:lpstr>
      <vt:lpstr>Βασικά στοιχεία λειτουργίας ενός  Συστήματος Υγείας: </vt:lpstr>
      <vt:lpstr>Παρουσίαση του PowerPoint</vt:lpstr>
      <vt:lpstr>Σύστημα Υγείας 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36</cp:revision>
  <dcterms:created xsi:type="dcterms:W3CDTF">2015-05-15T08:56:51Z</dcterms:created>
  <dcterms:modified xsi:type="dcterms:W3CDTF">2015-07-20T12:55:38Z</dcterms:modified>
</cp:coreProperties>
</file>