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7" r:id="rId14"/>
    <p:sldId id="262" r:id="rId15"/>
    <p:sldId id="264" r:id="rId16"/>
    <p:sldId id="277" r:id="rId17"/>
    <p:sldId id="278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</a:t>
            </a:r>
            <a:r>
              <a:rPr lang="el-GR" sz="2800" dirty="0" smtClean="0"/>
              <a:t>Άσκηση 9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</a:t>
            </a:r>
            <a:r>
              <a:rPr lang="el-GR" sz="2400" dirty="0" smtClean="0"/>
              <a:t>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Αποτελεσμάτων</a:t>
            </a:r>
            <a:r>
              <a:rPr lang="en-US" dirty="0"/>
              <a:t> </a:t>
            </a:r>
            <a:r>
              <a:rPr lang="en-US" sz="32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49740"/>
            <a:ext cx="3643003" cy="237626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55" y="3526004"/>
            <a:ext cx="6446578" cy="26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Ανοιχτή Όδευση</a:t>
            </a:r>
            <a:r>
              <a:rPr lang="en-US" dirty="0"/>
              <a:t> </a:t>
            </a:r>
            <a:r>
              <a:rPr lang="en-US" sz="3200" b="0" dirty="0" smtClean="0"/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17993"/>
            <a:ext cx="82296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Μέρος </a:t>
            </a:r>
            <a:r>
              <a:rPr lang="el-GR" b="1" dirty="0" smtClean="0">
                <a:solidFill>
                  <a:srgbClr val="820000"/>
                </a:solidFill>
              </a:rPr>
              <a:t>Β</a:t>
            </a:r>
            <a:r>
              <a:rPr lang="en-US" b="1" dirty="0" smtClean="0">
                <a:solidFill>
                  <a:srgbClr val="820000"/>
                </a:solidFill>
              </a:rPr>
              <a:t>,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Άλλα </a:t>
            </a:r>
            <a:r>
              <a:rPr lang="el-GR" b="1" dirty="0" smtClean="0">
                <a:solidFill>
                  <a:srgbClr val="820000"/>
                </a:solidFill>
              </a:rPr>
              <a:t>Δεδομένα</a:t>
            </a:r>
            <a:endParaRPr lang="en-US" b="1" dirty="0" smtClean="0">
              <a:solidFill>
                <a:srgbClr val="820000"/>
              </a:solidFill>
            </a:endParaRPr>
          </a:p>
          <a:p>
            <a:r>
              <a:rPr lang="el-GR" dirty="0"/>
              <a:t>Εκτελέστε ξανά το πρόγραμμά σας για το παρακάτω σύνολο δεδομένων (το αρχικό </a:t>
            </a:r>
            <a:r>
              <a:rPr lang="el-GR" dirty="0" smtClean="0"/>
              <a:t>σημείο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odeysidata0.txt είναι το ίδιο), βρείτε τις συντεταγμένες όλων των σημείων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σχεδιάστε </a:t>
            </a:r>
            <a:r>
              <a:rPr lang="el-GR" dirty="0"/>
              <a:t>τα όπως στο Μέρος Α: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42782"/>
              </p:ext>
            </p:extLst>
          </p:nvPr>
        </p:nvGraphicFramePr>
        <p:xfrm>
          <a:off x="3029000" y="3163669"/>
          <a:ext cx="3086000" cy="3585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1357808"/>
                <a:gridCol w="936104"/>
              </a:tblGrid>
              <a:tr h="328253"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ο</a:t>
                      </a:r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deysidata2.txt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85453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1550162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150</a:t>
                      </a: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135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210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300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210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270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270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90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90 </a:t>
                      </a:r>
                      <a:endParaRPr lang="en-US" sz="1800" u="none" strike="noStrike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kumimoji="0" lang="en-US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</a:t>
            </a:r>
            <a:r>
              <a:rPr lang="en-US" sz="2000" dirty="0" smtClean="0"/>
              <a:t>9: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9».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Ανοιχτή </a:t>
            </a:r>
            <a:r>
              <a:rPr lang="el-GR" dirty="0" smtClean="0"/>
              <a:t>Όδευση</a:t>
            </a:r>
            <a:r>
              <a:rPr lang="en-US" dirty="0" smtClean="0"/>
              <a:t> </a:t>
            </a:r>
            <a:r>
              <a:rPr lang="en-US" sz="3200" b="0" dirty="0" smtClean="0"/>
              <a:t>1/5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Όταν η απόσταση μεταξύ δύο σημείων είναι πολύ μεγάλη και δεν μπορεί να γίνει απ’ ευθείας </a:t>
                </a:r>
                <a:r>
                  <a:rPr lang="el-GR" dirty="0"/>
                  <a:t>μέτρηση (λόγω ακρίβειας των οργάνου, φυσικών εμποδίων, κλπ</a:t>
                </a:r>
                <a:r>
                  <a:rPr lang="el-GR" dirty="0" smtClean="0"/>
                  <a:t>.), χρησιμοποιούνται </a:t>
                </a:r>
                <a:r>
                  <a:rPr lang="el-GR" dirty="0"/>
                  <a:t>ενδιάμεσα σημεία-στάσεις των οποίων οι αποστάσεις μπορούν </a:t>
                </a:r>
                <a:r>
                  <a:rPr lang="el-GR" dirty="0" smtClean="0"/>
                  <a:t>να μετρηθούν </a:t>
                </a:r>
                <a:r>
                  <a:rPr lang="el-GR" dirty="0"/>
                  <a:t>με ακρίβεια (Ανοιχτή Όδευση). Η μετρήσεις γίνονται ως εξής (βλ. σχήμα 1):</a:t>
                </a:r>
              </a:p>
              <a:p>
                <a:pPr marL="0" indent="0">
                  <a:buNone/>
                </a:pPr>
                <a:r>
                  <a:rPr lang="el-GR" dirty="0"/>
                  <a:t>ξεκινάμε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dirty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και σε κάθε ενδιάμεσο σημείο (i) μετρούνται για το επόμενο </a:t>
                </a:r>
                <a:r>
                  <a:rPr lang="el-GR" dirty="0" smtClean="0"/>
                  <a:t>σημείο (i+1</a:t>
                </a:r>
                <a:r>
                  <a:rPr lang="el-GR" dirty="0"/>
                  <a:t>), α) η </a:t>
                </a:r>
                <a:r>
                  <a:rPr lang="el-GR" dirty="0" smtClean="0"/>
                  <a:t>απόσταση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β) η κατακόρυφη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l-GR" dirty="0"/>
                  <a:t>, και, γ) η δεξιόστροφη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l-GR" dirty="0" smtClean="0"/>
                  <a:t>, από </a:t>
                </a:r>
                <a:r>
                  <a:rPr lang="el-GR" dirty="0"/>
                  <a:t>το προηγούμενο σημείο (i-1) προς το επόμενο σημείο (i+1).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67" r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16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Ανοιχτή Όδευση</a:t>
            </a:r>
            <a:r>
              <a:rPr lang="en-US" dirty="0"/>
              <a:t> </a:t>
            </a:r>
            <a:r>
              <a:rPr lang="en-US" sz="3200" b="0" dirty="0" smtClean="0"/>
              <a:t>2/5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814971"/>
            <a:ext cx="5632840" cy="2552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Ορθογώνιο 5"/>
              <p:cNvSpPr/>
              <p:nvPr/>
            </p:nvSpPr>
            <p:spPr>
              <a:xfrm>
                <a:off x="773408" y="4482235"/>
                <a:ext cx="792373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000" dirty="0" smtClean="0">
                    <a:latin typeface="+mn-lt"/>
                  </a:rPr>
                  <a:t>Σχήμα 1: Οι μετρήσεις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 smtClean="0">
                    <a:latin typeface="+mn-lt"/>
                  </a:rPr>
                  <a:t> </a:t>
                </a:r>
                <a:r>
                  <a:rPr lang="el-GR" sz="2000" dirty="0" smtClean="0">
                    <a:latin typeface="+mn-lt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 smtClean="0">
                    <a:latin typeface="+mn-lt"/>
                  </a:rPr>
                  <a:t> </a:t>
                </a:r>
                <a:r>
                  <a:rPr lang="el-GR" sz="2000" dirty="0">
                    <a:latin typeface="+mn-lt"/>
                  </a:rPr>
                  <a:t>γίνονται σε κάθε ενδιάμεσο σημείο-στάση (i-1) για </a:t>
                </a:r>
                <a:r>
                  <a:rPr lang="el-GR" sz="2000" dirty="0" smtClean="0">
                    <a:latin typeface="+mn-lt"/>
                  </a:rPr>
                  <a:t>να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l-GR" sz="2000" dirty="0" smtClean="0">
                    <a:latin typeface="+mn-lt"/>
                  </a:rPr>
                  <a:t>υπολογισθεί </a:t>
                </a:r>
                <a:r>
                  <a:rPr lang="el-GR" sz="2000" dirty="0">
                    <a:latin typeface="+mn-lt"/>
                  </a:rPr>
                  <a:t>το επόμενο σημείο (i).</a:t>
                </a:r>
              </a:p>
            </p:txBody>
          </p:sp>
        </mc:Choice>
        <mc:Fallback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8" y="4482235"/>
                <a:ext cx="792373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538" t="-4310" r="-1000" b="-146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8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Ανοιχτή Όδευση</a:t>
            </a:r>
            <a:r>
              <a:rPr lang="en-US" dirty="0"/>
              <a:t> </a:t>
            </a:r>
            <a:r>
              <a:rPr lang="en-US" sz="3200" b="0" dirty="0" smtClean="0"/>
              <a:t>3/5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77516"/>
                <a:ext cx="8229600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Καθώς οι παραπάνω μετρήσεις είναι σχετικές η μία προς την άλλη, δεν μπορούν να μας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δώσουν </a:t>
                </a:r>
                <a:r>
                  <a:rPr lang="el-GR" dirty="0"/>
                  <a:t>απόλυτες συντεταγμένες. Αυτό που μας χρειάζεται στην αρχή, είναι οι </a:t>
                </a:r>
                <a:r>
                  <a:rPr lang="el-GR" dirty="0" smtClean="0"/>
                  <a:t>απόλυτες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συντεταγμένες </a:t>
                </a:r>
                <a:r>
                  <a:rPr lang="el-GR" dirty="0"/>
                  <a:t>του πρώτου σημείου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l-GR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) ως προς το σύστημα αξόνων </a:t>
                </a:r>
                <a:r>
                  <a:rPr lang="el-GR" dirty="0" smtClean="0"/>
                  <a:t>που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χρησιμοποιούμε</a:t>
                </a:r>
                <a:r>
                  <a:rPr lang="el-GR" dirty="0"/>
                  <a:t>, και δεύτερον, η κατεύθυνση των αξόνων Χ-Υ, η οποία μας δίνεται (με </a:t>
                </a:r>
                <a:r>
                  <a:rPr lang="el-GR" dirty="0" smtClean="0"/>
                  <a:t>τη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βοήθεια </a:t>
                </a:r>
                <a:r>
                  <a:rPr lang="el-GR" dirty="0"/>
                  <a:t>ενός προηγουμένου σημείου αναφοράς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l-GR" dirty="0" smtClean="0"/>
                  <a:t>) </a:t>
                </a:r>
                <a:r>
                  <a:rPr lang="el-GR" dirty="0"/>
                  <a:t>σαν τη δεξιόστροφη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του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άξονα </a:t>
                </a:r>
                <a:r>
                  <a:rPr lang="el-GR" dirty="0"/>
                  <a:t>Υ με τη γραμμή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l-GR" dirty="0" smtClean="0"/>
                  <a:t> (</a:t>
                </a:r>
                <a:r>
                  <a:rPr lang="el-GR" dirty="0"/>
                  <a:t>βλ. σχήμα 2).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77516"/>
                <a:ext cx="8229600" cy="5040560"/>
              </a:xfrm>
              <a:blipFill rotWithShape="0">
                <a:blip r:embed="rId2"/>
                <a:stretch>
                  <a:fillRect l="-1185" t="-967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365104"/>
            <a:ext cx="5397303" cy="175297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971600" y="6089412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Σχήμα 2: Οι αρχικές και οι διαδοχικές μετρήσεις για 4 σημεία-στάσεις</a:t>
            </a:r>
          </a:p>
        </p:txBody>
      </p:sp>
    </p:spTree>
    <p:extLst>
      <p:ext uri="{BB962C8B-B14F-4D97-AF65-F5344CB8AC3E}">
        <p14:creationId xmlns:p14="http://schemas.microsoft.com/office/powerpoint/2010/main" val="28575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Ανοιχτή Όδευση</a:t>
            </a:r>
            <a:r>
              <a:rPr lang="en-US" dirty="0"/>
              <a:t> </a:t>
            </a:r>
            <a:r>
              <a:rPr lang="en-US" sz="3200" b="0" dirty="0" smtClean="0"/>
              <a:t>4/5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l-GR" b="1" dirty="0">
                    <a:solidFill>
                      <a:srgbClr val="820000"/>
                    </a:solidFill>
                  </a:rPr>
                  <a:t>Μέρος 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Α</a:t>
                </a:r>
                <a:r>
                  <a:rPr lang="en-US" b="1" dirty="0" smtClean="0">
                    <a:solidFill>
                      <a:srgbClr val="820000"/>
                    </a:solidFill>
                  </a:rPr>
                  <a:t>,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 </a:t>
                </a:r>
                <a:r>
                  <a:rPr lang="el-GR" b="1" dirty="0">
                    <a:solidFill>
                      <a:srgbClr val="820000"/>
                    </a:solidFill>
                  </a:rPr>
                  <a:t>Ανοιχτή 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Όδευση</a:t>
                </a:r>
                <a:endParaRPr lang="en-US" b="1" dirty="0">
                  <a:solidFill>
                    <a:srgbClr val="820000"/>
                  </a:solidFill>
                </a:endParaRPr>
              </a:p>
              <a:p>
                <a:pPr marL="0" indent="0">
                  <a:buNone/>
                </a:pPr>
                <a:r>
                  <a:rPr lang="el-GR" dirty="0"/>
                  <a:t>Να γραφεί πρόγραμμα που να υπολογίζει τις συντεταγμένες X, Y, Z ενός </a:t>
                </a:r>
                <a:r>
                  <a:rPr lang="el-GR" dirty="0" smtClean="0"/>
                  <a:t>απομακρυσμένου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σημείου </a:t>
                </a:r>
                <a:r>
                  <a:rPr lang="el-GR" dirty="0"/>
                  <a:t>ξεκινώντας από κάποιο άλλο σημείο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l-GR" dirty="0"/>
                  <a:t> του οποίου η θέση, στο </a:t>
                </a:r>
                <a:r>
                  <a:rPr lang="el-GR" dirty="0" smtClean="0"/>
                  <a:t>χρησιμοποιούμενο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σύστημα </a:t>
                </a:r>
                <a:r>
                  <a:rPr lang="el-GR" dirty="0"/>
                  <a:t>αξόνων Χ-Υ-Ζ, είναι γνωστή.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7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Αναδρομικοί Υπολογισμοί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Από την αρχική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(=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+ </a:t>
                </a:r>
                <a:r>
                  <a:rPr lang="el-GR" dirty="0" smtClean="0"/>
                  <a:t>180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el-GR" dirty="0" smtClean="0"/>
                  <a:t> </a:t>
                </a:r>
                <a:r>
                  <a:rPr lang="el-GR" dirty="0"/>
                  <a:t>) και τις γωνίες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υπολογίζουμε αναδρομικά </a:t>
                </a:r>
                <a:r>
                  <a:rPr lang="el-GR" dirty="0" smtClean="0"/>
                  <a:t>τη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που σχηματίζει κάθε τμήμα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με τον άξονα 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dirty="0"/>
                  <a:t>-1 + </a:t>
                </a:r>
                <a:r>
                  <a:rPr lang="el-GR" dirty="0"/>
                  <a:t>180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nb-NO" dirty="0" smtClean="0"/>
                  <a:t> </a:t>
                </a:r>
                <a:r>
                  <a:rPr lang="nb-NO" dirty="0"/>
                  <a:t>( - </a:t>
                </a:r>
                <a:r>
                  <a:rPr lang="nb-NO" dirty="0" smtClean="0"/>
                  <a:t>360</a:t>
                </a:r>
                <a:r>
                  <a:rPr lang="nb-NO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°</a:t>
                </a:r>
                <a:r>
                  <a:rPr lang="nb-NO" dirty="0" smtClean="0"/>
                  <a:t> </a:t>
                </a:r>
                <a:r>
                  <a:rPr lang="nb-NO" dirty="0"/>
                  <a:t>)</a:t>
                </a:r>
              </a:p>
              <a:p>
                <a:pPr marL="0" indent="0">
                  <a:buNone/>
                </a:pPr>
                <a:r>
                  <a:rPr lang="el-GR" dirty="0"/>
                  <a:t>και, από τα μήκη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και τις γωνίες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υπολογίζουμε αναδρομικά τις </a:t>
                </a:r>
                <a:r>
                  <a:rPr lang="el-GR" dirty="0" smtClean="0"/>
                  <a:t>συντεταγμένες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όλων </a:t>
                </a:r>
                <a:r>
                  <a:rPr lang="el-GR" dirty="0"/>
                  <a:t>των σημείων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):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b-NO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dirty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ημ</m:t>
                    </m:r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l-GR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nb-NO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b-NO" dirty="0" smtClean="0"/>
                  <a:t> </a:t>
                </a:r>
                <a:r>
                  <a:rPr lang="nb-NO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συν</m:t>
                    </m:r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l-GR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εφ</m:t>
                    </m:r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l-GR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2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7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Δεδομένα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7281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Τα αρχικά δεδομένα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) </a:t>
                </a:r>
                <a:r>
                  <a:rPr lang="el-GR" dirty="0"/>
                  <a:t>και τα δεδομένα όλων των σημείων-στάσεων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μας </a:t>
                </a:r>
                <a:r>
                  <a:rPr lang="el-GR" dirty="0"/>
                  <a:t>δίνονται, από τον μηχανικό που κάνει τις μετρήσεις, σε δύο αρχεία (odeysidata0.txt </a:t>
                </a:r>
                <a:r>
                  <a:rPr lang="el-GR" dirty="0" smtClean="0"/>
                  <a:t>και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odeysidata1.txt</a:t>
                </a:r>
                <a:r>
                  <a:rPr lang="el-GR" dirty="0"/>
                  <a:t>) με τη παρακάτω μορφή (π.χ.):</a:t>
                </a:r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728192"/>
              </a:xfrm>
              <a:blipFill rotWithShape="1">
                <a:blip r:embed="rId2"/>
                <a:stretch>
                  <a:fillRect l="-1111" t="-28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908186"/>
              </p:ext>
            </p:extLst>
          </p:nvPr>
        </p:nvGraphicFramePr>
        <p:xfrm>
          <a:off x="1475656" y="2952163"/>
          <a:ext cx="2376264" cy="2069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</a:tblGrid>
              <a:tr h="518864"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smtClean="0">
                          <a:latin typeface="Courier New" panose="02070309020205020404" pitchFamily="49" charset="0"/>
                        </a:rPr>
                        <a:t>odeysidata0.txt</a:t>
                      </a:r>
                      <a:endParaRPr lang="el-GR" dirty="0"/>
                    </a:p>
                  </a:txBody>
                  <a:tcPr/>
                </a:tc>
              </a:tr>
              <a:tr h="1550162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smtClean="0">
                          <a:latin typeface="Courier New" panose="02070309020205020404" pitchFamily="49" charset="0"/>
                        </a:rPr>
                        <a:t>X0 Y0 Z0 F0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10 10 10 255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48765"/>
              </p:ext>
            </p:extLst>
          </p:nvPr>
        </p:nvGraphicFramePr>
        <p:xfrm>
          <a:off x="4860032" y="2924944"/>
          <a:ext cx="2880320" cy="3613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 smtClean="0">
                          <a:latin typeface="Courier New" panose="02070309020205020404" pitchFamily="49" charset="0"/>
                        </a:rPr>
                        <a:t>odeysidata1.txt</a:t>
                      </a:r>
                      <a:endParaRPr lang="el-GR" dirty="0"/>
                    </a:p>
                  </a:txBody>
                  <a:tcPr/>
                </a:tc>
              </a:tr>
              <a:tr h="1550162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baseline="0" dirty="0" smtClean="0">
                          <a:latin typeface="Courier New" panose="02070309020205020404" pitchFamily="49" charset="0"/>
                        </a:rPr>
                        <a:t>S B W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0 0 0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100 180 0.9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100 198 0.9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100 207 0.9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55 120 0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80 290 0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60 230 0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118 100 -1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121 120 -1</a:t>
                      </a:r>
                    </a:p>
                    <a:p>
                      <a:pPr algn="l"/>
                      <a:r>
                        <a:rPr lang="el-GR" sz="1800" b="0" i="0" u="none" strike="noStrike" baseline="0" dirty="0" smtClean="0">
                          <a:latin typeface="Courier New" panose="02070309020205020404" pitchFamily="49" charset="0"/>
                        </a:rPr>
                        <a:t>132 200 -2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3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Διαδικασία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Δημιουργήστε τα δυο παραπάνω αρχεία δεδομένων.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Ξεκινήστε </a:t>
            </a:r>
            <a:r>
              <a:rPr lang="el-GR" dirty="0"/>
              <a:t>τη δημιουργία του προγράμματος, καλώντας την εντολή </a:t>
            </a:r>
            <a:r>
              <a:rPr lang="el-GR" dirty="0" err="1"/>
              <a:t>importdata</a:t>
            </a:r>
            <a:r>
              <a:rPr lang="el-GR" dirty="0"/>
              <a:t>() </a:t>
            </a:r>
            <a:r>
              <a:rPr lang="el-GR" dirty="0" smtClean="0"/>
              <a:t>δύο</a:t>
            </a:r>
            <a:r>
              <a:rPr lang="en-US" dirty="0" smtClean="0"/>
              <a:t> </a:t>
            </a:r>
            <a:r>
              <a:rPr lang="el-GR" dirty="0" smtClean="0"/>
              <a:t>φορές </a:t>
            </a:r>
            <a:r>
              <a:rPr lang="el-GR" dirty="0"/>
              <a:t>για να διαβάσετε τα δύο αρχεία.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Αντιγράψτε </a:t>
            </a:r>
            <a:r>
              <a:rPr lang="el-GR" dirty="0"/>
              <a:t>τις στήλες των πινάκων στις αντίστοιχες μεταβλητές S, B, W, </a:t>
            </a:r>
            <a:r>
              <a:rPr lang="el-GR" dirty="0" smtClean="0"/>
              <a:t>υπολογίστε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G0 από το F0 και βάλτε όλες τις αρχικές τιμές (G0, X0, Y0, Z0) στη πρώτη </a:t>
            </a:r>
            <a:r>
              <a:rPr lang="el-GR" dirty="0" smtClean="0"/>
              <a:t>θέση</a:t>
            </a:r>
            <a:r>
              <a:rPr lang="en-US" dirty="0" smtClean="0"/>
              <a:t> </a:t>
            </a:r>
            <a:r>
              <a:rPr lang="el-GR" dirty="0" smtClean="0"/>
              <a:t>των </a:t>
            </a:r>
            <a:r>
              <a:rPr lang="el-GR" dirty="0"/>
              <a:t>αντίστοιχων διανυσμάτων (G, X, Y, Z).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Χρησιμοποιήστε </a:t>
            </a:r>
            <a:r>
              <a:rPr lang="el-GR" dirty="0"/>
              <a:t>μια επανάληψη for i=2…N για τους αναδρομικούς τύπους, και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αποθηκεύετε </a:t>
            </a:r>
            <a:r>
              <a:rPr lang="el-GR" dirty="0"/>
              <a:t>τα αποτελέσματα στα διανύσματα G, Χ, Υ </a:t>
            </a:r>
            <a:r>
              <a:rPr lang="el-GR" dirty="0" smtClean="0"/>
              <a:t>και </a:t>
            </a:r>
            <a:r>
              <a:rPr lang="el-GR" dirty="0"/>
              <a:t>Ζ (Σημ.: για </a:t>
            </a:r>
            <a:r>
              <a:rPr lang="el-GR" dirty="0" smtClean="0"/>
              <a:t>τις</a:t>
            </a:r>
            <a:r>
              <a:rPr lang="en-US" dirty="0" smtClean="0"/>
              <a:t> </a:t>
            </a:r>
            <a:r>
              <a:rPr lang="el-GR" dirty="0" smtClean="0"/>
              <a:t>τριγωνομετρικές </a:t>
            </a:r>
            <a:r>
              <a:rPr lang="el-GR" dirty="0"/>
              <a:t>συναρτήσεις οι μοίρες να γίνουν ακτίνια).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Εμφανίστε </a:t>
            </a:r>
            <a:r>
              <a:rPr lang="el-GR" dirty="0"/>
              <a:t>τα αποτελέσματα στο </a:t>
            </a:r>
            <a:r>
              <a:rPr lang="el-GR" dirty="0" err="1"/>
              <a:t>Command</a:t>
            </a:r>
            <a:r>
              <a:rPr lang="el-GR" dirty="0"/>
              <a:t> </a:t>
            </a:r>
            <a:r>
              <a:rPr lang="el-GR" dirty="0" err="1"/>
              <a:t>Window</a:t>
            </a:r>
            <a:r>
              <a:rPr lang="el-GR" dirty="0"/>
              <a:t> σε μορφή πίνακα και </a:t>
            </a:r>
            <a:r>
              <a:rPr lang="el-GR" dirty="0" smtClean="0"/>
              <a:t>σχεδιάστε</a:t>
            </a:r>
            <a:r>
              <a:rPr lang="en-US" dirty="0" smtClean="0"/>
              <a:t> </a:t>
            </a:r>
            <a:r>
              <a:rPr lang="el-GR" dirty="0" smtClean="0"/>
              <a:t>την </a:t>
            </a:r>
            <a:r>
              <a:rPr lang="el-GR" dirty="0"/>
              <a:t>όδευση σε διάγραμμα 2-D (X-Y) </a:t>
            </a:r>
            <a:r>
              <a:rPr lang="el-GR" dirty="0" smtClean="0"/>
              <a:t>και </a:t>
            </a:r>
            <a:r>
              <a:rPr lang="el-GR" dirty="0"/>
              <a:t>3-D (X-Y-Z) (εντολές </a:t>
            </a:r>
            <a:r>
              <a:rPr lang="el-GR" dirty="0" err="1"/>
              <a:t>plot</a:t>
            </a:r>
            <a:r>
              <a:rPr lang="el-GR" dirty="0"/>
              <a:t>() </a:t>
            </a:r>
            <a:r>
              <a:rPr lang="el-GR" dirty="0" smtClean="0"/>
              <a:t>και </a:t>
            </a:r>
            <a:r>
              <a:rPr lang="el-GR" dirty="0"/>
              <a:t>plot3()).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5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Αποτελεσμάτων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824055"/>
              </p:ext>
            </p:extLst>
          </p:nvPr>
        </p:nvGraphicFramePr>
        <p:xfrm>
          <a:off x="2051720" y="1484784"/>
          <a:ext cx="4906888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2512"/>
                <a:gridCol w="1872208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10.0000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10.0000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10.0000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80.7107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80.7107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11.5709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169.8113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126.1097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13.1419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269.8113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126.1097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14.7128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297.3113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173.7411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14.7128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348.7343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112.4576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14.7128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338.3154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53.3691 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14.7128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449.1992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13.0107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12.6531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541.8906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90.7880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10.5410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665.9300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135.9347</a:t>
                      </a:r>
                      <a:endParaRPr lang="el-GR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none" strike="noStrike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10.0802</a:t>
                      </a:r>
                      <a:endParaRPr lang="el-GR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9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5e978117f42cb5284ecb1ec61bf9aa580a19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1574</Words>
  <Application>Microsoft Office PowerPoint</Application>
  <PresentationFormat>Προβολή στην οθόνη (4:3)</PresentationFormat>
  <Paragraphs>189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OC_template_updated</vt:lpstr>
      <vt:lpstr>1_OC_template_updated</vt:lpstr>
      <vt:lpstr>Προγραμματισμός και Εφαρμογές Η/Υ (Ε)</vt:lpstr>
      <vt:lpstr>Ανοιχτή Όδευση 1/5</vt:lpstr>
      <vt:lpstr>Ανοιχτή Όδευση 2/5</vt:lpstr>
      <vt:lpstr>Ανοιχτή Όδευση 3/5</vt:lpstr>
      <vt:lpstr>Ανοιχτή Όδευση 4/5</vt:lpstr>
      <vt:lpstr>Οι Αναδρομικοί Υπολογισμοί</vt:lpstr>
      <vt:lpstr>Τα Δεδομένα</vt:lpstr>
      <vt:lpstr>Η Διαδικασία</vt:lpstr>
      <vt:lpstr>Παράδειγμα Αποτελεσμάτων 1/2</vt:lpstr>
      <vt:lpstr>Παράδειγμα Αποτελεσμάτων 2/2</vt:lpstr>
      <vt:lpstr>Ανοιχτή Όδευση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52</cp:revision>
  <dcterms:created xsi:type="dcterms:W3CDTF">2013-03-04T13:35:19Z</dcterms:created>
  <dcterms:modified xsi:type="dcterms:W3CDTF">2015-05-15T12:53:15Z</dcterms:modified>
</cp:coreProperties>
</file>