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9" r:id="rId3"/>
    <p:sldId id="340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257" r:id="rId28"/>
    <p:sldId id="262" r:id="rId29"/>
    <p:sldId id="264" r:id="rId30"/>
    <p:sldId id="265" r:id="rId31"/>
    <p:sldId id="313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80" d="100"/>
          <a:sy n="80" d="100"/>
        </p:scale>
        <p:origin x="-1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100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hemistry.msu.edu/faculty/reusch/VirtTxtJml/Images3/monosacc.gi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NEUROtiker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commons.wikimedia.org/wiki/File:DL-Galactose_num.svg" TargetMode="External"/><Relationship Id="rId2" Type="http://schemas.openxmlformats.org/officeDocument/2006/relationships/hyperlink" Target="http://upload.wikimedia.org/wikipedia/commons/d/d9/DL-Galactose_num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hyperlink" Target="http://upload.wikimedia.org/wikipedia/commons/8/8d/D-glucose_color_coded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deed.en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commons.wikimedia.org/wiki/User:File_Upload_Bot_(Magnus_Manske)" TargetMode="External"/><Relationship Id="rId2" Type="http://schemas.openxmlformats.org/officeDocument/2006/relationships/hyperlink" Target="http://upload.wikimedia.org/wikipedia/en/1/17/Hemiketal_formation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Formation_of_hemiacetals.png" TargetMode="External"/><Relationship Id="rId5" Type="http://schemas.openxmlformats.org/officeDocument/2006/relationships/image" Target="../media/image23.png"/><Relationship Id="rId10" Type="http://schemas.openxmlformats.org/officeDocument/2006/relationships/hyperlink" Target="https://commons.wikimedia.org/wiki/User:Hystrix" TargetMode="External"/><Relationship Id="rId4" Type="http://schemas.openxmlformats.org/officeDocument/2006/relationships/hyperlink" Target="http://upload.wikimedia.org/wikipedia/commons/6/67/Formation_of_hemiacetals.png" TargetMode="External"/><Relationship Id="rId9" Type="http://schemas.openxmlformats.org/officeDocument/2006/relationships/hyperlink" Target="https://commons.wikimedia.org/wiki/File:Hemiketal_formation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emwiki.ucdavis.edu/Biological_Chemistry/Carbohydrates/Monosaccharides/Fructose" TargetMode="External"/><Relationship Id="rId5" Type="http://schemas.openxmlformats.org/officeDocument/2006/relationships/hyperlink" Target="https://creativecommons.org/licenses/by-nc-sa/3.0/us/" TargetMode="External"/><Relationship Id="rId4" Type="http://schemas.openxmlformats.org/officeDocument/2006/relationships/hyperlink" Target="http://chemwiki.ucdavis.edu/Biological_Chemistry/Carbohydrates/Monosaccharides/Glucos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Biological_Chemistry/Carbohydrates/Monosaccharides/Glucos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us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NEUROtiker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commons.wikimedia.org/wiki/File:Beta-D-Glucopyranose.svg" TargetMode="External"/><Relationship Id="rId2" Type="http://schemas.openxmlformats.org/officeDocument/2006/relationships/hyperlink" Target="http://upload.wikimedia.org/wikipedia/commons/c/c6/Alpha-D-Glucopyranos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Alpha-D-Glucopyranose.svg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://upload.wikimedia.org/wikipedia/commons/8/82/Beta-D-Glucopyranose.sv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Xylose_linear.png" TargetMode="External"/><Relationship Id="rId3" Type="http://schemas.openxmlformats.org/officeDocument/2006/relationships/hyperlink" Target="http://upload.wikimedia.org/wikipedia/commons/0/06/Glucose_chain_structure.svg" TargetMode="External"/><Relationship Id="rId7" Type="http://schemas.openxmlformats.org/officeDocument/2006/relationships/hyperlink" Target="http://butane.chem.uiuc.edu/pshapley/GenChem2/B8/sugaralc.gi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hyperlink" Target="https://commons.wikimedia.org/wiki/User:Acdx" TargetMode="External"/><Relationship Id="rId5" Type="http://schemas.openxmlformats.org/officeDocument/2006/relationships/hyperlink" Target="http://upload.wikimedia.org/wikipedia/commons/c/c0/Xylose_linear.png" TargetMode="External"/><Relationship Id="rId10" Type="http://schemas.openxmlformats.org/officeDocument/2006/relationships/hyperlink" Target="https://commons.wikimedia.org/wiki/File:Glucose_chain_structure.svg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commons.wikimedia.org/wiki/User:Edgar18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mhurst.edu/~chm/vchembook/images/548glucosetest.gi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upload.wikimedia.org/wikipedia/commons/f/f5/Ethyl-glucoside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File_Upload_Bot_(Magnus_Manske)" TargetMode="External"/><Relationship Id="rId4" Type="http://schemas.openxmlformats.org/officeDocument/2006/relationships/hyperlink" Target="https://commons.wikimedia.org/wiki/File:Ethyl-glucoside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deed.en" TargetMode="External"/><Relationship Id="rId3" Type="http://schemas.openxmlformats.org/officeDocument/2006/relationships/image" Target="../media/image36.png"/><Relationship Id="rId7" Type="http://schemas.openxmlformats.org/officeDocument/2006/relationships/hyperlink" Target="https://commons.wikimedia.org/wiki/User:Physchim62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ucrose_CASCC.png" TargetMode="External"/><Relationship Id="rId5" Type="http://schemas.openxmlformats.org/officeDocument/2006/relationships/hyperlink" Target="https://commons.wikimedia.org/wiki/User:Yikrazuul" TargetMode="External"/><Relationship Id="rId4" Type="http://schemas.openxmlformats.org/officeDocument/2006/relationships/hyperlink" Target="https://commons.wikimedia.org/wiki/File:Cellobiose_skeletal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NEUROtiker" TargetMode="External"/><Relationship Id="rId3" Type="http://schemas.openxmlformats.org/officeDocument/2006/relationships/hyperlink" Target="http://upload.wikimedia.org/wikipedia/commons/2/21/Amylose2.svg" TargetMode="External"/><Relationship Id="rId7" Type="http://schemas.openxmlformats.org/officeDocument/2006/relationships/hyperlink" Target="https://commons.wikimedia.org/wiki/File:Amylose2.sv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://upload.wikimedia.org/wikipedia/commons/8/80/Amylopektin_Sessel.svg" TargetMode="External"/><Relationship Id="rId4" Type="http://schemas.openxmlformats.org/officeDocument/2006/relationships/image" Target="../media/image40.png"/><Relationship Id="rId9" Type="http://schemas.openxmlformats.org/officeDocument/2006/relationships/hyperlink" Target="https://commons.wikimedia.org/wiki/File:Amylopektin_Sessel.sv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Mikael_H%C3%A4ggstr%C3%B6m" TargetMode="External"/><Relationship Id="rId3" Type="http://schemas.openxmlformats.org/officeDocument/2006/relationships/image" Target="../media/image42.jpeg"/><Relationship Id="rId7" Type="http://schemas.openxmlformats.org/officeDocument/2006/relationships/hyperlink" Target="https://commons.wikimedia.org/wiki/File:Glycogen_structure.svg" TargetMode="External"/><Relationship Id="rId2" Type="http://schemas.openxmlformats.org/officeDocument/2006/relationships/hyperlink" Target="http://upload.wikimedia.org/wikipedia/en/b/b9/Glycogen_spacefilling_mode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User:CeresVesta" TargetMode="External"/><Relationship Id="rId5" Type="http://schemas.openxmlformats.org/officeDocument/2006/relationships/hyperlink" Target="https://en.wikipedia.org/wiki/File:Glycogen_spacefilling_model.jpg" TargetMode="Externa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itpoms.ac.uk/tlplib/wood/figures/cellulose.png" TargetMode="External"/><Relationship Id="rId4" Type="http://schemas.openxmlformats.org/officeDocument/2006/relationships/hyperlink" Target="http://www.afma.org/f-tutor/Images/Cell.GI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lucose_meters.jp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Umberto_NUR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7/71/Amylose_3Dprojection.corrected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/index.php?title=User:Glycoform&amp;action=edit&amp;redlink=1" TargetMode="External"/><Relationship Id="rId4" Type="http://schemas.openxmlformats.org/officeDocument/2006/relationships/hyperlink" Target="https://commons.wikimedia.org/wiki/File:Amylose_3Dprojection.corrected.pn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Glucose_chain_structure.svg" TargetMode="External"/><Relationship Id="rId13" Type="http://schemas.openxmlformats.org/officeDocument/2006/relationships/hyperlink" Target="http://creativecommons.org/licenses/by/3.0/deed.en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hyperlink" Target="https://commons.wikimedia.org/wiki/File:D-fructose_CASCC.png" TargetMode="External"/><Relationship Id="rId2" Type="http://schemas.openxmlformats.org/officeDocument/2006/relationships/hyperlink" Target="http://upload.wikimedia.org/wikipedia/commons/0/06/Glucose_chain_structur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f/f7/D-Ribose.png" TargetMode="External"/><Relationship Id="rId11" Type="http://schemas.openxmlformats.org/officeDocument/2006/relationships/hyperlink" Target="https://commons.wikimedia.org/wiki/User:Edgar181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commons.wikimedia.org/wiki/File:D-Ribose.png" TargetMode="External"/><Relationship Id="rId4" Type="http://schemas.openxmlformats.org/officeDocument/2006/relationships/hyperlink" Target="http://upload.wikimedia.org/wikipedia/commons/f/fb/D-fructose_CASCC.png" TargetMode="External"/><Relationship Id="rId9" Type="http://schemas.openxmlformats.org/officeDocument/2006/relationships/hyperlink" Target="https://commons.wikimedia.org/wiki/User:Acd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ucalgary.ca/courses/350/Carey5th/Ch25/redsugar01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m.ucalgary.ca/courses/351/Carey5th/Ch25/ch25-2-5.htm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commons.wikimedia.org/wiki/File:Ketal_formation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s://commons.wikimedia.org/w/index.php?title=User:Siminsheybani&amp;action=edit&amp;redlink=1" TargetMode="External"/><Relationship Id="rId4" Type="http://schemas.openxmlformats.org/officeDocument/2006/relationships/hyperlink" Target="https://commons.wikimedia.org/wiki/File:Acetal_formation_2.p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-Glyceraldehyde_2D_Fischer.svg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commons.wikimedia.org/wiki/User:Leyo" TargetMode="External"/><Relationship Id="rId2" Type="http://schemas.openxmlformats.org/officeDocument/2006/relationships/hyperlink" Target="http://upload.wikimedia.org/wikipedia/commons/8/8d/D-glucose_color_code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D-glucose_color_coded.png" TargetMode="External"/><Relationship Id="rId5" Type="http://schemas.openxmlformats.org/officeDocument/2006/relationships/image" Target="../media/image18.png"/><Relationship Id="rId10" Type="http://schemas.openxmlformats.org/officeDocument/2006/relationships/hyperlink" Target="https://commons.wikimedia.org/wiki/User:Master_Uegly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commons.wikimedia.org/wiki/File:L-Glyceraldehyde_2D_Fischer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10</a:t>
            </a:r>
            <a:r>
              <a:rPr lang="el-GR" sz="2800" dirty="0" smtClean="0"/>
              <a:t>: </a:t>
            </a:r>
            <a:r>
              <a:rPr lang="el-GR" sz="2800" dirty="0"/>
              <a:t>Υδατάνθρακες</a:t>
            </a:r>
            <a:endParaRPr lang="el-GR" sz="2800" dirty="0" smtClean="0"/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n-US" sz="3000" b="0" dirty="0" smtClean="0">
                <a:solidFill>
                  <a:prstClr val="black"/>
                </a:solidFill>
              </a:rPr>
              <a:t>9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pic>
        <p:nvPicPr>
          <p:cNvPr id="12291" name="Picture 31" descr="http://www2.chemistry.msu.edu/faculty/reusch/VirtTxtJml/Images3/monosac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00213"/>
            <a:ext cx="6037262" cy="478313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35 - Ορθογώνιο"/>
          <p:cNvSpPr>
            <a:spLocks noChangeArrowheads="1"/>
          </p:cNvSpPr>
          <p:nvPr/>
        </p:nvSpPr>
        <p:spPr bwMode="auto">
          <a:xfrm>
            <a:off x="310625" y="1067445"/>
            <a:ext cx="2294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latin typeface="+mn-lt"/>
                <a:cs typeface="Times New Roman" pitchFamily="18" charset="0"/>
              </a:rPr>
              <a:t>Δομή </a:t>
            </a:r>
            <a:r>
              <a:rPr lang="en-US" sz="2400" dirty="0">
                <a:latin typeface="+mn-lt"/>
                <a:cs typeface="Times New Roman" pitchFamily="18" charset="0"/>
              </a:rPr>
              <a:t>D-</a:t>
            </a:r>
            <a:r>
              <a:rPr lang="el-GR" sz="2400" dirty="0" err="1">
                <a:latin typeface="+mn-lt"/>
                <a:cs typeface="Times New Roman" pitchFamily="18" charset="0"/>
              </a:rPr>
              <a:t>αλδοζών</a:t>
            </a:r>
            <a:endParaRPr lang="el-GR" sz="2400" dirty="0">
              <a:latin typeface="+mn-lt"/>
              <a:cs typeface="Times New Roman" pitchFamily="18" charset="0"/>
            </a:endParaRPr>
          </a:p>
        </p:txBody>
      </p:sp>
      <p:sp>
        <p:nvSpPr>
          <p:cNvPr id="12293" name="10 - Ορθογώνιο"/>
          <p:cNvSpPr>
            <a:spLocks noChangeArrowheads="1"/>
          </p:cNvSpPr>
          <p:nvPr/>
        </p:nvSpPr>
        <p:spPr bwMode="auto">
          <a:xfrm>
            <a:off x="107950" y="5229225"/>
            <a:ext cx="2700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600">
                <a:latin typeface="Book Antiqua" pitchFamily="18" charset="0"/>
              </a:rPr>
              <a:t>2</a:t>
            </a:r>
            <a:r>
              <a:rPr lang="en-US" altLang="el-GR" sz="1600" baseline="30000">
                <a:latin typeface="Book Antiqua" pitchFamily="18" charset="0"/>
              </a:rPr>
              <a:t>4</a:t>
            </a:r>
            <a:r>
              <a:rPr lang="en-US" altLang="el-GR" sz="1600">
                <a:latin typeface="Book Antiqua" pitchFamily="18" charset="0"/>
              </a:rPr>
              <a:t> = 16 </a:t>
            </a:r>
            <a:r>
              <a:rPr lang="el-GR" altLang="el-GR" sz="1600">
                <a:latin typeface="Times New Roman" pitchFamily="18" charset="0"/>
              </a:rPr>
              <a:t>πιθανά στερεοϊσομερή</a:t>
            </a:r>
          </a:p>
          <a:p>
            <a:pPr eaLnBrk="1" hangingPunct="1"/>
            <a:r>
              <a:rPr lang="el-GR" altLang="el-GR" sz="1600">
                <a:latin typeface="Times New Roman" pitchFamily="18" charset="0"/>
              </a:rPr>
              <a:t>8 </a:t>
            </a:r>
            <a:r>
              <a:rPr lang="en-US" altLang="el-GR" sz="1600">
                <a:latin typeface="Times New Roman" pitchFamily="18" charset="0"/>
              </a:rPr>
              <a:t>D</a:t>
            </a:r>
            <a:r>
              <a:rPr lang="el-GR" altLang="el-GR" sz="1600">
                <a:latin typeface="Times New Roman" pitchFamily="18" charset="0"/>
              </a:rPr>
              <a:t> ισομερή</a:t>
            </a:r>
          </a:p>
          <a:p>
            <a:pPr eaLnBrk="1" hangingPunct="1"/>
            <a:r>
              <a:rPr lang="el-GR" altLang="el-GR" sz="1600">
                <a:latin typeface="Times New Roman" pitchFamily="18" charset="0"/>
              </a:rPr>
              <a:t>8 </a:t>
            </a:r>
            <a:r>
              <a:rPr lang="en-US" altLang="el-GR" sz="1600">
                <a:latin typeface="Times New Roman" pitchFamily="18" charset="0"/>
              </a:rPr>
              <a:t>L</a:t>
            </a:r>
            <a:r>
              <a:rPr lang="el-GR" altLang="el-GR" sz="1600">
                <a:latin typeface="Times New Roman" pitchFamily="18" charset="0"/>
              </a:rPr>
              <a:t> ισομερή</a:t>
            </a:r>
          </a:p>
        </p:txBody>
      </p:sp>
      <p:cxnSp>
        <p:nvCxnSpPr>
          <p:cNvPr id="39" name="38 - Ευθύγραμμο βέλος σύνδεσης"/>
          <p:cNvCxnSpPr>
            <a:endCxn id="12293" idx="3"/>
          </p:cNvCxnSpPr>
          <p:nvPr/>
        </p:nvCxnSpPr>
        <p:spPr>
          <a:xfrm flipV="1">
            <a:off x="1331913" y="5645150"/>
            <a:ext cx="1476375" cy="1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10 - Ορθογώνιο"/>
          <p:cNvSpPr>
            <a:spLocks noChangeArrowheads="1"/>
          </p:cNvSpPr>
          <p:nvPr/>
        </p:nvSpPr>
        <p:spPr bwMode="auto">
          <a:xfrm>
            <a:off x="107950" y="3860800"/>
            <a:ext cx="2700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600">
                <a:latin typeface="Book Antiqua" pitchFamily="18" charset="0"/>
              </a:rPr>
              <a:t>2</a:t>
            </a:r>
            <a:r>
              <a:rPr lang="el-GR" altLang="el-GR" sz="1600" baseline="30000">
                <a:latin typeface="Book Antiqua" pitchFamily="18" charset="0"/>
              </a:rPr>
              <a:t>3</a:t>
            </a:r>
            <a:r>
              <a:rPr lang="en-US" altLang="el-GR" sz="1600">
                <a:latin typeface="Book Antiqua" pitchFamily="18" charset="0"/>
              </a:rPr>
              <a:t> = </a:t>
            </a:r>
            <a:r>
              <a:rPr lang="el-GR" altLang="el-GR" sz="1600">
                <a:latin typeface="Book Antiqua" pitchFamily="18" charset="0"/>
              </a:rPr>
              <a:t>8</a:t>
            </a:r>
            <a:r>
              <a:rPr lang="en-US" altLang="el-GR" sz="1600">
                <a:latin typeface="Book Antiqua" pitchFamily="18" charset="0"/>
              </a:rPr>
              <a:t> </a:t>
            </a:r>
            <a:r>
              <a:rPr lang="el-GR" altLang="el-GR" sz="1600">
                <a:latin typeface="Times New Roman" pitchFamily="18" charset="0"/>
              </a:rPr>
              <a:t>πιθανά στερεοϊσομερή</a:t>
            </a:r>
          </a:p>
          <a:p>
            <a:pPr eaLnBrk="1" hangingPunct="1"/>
            <a:r>
              <a:rPr lang="el-GR" altLang="el-GR" sz="1600">
                <a:latin typeface="Times New Roman" pitchFamily="18" charset="0"/>
              </a:rPr>
              <a:t>4 </a:t>
            </a:r>
            <a:r>
              <a:rPr lang="en-US" altLang="el-GR" sz="1600">
                <a:latin typeface="Times New Roman" pitchFamily="18" charset="0"/>
              </a:rPr>
              <a:t>D</a:t>
            </a:r>
            <a:r>
              <a:rPr lang="el-GR" altLang="el-GR" sz="1600">
                <a:latin typeface="Times New Roman" pitchFamily="18" charset="0"/>
              </a:rPr>
              <a:t> ισομερή</a:t>
            </a:r>
          </a:p>
          <a:p>
            <a:pPr eaLnBrk="1" hangingPunct="1"/>
            <a:r>
              <a:rPr lang="el-GR" altLang="el-GR" sz="1600">
                <a:latin typeface="Times New Roman" pitchFamily="18" charset="0"/>
              </a:rPr>
              <a:t>4 </a:t>
            </a:r>
            <a:r>
              <a:rPr lang="en-US" altLang="el-GR" sz="1600">
                <a:latin typeface="Times New Roman" pitchFamily="18" charset="0"/>
              </a:rPr>
              <a:t>L</a:t>
            </a:r>
            <a:r>
              <a:rPr lang="el-GR" altLang="el-GR" sz="1600">
                <a:latin typeface="Times New Roman" pitchFamily="18" charset="0"/>
              </a:rPr>
              <a:t> ισομερή</a:t>
            </a:r>
          </a:p>
        </p:txBody>
      </p:sp>
      <p:cxnSp>
        <p:nvCxnSpPr>
          <p:cNvPr id="41" name="40 - Ευθύγραμμο βέλος σύνδεσης"/>
          <p:cNvCxnSpPr/>
          <p:nvPr/>
        </p:nvCxnSpPr>
        <p:spPr>
          <a:xfrm flipV="1">
            <a:off x="1331913" y="4292600"/>
            <a:ext cx="1476375" cy="17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10 - Ορθογώνιο"/>
          <p:cNvSpPr>
            <a:spLocks noChangeArrowheads="1"/>
          </p:cNvSpPr>
          <p:nvPr/>
        </p:nvSpPr>
        <p:spPr bwMode="auto">
          <a:xfrm>
            <a:off x="107950" y="2565400"/>
            <a:ext cx="2700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600" dirty="0">
                <a:latin typeface="Book Antiqua" pitchFamily="18" charset="0"/>
              </a:rPr>
              <a:t>2</a:t>
            </a:r>
            <a:r>
              <a:rPr lang="el-GR" altLang="el-GR" sz="1600" baseline="30000" dirty="0">
                <a:latin typeface="Book Antiqua" pitchFamily="18" charset="0"/>
              </a:rPr>
              <a:t>2</a:t>
            </a:r>
            <a:r>
              <a:rPr lang="en-US" altLang="el-GR" sz="1600" dirty="0">
                <a:latin typeface="Book Antiqua" pitchFamily="18" charset="0"/>
              </a:rPr>
              <a:t> = </a:t>
            </a:r>
            <a:r>
              <a:rPr lang="el-GR" altLang="el-GR" sz="1600" dirty="0">
                <a:latin typeface="Book Antiqua" pitchFamily="18" charset="0"/>
              </a:rPr>
              <a:t>4</a:t>
            </a:r>
            <a:r>
              <a:rPr lang="en-US" altLang="el-GR" sz="1600" dirty="0">
                <a:latin typeface="Book Antiqua" pitchFamily="18" charset="0"/>
              </a:rPr>
              <a:t> </a:t>
            </a:r>
            <a:r>
              <a:rPr lang="el-GR" altLang="el-GR" sz="1600" dirty="0">
                <a:latin typeface="Times New Roman" pitchFamily="18" charset="0"/>
              </a:rPr>
              <a:t>πιθανά στερεοϊσομερή</a:t>
            </a:r>
          </a:p>
          <a:p>
            <a:pPr eaLnBrk="1" hangingPunct="1"/>
            <a:r>
              <a:rPr lang="el-GR" altLang="el-GR" sz="1600" dirty="0">
                <a:latin typeface="Times New Roman" pitchFamily="18" charset="0"/>
              </a:rPr>
              <a:t>2 </a:t>
            </a:r>
            <a:r>
              <a:rPr lang="en-US" altLang="el-GR" sz="1600" dirty="0">
                <a:latin typeface="Times New Roman" pitchFamily="18" charset="0"/>
              </a:rPr>
              <a:t>D</a:t>
            </a:r>
            <a:r>
              <a:rPr lang="el-GR" altLang="el-GR" sz="1600" dirty="0">
                <a:latin typeface="Times New Roman" pitchFamily="18" charset="0"/>
              </a:rPr>
              <a:t> ισομερή</a:t>
            </a:r>
          </a:p>
          <a:p>
            <a:pPr eaLnBrk="1" hangingPunct="1"/>
            <a:r>
              <a:rPr lang="el-GR" altLang="el-GR" sz="1600" dirty="0">
                <a:latin typeface="Times New Roman" pitchFamily="18" charset="0"/>
              </a:rPr>
              <a:t>2 </a:t>
            </a:r>
            <a:r>
              <a:rPr lang="en-US" altLang="el-GR" sz="1600" dirty="0">
                <a:latin typeface="Times New Roman" pitchFamily="18" charset="0"/>
              </a:rPr>
              <a:t>L</a:t>
            </a:r>
            <a:r>
              <a:rPr lang="el-GR" altLang="el-GR" sz="1600" dirty="0">
                <a:latin typeface="Times New Roman" pitchFamily="18" charset="0"/>
              </a:rPr>
              <a:t> ισομερή</a:t>
            </a:r>
          </a:p>
        </p:txBody>
      </p:sp>
      <p:cxnSp>
        <p:nvCxnSpPr>
          <p:cNvPr id="43" name="42 - Ευθύγραμμο βέλος σύνδεσης"/>
          <p:cNvCxnSpPr/>
          <p:nvPr/>
        </p:nvCxnSpPr>
        <p:spPr>
          <a:xfrm flipV="1">
            <a:off x="1331913" y="2997200"/>
            <a:ext cx="1476375" cy="1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575844" y="64833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chemistry.msu.edu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76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l-GR" sz="3000" b="0" dirty="0" smtClean="0">
                <a:solidFill>
                  <a:prstClr val="black"/>
                </a:solidFill>
              </a:rPr>
              <a:t>1</a:t>
            </a:r>
            <a:r>
              <a:rPr lang="en-US" sz="3000" b="0" dirty="0" smtClean="0">
                <a:solidFill>
                  <a:prstClr val="black"/>
                </a:solidFill>
              </a:rPr>
              <a:t>0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pic>
        <p:nvPicPr>
          <p:cNvPr id="13315" name="Picture 6" descr="File:DL-Galactose num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060575"/>
            <a:ext cx="3881438" cy="3151188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File:D-glucose color coded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060575"/>
            <a:ext cx="15144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- Ορθογώνιο"/>
          <p:cNvSpPr/>
          <p:nvPr/>
        </p:nvSpPr>
        <p:spPr>
          <a:xfrm>
            <a:off x="3203575" y="4797425"/>
            <a:ext cx="1538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D- </a:t>
            </a:r>
            <a:r>
              <a:rPr lang="el-GR" sz="2400" dirty="0">
                <a:latin typeface="+mn-lt"/>
              </a:rPr>
              <a:t>γλυκόζη</a:t>
            </a:r>
          </a:p>
        </p:txBody>
      </p:sp>
      <p:sp>
        <p:nvSpPr>
          <p:cNvPr id="9" name="8 - Δεξιά αγκύλη"/>
          <p:cNvSpPr/>
          <p:nvPr/>
        </p:nvSpPr>
        <p:spPr>
          <a:xfrm rot="5400000">
            <a:off x="4992688" y="4664075"/>
            <a:ext cx="311150" cy="158432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539552" y="1268760"/>
            <a:ext cx="23982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 err="1">
                <a:latin typeface="+mn-lt"/>
                <a:cs typeface="Times New Roman" pitchFamily="18" charset="0"/>
              </a:rPr>
              <a:t>Επιμερή</a:t>
            </a:r>
            <a:r>
              <a:rPr lang="el-GR" sz="2400" dirty="0">
                <a:latin typeface="+mn-lt"/>
                <a:cs typeface="Times New Roman" pitchFamily="18" charset="0"/>
              </a:rPr>
              <a:t> σάκχαρα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250825" y="5876925"/>
            <a:ext cx="86423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dirty="0" smtClean="0">
                <a:latin typeface="+mn-lt"/>
                <a:ea typeface="BatangChe"/>
                <a:sym typeface="Wingdings"/>
              </a:rPr>
              <a:t> </a:t>
            </a:r>
            <a:r>
              <a:rPr lang="el-GR" sz="2400" dirty="0" smtClean="0">
                <a:latin typeface="+mn-lt"/>
              </a:rPr>
              <a:t>Πρέπει </a:t>
            </a:r>
            <a:r>
              <a:rPr lang="el-GR" sz="2400" dirty="0">
                <a:latin typeface="+mn-lt"/>
              </a:rPr>
              <a:t>να διαφέρουν στη διαμόρφωση </a:t>
            </a:r>
            <a:r>
              <a:rPr lang="el-GR" sz="2400" b="1" dirty="0">
                <a:latin typeface="+mn-lt"/>
              </a:rPr>
              <a:t>ενός μόνο </a:t>
            </a:r>
            <a:r>
              <a:rPr lang="en-US" sz="2400" dirty="0">
                <a:latin typeface="+mn-lt"/>
              </a:rPr>
              <a:t>C</a:t>
            </a:r>
            <a:endParaRPr lang="el-GR" sz="2400" dirty="0">
              <a:latin typeface="+mn-lt"/>
            </a:endParaRPr>
          </a:p>
        </p:txBody>
      </p:sp>
      <p:pic>
        <p:nvPicPr>
          <p:cNvPr id="13321" name="Picture 8" descr="http://www.scientificpsychic.com/fitness/gulos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89150"/>
            <a:ext cx="1511300" cy="2563813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- Ορθογώνιο"/>
          <p:cNvSpPr/>
          <p:nvPr/>
        </p:nvSpPr>
        <p:spPr>
          <a:xfrm>
            <a:off x="611188" y="4797425"/>
            <a:ext cx="1569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D- </a:t>
            </a:r>
            <a:r>
              <a:rPr lang="el-GR" sz="2400" dirty="0">
                <a:latin typeface="+mn-lt"/>
              </a:rPr>
              <a:t>γ</a:t>
            </a:r>
            <a:r>
              <a:rPr lang="en-US" sz="2400" dirty="0">
                <a:latin typeface="+mn-lt"/>
              </a:rPr>
              <a:t>o</a:t>
            </a:r>
            <a:r>
              <a:rPr lang="el-GR" sz="2400" dirty="0" err="1">
                <a:latin typeface="+mn-lt"/>
              </a:rPr>
              <a:t>υλόζη</a:t>
            </a:r>
            <a:endParaRPr lang="el-GR" sz="2400" dirty="0">
              <a:latin typeface="+mn-lt"/>
            </a:endParaRPr>
          </a:p>
        </p:txBody>
      </p:sp>
      <p:sp>
        <p:nvSpPr>
          <p:cNvPr id="14" name="13 - Δεξιά αγκύλη"/>
          <p:cNvSpPr/>
          <p:nvPr/>
        </p:nvSpPr>
        <p:spPr>
          <a:xfrm rot="5400000">
            <a:off x="2508251" y="4340225"/>
            <a:ext cx="311150" cy="223202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324" name="14 - Ορθογώνιο"/>
          <p:cNvSpPr>
            <a:spLocks noChangeArrowheads="1"/>
          </p:cNvSpPr>
          <p:nvPr/>
        </p:nvSpPr>
        <p:spPr bwMode="auto">
          <a:xfrm>
            <a:off x="2454275" y="5373688"/>
            <a:ext cx="38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400">
                <a:solidFill>
                  <a:srgbClr val="FF0000"/>
                </a:solidFill>
              </a:rPr>
              <a:t>Χ</a:t>
            </a:r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 flipV="1">
            <a:off x="4787900" y="3636963"/>
            <a:ext cx="288925" cy="793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2268538" y="3644900"/>
            <a:ext cx="10795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>
            <a:off x="2268538" y="3213100"/>
            <a:ext cx="863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19" name="Rectangle 7"/>
          <p:cNvSpPr/>
          <p:nvPr/>
        </p:nvSpPr>
        <p:spPr>
          <a:xfrm>
            <a:off x="6372200" y="5259090"/>
            <a:ext cx="2586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DL-Galactose </a:t>
            </a:r>
            <a:r>
              <a:rPr lang="en-US" sz="1200" dirty="0" err="1" smtClean="0">
                <a:latin typeface="+mn-lt"/>
                <a:hlinkClick r:id="rId7"/>
              </a:rPr>
              <a:t>num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8" tooltip="User:NEUROtiker"/>
              </a:rPr>
              <a:t>NEUROtiker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09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l-GR" sz="3000" b="0" dirty="0" smtClean="0">
                <a:solidFill>
                  <a:prstClr val="black"/>
                </a:solidFill>
              </a:rPr>
              <a:t>1</a:t>
            </a:r>
            <a:r>
              <a:rPr lang="en-US" sz="3000" b="0" dirty="0" smtClean="0">
                <a:solidFill>
                  <a:prstClr val="black"/>
                </a:solidFill>
              </a:rPr>
              <a:t>1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pic>
        <p:nvPicPr>
          <p:cNvPr id="23554" name="Picture 2" descr="File:Hemiketal form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538144"/>
            <a:ext cx="5387975" cy="18113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23556" name="Picture 4" descr="File:Formation of hemiacetals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2060848"/>
            <a:ext cx="5387975" cy="19662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250824" y="1036458"/>
            <a:ext cx="44185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600" dirty="0">
                <a:latin typeface="+mn-lt"/>
                <a:cs typeface="Times New Roman" pitchFamily="18" charset="0"/>
              </a:rPr>
              <a:t>Κυκλική δομή μονοσακχαριτών</a:t>
            </a:r>
          </a:p>
        </p:txBody>
      </p:sp>
      <p:sp>
        <p:nvSpPr>
          <p:cNvPr id="7" name="6 - Ορθογώνιο"/>
          <p:cNvSpPr>
            <a:spLocks noChangeArrowheads="1"/>
          </p:cNvSpPr>
          <p:nvPr/>
        </p:nvSpPr>
        <p:spPr bwMode="auto">
          <a:xfrm>
            <a:off x="250825" y="1516782"/>
            <a:ext cx="4538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latin typeface="+mn-lt"/>
                <a:cs typeface="Times New Roman" pitchFamily="18" charset="0"/>
              </a:rPr>
              <a:t>Σχηματισμός </a:t>
            </a:r>
            <a:r>
              <a:rPr lang="el-GR" sz="2000" dirty="0" err="1">
                <a:latin typeface="+mn-lt"/>
                <a:cs typeface="Times New Roman" pitchFamily="18" charset="0"/>
              </a:rPr>
              <a:t>ημιακετάλης</a:t>
            </a:r>
            <a:r>
              <a:rPr lang="el-GR" sz="2000" dirty="0">
                <a:latin typeface="+mn-lt"/>
                <a:cs typeface="Times New Roman" pitchFamily="18" charset="0"/>
              </a:rPr>
              <a:t> και </a:t>
            </a:r>
            <a:r>
              <a:rPr lang="el-GR" sz="2000" dirty="0" err="1">
                <a:latin typeface="+mn-lt"/>
                <a:cs typeface="Times New Roman" pitchFamily="18" charset="0"/>
              </a:rPr>
              <a:t>ημικετάλης</a:t>
            </a:r>
            <a:endParaRPr lang="el-GR" sz="2000" dirty="0">
              <a:latin typeface="+mn-lt"/>
              <a:cs typeface="Times New Roman" pitchFamily="18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10" name="Rectangle 7"/>
          <p:cNvSpPr/>
          <p:nvPr/>
        </p:nvSpPr>
        <p:spPr>
          <a:xfrm>
            <a:off x="2783197" y="6351711"/>
            <a:ext cx="3491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Formation of </a:t>
            </a:r>
            <a:r>
              <a:rPr lang="en-US" sz="1200" dirty="0" smtClean="0">
                <a:latin typeface="+mn-lt"/>
                <a:hlinkClick r:id="rId6"/>
              </a:rPr>
              <a:t>hemiacetals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7" tooltip="User:File Upload Bot (Magnus Manske)"/>
              </a:rPr>
              <a:t>Manske</a:t>
            </a:r>
            <a:r>
              <a:rPr lang="en-US" sz="1200" dirty="0">
                <a:latin typeface="+mn-lt"/>
                <a:hlinkClick r:id="rId7" tooltip="User:File Upload Bot (Magnus Manske)"/>
              </a:rPr>
              <a:t>)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8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3236105" y="4027122"/>
            <a:ext cx="2586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9"/>
              </a:rPr>
              <a:t>Hemiketal formation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10" tooltip="User:Hystrix"/>
              </a:rPr>
              <a:t>Hystrix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3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l-GR" sz="3000" b="0" dirty="0" smtClean="0">
                <a:solidFill>
                  <a:prstClr val="black"/>
                </a:solidFill>
              </a:rPr>
              <a:t>1</a:t>
            </a:r>
            <a:r>
              <a:rPr lang="en-US" sz="3000" b="0" dirty="0" smtClean="0">
                <a:solidFill>
                  <a:prstClr val="black"/>
                </a:solidFill>
              </a:rPr>
              <a:t>2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250825" y="836613"/>
            <a:ext cx="22590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dirty="0">
                <a:latin typeface="+mn-lt"/>
                <a:cs typeface="Times New Roman" pitchFamily="18" charset="0"/>
              </a:rPr>
              <a:t>Κυκλική δομή</a:t>
            </a:r>
          </a:p>
        </p:txBody>
      </p:sp>
      <p:pic>
        <p:nvPicPr>
          <p:cNvPr id="15364" name="Picture 8" descr="http://www.elmhurst.edu/~chm/vchembook/images/543chairgluco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40767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http://www.elmhurst.edu/~chm/vchembook/images/542fructo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3833813"/>
            <a:ext cx="409892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- Ορθογώνιο"/>
          <p:cNvSpPr>
            <a:spLocks noChangeArrowheads="1"/>
          </p:cNvSpPr>
          <p:nvPr/>
        </p:nvSpPr>
        <p:spPr bwMode="auto">
          <a:xfrm>
            <a:off x="5003800" y="1773238"/>
            <a:ext cx="3509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latin typeface="+mn-lt"/>
                <a:cs typeface="Times New Roman" pitchFamily="18" charset="0"/>
              </a:rPr>
              <a:t>Δομή </a:t>
            </a:r>
            <a:r>
              <a:rPr lang="en-US" sz="2000" dirty="0">
                <a:latin typeface="+mn-lt"/>
                <a:cs typeface="Times New Roman" pitchFamily="18" charset="0"/>
              </a:rPr>
              <a:t>Fischer </a:t>
            </a:r>
            <a:r>
              <a:rPr lang="el-GR" sz="2000" dirty="0">
                <a:latin typeface="+mn-lt"/>
                <a:cs typeface="Times New Roman" pitchFamily="18" charset="0"/>
              </a:rPr>
              <a:t>και δομή </a:t>
            </a:r>
            <a:r>
              <a:rPr lang="en-US" sz="2000" dirty="0">
                <a:latin typeface="+mn-lt"/>
                <a:cs typeface="Times New Roman" pitchFamily="18" charset="0"/>
              </a:rPr>
              <a:t>Haworth</a:t>
            </a:r>
            <a:endParaRPr lang="el-GR" sz="2000" dirty="0">
              <a:latin typeface="+mn-lt"/>
              <a:cs typeface="Times New Roman" pitchFamily="18" charset="0"/>
            </a:endParaRPr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auto">
          <a:xfrm>
            <a:off x="5076825" y="2349500"/>
            <a:ext cx="1562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cs typeface="Times New Roman" pitchFamily="18" charset="0"/>
              </a:rPr>
              <a:t>OH </a:t>
            </a:r>
            <a:r>
              <a:rPr lang="el-GR" sz="2000" dirty="0">
                <a:latin typeface="+mn-lt"/>
                <a:cs typeface="Times New Roman" pitchFamily="18" charset="0"/>
              </a:rPr>
              <a:t>αριστερά</a:t>
            </a:r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6948488" y="2381250"/>
            <a:ext cx="2020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cs typeface="Times New Roman" pitchFamily="18" charset="0"/>
              </a:rPr>
              <a:t>OH </a:t>
            </a:r>
            <a:r>
              <a:rPr lang="el-GR" sz="2000" dirty="0">
                <a:latin typeface="+mn-lt"/>
                <a:cs typeface="Times New Roman" pitchFamily="18" charset="0"/>
              </a:rPr>
              <a:t>προς τα πάνω</a:t>
            </a:r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5219700" y="2781300"/>
            <a:ext cx="1166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cs typeface="Times New Roman" pitchFamily="18" charset="0"/>
              </a:rPr>
              <a:t>OH </a:t>
            </a:r>
            <a:r>
              <a:rPr lang="el-GR" sz="2000" dirty="0">
                <a:latin typeface="+mn-lt"/>
                <a:cs typeface="Times New Roman" pitchFamily="18" charset="0"/>
              </a:rPr>
              <a:t>δεξιά</a:t>
            </a:r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6948488" y="2813050"/>
            <a:ext cx="200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cs typeface="Times New Roman" pitchFamily="18" charset="0"/>
              </a:rPr>
              <a:t>OH </a:t>
            </a:r>
            <a:r>
              <a:rPr lang="el-GR" sz="2000" dirty="0">
                <a:latin typeface="+mn-lt"/>
                <a:cs typeface="Times New Roman" pitchFamily="18" charset="0"/>
              </a:rPr>
              <a:t>προς τα κάτω</a:t>
            </a:r>
          </a:p>
        </p:txBody>
      </p:sp>
      <p:cxnSp>
        <p:nvCxnSpPr>
          <p:cNvPr id="22" name="21 - Ευθύγραμμο βέλος σύνδεσης"/>
          <p:cNvCxnSpPr>
            <a:endCxn id="17" idx="0"/>
          </p:cNvCxnSpPr>
          <p:nvPr/>
        </p:nvCxnSpPr>
        <p:spPr>
          <a:xfrm rot="5400000">
            <a:off x="5826919" y="2164556"/>
            <a:ext cx="215900" cy="153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>
            <a:endCxn id="18" idx="0"/>
          </p:cNvCxnSpPr>
          <p:nvPr/>
        </p:nvCxnSpPr>
        <p:spPr>
          <a:xfrm rot="16200000" flipH="1">
            <a:off x="7731125" y="2152650"/>
            <a:ext cx="247650" cy="2095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24 - TextBox"/>
          <p:cNvSpPr txBox="1">
            <a:spLocks noChangeArrowheads="1"/>
          </p:cNvSpPr>
          <p:nvPr/>
        </p:nvSpPr>
        <p:spPr bwMode="auto">
          <a:xfrm>
            <a:off x="6443663" y="284321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>
                <a:latin typeface="BatangChe" pitchFamily="49" charset="-127"/>
                <a:ea typeface="BatangChe" pitchFamily="49" charset="-127"/>
              </a:rPr>
              <a:t>☞</a:t>
            </a:r>
            <a:endParaRPr lang="el-GR" altLang="el-GR"/>
          </a:p>
        </p:txBody>
      </p:sp>
      <p:sp>
        <p:nvSpPr>
          <p:cNvPr id="15374" name="25 - TextBox"/>
          <p:cNvSpPr txBox="1">
            <a:spLocks noChangeArrowheads="1"/>
          </p:cNvSpPr>
          <p:nvPr/>
        </p:nvSpPr>
        <p:spPr bwMode="auto">
          <a:xfrm>
            <a:off x="6588125" y="2420938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>
                <a:latin typeface="BatangChe" pitchFamily="49" charset="-127"/>
                <a:ea typeface="BatangChe" pitchFamily="49" charset="-127"/>
              </a:rPr>
              <a:t>☞</a:t>
            </a:r>
            <a:endParaRPr lang="el-GR" altLang="el-GR"/>
          </a:p>
        </p:txBody>
      </p:sp>
      <p:cxnSp>
        <p:nvCxnSpPr>
          <p:cNvPr id="27" name="26 - Ευθύγραμμο βέλος σύνδεσης"/>
          <p:cNvCxnSpPr/>
          <p:nvPr/>
        </p:nvCxnSpPr>
        <p:spPr>
          <a:xfrm rot="5400000" flipH="1" flipV="1">
            <a:off x="1511300" y="4400550"/>
            <a:ext cx="720725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>
            <a:off x="3922713" y="5805140"/>
            <a:ext cx="720725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Ορθογώνιο"/>
          <p:cNvSpPr>
            <a:spLocks noChangeArrowheads="1"/>
          </p:cNvSpPr>
          <p:nvPr/>
        </p:nvSpPr>
        <p:spPr bwMode="auto">
          <a:xfrm>
            <a:off x="971550" y="5013325"/>
            <a:ext cx="1218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 err="1">
                <a:latin typeface="+mn-lt"/>
                <a:cs typeface="Times New Roman" pitchFamily="18" charset="0"/>
              </a:rPr>
              <a:t>πυρανόζη</a:t>
            </a:r>
            <a:endParaRPr lang="el-GR" sz="2000" dirty="0">
              <a:latin typeface="+mn-lt"/>
              <a:cs typeface="Times New Roman" pitchFamily="18" charset="0"/>
            </a:endParaRPr>
          </a:p>
        </p:txBody>
      </p:sp>
      <p:sp>
        <p:nvSpPr>
          <p:cNvPr id="32" name="31 - Ορθογώνιο"/>
          <p:cNvSpPr>
            <a:spLocks noChangeArrowheads="1"/>
          </p:cNvSpPr>
          <p:nvPr/>
        </p:nvSpPr>
        <p:spPr bwMode="auto">
          <a:xfrm>
            <a:off x="2627313" y="5589240"/>
            <a:ext cx="1378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 err="1">
                <a:latin typeface="+mn-lt"/>
                <a:cs typeface="Times New Roman" pitchFamily="18" charset="0"/>
              </a:rPr>
              <a:t>φουρανόζη</a:t>
            </a:r>
            <a:endParaRPr lang="el-GR" sz="2000" dirty="0">
              <a:latin typeface="+mn-lt"/>
              <a:cs typeface="Times New Roman" pitchFamily="18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190153" y="4244055"/>
            <a:ext cx="2306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chemwiki.ucdavis.edu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BY-NC-SA 3.0 </a:t>
            </a:r>
            <a:r>
              <a:rPr lang="en-US" sz="1200" dirty="0" smtClean="0">
                <a:latin typeface="+mn-lt"/>
                <a:hlinkClick r:id="rId5"/>
              </a:rPr>
              <a:t>US</a:t>
            </a:r>
            <a:endParaRPr lang="en-US" sz="1200" dirty="0">
              <a:latin typeface="+mn-lt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2433638" y="6135985"/>
            <a:ext cx="2306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chemwiki.ucdavis.edu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BY-NC-SA 3.0 </a:t>
            </a:r>
            <a:r>
              <a:rPr lang="en-US" sz="1200" dirty="0" smtClean="0">
                <a:latin typeface="+mn-lt"/>
                <a:hlinkClick r:id="rId5"/>
              </a:rPr>
              <a:t>US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4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l-GR" sz="3000" b="0" dirty="0" smtClean="0">
                <a:solidFill>
                  <a:prstClr val="black"/>
                </a:solidFill>
              </a:rPr>
              <a:t>1</a:t>
            </a:r>
            <a:r>
              <a:rPr lang="en-US" sz="3000" b="0" dirty="0" smtClean="0">
                <a:solidFill>
                  <a:prstClr val="black"/>
                </a:solidFill>
              </a:rPr>
              <a:t>3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pic>
        <p:nvPicPr>
          <p:cNvPr id="16387" name="Picture 2" descr="http://www.elmhurst.edu/~chm/vchembook/images/543alphabetagluco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420888"/>
            <a:ext cx="47005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250825" y="1196752"/>
            <a:ext cx="382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dirty="0">
                <a:latin typeface="+mn-lt"/>
                <a:cs typeface="Times New Roman" pitchFamily="18" charset="0"/>
              </a:rPr>
              <a:t>α (</a:t>
            </a:r>
            <a:r>
              <a:rPr lang="el-GR" sz="2800" dirty="0">
                <a:latin typeface="+mn-lt"/>
                <a:cs typeface="Times New Roman" pitchFamily="18" charset="0"/>
                <a:sym typeface="Wingdings"/>
              </a:rPr>
              <a:t>)</a:t>
            </a:r>
            <a:r>
              <a:rPr lang="el-GR" sz="2800" dirty="0">
                <a:latin typeface="+mn-lt"/>
                <a:cs typeface="Times New Roman" pitchFamily="18" charset="0"/>
              </a:rPr>
              <a:t> και β (</a:t>
            </a:r>
            <a:r>
              <a:rPr lang="el-GR" sz="2800" dirty="0">
                <a:latin typeface="+mn-lt"/>
                <a:cs typeface="Times New Roman" pitchFamily="18" charset="0"/>
                <a:sym typeface="Wingdings"/>
              </a:rPr>
              <a:t>)</a:t>
            </a:r>
            <a:r>
              <a:rPr lang="el-GR" sz="2800" dirty="0">
                <a:latin typeface="+mn-lt"/>
                <a:cs typeface="Times New Roman" pitchFamily="18" charset="0"/>
              </a:rPr>
              <a:t> </a:t>
            </a:r>
            <a:r>
              <a:rPr lang="el-GR" sz="2800" dirty="0" err="1">
                <a:latin typeface="+mn-lt"/>
                <a:cs typeface="Times New Roman" pitchFamily="18" charset="0"/>
              </a:rPr>
              <a:t>ανωμερή</a:t>
            </a:r>
            <a:endParaRPr lang="el-GR" sz="2800" dirty="0">
              <a:latin typeface="+mn-lt"/>
              <a:cs typeface="Times New Roman" pitchFamily="18" charset="0"/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flipV="1">
            <a:off x="1692275" y="3789363"/>
            <a:ext cx="2159000" cy="5762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07950" y="4221163"/>
            <a:ext cx="1633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 err="1">
                <a:latin typeface="+mn-lt"/>
                <a:cs typeface="Times New Roman" pitchFamily="18" charset="0"/>
              </a:rPr>
              <a:t>ανωμερικός</a:t>
            </a:r>
            <a:r>
              <a:rPr lang="el-GR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C</a:t>
            </a:r>
            <a:endParaRPr lang="el-GR" sz="2000" dirty="0">
              <a:latin typeface="+mn-lt"/>
              <a:cs typeface="Times New Roman" pitchFamily="18" charset="0"/>
            </a:endParaRPr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763713" y="1916113"/>
            <a:ext cx="5976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>
                <a:latin typeface="+mn-lt"/>
                <a:cs typeface="Times New Roman" pitchFamily="18" charset="0"/>
              </a:rPr>
              <a:t>Ο </a:t>
            </a:r>
            <a:r>
              <a:rPr lang="el-GR" sz="2000" dirty="0" err="1">
                <a:latin typeface="+mn-lt"/>
                <a:cs typeface="Times New Roman" pitchFamily="18" charset="0"/>
              </a:rPr>
              <a:t>ανωμερικός</a:t>
            </a:r>
            <a:r>
              <a:rPr lang="el-GR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C</a:t>
            </a:r>
            <a:r>
              <a:rPr lang="el-GR" sz="2000" dirty="0">
                <a:latin typeface="+mn-lt"/>
                <a:cs typeface="Times New Roman" pitchFamily="18" charset="0"/>
              </a:rPr>
              <a:t> είναι ασύμμετρος </a:t>
            </a:r>
            <a:r>
              <a:rPr lang="el-GR" sz="2000" dirty="0">
                <a:latin typeface="+mn-lt"/>
                <a:cs typeface="Times New Roman" pitchFamily="18" charset="0"/>
                <a:sym typeface="Wingdings"/>
              </a:rPr>
              <a:t> </a:t>
            </a:r>
            <a:r>
              <a:rPr lang="el-GR" sz="2000" dirty="0">
                <a:latin typeface="+mn-lt"/>
                <a:cs typeface="Times New Roman" pitchFamily="18" charset="0"/>
              </a:rPr>
              <a:t>στερεοϊσομερή</a:t>
            </a:r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116013" y="5949950"/>
            <a:ext cx="71278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latin typeface="+mn-lt"/>
                <a:cs typeface="Times New Roman" pitchFamily="18" charset="0"/>
              </a:rPr>
              <a:t>Σε διάλυμα μονοσακχαρίτη υπάρχει </a:t>
            </a:r>
            <a:r>
              <a:rPr lang="el-GR" sz="2000" b="1" dirty="0">
                <a:latin typeface="+mn-lt"/>
                <a:cs typeface="Times New Roman" pitchFamily="18" charset="0"/>
              </a:rPr>
              <a:t>ελάχιστη ανοικτή μορφή</a:t>
            </a:r>
            <a:r>
              <a:rPr lang="el-GR" sz="2000" dirty="0">
                <a:latin typeface="+mn-lt"/>
                <a:cs typeface="Times New Roman" pitchFamily="18" charset="0"/>
              </a:rPr>
              <a:t> και σε </a:t>
            </a:r>
            <a:r>
              <a:rPr lang="el-GR" sz="2000" b="1" dirty="0">
                <a:latin typeface="+mn-lt"/>
                <a:cs typeface="Times New Roman" pitchFamily="18" charset="0"/>
              </a:rPr>
              <a:t>ισορροπία τα δύο </a:t>
            </a:r>
            <a:r>
              <a:rPr lang="el-GR" sz="2000" b="1" dirty="0" err="1">
                <a:latin typeface="+mn-lt"/>
                <a:cs typeface="Times New Roman" pitchFamily="18" charset="0"/>
              </a:rPr>
              <a:t>ανωμερή</a:t>
            </a:r>
            <a:endParaRPr lang="el-GR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3444779" y="5589240"/>
            <a:ext cx="2306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chemwiki.ucdavis.edu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4"/>
              </a:rPr>
              <a:t>CC BY-NC-SA 3.0 </a:t>
            </a:r>
            <a:r>
              <a:rPr lang="en-US" sz="1200" dirty="0" smtClean="0">
                <a:latin typeface="+mn-lt"/>
                <a:hlinkClick r:id="rId4"/>
              </a:rPr>
              <a:t>US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5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l-GR" sz="3000" b="0" dirty="0" smtClean="0">
                <a:solidFill>
                  <a:prstClr val="black"/>
                </a:solidFill>
              </a:rPr>
              <a:t>1</a:t>
            </a:r>
            <a:r>
              <a:rPr lang="en-US" sz="3000" b="0" dirty="0" smtClean="0">
                <a:solidFill>
                  <a:prstClr val="black"/>
                </a:solidFill>
              </a:rPr>
              <a:t>4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pic>
        <p:nvPicPr>
          <p:cNvPr id="36866" name="Picture 2" descr="File:Alpha-D-Glucopyranose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1689367"/>
            <a:ext cx="2087711" cy="226057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36868" name="Picture 4" descr="File:Beta-D-Glucopyranose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2641" y="1725879"/>
            <a:ext cx="2087711" cy="226057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2051050" y="4036679"/>
            <a:ext cx="1479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latin typeface="+mn-lt"/>
                <a:cs typeface="Times New Roman" pitchFamily="18" charset="0"/>
              </a:rPr>
              <a:t>α-</a:t>
            </a:r>
            <a:r>
              <a:rPr lang="en-US" sz="2000" dirty="0">
                <a:latin typeface="+mn-lt"/>
                <a:cs typeface="Times New Roman" pitchFamily="18" charset="0"/>
              </a:rPr>
              <a:t>D-</a:t>
            </a:r>
            <a:r>
              <a:rPr lang="el-GR" sz="2000" dirty="0">
                <a:latin typeface="+mn-lt"/>
                <a:cs typeface="Times New Roman" pitchFamily="18" charset="0"/>
              </a:rPr>
              <a:t>γλυκόζη</a:t>
            </a:r>
          </a:p>
        </p:txBody>
      </p:sp>
      <p:sp>
        <p:nvSpPr>
          <p:cNvPr id="7" name="6 - Ορθογώνιο"/>
          <p:cNvSpPr>
            <a:spLocks noChangeArrowheads="1"/>
          </p:cNvSpPr>
          <p:nvPr/>
        </p:nvSpPr>
        <p:spPr bwMode="auto">
          <a:xfrm>
            <a:off x="5962228" y="4068489"/>
            <a:ext cx="14696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latin typeface="+mn-lt"/>
                <a:cs typeface="Times New Roman" pitchFamily="18" charset="0"/>
              </a:rPr>
              <a:t>β-</a:t>
            </a:r>
            <a:r>
              <a:rPr lang="en-US" sz="2000" dirty="0">
                <a:latin typeface="+mn-lt"/>
                <a:cs typeface="Times New Roman" pitchFamily="18" charset="0"/>
              </a:rPr>
              <a:t>D-</a:t>
            </a:r>
            <a:r>
              <a:rPr lang="el-GR" sz="2000" dirty="0">
                <a:latin typeface="+mn-lt"/>
                <a:cs typeface="Times New Roman" pitchFamily="18" charset="0"/>
              </a:rPr>
              <a:t>γλυκόζη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2150151" y="4397102"/>
            <a:ext cx="1314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latin typeface="+mn-lt"/>
                <a:cs typeface="Times New Roman" pitchFamily="18" charset="0"/>
              </a:rPr>
              <a:t>[α]</a:t>
            </a:r>
            <a:r>
              <a:rPr lang="en-US" sz="2000" baseline="-25000" dirty="0">
                <a:latin typeface="+mn-lt"/>
                <a:cs typeface="Times New Roman" pitchFamily="18" charset="0"/>
              </a:rPr>
              <a:t>D</a:t>
            </a:r>
            <a:r>
              <a:rPr lang="en-US" sz="2000" dirty="0">
                <a:latin typeface="+mn-lt"/>
                <a:cs typeface="Times New Roman" pitchFamily="18" charset="0"/>
              </a:rPr>
              <a:t> = +18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o</a:t>
            </a:r>
            <a:endParaRPr lang="el-GR" sz="2000" baseline="30000" dirty="0">
              <a:latin typeface="+mn-lt"/>
              <a:cs typeface="Times New Roman" pitchFamily="18" charset="0"/>
            </a:endParaRPr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6012160" y="4397102"/>
            <a:ext cx="1489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latin typeface="+mn-lt"/>
                <a:cs typeface="Times New Roman" pitchFamily="18" charset="0"/>
              </a:rPr>
              <a:t>[α]</a:t>
            </a:r>
            <a:r>
              <a:rPr lang="en-US" sz="2000" baseline="-25000" dirty="0">
                <a:latin typeface="+mn-lt"/>
                <a:cs typeface="Times New Roman" pitchFamily="18" charset="0"/>
              </a:rPr>
              <a:t>D</a:t>
            </a:r>
            <a:r>
              <a:rPr lang="en-US" sz="2000" dirty="0">
                <a:latin typeface="+mn-lt"/>
                <a:cs typeface="Times New Roman" pitchFamily="18" charset="0"/>
              </a:rPr>
              <a:t> = +112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o</a:t>
            </a:r>
            <a:endParaRPr lang="el-GR" sz="2000" baseline="30000" dirty="0">
              <a:latin typeface="+mn-lt"/>
              <a:cs typeface="Times New Roman" pitchFamily="18" charset="0"/>
            </a:endParaRPr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827087" y="5477162"/>
            <a:ext cx="4825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dirty="0">
                <a:latin typeface="+mn-lt"/>
                <a:cs typeface="Times New Roman" pitchFamily="18" charset="0"/>
              </a:rPr>
              <a:t>…εξαιτίας μετατροπής σε β-</a:t>
            </a:r>
            <a:r>
              <a:rPr lang="en-US" sz="2000" dirty="0">
                <a:latin typeface="+mn-lt"/>
                <a:cs typeface="Times New Roman" pitchFamily="18" charset="0"/>
              </a:rPr>
              <a:t>D-</a:t>
            </a:r>
            <a:r>
              <a:rPr lang="el-GR" sz="2000" dirty="0">
                <a:latin typeface="+mn-lt"/>
                <a:cs typeface="Times New Roman" pitchFamily="18" charset="0"/>
              </a:rPr>
              <a:t>γλυκόζη</a:t>
            </a: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>
            <a:off x="3924349" y="2708275"/>
            <a:ext cx="165576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10800000">
            <a:off x="3924349" y="2852738"/>
            <a:ext cx="1655763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827087" y="5013176"/>
            <a:ext cx="813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>
                <a:latin typeface="+mn-lt"/>
                <a:cs typeface="Times New Roman" pitchFamily="18" charset="0"/>
              </a:rPr>
              <a:t>Διάλυμα α-</a:t>
            </a:r>
            <a:r>
              <a:rPr lang="en-US" sz="2400" dirty="0">
                <a:latin typeface="+mn-lt"/>
                <a:cs typeface="Times New Roman" pitchFamily="18" charset="0"/>
              </a:rPr>
              <a:t>D-</a:t>
            </a:r>
            <a:r>
              <a:rPr lang="el-GR" sz="2400" dirty="0">
                <a:latin typeface="+mn-lt"/>
                <a:cs typeface="Times New Roman" pitchFamily="18" charset="0"/>
              </a:rPr>
              <a:t>γλυκόζης </a:t>
            </a:r>
            <a:r>
              <a:rPr lang="el-GR" sz="2400" dirty="0">
                <a:latin typeface="+mn-lt"/>
                <a:cs typeface="Times New Roman" pitchFamily="18" charset="0"/>
                <a:sym typeface="Wingdings"/>
              </a:rPr>
              <a:t> </a:t>
            </a:r>
            <a:r>
              <a:rPr lang="el-GR" sz="2400" dirty="0">
                <a:latin typeface="+mn-lt"/>
                <a:cs typeface="Times New Roman" pitchFamily="18" charset="0"/>
              </a:rPr>
              <a:t>[α]</a:t>
            </a:r>
            <a:r>
              <a:rPr lang="en-US" sz="2400" baseline="-25000" dirty="0">
                <a:latin typeface="+mn-lt"/>
                <a:cs typeface="Times New Roman" pitchFamily="18" charset="0"/>
              </a:rPr>
              <a:t>D</a:t>
            </a:r>
            <a:r>
              <a:rPr lang="en-US" sz="2400" dirty="0">
                <a:latin typeface="+mn-lt"/>
                <a:cs typeface="Times New Roman" pitchFamily="18" charset="0"/>
              </a:rPr>
              <a:t> = +</a:t>
            </a:r>
            <a:r>
              <a:rPr lang="el-GR" sz="2400" dirty="0">
                <a:latin typeface="+mn-lt"/>
                <a:cs typeface="Times New Roman" pitchFamily="18" charset="0"/>
              </a:rPr>
              <a:t>52</a:t>
            </a:r>
            <a:r>
              <a:rPr lang="en-US" sz="2400" baseline="30000" dirty="0" smtClean="0">
                <a:latin typeface="+mn-lt"/>
                <a:cs typeface="Times New Roman" pitchFamily="18" charset="0"/>
              </a:rPr>
              <a:t>o</a:t>
            </a:r>
            <a:endParaRPr lang="el-GR" sz="2400" baseline="30000" dirty="0">
              <a:latin typeface="+mn-lt"/>
              <a:cs typeface="Times New Roman" pitchFamily="18" charset="0"/>
            </a:endParaRPr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347359" y="1108650"/>
            <a:ext cx="25326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600" dirty="0" err="1">
                <a:latin typeface="+mn-lt"/>
                <a:cs typeface="Times New Roman" pitchFamily="18" charset="0"/>
              </a:rPr>
              <a:t>Πολυστροφισμός</a:t>
            </a:r>
            <a:endParaRPr lang="el-GR" sz="2600" dirty="0">
              <a:latin typeface="+mn-lt"/>
              <a:cs typeface="Times New Roman" pitchFamily="18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15" name="Rectangle 7"/>
          <p:cNvSpPr/>
          <p:nvPr/>
        </p:nvSpPr>
        <p:spPr>
          <a:xfrm>
            <a:off x="3904390" y="3260877"/>
            <a:ext cx="17023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 smtClean="0">
                <a:latin typeface="+mn-lt"/>
                <a:hlinkClick r:id="rId6"/>
              </a:rPr>
              <a:t>Alpha-D-</a:t>
            </a:r>
            <a:r>
              <a:rPr lang="en-US" sz="1100" dirty="0" err="1" smtClean="0">
                <a:latin typeface="+mn-lt"/>
                <a:hlinkClick r:id="rId6"/>
              </a:rPr>
              <a:t>Glucopyranose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 smtClean="0">
                <a:latin typeface="+mn-lt"/>
                <a:hlinkClick r:id="rId7"/>
              </a:rPr>
              <a:t>Beta-D-</a:t>
            </a:r>
            <a:r>
              <a:rPr lang="en-US" sz="1100" dirty="0" err="1" smtClean="0">
                <a:latin typeface="+mn-lt"/>
                <a:hlinkClick r:id="rId7"/>
              </a:rPr>
              <a:t>Glucopyranose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100" dirty="0" err="1">
                <a:latin typeface="+mn-lt"/>
                <a:hlinkClick r:id="rId8" tooltip="User:NEUROtiker"/>
              </a:rPr>
              <a:t>NEUROtiker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05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l-GR" sz="3000" b="0" dirty="0" smtClean="0">
                <a:solidFill>
                  <a:prstClr val="black"/>
                </a:solidFill>
              </a:rPr>
              <a:t>1</a:t>
            </a:r>
            <a:r>
              <a:rPr lang="en-US" sz="3000" b="0" dirty="0" smtClean="0">
                <a:solidFill>
                  <a:prstClr val="black"/>
                </a:solidFill>
              </a:rPr>
              <a:t>5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250825" y="1098550"/>
            <a:ext cx="60949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600" dirty="0">
                <a:latin typeface="+mn-lt"/>
                <a:cs typeface="Times New Roman" pitchFamily="18" charset="0"/>
              </a:rPr>
              <a:t>Αναγωγή </a:t>
            </a:r>
            <a:r>
              <a:rPr lang="el-GR" sz="2600" dirty="0" err="1">
                <a:latin typeface="+mn-lt"/>
                <a:cs typeface="Times New Roman" pitchFamily="18" charset="0"/>
              </a:rPr>
              <a:t>αλδοζών</a:t>
            </a:r>
            <a:r>
              <a:rPr lang="el-GR" sz="2600" dirty="0">
                <a:latin typeface="+mn-lt"/>
                <a:cs typeface="Times New Roman" pitchFamily="18" charset="0"/>
              </a:rPr>
              <a:t> και </a:t>
            </a:r>
            <a:r>
              <a:rPr lang="el-GR" sz="2600" dirty="0" err="1">
                <a:latin typeface="+mn-lt"/>
                <a:cs typeface="Times New Roman" pitchFamily="18" charset="0"/>
              </a:rPr>
              <a:t>κετοζών</a:t>
            </a:r>
            <a:r>
              <a:rPr lang="el-GR" sz="2600" dirty="0">
                <a:latin typeface="+mn-lt"/>
                <a:cs typeface="Times New Roman" pitchFamily="18" charset="0"/>
              </a:rPr>
              <a:t> </a:t>
            </a:r>
            <a:r>
              <a:rPr lang="el-GR" sz="2600" dirty="0">
                <a:latin typeface="+mn-lt"/>
                <a:cs typeface="Times New Roman" pitchFamily="18" charset="0"/>
                <a:sym typeface="Wingdings"/>
              </a:rPr>
              <a:t> </a:t>
            </a:r>
            <a:r>
              <a:rPr lang="el-GR" sz="2600" dirty="0" err="1">
                <a:latin typeface="+mn-lt"/>
                <a:cs typeface="Times New Roman" pitchFamily="18" charset="0"/>
                <a:sym typeface="Wingdings"/>
              </a:rPr>
              <a:t>αλδιτόλες</a:t>
            </a:r>
            <a:endParaRPr lang="el-GR" sz="2600" dirty="0">
              <a:latin typeface="+mn-lt"/>
              <a:cs typeface="Times New Roman" pitchFamily="18" charset="0"/>
            </a:endParaRPr>
          </a:p>
        </p:txBody>
      </p:sp>
      <p:pic>
        <p:nvPicPr>
          <p:cNvPr id="37890" name="Picture 2" descr="http://butane.chem.uiuc.edu/pshapley/GenChem2/B8/sugaral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933825"/>
            <a:ext cx="7308850" cy="15462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8437" name="6 - Ορθογώνιο"/>
          <p:cNvSpPr>
            <a:spLocks noChangeArrowheads="1"/>
          </p:cNvSpPr>
          <p:nvPr/>
        </p:nvSpPr>
        <p:spPr bwMode="auto">
          <a:xfrm>
            <a:off x="468313" y="5661025"/>
            <a:ext cx="7991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200" dirty="0">
                <a:latin typeface="+mn-lt"/>
              </a:rPr>
              <a:t>Επειδή δεν </a:t>
            </a:r>
            <a:r>
              <a:rPr lang="el-GR" altLang="el-GR" sz="2200" dirty="0" err="1">
                <a:latin typeface="+mn-lt"/>
              </a:rPr>
              <a:t>αποικοδομούνται</a:t>
            </a:r>
            <a:r>
              <a:rPr lang="el-GR" altLang="el-GR" sz="2200" dirty="0">
                <a:latin typeface="+mn-lt"/>
              </a:rPr>
              <a:t> από βακτήρια, δεν προκαλούν τερηδόνα και χρησιμοποιούνται ως γλυκαντικά</a:t>
            </a:r>
            <a:r>
              <a:rPr lang="en-US" altLang="el-GR" sz="2200" dirty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</p:txBody>
      </p:sp>
      <p:pic>
        <p:nvPicPr>
          <p:cNvPr id="37892" name="Picture 4" descr="File:Glucose chain struct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1337" y="1696702"/>
            <a:ext cx="2661232" cy="121723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37894" name="Picture 6" descr="File:Xylose linear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68724" y="1700808"/>
            <a:ext cx="2332886" cy="11519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970088" y="2838543"/>
            <a:ext cx="1028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latin typeface="+mn-lt"/>
                <a:cs typeface="Times New Roman" pitchFamily="18" charset="0"/>
              </a:rPr>
              <a:t>γλυκόζη</a:t>
            </a:r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6327775" y="2852738"/>
            <a:ext cx="908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 err="1">
                <a:latin typeface="+mn-lt"/>
                <a:cs typeface="Times New Roman" pitchFamily="18" charset="0"/>
              </a:rPr>
              <a:t>ξυλόζη</a:t>
            </a:r>
            <a:endParaRPr lang="el-GR" sz="2000" dirty="0">
              <a:latin typeface="+mn-lt"/>
              <a:cs typeface="Times New Roman" pitchFamily="18" charset="0"/>
            </a:endParaRPr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5400000">
            <a:off x="2159794" y="3536156"/>
            <a:ext cx="6477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5400000">
            <a:off x="6409532" y="3536156"/>
            <a:ext cx="6477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2238375" y="54800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butane.chem.uiuc.edu</a:t>
            </a:r>
            <a:endParaRPr lang="el-GR" sz="1200" dirty="0">
              <a:latin typeface="+mn-lt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7127776" y="2838620"/>
            <a:ext cx="201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8"/>
              </a:rPr>
              <a:t>Xylose </a:t>
            </a:r>
            <a:r>
              <a:rPr lang="en-US" sz="1100" dirty="0" smtClean="0">
                <a:latin typeface="+mn-lt"/>
                <a:hlinkClick r:id="rId8"/>
              </a:rPr>
              <a:t>linear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100" dirty="0">
                <a:latin typeface="+mn-lt"/>
                <a:hlinkClick r:id="rId9" tooltip="User:Edgar181"/>
              </a:rPr>
              <a:t>Edgar181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0" y="2888538"/>
            <a:ext cx="20517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10"/>
              </a:rPr>
              <a:t>Glucose chain </a:t>
            </a:r>
            <a:r>
              <a:rPr lang="en-US" sz="1100" dirty="0" smtClean="0">
                <a:latin typeface="+mn-lt"/>
                <a:hlinkClick r:id="rId10"/>
              </a:rPr>
              <a:t>structure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100" dirty="0" err="1">
                <a:latin typeface="+mn-lt"/>
                <a:hlinkClick r:id="rId11" tooltip="User:Acdx"/>
              </a:rPr>
              <a:t>Acdx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82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l-GR" sz="3000" b="0" dirty="0" smtClean="0">
                <a:solidFill>
                  <a:prstClr val="black"/>
                </a:solidFill>
              </a:rPr>
              <a:t>1</a:t>
            </a:r>
            <a:r>
              <a:rPr lang="en-US" sz="3000" b="0" dirty="0" smtClean="0">
                <a:solidFill>
                  <a:prstClr val="black"/>
                </a:solidFill>
              </a:rPr>
              <a:t>6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250825" y="960909"/>
            <a:ext cx="683655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600" dirty="0">
                <a:latin typeface="+mn-lt"/>
                <a:cs typeface="Times New Roman" pitchFamily="18" charset="0"/>
              </a:rPr>
              <a:t>Οξείδωση </a:t>
            </a:r>
            <a:r>
              <a:rPr lang="el-GR" sz="2600" dirty="0" err="1">
                <a:latin typeface="+mn-lt"/>
                <a:cs typeface="Times New Roman" pitchFamily="18" charset="0"/>
              </a:rPr>
              <a:t>αλδοζών</a:t>
            </a:r>
            <a:r>
              <a:rPr lang="el-GR" sz="2600" dirty="0">
                <a:latin typeface="+mn-lt"/>
                <a:cs typeface="Times New Roman" pitchFamily="18" charset="0"/>
              </a:rPr>
              <a:t> και </a:t>
            </a:r>
            <a:r>
              <a:rPr lang="el-GR" sz="2600" dirty="0" err="1">
                <a:latin typeface="+mn-lt"/>
                <a:cs typeface="Times New Roman" pitchFamily="18" charset="0"/>
              </a:rPr>
              <a:t>κετοζών</a:t>
            </a:r>
            <a:r>
              <a:rPr lang="el-GR" sz="2600" dirty="0">
                <a:latin typeface="+mn-lt"/>
                <a:cs typeface="Times New Roman" pitchFamily="18" charset="0"/>
              </a:rPr>
              <a:t> </a:t>
            </a:r>
            <a:r>
              <a:rPr lang="el-GR" sz="2600" dirty="0">
                <a:latin typeface="+mn-lt"/>
                <a:cs typeface="Times New Roman" pitchFamily="18" charset="0"/>
                <a:sym typeface="Wingdings"/>
              </a:rPr>
              <a:t> </a:t>
            </a:r>
            <a:r>
              <a:rPr lang="el-GR" sz="2600" dirty="0" err="1">
                <a:latin typeface="+mn-lt"/>
                <a:cs typeface="Times New Roman" pitchFamily="18" charset="0"/>
                <a:sym typeface="Wingdings"/>
              </a:rPr>
              <a:t>αλδονικά</a:t>
            </a:r>
            <a:r>
              <a:rPr lang="el-GR" sz="2600" dirty="0">
                <a:latin typeface="+mn-lt"/>
                <a:cs typeface="Times New Roman" pitchFamily="18" charset="0"/>
                <a:sym typeface="Wingdings"/>
              </a:rPr>
              <a:t> οξέα</a:t>
            </a:r>
            <a:endParaRPr lang="el-GR" sz="2600" dirty="0">
              <a:latin typeface="+mn-lt"/>
              <a:cs typeface="Times New Roman" pitchFamily="18" charset="0"/>
            </a:endParaRPr>
          </a:p>
        </p:txBody>
      </p:sp>
      <p:pic>
        <p:nvPicPr>
          <p:cNvPr id="19460" name="Picture 2" descr="http://www.elmhurst.edu/~chm/vchembook/images/548glucosete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2292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14 - Ορθογώνιο"/>
          <p:cNvSpPr>
            <a:spLocks noChangeArrowheads="1"/>
          </p:cNvSpPr>
          <p:nvPr/>
        </p:nvSpPr>
        <p:spPr bwMode="auto">
          <a:xfrm>
            <a:off x="611188" y="5805264"/>
            <a:ext cx="79930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200" dirty="0">
                <a:latin typeface="+mn-lt"/>
              </a:rPr>
              <a:t>Οξειδώνονται και οι </a:t>
            </a:r>
            <a:r>
              <a:rPr lang="el-GR" altLang="el-GR" sz="2200" dirty="0" err="1">
                <a:latin typeface="+mn-lt"/>
              </a:rPr>
              <a:t>κετόζες</a:t>
            </a:r>
            <a:r>
              <a:rPr lang="el-GR" altLang="el-GR" sz="2200" dirty="0">
                <a:latin typeface="+mn-lt"/>
              </a:rPr>
              <a:t> γιατί σε αλκαλικές συνθήκες η </a:t>
            </a:r>
            <a:r>
              <a:rPr lang="el-GR" altLang="el-GR" sz="2200" dirty="0" err="1">
                <a:latin typeface="+mn-lt"/>
              </a:rPr>
              <a:t>κετονομάδα</a:t>
            </a:r>
            <a:r>
              <a:rPr lang="el-GR" altLang="el-GR" sz="2200" dirty="0">
                <a:latin typeface="+mn-lt"/>
              </a:rPr>
              <a:t> </a:t>
            </a:r>
            <a:r>
              <a:rPr lang="el-GR" altLang="el-GR" sz="2200" dirty="0" err="1">
                <a:latin typeface="+mn-lt"/>
              </a:rPr>
              <a:t>ισομερειώνεται</a:t>
            </a:r>
            <a:r>
              <a:rPr lang="el-GR" altLang="el-GR" sz="2200" dirty="0">
                <a:latin typeface="+mn-lt"/>
              </a:rPr>
              <a:t> προς </a:t>
            </a:r>
            <a:r>
              <a:rPr lang="el-GR" altLang="el-GR" sz="2200" dirty="0" err="1">
                <a:latin typeface="+mn-lt"/>
              </a:rPr>
              <a:t>αλδεϋδομάδα</a:t>
            </a:r>
            <a:r>
              <a:rPr lang="en-US" altLang="el-GR" sz="2200" dirty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19462" name="15 - Ορθογώνιο"/>
          <p:cNvSpPr>
            <a:spLocks noChangeArrowheads="1"/>
          </p:cNvSpPr>
          <p:nvPr/>
        </p:nvSpPr>
        <p:spPr bwMode="auto">
          <a:xfrm>
            <a:off x="7235825" y="2060575"/>
            <a:ext cx="1512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>
                <a:latin typeface="+mn-lt"/>
              </a:rPr>
              <a:t>Οξειδωτικά:</a:t>
            </a:r>
            <a:endParaRPr lang="en-US" altLang="el-GR">
              <a:latin typeface="+mn-lt"/>
            </a:endParaRPr>
          </a:p>
          <a:p>
            <a:pPr algn="ctr" eaLnBrk="1" hangingPunct="1"/>
            <a:r>
              <a:rPr lang="en-US" altLang="el-GR">
                <a:latin typeface="+mn-lt"/>
              </a:rPr>
              <a:t>Tollens</a:t>
            </a:r>
          </a:p>
          <a:p>
            <a:pPr algn="ctr" eaLnBrk="1" hangingPunct="1"/>
            <a:r>
              <a:rPr lang="en-US" altLang="el-GR">
                <a:latin typeface="+mn-lt"/>
              </a:rPr>
              <a:t>Fehling</a:t>
            </a:r>
          </a:p>
          <a:p>
            <a:pPr algn="ctr" eaLnBrk="1" hangingPunct="1"/>
            <a:r>
              <a:rPr lang="en-US" altLang="el-GR">
                <a:latin typeface="+mn-lt"/>
              </a:rPr>
              <a:t>Benedict</a:t>
            </a:r>
            <a:endParaRPr lang="el-GR" altLang="el-GR">
              <a:latin typeface="+mn-lt"/>
            </a:endParaRPr>
          </a:p>
        </p:txBody>
      </p:sp>
      <p:sp>
        <p:nvSpPr>
          <p:cNvPr id="19463" name="16 - Ορθογώνιο"/>
          <p:cNvSpPr>
            <a:spLocks noChangeArrowheads="1"/>
          </p:cNvSpPr>
          <p:nvPr/>
        </p:nvSpPr>
        <p:spPr bwMode="auto">
          <a:xfrm>
            <a:off x="7308850" y="3933825"/>
            <a:ext cx="15113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1600" dirty="0">
                <a:latin typeface="+mn-lt"/>
              </a:rPr>
              <a:t>Με </a:t>
            </a:r>
            <a:r>
              <a:rPr lang="en-US" altLang="el-GR" sz="1600" dirty="0">
                <a:latin typeface="+mn-lt"/>
              </a:rPr>
              <a:t>HNO</a:t>
            </a:r>
            <a:r>
              <a:rPr lang="en-US" altLang="el-GR" sz="1600" baseline="-25000" dirty="0">
                <a:latin typeface="+mn-lt"/>
              </a:rPr>
              <a:t>3 </a:t>
            </a:r>
            <a:r>
              <a:rPr lang="el-GR" altLang="el-GR" sz="1600" dirty="0">
                <a:latin typeface="+mn-lt"/>
              </a:rPr>
              <a:t>οξειδώνεται και… με σχηματισμό </a:t>
            </a:r>
            <a:r>
              <a:rPr lang="el-GR" altLang="el-GR" sz="1600" dirty="0" err="1">
                <a:latin typeface="+mn-lt"/>
              </a:rPr>
              <a:t>αλδαρικού</a:t>
            </a:r>
            <a:r>
              <a:rPr lang="el-GR" altLang="el-GR" sz="1600" dirty="0">
                <a:latin typeface="+mn-lt"/>
              </a:rPr>
              <a:t> οξέος</a:t>
            </a:r>
            <a:endParaRPr lang="el-GR" altLang="el-GR" sz="1600" baseline="-25000" dirty="0">
              <a:latin typeface="+mn-lt"/>
            </a:endParaRP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0800000">
            <a:off x="6732588" y="4149725"/>
            <a:ext cx="1368425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1835150" y="5096255"/>
            <a:ext cx="52292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elmhurst.edu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72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Ethyl-glucosid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620000" cy="17716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l-GR" sz="3000" b="0" dirty="0" smtClean="0">
                <a:solidFill>
                  <a:prstClr val="black"/>
                </a:solidFill>
              </a:rPr>
              <a:t>1</a:t>
            </a:r>
            <a:r>
              <a:rPr lang="en-US" sz="3000" b="0" dirty="0" smtClean="0">
                <a:solidFill>
                  <a:prstClr val="black"/>
                </a:solidFill>
              </a:rPr>
              <a:t>7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265610" y="1196752"/>
            <a:ext cx="321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dirty="0" err="1">
                <a:latin typeface="+mn-lt"/>
                <a:cs typeface="Times New Roman" pitchFamily="18" charset="0"/>
              </a:rPr>
              <a:t>Γλυκοζιτικός</a:t>
            </a:r>
            <a:r>
              <a:rPr lang="el-GR" sz="2800" dirty="0">
                <a:latin typeface="+mn-lt"/>
                <a:cs typeface="Times New Roman" pitchFamily="18" charset="0"/>
              </a:rPr>
              <a:t> δεσμός</a:t>
            </a:r>
          </a:p>
        </p:txBody>
      </p:sp>
      <p:sp>
        <p:nvSpPr>
          <p:cNvPr id="7" name="6 - Ορθογώνιο"/>
          <p:cNvSpPr>
            <a:spLocks noChangeArrowheads="1"/>
          </p:cNvSpPr>
          <p:nvPr/>
        </p:nvSpPr>
        <p:spPr bwMode="auto">
          <a:xfrm>
            <a:off x="6443663" y="3573463"/>
            <a:ext cx="1052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 err="1">
                <a:latin typeface="+mn-lt"/>
                <a:cs typeface="Times New Roman" pitchFamily="18" charset="0"/>
              </a:rPr>
              <a:t>ακετάλη</a:t>
            </a:r>
            <a:endParaRPr lang="el-GR" sz="2000" dirty="0">
              <a:latin typeface="+mn-lt"/>
              <a:cs typeface="Times New Roman" pitchFamily="18" charset="0"/>
            </a:endParaRPr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5400000">
            <a:off x="5471319" y="2601119"/>
            <a:ext cx="3603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5651500" y="2420938"/>
            <a:ext cx="115252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 rot="5400000">
            <a:off x="6552406" y="2672557"/>
            <a:ext cx="50323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5651500" y="2781300"/>
            <a:ext cx="72072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/>
          <p:nvPr/>
        </p:nvCxnSpPr>
        <p:spPr>
          <a:xfrm rot="16200000" flipH="1">
            <a:off x="6119812" y="3033713"/>
            <a:ext cx="576263" cy="714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>
          <a:xfrm>
            <a:off x="6443663" y="3357563"/>
            <a:ext cx="108108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/>
          <p:nvPr/>
        </p:nvCxnSpPr>
        <p:spPr>
          <a:xfrm>
            <a:off x="6804025" y="2924175"/>
            <a:ext cx="72072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 rot="5400000">
            <a:off x="7308056" y="3140869"/>
            <a:ext cx="43338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 flipV="1">
            <a:off x="5003800" y="3573463"/>
            <a:ext cx="936625" cy="647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- Ορθογώνιο"/>
          <p:cNvSpPr>
            <a:spLocks noChangeArrowheads="1"/>
          </p:cNvSpPr>
          <p:nvPr/>
        </p:nvSpPr>
        <p:spPr bwMode="auto">
          <a:xfrm>
            <a:off x="3276600" y="4292600"/>
            <a:ext cx="53401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l-GR" sz="2200" dirty="0">
                <a:latin typeface="+mn-lt"/>
                <a:cs typeface="Times New Roman" pitchFamily="18" charset="0"/>
                <a:sym typeface="Wingdings"/>
              </a:rPr>
              <a:t> </a:t>
            </a:r>
            <a:r>
              <a:rPr lang="el-GR" sz="2200" dirty="0">
                <a:latin typeface="+mn-lt"/>
                <a:cs typeface="Times New Roman" pitchFamily="18" charset="0"/>
              </a:rPr>
              <a:t>δε μπορεί να μετατραπεί σε ανοικτή δομή</a:t>
            </a:r>
          </a:p>
          <a:p>
            <a:pPr>
              <a:spcBef>
                <a:spcPts val="1200"/>
              </a:spcBef>
              <a:defRPr/>
            </a:pPr>
            <a:r>
              <a:rPr lang="el-GR" sz="2200" dirty="0">
                <a:latin typeface="+mn-lt"/>
                <a:cs typeface="Times New Roman" pitchFamily="18" charset="0"/>
                <a:sym typeface="Wingdings"/>
              </a:rPr>
              <a:t> </a:t>
            </a:r>
            <a:r>
              <a:rPr lang="el-GR" sz="2200" dirty="0">
                <a:latin typeface="+mn-lt"/>
                <a:cs typeface="Times New Roman" pitchFamily="18" charset="0"/>
              </a:rPr>
              <a:t>δεν παρουσιάζει πολυμορφισμό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17" name="Rectangle 7"/>
          <p:cNvSpPr/>
          <p:nvPr/>
        </p:nvSpPr>
        <p:spPr>
          <a:xfrm>
            <a:off x="611560" y="3759498"/>
            <a:ext cx="3220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Ethyl-glucoside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5" tooltip="User:File Upload Bot (Magnus Manske)"/>
              </a:rPr>
              <a:t>Manske</a:t>
            </a:r>
            <a:r>
              <a:rPr lang="en-US" sz="1200" dirty="0">
                <a:latin typeface="+mn-lt"/>
                <a:hlinkClick r:id="rId5" tooltip="User:File Upload Bot (Magnus Manske)"/>
              </a:rPr>
              <a:t>)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53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l-GR" sz="3000" b="0" dirty="0" smtClean="0">
                <a:solidFill>
                  <a:prstClr val="black"/>
                </a:solidFill>
              </a:rPr>
              <a:t>1</a:t>
            </a:r>
            <a:r>
              <a:rPr lang="en-US" sz="3000" b="0" dirty="0" smtClean="0">
                <a:solidFill>
                  <a:prstClr val="black"/>
                </a:solidFill>
              </a:rPr>
              <a:t>8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pic>
        <p:nvPicPr>
          <p:cNvPr id="21507" name="Picture 8" descr="File:Maltose Haworth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3067050" cy="16192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1979613" y="2636838"/>
            <a:ext cx="360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3200"/>
              <a:t>+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11638" y="3068638"/>
            <a:ext cx="79216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 - Ορθογώνιο"/>
          <p:cNvSpPr>
            <a:spLocks noChangeArrowheads="1"/>
          </p:cNvSpPr>
          <p:nvPr/>
        </p:nvSpPr>
        <p:spPr bwMode="auto">
          <a:xfrm>
            <a:off x="323850" y="1196752"/>
            <a:ext cx="334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dirty="0" err="1">
                <a:latin typeface="+mn-lt"/>
                <a:cs typeface="Times New Roman" pitchFamily="18" charset="0"/>
              </a:rPr>
              <a:t>Δισακχαρίτες</a:t>
            </a:r>
            <a:r>
              <a:rPr lang="el-GR" sz="2800" dirty="0">
                <a:latin typeface="+mn-lt"/>
                <a:cs typeface="Times New Roman" pitchFamily="18" charset="0"/>
              </a:rPr>
              <a:t> (</a:t>
            </a:r>
            <a:r>
              <a:rPr lang="el-GR" sz="2800" dirty="0" err="1">
                <a:latin typeface="+mn-lt"/>
                <a:cs typeface="Times New Roman" pitchFamily="18" charset="0"/>
              </a:rPr>
              <a:t>διόζες</a:t>
            </a:r>
            <a:r>
              <a:rPr lang="el-GR" sz="2800" dirty="0">
                <a:latin typeface="+mn-lt"/>
                <a:cs typeface="Times New Roman" pitchFamily="18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850" y="3860800"/>
            <a:ext cx="1349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α-</a:t>
            </a:r>
            <a:r>
              <a:rPr lang="en-US" dirty="0">
                <a:latin typeface="+mn-lt"/>
                <a:cs typeface="Times New Roman" pitchFamily="18" charset="0"/>
              </a:rPr>
              <a:t>D-</a:t>
            </a:r>
            <a:r>
              <a:rPr lang="el-GR" dirty="0">
                <a:latin typeface="+mn-lt"/>
                <a:cs typeface="Times New Roman" pitchFamily="18" charset="0"/>
              </a:rPr>
              <a:t>γλυκόζη</a:t>
            </a:r>
            <a:endParaRPr lang="el-GR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75" y="3851275"/>
            <a:ext cx="1349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α-</a:t>
            </a:r>
            <a:r>
              <a:rPr lang="en-US" dirty="0">
                <a:latin typeface="+mn-lt"/>
                <a:cs typeface="Times New Roman" pitchFamily="18" charset="0"/>
              </a:rPr>
              <a:t>D-</a:t>
            </a:r>
            <a:r>
              <a:rPr lang="el-GR" dirty="0">
                <a:latin typeface="+mn-lt"/>
                <a:cs typeface="Times New Roman" pitchFamily="18" charset="0"/>
              </a:rPr>
              <a:t>γλυκόζη</a:t>
            </a:r>
            <a:endParaRPr lang="el-GR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8713" y="3860800"/>
            <a:ext cx="9556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 err="1">
                <a:latin typeface="+mn-lt"/>
                <a:cs typeface="Times New Roman" pitchFamily="18" charset="0"/>
              </a:rPr>
              <a:t>μαλτόζη</a:t>
            </a:r>
            <a:endParaRPr lang="el-G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4163" y="4221163"/>
            <a:ext cx="28479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(α- 1,4-γλυκοζιτικός δεσμός)</a:t>
            </a:r>
            <a:endParaRPr lang="el-GR" dirty="0">
              <a:latin typeface="+mn-lt"/>
            </a:endParaRPr>
          </a:p>
        </p:txBody>
      </p:sp>
      <p:sp>
        <p:nvSpPr>
          <p:cNvPr id="21515" name="TextBox 22"/>
          <p:cNvSpPr txBox="1">
            <a:spLocks noChangeArrowheads="1"/>
          </p:cNvSpPr>
          <p:nvPr/>
        </p:nvSpPr>
        <p:spPr bwMode="auto">
          <a:xfrm>
            <a:off x="250825" y="3284538"/>
            <a:ext cx="288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120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21516" name="Group 25"/>
          <p:cNvGrpSpPr>
            <a:grpSpLocks/>
          </p:cNvGrpSpPr>
          <p:nvPr/>
        </p:nvGrpSpPr>
        <p:grpSpPr bwMode="auto">
          <a:xfrm>
            <a:off x="323850" y="2133600"/>
            <a:ext cx="1495425" cy="1690688"/>
            <a:chOff x="323528" y="2636912"/>
            <a:chExt cx="1495425" cy="1691259"/>
          </a:xfrm>
        </p:grpSpPr>
        <p:pic>
          <p:nvPicPr>
            <p:cNvPr id="21531" name="Picture 2" descr="File:Alpha-D-Glucopyranose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708920"/>
              <a:ext cx="1495425" cy="1619251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2" name="TextBox 15"/>
            <p:cNvSpPr txBox="1">
              <a:spLocks noChangeArrowheads="1"/>
            </p:cNvSpPr>
            <p:nvPr/>
          </p:nvSpPr>
          <p:spPr bwMode="auto">
            <a:xfrm>
              <a:off x="1187624" y="3800073"/>
              <a:ext cx="2880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12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1533" name="TextBox 20"/>
            <p:cNvSpPr txBox="1">
              <a:spLocks noChangeArrowheads="1"/>
            </p:cNvSpPr>
            <p:nvPr/>
          </p:nvSpPr>
          <p:spPr bwMode="auto">
            <a:xfrm>
              <a:off x="1475656" y="3284984"/>
              <a:ext cx="2880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1534" name="TextBox 21"/>
            <p:cNvSpPr txBox="1">
              <a:spLocks noChangeArrowheads="1"/>
            </p:cNvSpPr>
            <p:nvPr/>
          </p:nvSpPr>
          <p:spPr bwMode="auto">
            <a:xfrm>
              <a:off x="683568" y="3789040"/>
              <a:ext cx="2880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12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1535" name="TextBox 23"/>
            <p:cNvSpPr txBox="1">
              <a:spLocks noChangeArrowheads="1"/>
            </p:cNvSpPr>
            <p:nvPr/>
          </p:nvSpPr>
          <p:spPr bwMode="auto">
            <a:xfrm>
              <a:off x="539552" y="2996952"/>
              <a:ext cx="2880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12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1536" name="TextBox 24"/>
            <p:cNvSpPr txBox="1">
              <a:spLocks noChangeArrowheads="1"/>
            </p:cNvSpPr>
            <p:nvPr/>
          </p:nvSpPr>
          <p:spPr bwMode="auto">
            <a:xfrm>
              <a:off x="467544" y="2636912"/>
              <a:ext cx="2880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120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1517" name="Group 26"/>
          <p:cNvGrpSpPr>
            <a:grpSpLocks/>
          </p:cNvGrpSpPr>
          <p:nvPr/>
        </p:nvGrpSpPr>
        <p:grpSpPr bwMode="auto">
          <a:xfrm>
            <a:off x="2555875" y="2133600"/>
            <a:ext cx="1495425" cy="1690688"/>
            <a:chOff x="323528" y="2636912"/>
            <a:chExt cx="1495425" cy="1691259"/>
          </a:xfrm>
        </p:grpSpPr>
        <p:pic>
          <p:nvPicPr>
            <p:cNvPr id="21525" name="Picture 2" descr="File:Alpha-D-Glucopyranose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708920"/>
              <a:ext cx="1495425" cy="1619251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6" name="TextBox 28"/>
            <p:cNvSpPr txBox="1">
              <a:spLocks noChangeArrowheads="1"/>
            </p:cNvSpPr>
            <p:nvPr/>
          </p:nvSpPr>
          <p:spPr bwMode="auto">
            <a:xfrm>
              <a:off x="1187624" y="3800073"/>
              <a:ext cx="2880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12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1527" name="TextBox 29"/>
            <p:cNvSpPr txBox="1">
              <a:spLocks noChangeArrowheads="1"/>
            </p:cNvSpPr>
            <p:nvPr/>
          </p:nvSpPr>
          <p:spPr bwMode="auto">
            <a:xfrm>
              <a:off x="1475656" y="3284984"/>
              <a:ext cx="2880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1528" name="TextBox 30"/>
            <p:cNvSpPr txBox="1">
              <a:spLocks noChangeArrowheads="1"/>
            </p:cNvSpPr>
            <p:nvPr/>
          </p:nvSpPr>
          <p:spPr bwMode="auto">
            <a:xfrm>
              <a:off x="683568" y="3789040"/>
              <a:ext cx="2880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12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1529" name="TextBox 31"/>
            <p:cNvSpPr txBox="1">
              <a:spLocks noChangeArrowheads="1"/>
            </p:cNvSpPr>
            <p:nvPr/>
          </p:nvSpPr>
          <p:spPr bwMode="auto">
            <a:xfrm>
              <a:off x="539552" y="2996952"/>
              <a:ext cx="2880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12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1530" name="TextBox 32"/>
            <p:cNvSpPr txBox="1">
              <a:spLocks noChangeArrowheads="1"/>
            </p:cNvSpPr>
            <p:nvPr/>
          </p:nvSpPr>
          <p:spPr bwMode="auto">
            <a:xfrm>
              <a:off x="467544" y="2636912"/>
              <a:ext cx="2880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120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21518" name="TextBox 33"/>
          <p:cNvSpPr txBox="1">
            <a:spLocks noChangeArrowheads="1"/>
          </p:cNvSpPr>
          <p:nvPr/>
        </p:nvSpPr>
        <p:spPr bwMode="auto">
          <a:xfrm>
            <a:off x="2484438" y="2781300"/>
            <a:ext cx="287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12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519" name="TextBox 34"/>
          <p:cNvSpPr txBox="1">
            <a:spLocks noChangeArrowheads="1"/>
          </p:cNvSpPr>
          <p:nvPr/>
        </p:nvSpPr>
        <p:spPr bwMode="auto">
          <a:xfrm>
            <a:off x="250825" y="2708275"/>
            <a:ext cx="288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120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1520" name="Picture 10" descr="http://upload.wikimedia.org/wikipedia/commons/4/4d/Cellobio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4" y="4357717"/>
            <a:ext cx="3312145" cy="248459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4171950" y="5732463"/>
            <a:ext cx="47879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(β- 1,4-γλυκοζιτικός δεσμός,</a:t>
            </a:r>
            <a:r>
              <a:rPr lang="en-US" dirty="0">
                <a:latin typeface="+mn-lt"/>
                <a:cs typeface="Times New Roman" pitchFamily="18" charset="0"/>
              </a:rPr>
              <a:t> </a:t>
            </a:r>
            <a:r>
              <a:rPr lang="el-GR" dirty="0">
                <a:latin typeface="+mn-lt"/>
                <a:cs typeface="Times New Roman" pitchFamily="18" charset="0"/>
              </a:rPr>
              <a:t>από το β- </a:t>
            </a:r>
            <a:r>
              <a:rPr lang="el-GR" dirty="0" err="1">
                <a:latin typeface="+mn-lt"/>
                <a:cs typeface="Times New Roman" pitchFamily="18" charset="0"/>
              </a:rPr>
              <a:t>ανωμερές</a:t>
            </a:r>
            <a:r>
              <a:rPr lang="el-GR" dirty="0">
                <a:latin typeface="+mn-lt"/>
                <a:cs typeface="Times New Roman" pitchFamily="18" charset="0"/>
              </a:rPr>
              <a:t>)</a:t>
            </a:r>
            <a:endParaRPr lang="el-GR" dirty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87925" y="5445125"/>
            <a:ext cx="1239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 err="1">
                <a:latin typeface="+mn-lt"/>
                <a:cs typeface="Times New Roman" pitchFamily="18" charset="0"/>
              </a:rPr>
              <a:t>κελλοβιόζη</a:t>
            </a:r>
            <a:endParaRPr lang="el-GR" dirty="0">
              <a:latin typeface="+mn-lt"/>
            </a:endParaRPr>
          </a:p>
        </p:txBody>
      </p:sp>
      <p:sp>
        <p:nvSpPr>
          <p:cNvPr id="21523" name="Rectangle 14"/>
          <p:cNvSpPr>
            <a:spLocks noChangeArrowheads="1"/>
          </p:cNvSpPr>
          <p:nvPr/>
        </p:nvSpPr>
        <p:spPr bwMode="auto">
          <a:xfrm>
            <a:off x="4859338" y="4508500"/>
            <a:ext cx="3852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1600" b="1">
                <a:solidFill>
                  <a:schemeClr val="tx2"/>
                </a:solidFill>
                <a:latin typeface="+mn-lt"/>
                <a:cs typeface="Times New Roman" pitchFamily="18" charset="0"/>
              </a:rPr>
              <a:t>Από τη διάσπαση του αμύλου του κριθαριού, κατά την παρασκευή της μπίρας</a:t>
            </a:r>
            <a:endParaRPr lang="el-GR" altLang="el-GR" sz="1600" b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4356100" y="6092825"/>
            <a:ext cx="3168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1600" b="1">
                <a:solidFill>
                  <a:schemeClr val="tx2"/>
                </a:solidFill>
                <a:latin typeface="+mn-lt"/>
                <a:cs typeface="Times New Roman" pitchFamily="18" charset="0"/>
              </a:rPr>
              <a:t>Από τη υδρόλυση της κυτταρίνης</a:t>
            </a:r>
            <a:endParaRPr lang="el-GR" altLang="el-GR" sz="1600" b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51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Υδατάνθρακες </a:t>
            </a:r>
            <a:r>
              <a:rPr lang="el-GR" sz="3000" b="0" dirty="0" smtClean="0"/>
              <a:t>1/</a:t>
            </a:r>
            <a:r>
              <a:rPr lang="en-US" sz="3000" b="0" dirty="0" smtClean="0"/>
              <a:t>25</a:t>
            </a:r>
            <a:endParaRPr lang="el-GR" sz="3000" b="0" dirty="0"/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Οργανικές ενώσεις με το γενικό τύπο </a:t>
            </a:r>
            <a:r>
              <a:rPr lang="en-US" altLang="el-GR" dirty="0" smtClean="0"/>
              <a:t>C</a:t>
            </a:r>
            <a:r>
              <a:rPr lang="en-US" altLang="el-GR" baseline="-25000" dirty="0" smtClean="0"/>
              <a:t>n</a:t>
            </a:r>
            <a:r>
              <a:rPr lang="en-US" altLang="el-GR" dirty="0" smtClean="0"/>
              <a:t>(H</a:t>
            </a:r>
            <a:r>
              <a:rPr lang="en-US" altLang="el-GR" baseline="-25000" dirty="0" smtClean="0"/>
              <a:t>2</a:t>
            </a:r>
            <a:r>
              <a:rPr lang="en-US" altLang="el-GR" dirty="0" smtClean="0"/>
              <a:t>O)</a:t>
            </a:r>
            <a:r>
              <a:rPr lang="en-US" altLang="el-GR" baseline="-25000" dirty="0" smtClean="0"/>
              <a:t>n</a:t>
            </a:r>
            <a:endParaRPr lang="el-GR" altLang="el-GR" baseline="-25000" dirty="0" smtClean="0"/>
          </a:p>
          <a:p>
            <a:pPr lvl="1"/>
            <a:r>
              <a:rPr lang="el-GR" altLang="el-GR" dirty="0" err="1" smtClean="0"/>
              <a:t>Υδρίτες</a:t>
            </a:r>
            <a:r>
              <a:rPr lang="el-GR" altLang="el-GR" dirty="0" smtClean="0"/>
              <a:t> του άνθρακα.</a:t>
            </a:r>
          </a:p>
          <a:p>
            <a:pPr lvl="1"/>
            <a:r>
              <a:rPr lang="el-GR" altLang="el-GR" dirty="0" err="1" smtClean="0"/>
              <a:t>Πολυυδροξυαλδεϋδες</a:t>
            </a:r>
            <a:r>
              <a:rPr lang="el-GR" altLang="el-GR" dirty="0" smtClean="0"/>
              <a:t> ή </a:t>
            </a:r>
            <a:r>
              <a:rPr lang="el-GR" altLang="el-GR" dirty="0" err="1" smtClean="0"/>
              <a:t>πολυυδροξυκετόνες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Ονομάζονται και </a:t>
            </a:r>
            <a:r>
              <a:rPr lang="el-GR" altLang="el-GR" dirty="0" err="1" smtClean="0"/>
              <a:t>σακχαρίτες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Μονοσακχαρίτες.</a:t>
            </a:r>
          </a:p>
          <a:p>
            <a:pPr lvl="1"/>
            <a:r>
              <a:rPr lang="el-GR" altLang="el-GR" dirty="0" err="1" smtClean="0"/>
              <a:t>Δισακχαρίτες</a:t>
            </a:r>
            <a:r>
              <a:rPr lang="el-GR" altLang="el-GR" dirty="0" smtClean="0"/>
              <a:t>.</a:t>
            </a:r>
          </a:p>
          <a:p>
            <a:pPr lvl="1"/>
            <a:r>
              <a:rPr lang="el-GR" altLang="el-GR" dirty="0" err="1" smtClean="0"/>
              <a:t>Ολιγοσακχαρίτες</a:t>
            </a:r>
            <a:r>
              <a:rPr lang="el-GR" altLang="el-GR" dirty="0" smtClean="0"/>
              <a:t>.</a:t>
            </a:r>
          </a:p>
          <a:p>
            <a:pPr lvl="1"/>
            <a:r>
              <a:rPr lang="el-GR" altLang="el-GR" dirty="0" smtClean="0"/>
              <a:t>Πολυσακχαρίτες.</a:t>
            </a:r>
          </a:p>
        </p:txBody>
      </p:sp>
      <p:sp>
        <p:nvSpPr>
          <p:cNvPr id="7172" name="3 - TextBox"/>
          <p:cNvSpPr txBox="1">
            <a:spLocks noChangeArrowheads="1"/>
          </p:cNvSpPr>
          <p:nvPr/>
        </p:nvSpPr>
        <p:spPr bwMode="auto">
          <a:xfrm>
            <a:off x="3918320" y="3629228"/>
            <a:ext cx="20938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el-GR" sz="2200" dirty="0" smtClean="0">
                <a:latin typeface="+mn-lt"/>
              </a:rPr>
              <a:t>Σάκχαρα</a:t>
            </a:r>
          </a:p>
          <a:p>
            <a:pPr eaLnBrk="1" hangingPunct="1"/>
            <a:r>
              <a:rPr lang="el-GR" altLang="el-GR" sz="2200" dirty="0">
                <a:latin typeface="+mn-lt"/>
              </a:rPr>
              <a:t>κατάληξη: -</a:t>
            </a:r>
            <a:r>
              <a:rPr lang="el-GR" altLang="el-GR" sz="2200" dirty="0" smtClean="0">
                <a:latin typeface="+mn-lt"/>
              </a:rPr>
              <a:t>όζη</a:t>
            </a:r>
            <a:endParaRPr lang="el-GR" altLang="el-GR" sz="2200" dirty="0">
              <a:latin typeface="+mn-lt"/>
            </a:endParaRPr>
          </a:p>
        </p:txBody>
      </p:sp>
      <p:sp>
        <p:nvSpPr>
          <p:cNvPr id="5" name="4 - Δεξιά αγκύλη"/>
          <p:cNvSpPr/>
          <p:nvPr/>
        </p:nvSpPr>
        <p:spPr>
          <a:xfrm>
            <a:off x="3515556" y="3501008"/>
            <a:ext cx="190053" cy="1025883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175" name="6 - TextBox"/>
          <p:cNvSpPr txBox="1">
            <a:spLocks noChangeArrowheads="1"/>
          </p:cNvSpPr>
          <p:nvPr/>
        </p:nvSpPr>
        <p:spPr bwMode="auto">
          <a:xfrm>
            <a:off x="3695078" y="5118132"/>
            <a:ext cx="544892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Σάκχαρο αίματος: </a:t>
            </a:r>
            <a:r>
              <a:rPr lang="el-GR" altLang="el-GR" sz="2200" dirty="0">
                <a:latin typeface="+mn-lt"/>
              </a:rPr>
              <a:t>γλυκόζη (μονοσακχαρίτης)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Κοινή ζάχαρη:</a:t>
            </a:r>
            <a:r>
              <a:rPr lang="el-GR" altLang="el-GR" sz="2200" dirty="0">
                <a:latin typeface="+mn-lt"/>
              </a:rPr>
              <a:t> σακχαρόζη (</a:t>
            </a:r>
            <a:r>
              <a:rPr lang="el-GR" altLang="el-GR" sz="2200" dirty="0" err="1">
                <a:latin typeface="+mn-lt"/>
              </a:rPr>
              <a:t>δισακχαρίτης</a:t>
            </a:r>
            <a:r>
              <a:rPr lang="el-GR" altLang="el-GR" sz="2200" dirty="0">
                <a:latin typeface="+mn-lt"/>
              </a:rPr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Ζάχαρο γάλακτος: </a:t>
            </a:r>
            <a:r>
              <a:rPr lang="el-GR" altLang="el-GR" sz="2200" dirty="0">
                <a:latin typeface="+mn-lt"/>
              </a:rPr>
              <a:t>λακτόζη (</a:t>
            </a:r>
            <a:r>
              <a:rPr lang="el-GR" altLang="el-GR" sz="2200" dirty="0" err="1">
                <a:latin typeface="+mn-lt"/>
              </a:rPr>
              <a:t>δισακχαρίτης</a:t>
            </a:r>
            <a:r>
              <a:rPr lang="el-GR" altLang="el-GR" sz="2200" dirty="0">
                <a:latin typeface="+mn-lt"/>
              </a:rPr>
              <a:t>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51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l-GR" sz="3000" b="0" dirty="0" smtClean="0">
                <a:solidFill>
                  <a:prstClr val="black"/>
                </a:solidFill>
              </a:rPr>
              <a:t>1</a:t>
            </a:r>
            <a:r>
              <a:rPr lang="en-US" sz="3000" b="0" dirty="0" smtClean="0">
                <a:solidFill>
                  <a:prstClr val="black"/>
                </a:solidFill>
              </a:rPr>
              <a:t>9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sp>
        <p:nvSpPr>
          <p:cNvPr id="5" name="5 - Ορθογώνιο"/>
          <p:cNvSpPr>
            <a:spLocks noChangeArrowheads="1"/>
          </p:cNvSpPr>
          <p:nvPr/>
        </p:nvSpPr>
        <p:spPr bwMode="auto">
          <a:xfrm>
            <a:off x="250825" y="1074738"/>
            <a:ext cx="334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dirty="0" err="1">
                <a:latin typeface="+mn-lt"/>
                <a:cs typeface="Times New Roman" pitchFamily="18" charset="0"/>
              </a:rPr>
              <a:t>Δισακχαρίτες</a:t>
            </a:r>
            <a:r>
              <a:rPr lang="el-GR" sz="2800" dirty="0">
                <a:latin typeface="+mn-lt"/>
                <a:cs typeface="Times New Roman" pitchFamily="18" charset="0"/>
              </a:rPr>
              <a:t> (</a:t>
            </a:r>
            <a:r>
              <a:rPr lang="el-GR" sz="2800" dirty="0" err="1">
                <a:latin typeface="+mn-lt"/>
                <a:cs typeface="Times New Roman" pitchFamily="18" charset="0"/>
              </a:rPr>
              <a:t>διόζες</a:t>
            </a:r>
            <a:r>
              <a:rPr lang="el-GR" sz="2800" dirty="0">
                <a:latin typeface="+mn-lt"/>
                <a:cs typeface="Times New Roman" pitchFamily="18" charset="0"/>
              </a:rPr>
              <a:t>)</a:t>
            </a:r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250825" y="1795463"/>
            <a:ext cx="82819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F"/>
              <a:defRPr/>
            </a:pPr>
            <a:r>
              <a:rPr lang="el-GR" sz="2400" dirty="0" smtClean="0">
                <a:latin typeface="+mn-lt"/>
                <a:cs typeface="Times New Roman" pitchFamily="18" charset="0"/>
              </a:rPr>
              <a:t>ανάγοντες </a:t>
            </a:r>
            <a:r>
              <a:rPr lang="el-GR" sz="2400" dirty="0" err="1">
                <a:latin typeface="+mn-lt"/>
                <a:cs typeface="Times New Roman" pitchFamily="18" charset="0"/>
              </a:rPr>
              <a:t>δισακχαρίτες</a:t>
            </a:r>
            <a:r>
              <a:rPr lang="el-GR" sz="2400" dirty="0">
                <a:latin typeface="+mn-lt"/>
                <a:cs typeface="Times New Roman" pitchFamily="18" charset="0"/>
              </a:rPr>
              <a:t>	</a:t>
            </a:r>
            <a:r>
              <a:rPr lang="el-GR" sz="2000" dirty="0">
                <a:latin typeface="+mn-lt"/>
                <a:cs typeface="Times New Roman" pitchFamily="18" charset="0"/>
              </a:rPr>
              <a:t>ο ένας μονοσακχαρίτης έχει </a:t>
            </a:r>
            <a:r>
              <a:rPr lang="el-GR" sz="2000" dirty="0" smtClean="0">
                <a:latin typeface="+mn-lt"/>
                <a:cs typeface="Times New Roman" pitchFamily="18" charset="0"/>
              </a:rPr>
              <a:t>ελεύθερη</a:t>
            </a:r>
          </a:p>
          <a:p>
            <a:pPr marL="3675063">
              <a:defRPr/>
            </a:pPr>
            <a:r>
              <a:rPr lang="el-GR" sz="2000" dirty="0" err="1" smtClean="0">
                <a:latin typeface="+mn-lt"/>
                <a:cs typeface="Times New Roman" pitchFamily="18" charset="0"/>
              </a:rPr>
              <a:t>ημιακεταλική</a:t>
            </a:r>
            <a:r>
              <a:rPr lang="el-GR" sz="2000" dirty="0" smtClean="0">
                <a:latin typeface="+mn-lt"/>
                <a:cs typeface="Times New Roman" pitchFamily="18" charset="0"/>
              </a:rPr>
              <a:t> </a:t>
            </a:r>
            <a:r>
              <a:rPr lang="el-GR" sz="2000" dirty="0">
                <a:latin typeface="+mn-lt"/>
                <a:cs typeface="Times New Roman" pitchFamily="18" charset="0"/>
              </a:rPr>
              <a:t>ομάδα</a:t>
            </a:r>
            <a:endParaRPr lang="el-GR" sz="2400" dirty="0">
              <a:latin typeface="+mn-lt"/>
              <a:cs typeface="Times New Roman" pitchFamily="18" charset="0"/>
            </a:endParaRPr>
          </a:p>
        </p:txBody>
      </p:sp>
      <p:sp>
        <p:nvSpPr>
          <p:cNvPr id="7" name="5 - Ορθογώνιο"/>
          <p:cNvSpPr>
            <a:spLocks noChangeArrowheads="1"/>
          </p:cNvSpPr>
          <p:nvPr/>
        </p:nvSpPr>
        <p:spPr bwMode="auto">
          <a:xfrm>
            <a:off x="250825" y="2659063"/>
            <a:ext cx="8642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F"/>
              <a:defRPr/>
            </a:pPr>
            <a:r>
              <a:rPr lang="el-GR" sz="2400" dirty="0" smtClean="0">
                <a:latin typeface="+mn-lt"/>
                <a:cs typeface="Times New Roman" pitchFamily="18" charset="0"/>
              </a:rPr>
              <a:t>μη </a:t>
            </a:r>
            <a:r>
              <a:rPr lang="el-GR" sz="2400" dirty="0">
                <a:latin typeface="+mn-lt"/>
                <a:cs typeface="Times New Roman" pitchFamily="18" charset="0"/>
              </a:rPr>
              <a:t>ανάγοντες </a:t>
            </a:r>
            <a:r>
              <a:rPr lang="el-GR" sz="2400" dirty="0" err="1">
                <a:latin typeface="+mn-lt"/>
                <a:cs typeface="Times New Roman" pitchFamily="18" charset="0"/>
              </a:rPr>
              <a:t>δισακχαρίτες</a:t>
            </a:r>
            <a:r>
              <a:rPr lang="el-GR" sz="2400" dirty="0">
                <a:latin typeface="+mn-lt"/>
                <a:cs typeface="Times New Roman" pitchFamily="18" charset="0"/>
              </a:rPr>
              <a:t>	</a:t>
            </a:r>
            <a:r>
              <a:rPr lang="el-GR" sz="2000" dirty="0">
                <a:latin typeface="+mn-lt"/>
                <a:cs typeface="Times New Roman" pitchFamily="18" charset="0"/>
              </a:rPr>
              <a:t>κανένας μονοσακχαρίτης δεν </a:t>
            </a:r>
            <a:r>
              <a:rPr lang="el-GR" sz="2000" dirty="0" smtClean="0">
                <a:latin typeface="+mn-lt"/>
                <a:cs typeface="Times New Roman" pitchFamily="18" charset="0"/>
              </a:rPr>
              <a:t>έχει</a:t>
            </a:r>
          </a:p>
          <a:p>
            <a:pPr marL="4572000">
              <a:defRPr/>
            </a:pPr>
            <a:r>
              <a:rPr lang="el-GR" sz="2000" dirty="0" smtClean="0">
                <a:latin typeface="+mn-lt"/>
                <a:cs typeface="Times New Roman" pitchFamily="18" charset="0"/>
              </a:rPr>
              <a:t>ελεύθερη </a:t>
            </a:r>
            <a:r>
              <a:rPr lang="el-GR" sz="2000" dirty="0" err="1">
                <a:latin typeface="+mn-lt"/>
                <a:cs typeface="Times New Roman" pitchFamily="18" charset="0"/>
              </a:rPr>
              <a:t>ημιακεταλική</a:t>
            </a:r>
            <a:r>
              <a:rPr lang="el-GR" sz="2000" dirty="0">
                <a:latin typeface="+mn-lt"/>
                <a:cs typeface="Times New Roman" pitchFamily="18" charset="0"/>
              </a:rPr>
              <a:t> ομάδα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5867087"/>
            <a:ext cx="23590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Σακχαρόζη ή </a:t>
            </a:r>
            <a:r>
              <a:rPr lang="el-GR" dirty="0" err="1">
                <a:latin typeface="+mn-lt"/>
                <a:cs typeface="Times New Roman" pitchFamily="18" charset="0"/>
              </a:rPr>
              <a:t>σουκρόζη</a:t>
            </a:r>
            <a:endParaRPr lang="el-GR" dirty="0">
              <a:latin typeface="+mn-lt"/>
            </a:endParaRPr>
          </a:p>
        </p:txBody>
      </p:sp>
      <p:pic>
        <p:nvPicPr>
          <p:cNvPr id="40964" name="Picture 4" descr="File:Cellobiose skelet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3377" y="3624263"/>
            <a:ext cx="4691502" cy="17590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0" name="Rectangle 9"/>
          <p:cNvSpPr/>
          <p:nvPr/>
        </p:nvSpPr>
        <p:spPr>
          <a:xfrm>
            <a:off x="5323769" y="6165304"/>
            <a:ext cx="218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ανάγον </a:t>
            </a:r>
            <a:r>
              <a:rPr lang="el-GR" dirty="0" err="1">
                <a:latin typeface="+mn-lt"/>
                <a:cs typeface="Times New Roman" pitchFamily="18" charset="0"/>
              </a:rPr>
              <a:t>δισακχαρίτης</a:t>
            </a:r>
            <a:endParaRPr lang="el-GR" dirty="0">
              <a:latin typeface="+mn-lt"/>
            </a:endParaRPr>
          </a:p>
        </p:txBody>
      </p:sp>
      <p:pic>
        <p:nvPicPr>
          <p:cNvPr id="40966" name="Picture 6" descr="File:Sucrose CASC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43" y="3624263"/>
            <a:ext cx="3095625" cy="17494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2" name="Rectangle 11"/>
          <p:cNvSpPr/>
          <p:nvPr/>
        </p:nvSpPr>
        <p:spPr>
          <a:xfrm>
            <a:off x="5796136" y="5877272"/>
            <a:ext cx="12398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 err="1">
                <a:latin typeface="+mn-lt"/>
                <a:cs typeface="Times New Roman" pitchFamily="18" charset="0"/>
              </a:rPr>
              <a:t>κελλοβιόζη</a:t>
            </a:r>
            <a:endParaRPr lang="el-GR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6156012"/>
            <a:ext cx="2487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μη ανάγον </a:t>
            </a:r>
            <a:r>
              <a:rPr lang="el-GR" dirty="0" err="1">
                <a:latin typeface="+mn-lt"/>
                <a:cs typeface="Times New Roman" pitchFamily="18" charset="0"/>
              </a:rPr>
              <a:t>δισακχαρίτης</a:t>
            </a:r>
            <a:endParaRPr 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14" name="Rectangle 7"/>
          <p:cNvSpPr/>
          <p:nvPr/>
        </p:nvSpPr>
        <p:spPr>
          <a:xfrm>
            <a:off x="5299217" y="5384199"/>
            <a:ext cx="2539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Cellobiose </a:t>
            </a:r>
            <a:r>
              <a:rPr lang="en-US" sz="1200" dirty="0" smtClean="0">
                <a:latin typeface="+mn-lt"/>
                <a:hlinkClick r:id="rId4"/>
              </a:rPr>
              <a:t>skeletal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Yikrazuul"/>
              </a:rPr>
              <a:t>Yikrazuul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717375" y="5327005"/>
            <a:ext cx="241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Sucrose CASCC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Physchim62"/>
              </a:rPr>
              <a:t>Physchim62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8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95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n-US" sz="3000" b="0" dirty="0" smtClean="0">
                <a:solidFill>
                  <a:prstClr val="black"/>
                </a:solidFill>
              </a:rPr>
              <a:t>20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pic>
        <p:nvPicPr>
          <p:cNvPr id="23555" name="Picture 2" descr="http://upload.wikimedia.org/wikipedia/commons/thumb/3/36/Lactose_Haworth.svg/230px-Lactose_Hawort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2447925" cy="2160588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/>
          <p:nvPr/>
        </p:nvSpPr>
        <p:spPr>
          <a:xfrm>
            <a:off x="2181225" y="4292600"/>
            <a:ext cx="9509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λακτόζη</a:t>
            </a:r>
            <a:endParaRPr lang="el-GR" dirty="0">
              <a:latin typeface="+mn-lt"/>
            </a:endParaRPr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250825" y="836613"/>
            <a:ext cx="334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dirty="0" err="1">
                <a:latin typeface="+mn-lt"/>
                <a:cs typeface="Times New Roman" pitchFamily="18" charset="0"/>
              </a:rPr>
              <a:t>Δισακχαρίτες</a:t>
            </a:r>
            <a:r>
              <a:rPr lang="el-GR" sz="2800" dirty="0">
                <a:latin typeface="+mn-lt"/>
                <a:cs typeface="Times New Roman" pitchFamily="18" charset="0"/>
              </a:rPr>
              <a:t> (</a:t>
            </a:r>
            <a:r>
              <a:rPr lang="el-GR" sz="2800" dirty="0" err="1">
                <a:latin typeface="+mn-lt"/>
                <a:cs typeface="Times New Roman" pitchFamily="18" charset="0"/>
              </a:rPr>
              <a:t>διόζες</a:t>
            </a:r>
            <a:r>
              <a:rPr lang="el-GR" sz="2800" dirty="0">
                <a:latin typeface="+mn-lt"/>
                <a:cs typeface="Times New Roman" pitchFamily="18" charset="0"/>
              </a:rPr>
              <a:t>)</a:t>
            </a:r>
          </a:p>
        </p:txBody>
      </p:sp>
      <p:sp>
        <p:nvSpPr>
          <p:cNvPr id="7" name="Rectangle 11"/>
          <p:cNvSpPr/>
          <p:nvPr/>
        </p:nvSpPr>
        <p:spPr>
          <a:xfrm>
            <a:off x="836613" y="4581525"/>
            <a:ext cx="1579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β-</a:t>
            </a:r>
            <a:r>
              <a:rPr lang="en-US" dirty="0">
                <a:latin typeface="+mn-lt"/>
                <a:cs typeface="Times New Roman" pitchFamily="18" charset="0"/>
              </a:rPr>
              <a:t>D-</a:t>
            </a:r>
            <a:r>
              <a:rPr lang="el-GR" dirty="0">
                <a:latin typeface="+mn-lt"/>
                <a:cs typeface="Times New Roman" pitchFamily="18" charset="0"/>
              </a:rPr>
              <a:t>γαλακτόζη</a:t>
            </a:r>
            <a:endParaRPr lang="el-GR" dirty="0">
              <a:latin typeface="+mn-lt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2852738" y="4581525"/>
            <a:ext cx="13843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α-</a:t>
            </a:r>
            <a:r>
              <a:rPr lang="en-US" dirty="0">
                <a:latin typeface="+mn-lt"/>
                <a:cs typeface="Times New Roman" pitchFamily="18" charset="0"/>
              </a:rPr>
              <a:t>D-</a:t>
            </a:r>
            <a:r>
              <a:rPr lang="el-GR" dirty="0">
                <a:latin typeface="+mn-lt"/>
                <a:cs typeface="Times New Roman" pitchFamily="18" charset="0"/>
              </a:rPr>
              <a:t>γλυκόζη</a:t>
            </a:r>
            <a:endParaRPr lang="el-GR" dirty="0">
              <a:latin typeface="+mn-lt"/>
            </a:endParaRPr>
          </a:p>
        </p:txBody>
      </p:sp>
      <p:cxnSp>
        <p:nvCxnSpPr>
          <p:cNvPr id="9" name="Straight Arrow Connector 9"/>
          <p:cNvCxnSpPr/>
          <p:nvPr/>
        </p:nvCxnSpPr>
        <p:spPr>
          <a:xfrm rot="5400000" flipH="1" flipV="1">
            <a:off x="1403351" y="4221162"/>
            <a:ext cx="576262" cy="144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9"/>
          <p:cNvCxnSpPr/>
          <p:nvPr/>
        </p:nvCxnSpPr>
        <p:spPr>
          <a:xfrm rot="16200000" flipV="1">
            <a:off x="2735263" y="3681413"/>
            <a:ext cx="1223962" cy="5762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1331913" y="5229225"/>
            <a:ext cx="26908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β- 1,4-γλυκοζιτικός δεσμός</a:t>
            </a:r>
            <a:endParaRPr lang="el-GR" dirty="0">
              <a:latin typeface="+mn-lt"/>
            </a:endParaRPr>
          </a:p>
        </p:txBody>
      </p:sp>
      <p:sp>
        <p:nvSpPr>
          <p:cNvPr id="23563" name="13 - Ορθογώνιο"/>
          <p:cNvSpPr>
            <a:spLocks noChangeArrowheads="1"/>
          </p:cNvSpPr>
          <p:nvPr/>
        </p:nvSpPr>
        <p:spPr bwMode="auto">
          <a:xfrm>
            <a:off x="250825" y="5589240"/>
            <a:ext cx="87137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dirty="0">
                <a:latin typeface="+mn-lt"/>
                <a:ea typeface="BatangChe" pitchFamily="49" charset="-127"/>
                <a:cs typeface="Times New Roman" pitchFamily="18" charset="0"/>
              </a:rPr>
              <a:t>☞ Βρίσκεται στο γάλα και τα προϊόντα του</a:t>
            </a:r>
          </a:p>
          <a:p>
            <a:pPr eaLnBrk="1" hangingPunct="1"/>
            <a:r>
              <a:rPr lang="el-GR" altLang="el-GR" sz="2000" dirty="0">
                <a:latin typeface="+mn-lt"/>
                <a:ea typeface="BatangChe" pitchFamily="49" charset="-127"/>
                <a:cs typeface="Times New Roman" pitchFamily="18" charset="0"/>
              </a:rPr>
              <a:t>☞  </a:t>
            </a:r>
            <a:r>
              <a:rPr lang="en-US" altLang="el-GR" sz="2000" dirty="0">
                <a:latin typeface="+mn-lt"/>
                <a:ea typeface="BatangChe" pitchFamily="49" charset="-127"/>
                <a:cs typeface="Times New Roman" pitchFamily="18" charset="0"/>
              </a:rPr>
              <a:t>Lactose intolerance</a:t>
            </a:r>
            <a:r>
              <a:rPr lang="el-GR" altLang="el-GR" sz="2000" dirty="0">
                <a:latin typeface="+mn-lt"/>
                <a:ea typeface="BatangChe" pitchFamily="49" charset="-127"/>
                <a:cs typeface="Times New Roman" pitchFamily="18" charset="0"/>
              </a:rPr>
              <a:t> </a:t>
            </a:r>
            <a:r>
              <a:rPr lang="en-US" altLang="el-GR" sz="2000" dirty="0">
                <a:latin typeface="+mn-lt"/>
                <a:ea typeface="BatangChe" pitchFamily="49" charset="-127"/>
                <a:cs typeface="Times New Roman" pitchFamily="18" charset="0"/>
              </a:rPr>
              <a:t>:</a:t>
            </a:r>
            <a:r>
              <a:rPr lang="el-GR" altLang="el-GR" sz="2000" dirty="0">
                <a:latin typeface="+mn-lt"/>
                <a:ea typeface="BatangChe" pitchFamily="49" charset="-127"/>
                <a:cs typeface="Times New Roman" pitchFamily="18" charset="0"/>
              </a:rPr>
              <a:t>	δυσλειτουργία του ενζύμου </a:t>
            </a:r>
            <a:r>
              <a:rPr lang="el-GR" altLang="el-GR" sz="2000" dirty="0" err="1">
                <a:latin typeface="+mn-lt"/>
                <a:ea typeface="BatangChe" pitchFamily="49" charset="-127"/>
                <a:cs typeface="Times New Roman" pitchFamily="18" charset="0"/>
              </a:rPr>
              <a:t>λακτάση</a:t>
            </a:r>
            <a:r>
              <a:rPr lang="el-GR" altLang="el-GR" sz="2000" dirty="0">
                <a:latin typeface="+mn-lt"/>
                <a:ea typeface="BatangChe" pitchFamily="49" charset="-127"/>
                <a:cs typeface="Times New Roman" pitchFamily="18" charset="0"/>
              </a:rPr>
              <a:t> (στο βλεννογόνο του εντέρου) και </a:t>
            </a:r>
            <a:r>
              <a:rPr lang="el-GR" altLang="el-GR" sz="2000" dirty="0" smtClean="0">
                <a:latin typeface="+mn-lt"/>
                <a:ea typeface="BatangChe" pitchFamily="49" charset="-127"/>
                <a:cs typeface="Times New Roman" pitchFamily="18" charset="0"/>
              </a:rPr>
              <a:t>αδυναμία </a:t>
            </a:r>
            <a:r>
              <a:rPr lang="el-GR" altLang="el-GR" sz="2000" dirty="0">
                <a:latin typeface="+mn-lt"/>
                <a:ea typeface="BatangChe" pitchFamily="49" charset="-127"/>
                <a:cs typeface="Times New Roman" pitchFamily="18" charset="0"/>
              </a:rPr>
              <a:t>διάσπασης της λακτόζης ώστε να απορροφηθεί από τον </a:t>
            </a:r>
            <a:r>
              <a:rPr lang="el-GR" altLang="el-GR" sz="2000" dirty="0" smtClean="0">
                <a:latin typeface="+mn-lt"/>
                <a:ea typeface="BatangChe" pitchFamily="49" charset="-127"/>
                <a:cs typeface="Times New Roman" pitchFamily="18" charset="0"/>
              </a:rPr>
              <a:t>οργανισμό.</a:t>
            </a:r>
            <a:endParaRPr lang="el-GR" altLang="el-GR" sz="2000" dirty="0">
              <a:latin typeface="+mn-lt"/>
              <a:ea typeface="BatangChe" pitchFamily="49" charset="-127"/>
              <a:cs typeface="Times New Roman" pitchFamily="18" charset="0"/>
            </a:endParaRPr>
          </a:p>
        </p:txBody>
      </p:sp>
      <p:pic>
        <p:nvPicPr>
          <p:cNvPr id="23564" name="Picture 4" descr="http://www.elmhurst.edu/~chm/vchembook/images/546sucro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96975"/>
            <a:ext cx="251777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ectangle 7"/>
          <p:cNvSpPr>
            <a:spLocks noChangeArrowheads="1"/>
          </p:cNvSpPr>
          <p:nvPr/>
        </p:nvSpPr>
        <p:spPr bwMode="auto">
          <a:xfrm>
            <a:off x="5867400" y="3789363"/>
            <a:ext cx="2398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>
                <a:solidFill>
                  <a:schemeClr val="tx2"/>
                </a:solidFill>
                <a:latin typeface="+mn-lt"/>
                <a:cs typeface="Times New Roman" pitchFamily="18" charset="0"/>
              </a:rPr>
              <a:t>Σακχαρόζη ή σουκρόζη</a:t>
            </a:r>
            <a:endParaRPr lang="el-GR" altLang="el-GR" b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7380288" y="4221163"/>
            <a:ext cx="16639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>
                <a:solidFill>
                  <a:schemeClr val="tx2"/>
                </a:solidFill>
                <a:latin typeface="+mn-lt"/>
                <a:cs typeface="Times New Roman" pitchFamily="18" charset="0"/>
              </a:rPr>
              <a:t>β-</a:t>
            </a:r>
            <a:r>
              <a:rPr lang="en-US" altLang="el-GR" b="1">
                <a:solidFill>
                  <a:schemeClr val="tx2"/>
                </a:solidFill>
                <a:latin typeface="+mn-lt"/>
                <a:cs typeface="Times New Roman" pitchFamily="18" charset="0"/>
              </a:rPr>
              <a:t>D-</a:t>
            </a:r>
            <a:r>
              <a:rPr lang="el-GR" altLang="el-GR" b="1">
                <a:solidFill>
                  <a:schemeClr val="tx2"/>
                </a:solidFill>
                <a:latin typeface="+mn-lt"/>
                <a:cs typeface="Times New Roman" pitchFamily="18" charset="0"/>
              </a:rPr>
              <a:t>φρουκτόζη</a:t>
            </a:r>
            <a:endParaRPr lang="el-GR" altLang="el-GR" b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567" name="Rectangle 11"/>
          <p:cNvSpPr>
            <a:spLocks noChangeArrowheads="1"/>
          </p:cNvSpPr>
          <p:nvPr/>
        </p:nvSpPr>
        <p:spPr bwMode="auto">
          <a:xfrm>
            <a:off x="5435600" y="4221163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>
                <a:solidFill>
                  <a:schemeClr val="tx2"/>
                </a:solidFill>
                <a:latin typeface="+mn-lt"/>
                <a:cs typeface="Times New Roman" pitchFamily="18" charset="0"/>
              </a:rPr>
              <a:t>α-</a:t>
            </a:r>
            <a:r>
              <a:rPr lang="en-US" altLang="el-GR" b="1">
                <a:solidFill>
                  <a:schemeClr val="tx2"/>
                </a:solidFill>
                <a:latin typeface="+mn-lt"/>
                <a:cs typeface="Times New Roman" pitchFamily="18" charset="0"/>
              </a:rPr>
              <a:t>D-</a:t>
            </a:r>
            <a:r>
              <a:rPr lang="el-GR" altLang="el-GR" b="1">
                <a:solidFill>
                  <a:schemeClr val="tx2"/>
                </a:solidFill>
                <a:latin typeface="+mn-lt"/>
                <a:cs typeface="Times New Roman" pitchFamily="18" charset="0"/>
              </a:rPr>
              <a:t>γλυκόζη</a:t>
            </a:r>
            <a:endParaRPr lang="el-GR" altLang="el-GR" b="1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20" name="Straight Arrow Connector 9"/>
          <p:cNvCxnSpPr/>
          <p:nvPr/>
        </p:nvCxnSpPr>
        <p:spPr>
          <a:xfrm rot="5400000">
            <a:off x="6480969" y="4760119"/>
            <a:ext cx="10795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9" name="Rectangle 11"/>
          <p:cNvSpPr>
            <a:spLocks noChangeArrowheads="1"/>
          </p:cNvSpPr>
          <p:nvPr/>
        </p:nvSpPr>
        <p:spPr bwMode="auto">
          <a:xfrm>
            <a:off x="6300788" y="5300663"/>
            <a:ext cx="1799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>
                <a:solidFill>
                  <a:schemeClr val="tx2"/>
                </a:solidFill>
                <a:latin typeface="+mn-lt"/>
                <a:cs typeface="Times New Roman" pitchFamily="18" charset="0"/>
              </a:rPr>
              <a:t>ιμβερτοσάκχαρο</a:t>
            </a:r>
            <a:endParaRPr lang="el-GR" altLang="el-GR" b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7019925" y="4724400"/>
            <a:ext cx="1164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>
                <a:solidFill>
                  <a:schemeClr val="tx2"/>
                </a:solidFill>
                <a:latin typeface="+mn-lt"/>
                <a:cs typeface="Times New Roman" pitchFamily="18" charset="0"/>
              </a:rPr>
              <a:t>υδρόλυση</a:t>
            </a:r>
            <a:endParaRPr lang="el-GR" altLang="el-GR" b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3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n-US" sz="3000" b="0" dirty="0" smtClean="0">
                <a:solidFill>
                  <a:prstClr val="black"/>
                </a:solidFill>
              </a:rPr>
              <a:t>21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pic>
        <p:nvPicPr>
          <p:cNvPr id="24579" name="Picture 2" descr="http://www.pslc.ws/macrog/kidsmac/images/amylo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4032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- Ορθογώνιο"/>
          <p:cNvSpPr>
            <a:spLocks noChangeArrowheads="1"/>
          </p:cNvSpPr>
          <p:nvPr/>
        </p:nvSpPr>
        <p:spPr bwMode="auto">
          <a:xfrm>
            <a:off x="250825" y="836613"/>
            <a:ext cx="2584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dirty="0">
                <a:latin typeface="+mn-lt"/>
                <a:cs typeface="Times New Roman" pitchFamily="18" charset="0"/>
              </a:rPr>
              <a:t>Πολυσακχαρίτες</a:t>
            </a:r>
          </a:p>
        </p:txBody>
      </p:sp>
      <p:sp>
        <p:nvSpPr>
          <p:cNvPr id="6" name="Rectangle 11"/>
          <p:cNvSpPr/>
          <p:nvPr/>
        </p:nvSpPr>
        <p:spPr>
          <a:xfrm>
            <a:off x="2195513" y="3141663"/>
            <a:ext cx="988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latin typeface="+mn-lt"/>
                <a:cs typeface="Times New Roman" pitchFamily="18" charset="0"/>
              </a:rPr>
              <a:t>άμυλο</a:t>
            </a:r>
            <a:endParaRPr lang="el-GR" sz="2400" dirty="0">
              <a:latin typeface="+mn-lt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1403350" y="4076700"/>
            <a:ext cx="38830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(20 % </a:t>
            </a:r>
            <a:r>
              <a:rPr lang="el-GR" dirty="0" err="1">
                <a:latin typeface="+mn-lt"/>
                <a:cs typeface="Times New Roman" pitchFamily="18" charset="0"/>
              </a:rPr>
              <a:t>αμυλόζη</a:t>
            </a:r>
            <a:r>
              <a:rPr lang="el-GR" dirty="0">
                <a:latin typeface="+mn-lt"/>
                <a:cs typeface="Times New Roman" pitchFamily="18" charset="0"/>
              </a:rPr>
              <a:t> και 80% </a:t>
            </a:r>
            <a:r>
              <a:rPr lang="el-GR" dirty="0" err="1">
                <a:latin typeface="+mn-lt"/>
                <a:cs typeface="Times New Roman" pitchFamily="18" charset="0"/>
              </a:rPr>
              <a:t>αμυλοπηκτίνη</a:t>
            </a:r>
            <a:r>
              <a:rPr lang="el-GR" dirty="0">
                <a:latin typeface="+mn-lt"/>
                <a:cs typeface="Times New Roman" pitchFamily="18" charset="0"/>
              </a:rPr>
              <a:t>)</a:t>
            </a:r>
            <a:endParaRPr lang="el-GR" dirty="0">
              <a:latin typeface="+mn-lt"/>
            </a:endParaRPr>
          </a:p>
        </p:txBody>
      </p:sp>
      <p:pic>
        <p:nvPicPr>
          <p:cNvPr id="24583" name="Picture 4" descr="File:Amylose2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4652963"/>
            <a:ext cx="3354593" cy="129574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File:Amylopektin Sessel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31" y="4652963"/>
            <a:ext cx="2374432" cy="1889426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- Ορθογώνιο"/>
          <p:cNvSpPr/>
          <p:nvPr/>
        </p:nvSpPr>
        <p:spPr>
          <a:xfrm>
            <a:off x="611188" y="6385111"/>
            <a:ext cx="26908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α- 1,4-γλυκοζιτικός δεσμός</a:t>
            </a:r>
            <a:endParaRPr lang="el-GR" dirty="0">
              <a:latin typeface="+mn-lt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227763" y="4653136"/>
            <a:ext cx="26368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α- 1,4-γλυκοζιτικοί δεσμοί</a:t>
            </a:r>
            <a:endParaRPr lang="el-GR" dirty="0">
              <a:latin typeface="+mn-lt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227763" y="5084936"/>
            <a:ext cx="27717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Κάθε 20-30 μόρια διακλάδωση με α-1,6- </a:t>
            </a:r>
            <a:r>
              <a:rPr lang="el-GR" dirty="0" err="1">
                <a:latin typeface="+mn-lt"/>
                <a:cs typeface="Times New Roman" pitchFamily="18" charset="0"/>
              </a:rPr>
              <a:t>γλυκοζιτικούς</a:t>
            </a:r>
            <a:r>
              <a:rPr lang="el-GR" dirty="0">
                <a:latin typeface="+mn-lt"/>
                <a:cs typeface="Times New Roman" pitchFamily="18" charset="0"/>
              </a:rPr>
              <a:t> δεσμούς</a:t>
            </a:r>
            <a:endParaRPr 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14" name="Rectangle 7"/>
          <p:cNvSpPr/>
          <p:nvPr/>
        </p:nvSpPr>
        <p:spPr>
          <a:xfrm>
            <a:off x="663562" y="5993755"/>
            <a:ext cx="2586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Amylose2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8" tooltip="User:NEUROtiker"/>
              </a:rPr>
              <a:t>NEUROtiker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6253149" y="6103120"/>
            <a:ext cx="2586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9"/>
              </a:rPr>
              <a:t>Amylopektin </a:t>
            </a:r>
            <a:r>
              <a:rPr lang="en-US" sz="1200" dirty="0" err="1" smtClean="0">
                <a:latin typeface="+mn-lt"/>
                <a:hlinkClick r:id="rId9"/>
              </a:rPr>
              <a:t>Sessel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8" tooltip="User:NEUROtiker"/>
              </a:rPr>
              <a:t>NEUROtiker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77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n-US" sz="3000" b="0" dirty="0" smtClean="0">
                <a:solidFill>
                  <a:prstClr val="black"/>
                </a:solidFill>
              </a:rPr>
              <a:t>22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sp>
        <p:nvSpPr>
          <p:cNvPr id="5" name="5 - Ορθογώνιο"/>
          <p:cNvSpPr>
            <a:spLocks noChangeArrowheads="1"/>
          </p:cNvSpPr>
          <p:nvPr/>
        </p:nvSpPr>
        <p:spPr bwMode="auto">
          <a:xfrm>
            <a:off x="323528" y="1004025"/>
            <a:ext cx="2584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dirty="0">
                <a:latin typeface="+mn-lt"/>
                <a:cs typeface="Times New Roman" pitchFamily="18" charset="0"/>
              </a:rPr>
              <a:t>Πολυσακχαρίτες</a:t>
            </a:r>
          </a:p>
        </p:txBody>
      </p:sp>
      <p:sp>
        <p:nvSpPr>
          <p:cNvPr id="6" name="Rectangle 11"/>
          <p:cNvSpPr/>
          <p:nvPr/>
        </p:nvSpPr>
        <p:spPr>
          <a:xfrm>
            <a:off x="4212555" y="6160649"/>
            <a:ext cx="15033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latin typeface="+mn-lt"/>
                <a:cs typeface="Times New Roman" pitchFamily="18" charset="0"/>
              </a:rPr>
              <a:t>γλυκογόνο</a:t>
            </a:r>
            <a:endParaRPr lang="el-GR" sz="2400" dirty="0">
              <a:latin typeface="+mn-lt"/>
            </a:endParaRPr>
          </a:p>
        </p:txBody>
      </p:sp>
      <p:pic>
        <p:nvPicPr>
          <p:cNvPr id="25606" name="Picture 4" descr="File:Glycogen spacefilling mod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1" y="1515096"/>
            <a:ext cx="3955458" cy="39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7092280" y="6165304"/>
            <a:ext cx="1330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dirty="0" err="1">
                <a:latin typeface="+mn-lt"/>
                <a:cs typeface="Times New Roman" pitchFamily="18" charset="0"/>
              </a:rPr>
              <a:t>γλυκογενίνη</a:t>
            </a:r>
            <a:endParaRPr lang="el-GR" altLang="el-GR" dirty="0">
              <a:latin typeface="+mn-lt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4350869" y="1340768"/>
            <a:ext cx="4438813" cy="4824536"/>
            <a:chOff x="4350869" y="1340768"/>
            <a:chExt cx="4438813" cy="4824536"/>
          </a:xfrm>
        </p:grpSpPr>
        <p:pic>
          <p:nvPicPr>
            <p:cNvPr id="25603" name="Picture 2" descr="http://upload.wikimedia.org/wikipedia/commons/thumb/4/47/Glycogen_structure.svg/300px-Glycogen_structure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869" y="1340768"/>
              <a:ext cx="4438813" cy="43924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</p:pic>
        <p:cxnSp>
          <p:nvCxnSpPr>
            <p:cNvPr id="8" name="Straight Arrow Connector 9"/>
            <p:cNvCxnSpPr>
              <a:stCxn id="25607" idx="0"/>
            </p:cNvCxnSpPr>
            <p:nvPr/>
          </p:nvCxnSpPr>
          <p:spPr>
            <a:xfrm flipH="1" flipV="1">
              <a:off x="7092280" y="3861048"/>
              <a:ext cx="665375" cy="23042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12" name="Rectangle 7"/>
          <p:cNvSpPr/>
          <p:nvPr/>
        </p:nvSpPr>
        <p:spPr>
          <a:xfrm>
            <a:off x="755576" y="4782343"/>
            <a:ext cx="2586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Glycogen </a:t>
            </a:r>
            <a:r>
              <a:rPr lang="en-US" sz="1200" dirty="0" err="1">
                <a:latin typeface="+mn-lt"/>
                <a:hlinkClick r:id="rId5"/>
              </a:rPr>
              <a:t>spacefilling</a:t>
            </a:r>
            <a:r>
              <a:rPr lang="en-US" sz="1200" dirty="0">
                <a:latin typeface="+mn-lt"/>
                <a:hlinkClick r:id="rId5"/>
              </a:rPr>
              <a:t> </a:t>
            </a:r>
            <a:r>
              <a:rPr lang="en-US" sz="1200" dirty="0" smtClean="0">
                <a:latin typeface="+mn-lt"/>
                <a:hlinkClick r:id="rId5"/>
              </a:rPr>
              <a:t>model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6" tooltip="User:CeresVesta"/>
              </a:rPr>
              <a:t>CeresVesta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4350869" y="5733256"/>
            <a:ext cx="2586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Glycogen </a:t>
            </a:r>
            <a:r>
              <a:rPr lang="en-US" sz="1200" dirty="0" smtClean="0">
                <a:latin typeface="+mn-lt"/>
                <a:hlinkClick r:id="rId7"/>
              </a:rPr>
              <a:t>structure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Mikael Häggström"/>
              </a:rPr>
              <a:t>Mikael </a:t>
            </a:r>
            <a:r>
              <a:rPr lang="en-US" sz="1200" dirty="0" err="1">
                <a:latin typeface="+mn-lt"/>
                <a:hlinkClick r:id="rId8" tooltip="User:Mikael Häggström"/>
              </a:rPr>
              <a:t>Häggström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28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n-US" sz="3000" b="0" dirty="0" smtClean="0">
                <a:solidFill>
                  <a:prstClr val="black"/>
                </a:solidFill>
              </a:rPr>
              <a:t>23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sp>
        <p:nvSpPr>
          <p:cNvPr id="5" name="5 - Ορθογώνιο"/>
          <p:cNvSpPr>
            <a:spLocks noChangeArrowheads="1"/>
          </p:cNvSpPr>
          <p:nvPr/>
        </p:nvSpPr>
        <p:spPr bwMode="auto">
          <a:xfrm>
            <a:off x="389921" y="855909"/>
            <a:ext cx="2584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dirty="0">
                <a:latin typeface="+mn-lt"/>
                <a:cs typeface="Times New Roman" pitchFamily="18" charset="0"/>
              </a:rPr>
              <a:t>Πολυσακχαρίτες</a:t>
            </a:r>
          </a:p>
        </p:txBody>
      </p:sp>
      <p:sp>
        <p:nvSpPr>
          <p:cNvPr id="6" name="Rectangle 11"/>
          <p:cNvSpPr/>
          <p:nvPr/>
        </p:nvSpPr>
        <p:spPr>
          <a:xfrm>
            <a:off x="3276600" y="4508500"/>
            <a:ext cx="1438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latin typeface="+mn-lt"/>
                <a:cs typeface="Times New Roman" pitchFamily="18" charset="0"/>
              </a:rPr>
              <a:t>κυτταρίνη</a:t>
            </a:r>
            <a:endParaRPr lang="el-GR" sz="2400" dirty="0">
              <a:latin typeface="+mn-lt"/>
            </a:endParaRPr>
          </a:p>
        </p:txBody>
      </p:sp>
      <p:pic>
        <p:nvPicPr>
          <p:cNvPr id="26629" name="Picture 2" descr="http://www.afma.org/f-tutor/Images/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6995"/>
            <a:ext cx="3312368" cy="318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http://www.doitpoms.ac.uk/tlplib/wood/figures/cellulo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53759"/>
            <a:ext cx="4572000" cy="373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- Ορθογώνιο"/>
          <p:cNvSpPr/>
          <p:nvPr/>
        </p:nvSpPr>
        <p:spPr>
          <a:xfrm>
            <a:off x="3059113" y="5013325"/>
            <a:ext cx="272891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β- </a:t>
            </a:r>
            <a:r>
              <a:rPr lang="en-US" dirty="0">
                <a:latin typeface="+mn-lt"/>
                <a:cs typeface="Times New Roman" pitchFamily="18" charset="0"/>
              </a:rPr>
              <a:t>D- </a:t>
            </a:r>
            <a:r>
              <a:rPr lang="el-GR" dirty="0">
                <a:latin typeface="+mn-lt"/>
                <a:cs typeface="Times New Roman" pitchFamily="18" charset="0"/>
              </a:rPr>
              <a:t>γλυκόζες</a:t>
            </a:r>
          </a:p>
          <a:p>
            <a:pPr>
              <a:defRPr/>
            </a:pPr>
            <a:r>
              <a:rPr lang="el-GR" dirty="0">
                <a:latin typeface="+mn-lt"/>
                <a:cs typeface="Times New Roman" pitchFamily="18" charset="0"/>
              </a:rPr>
              <a:t>β- 1,4-γλυκοζιτικός δεσμός</a:t>
            </a:r>
            <a:endParaRPr lang="el-GR" dirty="0">
              <a:latin typeface="+mn-lt"/>
            </a:endParaRP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192205" y="5683143"/>
            <a:ext cx="8954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Το άμυλο αποτελεί τροφή του ανθρώπου ενώ η κυτταρίνη όχι. Γιατί</a:t>
            </a:r>
            <a:r>
              <a:rPr lang="en-US" altLang="el-GR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;</a:t>
            </a:r>
            <a:endParaRPr lang="el-GR" altLang="el-GR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863588" y="6144608"/>
            <a:ext cx="7416824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000" b="1" dirty="0">
                <a:latin typeface="+mn-lt"/>
                <a:cs typeface="Times New Roman" pitchFamily="18" charset="0"/>
              </a:rPr>
              <a:t>Οι </a:t>
            </a:r>
            <a:r>
              <a:rPr lang="el-GR" altLang="el-GR" sz="2000" b="1" dirty="0" err="1">
                <a:latin typeface="+mn-lt"/>
                <a:cs typeface="Times New Roman" pitchFamily="18" charset="0"/>
              </a:rPr>
              <a:t>γλυκοζιτάσες</a:t>
            </a:r>
            <a:r>
              <a:rPr lang="el-GR" altLang="el-GR" sz="2000" b="1" dirty="0">
                <a:latin typeface="+mn-lt"/>
                <a:cs typeface="Times New Roman" pitchFamily="18" charset="0"/>
              </a:rPr>
              <a:t> διασπούν τους α- 1,4-γλυκοζιτικούς δεσμούς αλλά όχι τους β- 1,4-γλυκοζιτικούς δεσμούς</a:t>
            </a:r>
            <a:endParaRPr lang="el-GR" altLang="el-GR" sz="2000" b="1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750809" y="4653136"/>
            <a:ext cx="2889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afma.org</a:t>
            </a:r>
            <a:endParaRPr lang="el-GR" sz="1200" dirty="0"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148064" y="4653136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doitpoms.ac.uk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93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n-US" sz="3000" b="0" dirty="0" smtClean="0">
                <a:solidFill>
                  <a:prstClr val="black"/>
                </a:solidFill>
              </a:rPr>
              <a:t>24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pic>
        <p:nvPicPr>
          <p:cNvPr id="27651" name="Picture 2" descr="File:Glucose me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4864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- Ορθογώνιο"/>
          <p:cNvSpPr>
            <a:spLocks noChangeArrowheads="1"/>
          </p:cNvSpPr>
          <p:nvPr/>
        </p:nvSpPr>
        <p:spPr bwMode="auto">
          <a:xfrm>
            <a:off x="393728" y="980728"/>
            <a:ext cx="404174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600" dirty="0">
                <a:latin typeface="+mn-lt"/>
                <a:cs typeface="Times New Roman" pitchFamily="18" charset="0"/>
              </a:rPr>
              <a:t>Μέτρηση γλυκόζης στο αίμα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587870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2000">
                <a:latin typeface="+mn-lt"/>
              </a:rPr>
              <a:t>Glucose levels in plasma (one of the components of </a:t>
            </a:r>
            <a:r>
              <a:rPr lang="el-GR" altLang="el-GR" sz="2000">
                <a:latin typeface="+mn-lt"/>
              </a:rPr>
              <a:t> </a:t>
            </a:r>
            <a:r>
              <a:rPr lang="en-US" altLang="el-GR" sz="2000">
                <a:latin typeface="+mn-lt"/>
              </a:rPr>
              <a:t>blood) are generally 10%–15% higher than glucose measurements in whole blood (and even more after eating).</a:t>
            </a:r>
            <a:endParaRPr lang="el-GR" altLang="el-GR" sz="200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692275" y="5456257"/>
            <a:ext cx="548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Glucose </a:t>
            </a:r>
            <a:r>
              <a:rPr lang="en-US" sz="1200" dirty="0" smtClean="0">
                <a:latin typeface="+mn-lt"/>
                <a:hlinkClick r:id="rId3"/>
              </a:rPr>
              <a:t>meters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Umberto NURS"/>
              </a:rPr>
              <a:t>Umberto NURS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53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n-US" sz="3000" b="0" smtClean="0">
                <a:solidFill>
                  <a:prstClr val="black"/>
                </a:solidFill>
              </a:rPr>
              <a:t>25</a:t>
            </a:r>
            <a:r>
              <a:rPr lang="el-GR" sz="3000" b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5000"/>
              </a:lnSpc>
              <a:spcBef>
                <a:spcPts val="900"/>
              </a:spcBef>
              <a:buNone/>
            </a:pPr>
            <a:r>
              <a:rPr lang="en-US" altLang="el-GR" sz="2000" b="1" dirty="0"/>
              <a:t>Colorimetric method:</a:t>
            </a:r>
          </a:p>
          <a:p>
            <a:pPr marL="0" indent="0">
              <a:lnSpc>
                <a:spcPct val="105000"/>
              </a:lnSpc>
              <a:spcBef>
                <a:spcPts val="900"/>
              </a:spcBef>
              <a:buNone/>
            </a:pPr>
            <a:r>
              <a:rPr lang="en-US" altLang="el-GR" sz="2000" dirty="0"/>
              <a:t>Besides glucose oxidase, the test kit contains a </a:t>
            </a:r>
            <a:r>
              <a:rPr lang="en-US" altLang="el-GR" sz="2000" dirty="0" err="1"/>
              <a:t>benzidine</a:t>
            </a:r>
            <a:r>
              <a:rPr lang="en-US" altLang="el-GR" sz="2000" dirty="0"/>
              <a:t> derivative, which is oxidized to a blue polymer by the hydrogen peroxide formed in the oxidation reaction</a:t>
            </a:r>
            <a:r>
              <a:rPr lang="en-US" altLang="el-GR" sz="2000" dirty="0" smtClean="0"/>
              <a:t>.</a:t>
            </a:r>
          </a:p>
          <a:p>
            <a:pPr marL="0" indent="0">
              <a:lnSpc>
                <a:spcPct val="105000"/>
              </a:lnSpc>
              <a:spcBef>
                <a:spcPts val="900"/>
              </a:spcBef>
              <a:buNone/>
            </a:pPr>
            <a:r>
              <a:rPr lang="en-US" altLang="el-GR" sz="2000" dirty="0"/>
              <a:t>Disadvantage:</a:t>
            </a:r>
            <a:endParaRPr lang="el-GR" altLang="el-GR" sz="2000" dirty="0"/>
          </a:p>
          <a:p>
            <a:pPr marL="0" indent="0">
              <a:lnSpc>
                <a:spcPct val="105000"/>
              </a:lnSpc>
              <a:spcBef>
                <a:spcPts val="900"/>
              </a:spcBef>
              <a:buNone/>
            </a:pPr>
            <a:r>
              <a:rPr lang="en-US" altLang="el-GR" sz="2000" dirty="0"/>
              <a:t>The test strip had to be developed after a precise interval (the blood had to be washed away), and the meter needed to be calibrated frequently.</a:t>
            </a:r>
            <a:endParaRPr lang="el-GR" altLang="el-GR" sz="2000" dirty="0"/>
          </a:p>
          <a:p>
            <a:pPr marL="0" indent="0">
              <a:lnSpc>
                <a:spcPct val="105000"/>
              </a:lnSpc>
              <a:spcBef>
                <a:spcPts val="900"/>
              </a:spcBef>
              <a:buNone/>
            </a:pPr>
            <a:r>
              <a:rPr lang="en-US" altLang="el-GR" sz="2000" b="1" dirty="0"/>
              <a:t>Electrochemical </a:t>
            </a:r>
            <a:r>
              <a:rPr lang="en-US" altLang="el-GR" sz="2000" b="1" dirty="0" smtClean="0"/>
              <a:t>method</a:t>
            </a:r>
          </a:p>
          <a:p>
            <a:pPr marL="0" indent="0">
              <a:lnSpc>
                <a:spcPct val="105000"/>
              </a:lnSpc>
              <a:spcBef>
                <a:spcPts val="900"/>
              </a:spcBef>
              <a:buNone/>
            </a:pPr>
            <a:r>
              <a:rPr lang="en-US" altLang="el-GR" sz="2000" dirty="0"/>
              <a:t>Test strips contain a capillary that sucks up a reproducible amount of blood</a:t>
            </a:r>
            <a:endParaRPr lang="el-GR" altLang="el-GR" sz="2000" dirty="0"/>
          </a:p>
          <a:p>
            <a:pPr marL="0" indent="0">
              <a:lnSpc>
                <a:spcPct val="105000"/>
              </a:lnSpc>
              <a:spcBef>
                <a:spcPts val="900"/>
              </a:spcBef>
              <a:buNone/>
            </a:pPr>
            <a:r>
              <a:rPr lang="en-US" altLang="el-GR" sz="2000" dirty="0"/>
              <a:t>The glucose in the blood reacts with an enzyme electrode containing glucose oxidase (or dehydrogenase).</a:t>
            </a:r>
            <a:endParaRPr lang="el-GR" altLang="el-GR" sz="2000" dirty="0"/>
          </a:p>
          <a:p>
            <a:pPr marL="0" indent="0">
              <a:lnSpc>
                <a:spcPct val="105000"/>
              </a:lnSpc>
              <a:spcBef>
                <a:spcPts val="900"/>
              </a:spcBef>
              <a:buNone/>
            </a:pPr>
            <a:r>
              <a:rPr lang="en-US" altLang="el-GR" sz="2000" dirty="0"/>
              <a:t>The enzyme is </a:t>
            </a:r>
            <a:r>
              <a:rPr lang="en-US" altLang="el-GR" sz="2000" dirty="0" err="1"/>
              <a:t>reoxidized</a:t>
            </a:r>
            <a:r>
              <a:rPr lang="en-US" altLang="el-GR" sz="2000" dirty="0"/>
              <a:t> with an excess of a mediator </a:t>
            </a:r>
            <a:r>
              <a:rPr lang="en-US" altLang="el-GR" sz="2000" dirty="0" err="1"/>
              <a:t>reagant</a:t>
            </a:r>
            <a:r>
              <a:rPr lang="en-US" altLang="el-GR" sz="2000" dirty="0"/>
              <a:t>, such as a </a:t>
            </a:r>
            <a:r>
              <a:rPr lang="en-US" altLang="el-GR" sz="2000" dirty="0" err="1"/>
              <a:t>ferricyanide</a:t>
            </a:r>
            <a:r>
              <a:rPr lang="en-US" altLang="el-GR" sz="2000" dirty="0"/>
              <a:t> ion, a </a:t>
            </a:r>
            <a:r>
              <a:rPr lang="en-US" altLang="el-GR" sz="2000" dirty="0" err="1"/>
              <a:t>ferrocene</a:t>
            </a:r>
            <a:r>
              <a:rPr lang="en-US" altLang="el-GR" sz="2000" dirty="0"/>
              <a:t> derivative or osmium </a:t>
            </a:r>
            <a:r>
              <a:rPr lang="en-US" altLang="el-GR" sz="2000" dirty="0" err="1"/>
              <a:t>bipyridyl</a:t>
            </a:r>
            <a:r>
              <a:rPr lang="en-US" altLang="el-GR" sz="2000" dirty="0"/>
              <a:t> complex.</a:t>
            </a:r>
            <a:endParaRPr lang="el-GR" altLang="el-GR" sz="2000" dirty="0"/>
          </a:p>
          <a:p>
            <a:pPr marL="0" indent="0">
              <a:lnSpc>
                <a:spcPct val="105000"/>
              </a:lnSpc>
              <a:spcBef>
                <a:spcPts val="900"/>
              </a:spcBef>
              <a:buNone/>
            </a:pPr>
            <a:r>
              <a:rPr lang="en-US" altLang="el-GR" sz="2000" dirty="0"/>
              <a:t>The mediator in turn is </a:t>
            </a:r>
            <a:r>
              <a:rPr lang="en-US" altLang="el-GR" sz="2000" dirty="0" err="1"/>
              <a:t>reoxidised</a:t>
            </a:r>
            <a:r>
              <a:rPr lang="en-US" altLang="el-GR" sz="2000" dirty="0"/>
              <a:t> by reaction at the </a:t>
            </a:r>
            <a:r>
              <a:rPr lang="en-US" altLang="el-GR" sz="2000" dirty="0" err="1"/>
              <a:t>electrode,which</a:t>
            </a:r>
            <a:r>
              <a:rPr lang="en-US" altLang="el-GR" sz="2000" dirty="0"/>
              <a:t> generates an electrical current.</a:t>
            </a:r>
            <a:endParaRPr lang="el-GR" altLang="el-GR" sz="2000" dirty="0"/>
          </a:p>
          <a:p>
            <a:pPr marL="0" indent="0">
              <a:lnSpc>
                <a:spcPct val="105000"/>
              </a:lnSpc>
              <a:spcBef>
                <a:spcPts val="900"/>
              </a:spcBef>
              <a:buNone/>
            </a:pPr>
            <a:r>
              <a:rPr lang="en-US" altLang="el-GR" sz="2000" dirty="0"/>
              <a:t>The total charge passing through the electrode is proportional to the amount of glucose in the blood that has reacted with the enzyme</a:t>
            </a:r>
            <a:r>
              <a:rPr lang="en-US" altLang="el-GR" sz="2000" dirty="0" smtClean="0"/>
              <a:t>.</a:t>
            </a:r>
            <a:endParaRPr lang="el-GR" altLang="el-GR" sz="2000" dirty="0">
              <a:solidFill>
                <a:srgbClr val="C40CBB"/>
              </a:solidFill>
            </a:endParaRPr>
          </a:p>
          <a:p>
            <a:pPr marL="0" indent="0">
              <a:lnSpc>
                <a:spcPct val="105000"/>
              </a:lnSpc>
              <a:spcBef>
                <a:spcPts val="900"/>
              </a:spcBef>
              <a:buNone/>
            </a:pPr>
            <a:endParaRPr lang="el-GR" altLang="el-GR" sz="2000" dirty="0"/>
          </a:p>
        </p:txBody>
      </p:sp>
      <p:sp>
        <p:nvSpPr>
          <p:cNvPr id="9" name="5 - Ορθογώνιο"/>
          <p:cNvSpPr>
            <a:spLocks noChangeArrowheads="1"/>
          </p:cNvSpPr>
          <p:nvPr/>
        </p:nvSpPr>
        <p:spPr bwMode="auto">
          <a:xfrm>
            <a:off x="250825" y="836613"/>
            <a:ext cx="3737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latin typeface="+mn-lt"/>
                <a:cs typeface="Times New Roman" pitchFamily="18" charset="0"/>
              </a:rPr>
              <a:t>Μέτρηση γλυκόζης στο αίμα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21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2014. 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«Οργανική Χημεία (Ε). </a:t>
            </a:r>
            <a:r>
              <a:rPr lang="el-GR" sz="2000" smtClean="0"/>
              <a:t>Ενότητα 10: </a:t>
            </a:r>
            <a:r>
              <a:rPr lang="el-GR" sz="2000" dirty="0"/>
              <a:t>Υδατάνθρακες».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Υδατάνθρακες </a:t>
            </a:r>
            <a:r>
              <a:rPr lang="el-GR" sz="3000" b="0" dirty="0" smtClean="0"/>
              <a:t>2/</a:t>
            </a:r>
            <a:r>
              <a:rPr lang="en-US" sz="3000" b="0" dirty="0" smtClean="0"/>
              <a:t>25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95288" y="980728"/>
            <a:ext cx="820737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latin typeface="+mn-lt"/>
                <a:cs typeface="+mn-cs"/>
              </a:rPr>
              <a:t>Πολυσακχαρίτες</a:t>
            </a:r>
          </a:p>
          <a:p>
            <a:pPr marL="812800" lvl="1" indent="-3556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400" dirty="0" smtClean="0">
                <a:latin typeface="+mn-lt"/>
                <a:cs typeface="+mn-cs"/>
              </a:rPr>
              <a:t>Αποθήκες </a:t>
            </a:r>
            <a:r>
              <a:rPr lang="el-GR" sz="2400" dirty="0">
                <a:latin typeface="+mn-lt"/>
                <a:cs typeface="+mn-cs"/>
              </a:rPr>
              <a:t>ενέργειας (π.χ. </a:t>
            </a:r>
            <a:r>
              <a:rPr lang="el-GR" sz="2400" b="1" dirty="0">
                <a:solidFill>
                  <a:srgbClr val="004A82"/>
                </a:solidFill>
                <a:latin typeface="+mn-lt"/>
                <a:cs typeface="+mn-cs"/>
              </a:rPr>
              <a:t>άμυλο</a:t>
            </a:r>
            <a:r>
              <a:rPr lang="el-GR" sz="2400" dirty="0">
                <a:latin typeface="+mn-lt"/>
                <a:cs typeface="+mn-cs"/>
              </a:rPr>
              <a:t> στα φυτά, </a:t>
            </a:r>
            <a:r>
              <a:rPr lang="el-GR" sz="2400" b="1" dirty="0">
                <a:solidFill>
                  <a:srgbClr val="004A82"/>
                </a:solidFill>
                <a:latin typeface="+mn-lt"/>
                <a:cs typeface="+mn-cs"/>
              </a:rPr>
              <a:t>γλυκογόνο</a:t>
            </a:r>
            <a:r>
              <a:rPr lang="el-GR" sz="2400" dirty="0">
                <a:latin typeface="+mn-lt"/>
                <a:cs typeface="+mn-cs"/>
              </a:rPr>
              <a:t> στους </a:t>
            </a:r>
            <a:r>
              <a:rPr lang="el-GR" sz="2400" dirty="0" err="1">
                <a:latin typeface="+mn-lt"/>
                <a:cs typeface="+mn-cs"/>
              </a:rPr>
              <a:t>ζωϊκούς</a:t>
            </a:r>
            <a:r>
              <a:rPr lang="el-GR" sz="2400" dirty="0">
                <a:latin typeface="+mn-lt"/>
                <a:cs typeface="+mn-cs"/>
              </a:rPr>
              <a:t> οργανισμούς</a:t>
            </a:r>
            <a:r>
              <a:rPr lang="el-GR" sz="2400" dirty="0" smtClean="0">
                <a:latin typeface="+mn-lt"/>
                <a:cs typeface="+mn-cs"/>
              </a:rPr>
              <a:t>).</a:t>
            </a:r>
            <a:endParaRPr lang="el-GR" sz="2400" dirty="0">
              <a:latin typeface="+mn-lt"/>
              <a:cs typeface="+mn-cs"/>
            </a:endParaRPr>
          </a:p>
          <a:p>
            <a:pPr marL="812800" lvl="1" indent="-3556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400" dirty="0" smtClean="0">
                <a:latin typeface="+mn-lt"/>
                <a:cs typeface="+mn-cs"/>
              </a:rPr>
              <a:t>Δομικά </a:t>
            </a:r>
            <a:r>
              <a:rPr lang="el-GR" sz="2400" dirty="0">
                <a:latin typeface="+mn-lt"/>
                <a:cs typeface="+mn-cs"/>
              </a:rPr>
              <a:t>συστατικά (π.χ. η </a:t>
            </a:r>
            <a:r>
              <a:rPr lang="el-GR" sz="2400" b="1" dirty="0">
                <a:solidFill>
                  <a:srgbClr val="004A82"/>
                </a:solidFill>
                <a:latin typeface="+mn-lt"/>
                <a:cs typeface="+mn-cs"/>
              </a:rPr>
              <a:t>κυτταρίνη</a:t>
            </a:r>
            <a:r>
              <a:rPr lang="el-GR" sz="2400" dirty="0">
                <a:latin typeface="+mn-lt"/>
                <a:cs typeface="+mn-cs"/>
              </a:rPr>
              <a:t> στα φυτά</a:t>
            </a:r>
            <a:r>
              <a:rPr lang="el-GR" sz="2400" dirty="0" smtClean="0">
                <a:latin typeface="+mn-lt"/>
                <a:cs typeface="+mn-cs"/>
              </a:rPr>
              <a:t>).</a:t>
            </a:r>
            <a:endParaRPr lang="el-GR" sz="2400" dirty="0">
              <a:latin typeface="+mn-lt"/>
              <a:cs typeface="+mn-cs"/>
            </a:endParaRPr>
          </a:p>
        </p:txBody>
      </p:sp>
      <p:sp>
        <p:nvSpPr>
          <p:cNvPr id="8196" name="4 - Ορθογώνιο"/>
          <p:cNvSpPr>
            <a:spLocks noChangeArrowheads="1"/>
          </p:cNvSpPr>
          <p:nvPr/>
        </p:nvSpPr>
        <p:spPr bwMode="auto">
          <a:xfrm>
            <a:off x="395287" y="5167313"/>
            <a:ext cx="8207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2400" b="1" dirty="0" err="1">
                <a:latin typeface="+mn-lt"/>
              </a:rPr>
              <a:t>Γλυκόλυση</a:t>
            </a:r>
            <a:endParaRPr lang="el-GR" altLang="el-GR" sz="2400" b="1" dirty="0">
              <a:latin typeface="+mn-lt"/>
            </a:endParaRPr>
          </a:p>
          <a:p>
            <a:pPr marL="722313" lvl="1" indent="-342900" eaLnBrk="1" hangingPunct="1">
              <a:buFont typeface="Courier New" panose="02070309020205020404" pitchFamily="49" charset="0"/>
              <a:buChar char="o"/>
            </a:pPr>
            <a:r>
              <a:rPr lang="el-GR" altLang="el-GR" sz="2400" dirty="0" smtClean="0">
                <a:latin typeface="+mn-lt"/>
              </a:rPr>
              <a:t>Αποικοδόμηση </a:t>
            </a:r>
            <a:r>
              <a:rPr lang="el-GR" altLang="el-GR" sz="2400" dirty="0">
                <a:latin typeface="+mn-lt"/>
              </a:rPr>
              <a:t>της γλυκόζης για κάλυψη ενεργειακών </a:t>
            </a:r>
            <a:r>
              <a:rPr lang="el-GR" altLang="el-GR" sz="2400" dirty="0" smtClean="0">
                <a:latin typeface="+mn-lt"/>
              </a:rPr>
              <a:t>αναγκών.</a:t>
            </a:r>
            <a:endParaRPr lang="el-GR" altLang="el-GR" sz="2400" dirty="0">
              <a:latin typeface="+mn-lt"/>
            </a:endParaRPr>
          </a:p>
        </p:txBody>
      </p:sp>
      <p:pic>
        <p:nvPicPr>
          <p:cNvPr id="6" name="Picture 9" descr="File:Amylose 3Dprojection.corrected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44" y="2675730"/>
            <a:ext cx="4676254" cy="224946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050453" y="2675730"/>
            <a:ext cx="1108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 err="1">
                <a:latin typeface="+mn-lt"/>
                <a:cs typeface="+mn-cs"/>
              </a:rPr>
              <a:t>αμυλόζη</a:t>
            </a:r>
            <a:endParaRPr lang="el-GR" sz="2000" b="1" dirty="0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5963" y="2997200"/>
            <a:ext cx="876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004A82"/>
                </a:solidFill>
                <a:latin typeface="+mn-lt"/>
                <a:cs typeface="+mn-cs"/>
              </a:rPr>
              <a:t>άμυλο</a:t>
            </a:r>
          </a:p>
        </p:txBody>
      </p:sp>
      <p:sp>
        <p:nvSpPr>
          <p:cNvPr id="9" name="Rectangle 8"/>
          <p:cNvSpPr/>
          <p:nvPr/>
        </p:nvSpPr>
        <p:spPr>
          <a:xfrm>
            <a:off x="5219700" y="3716338"/>
            <a:ext cx="1108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 err="1">
                <a:solidFill>
                  <a:srgbClr val="004A82"/>
                </a:solidFill>
                <a:latin typeface="+mn-lt"/>
                <a:cs typeface="+mn-cs"/>
              </a:rPr>
              <a:t>αμυλόζη</a:t>
            </a:r>
            <a:endParaRPr lang="el-GR" sz="2000" b="1" dirty="0">
              <a:solidFill>
                <a:srgbClr val="004A82"/>
              </a:solidFill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2225" y="3716338"/>
            <a:ext cx="1718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 err="1">
                <a:solidFill>
                  <a:srgbClr val="004A82"/>
                </a:solidFill>
                <a:latin typeface="+mn-lt"/>
                <a:cs typeface="+mn-cs"/>
              </a:rPr>
              <a:t>αμυλοπηκτίνη</a:t>
            </a:r>
            <a:endParaRPr lang="el-GR" sz="2000" b="1" dirty="0">
              <a:solidFill>
                <a:srgbClr val="004A82"/>
              </a:solidFill>
              <a:latin typeface="+mn-lt"/>
              <a:cs typeface="+mn-cs"/>
            </a:endParaRPr>
          </a:p>
        </p:txBody>
      </p:sp>
      <p:cxnSp>
        <p:nvCxnSpPr>
          <p:cNvPr id="11" name="9 - Ευθύγραμμο βέλος σύνδεσης"/>
          <p:cNvCxnSpPr>
            <a:stCxn id="8" idx="2"/>
            <a:endCxn id="9" idx="0"/>
          </p:cNvCxnSpPr>
          <p:nvPr/>
        </p:nvCxnSpPr>
        <p:spPr>
          <a:xfrm flipH="1">
            <a:off x="5773923" y="3397310"/>
            <a:ext cx="460045" cy="3190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9 - Ευθύγραμμο βέλος σύνδεσης"/>
          <p:cNvCxnSpPr>
            <a:stCxn id="8" idx="2"/>
            <a:endCxn id="10" idx="0"/>
          </p:cNvCxnSpPr>
          <p:nvPr/>
        </p:nvCxnSpPr>
        <p:spPr>
          <a:xfrm>
            <a:off x="6233968" y="3397310"/>
            <a:ext cx="997563" cy="3190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15" name="Rectangle 7"/>
          <p:cNvSpPr/>
          <p:nvPr/>
        </p:nvSpPr>
        <p:spPr>
          <a:xfrm>
            <a:off x="2471684" y="4917559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Amylose </a:t>
            </a:r>
            <a:r>
              <a:rPr lang="en-US" sz="1200" dirty="0" smtClean="0">
                <a:latin typeface="+mn-lt"/>
                <a:hlinkClick r:id="rId4"/>
              </a:rPr>
              <a:t>3Dprojection.corrected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Glycoform (page does not exist)"/>
              </a:rPr>
              <a:t>Glycoform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0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n-US" sz="3000" b="0" dirty="0" smtClean="0">
                <a:solidFill>
                  <a:prstClr val="black"/>
                </a:solidFill>
              </a:rPr>
              <a:t>3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92080" y="1124744"/>
            <a:ext cx="3672408" cy="5328592"/>
          </a:xfrm>
        </p:spPr>
        <p:txBody>
          <a:bodyPr>
            <a:normAutofit/>
          </a:bodyPr>
          <a:lstStyle/>
          <a:p>
            <a:r>
              <a:rPr lang="el-GR" altLang="el-GR" dirty="0"/>
              <a:t>Ο </a:t>
            </a:r>
            <a:r>
              <a:rPr lang="el-GR" altLang="el-GR" b="1" dirty="0" err="1">
                <a:solidFill>
                  <a:schemeClr val="tx2"/>
                </a:solidFill>
              </a:rPr>
              <a:t>Γλυκαιμικός</a:t>
            </a:r>
            <a:r>
              <a:rPr lang="el-GR" altLang="el-GR" b="1" dirty="0">
                <a:solidFill>
                  <a:schemeClr val="tx2"/>
                </a:solidFill>
              </a:rPr>
              <a:t> δείκτης τροφών </a:t>
            </a:r>
            <a:r>
              <a:rPr lang="el-GR" altLang="el-GR" dirty="0"/>
              <a:t>είναι ένας αριθμός, που δείχνει την ικανότητα μιας τροφής, που αποτελείται από υδατάνθρακες να ανεβάσει την γλυκόζη του αίματος, σε σύγκριση με μια τροφή αναφοράς, όπως η καθαρή γλυκόζη ή το άσπρο ψωμί. </a:t>
            </a:r>
          </a:p>
          <a:p>
            <a:endParaRPr lang="el-G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21506"/>
              </p:ext>
            </p:extLst>
          </p:nvPr>
        </p:nvGraphicFramePr>
        <p:xfrm>
          <a:off x="179513" y="1052736"/>
          <a:ext cx="5040559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884"/>
                <a:gridCol w="2365675"/>
              </a:tblGrid>
              <a:tr h="5688632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Γλυκόζη 100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Σακχαρόζη 59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Μέλι 90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Μαρμελάδα 55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Φρουκτόζη 20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Άσπρο ψωμί 69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Ψωμί ολικής αλέσεως 72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Σπαγγέτι άσπρα 50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Σπαγγέτι ολικής 42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Ρύζι άσπρο 72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Ρύζι καστανό 66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err="1" smtClean="0">
                          <a:solidFill>
                            <a:schemeClr val="tx1"/>
                          </a:solidFill>
                        </a:rPr>
                        <a:t>Μούσλι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 66 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Πατάτες (βραστές) 70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Πατάτες ψητές 80-95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Πουρές πατάτας 90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Μαγειρεμένα καρότα 85</a:t>
                      </a:r>
                    </a:p>
                    <a:p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Μπισκότα 70 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2" marB="45712">
                    <a:solidFill>
                      <a:schemeClr val="accent1">
                        <a:lumMod val="20000"/>
                        <a:lumOff val="8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Αρακάς 50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Πράσινα </a:t>
                      </a:r>
                      <a:r>
                        <a:rPr lang="el-GR" sz="1800" dirty="0" err="1" smtClean="0">
                          <a:solidFill>
                            <a:schemeClr val="tx1"/>
                          </a:solidFill>
                        </a:rPr>
                        <a:t>λαχ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l-GR" sz="1800" dirty="0" err="1" smtClean="0">
                          <a:solidFill>
                            <a:schemeClr val="tx1"/>
                          </a:solidFill>
                        </a:rPr>
                        <a:t>κά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, ντομάτες &lt;15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Φακές 29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Φασόλια γίγαντες 36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err="1" smtClean="0">
                          <a:solidFill>
                            <a:schemeClr val="tx1"/>
                          </a:solidFill>
                        </a:rPr>
                        <a:t>Ρεβύθια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 30 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Σόγια 15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Μήλα 39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Μπανάνες 62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Πορτοκάλια 40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Αχλάδια 47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Σταφίδες 64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Παγωτό 36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Άπαχο γάλα 32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Ολικό γάλα 34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Γιαούρτι 36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Μαύρη σοκολάτα 22 </a:t>
                      </a:r>
                      <a:br>
                        <a:rPr lang="el-GR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Σοκολάτα 70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2" marB="45712">
                    <a:solidFill>
                      <a:schemeClr val="accent1">
                        <a:lumMod val="20000"/>
                        <a:lumOff val="80000"/>
                        <a:alpha val="8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5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n-US" sz="3000" b="0" dirty="0" smtClean="0">
                <a:solidFill>
                  <a:prstClr val="black"/>
                </a:solidFill>
              </a:rPr>
              <a:t>4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sp>
        <p:nvSpPr>
          <p:cNvPr id="6147" name="4 - TextBox"/>
          <p:cNvSpPr txBox="1">
            <a:spLocks noChangeArrowheads="1"/>
          </p:cNvSpPr>
          <p:nvPr/>
        </p:nvSpPr>
        <p:spPr bwMode="auto">
          <a:xfrm>
            <a:off x="684213" y="1125538"/>
            <a:ext cx="7991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800" dirty="0">
                <a:latin typeface="+mn-lt"/>
                <a:ea typeface="BatangChe" pitchFamily="49" charset="-127"/>
              </a:rPr>
              <a:t>☞ </a:t>
            </a:r>
            <a:r>
              <a:rPr lang="el-GR" sz="2800" dirty="0" err="1">
                <a:latin typeface="+mn-lt"/>
              </a:rPr>
              <a:t>Αλδεϋδομάδα</a:t>
            </a:r>
            <a:r>
              <a:rPr lang="el-GR" sz="2800" dirty="0">
                <a:latin typeface="+mn-lt"/>
              </a:rPr>
              <a:t>		</a:t>
            </a:r>
            <a:r>
              <a:rPr lang="el-GR" sz="2800" dirty="0">
                <a:latin typeface="+mn-lt"/>
                <a:sym typeface="Wingdings"/>
              </a:rPr>
              <a:t>	</a:t>
            </a:r>
            <a:r>
              <a:rPr lang="el-GR" sz="2800" dirty="0" err="1">
                <a:latin typeface="+mn-lt"/>
              </a:rPr>
              <a:t>αλδόζη</a:t>
            </a:r>
            <a:endParaRPr lang="el-GR" sz="2800" dirty="0">
              <a:latin typeface="+mn-lt"/>
            </a:endParaRPr>
          </a:p>
          <a:p>
            <a:pPr>
              <a:defRPr/>
            </a:pPr>
            <a:r>
              <a:rPr lang="el-GR" sz="2800" dirty="0">
                <a:latin typeface="+mn-lt"/>
                <a:ea typeface="BatangChe" pitchFamily="49" charset="-127"/>
              </a:rPr>
              <a:t>☞ </a:t>
            </a:r>
            <a:r>
              <a:rPr lang="el-GR" sz="2800" dirty="0" err="1">
                <a:latin typeface="+mn-lt"/>
              </a:rPr>
              <a:t>Κετονομάδα</a:t>
            </a:r>
            <a:r>
              <a:rPr lang="el-GR" sz="2800" dirty="0">
                <a:latin typeface="+mn-lt"/>
              </a:rPr>
              <a:t>		</a:t>
            </a:r>
            <a:r>
              <a:rPr lang="el-GR" sz="2800" dirty="0">
                <a:latin typeface="+mn-lt"/>
                <a:sym typeface="Wingdings"/>
              </a:rPr>
              <a:t> 	</a:t>
            </a:r>
            <a:r>
              <a:rPr lang="el-GR" sz="2800" dirty="0" err="1">
                <a:latin typeface="+mn-lt"/>
              </a:rPr>
              <a:t>κετόζη</a:t>
            </a:r>
            <a:endParaRPr lang="el-GR" sz="2800" dirty="0">
              <a:latin typeface="+mn-lt"/>
            </a:endParaRPr>
          </a:p>
        </p:txBody>
      </p:sp>
      <p:sp>
        <p:nvSpPr>
          <p:cNvPr id="6148" name="5 - TextBox"/>
          <p:cNvSpPr txBox="1">
            <a:spLocks noChangeArrowheads="1"/>
          </p:cNvSpPr>
          <p:nvPr/>
        </p:nvSpPr>
        <p:spPr bwMode="auto">
          <a:xfrm>
            <a:off x="611188" y="2565400"/>
            <a:ext cx="49323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400" dirty="0">
                <a:latin typeface="+mn-lt"/>
                <a:ea typeface="BatangChe" pitchFamily="49" charset="-127"/>
              </a:rPr>
              <a:t>☞ </a:t>
            </a:r>
            <a:r>
              <a:rPr lang="el-GR" sz="2400" dirty="0">
                <a:latin typeface="+mn-lt"/>
              </a:rPr>
              <a:t>3 άτομα </a:t>
            </a:r>
            <a:r>
              <a:rPr lang="en-US" sz="2400" dirty="0">
                <a:latin typeface="+mn-lt"/>
              </a:rPr>
              <a:t>C</a:t>
            </a:r>
            <a:r>
              <a:rPr lang="el-GR" sz="2400" dirty="0">
                <a:latin typeface="+mn-lt"/>
              </a:rPr>
              <a:t> 		</a:t>
            </a:r>
            <a:r>
              <a:rPr lang="el-GR" sz="2400" dirty="0">
                <a:latin typeface="+mn-lt"/>
                <a:sym typeface="Wingdings"/>
              </a:rPr>
              <a:t> 	</a:t>
            </a:r>
            <a:r>
              <a:rPr lang="el-GR" sz="2400" dirty="0" err="1">
                <a:latin typeface="+mn-lt"/>
              </a:rPr>
              <a:t>τριόζη</a:t>
            </a:r>
            <a:endParaRPr lang="el-GR" sz="2400" dirty="0">
              <a:latin typeface="+mn-lt"/>
            </a:endParaRPr>
          </a:p>
          <a:p>
            <a:pPr>
              <a:defRPr/>
            </a:pPr>
            <a:r>
              <a:rPr lang="el-GR" sz="2400" dirty="0">
                <a:latin typeface="+mn-lt"/>
                <a:ea typeface="BatangChe" pitchFamily="49" charset="-127"/>
              </a:rPr>
              <a:t>☞ </a:t>
            </a:r>
            <a:r>
              <a:rPr lang="el-GR" sz="2400" dirty="0">
                <a:latin typeface="+mn-lt"/>
              </a:rPr>
              <a:t>4 άτομα </a:t>
            </a:r>
            <a:r>
              <a:rPr lang="en-US" sz="2400" dirty="0">
                <a:latin typeface="+mn-lt"/>
              </a:rPr>
              <a:t>C</a:t>
            </a:r>
            <a:r>
              <a:rPr lang="el-GR" sz="2400" dirty="0">
                <a:latin typeface="+mn-lt"/>
              </a:rPr>
              <a:t> 		</a:t>
            </a:r>
            <a:r>
              <a:rPr lang="el-GR" sz="2400" dirty="0">
                <a:latin typeface="+mn-lt"/>
                <a:sym typeface="Wingdings"/>
              </a:rPr>
              <a:t> 	</a:t>
            </a:r>
            <a:r>
              <a:rPr lang="el-GR" sz="2400" dirty="0" err="1">
                <a:latin typeface="+mn-lt"/>
              </a:rPr>
              <a:t>τετρόζη</a:t>
            </a:r>
            <a:endParaRPr lang="el-GR" sz="2400" dirty="0">
              <a:latin typeface="+mn-lt"/>
            </a:endParaRPr>
          </a:p>
          <a:p>
            <a:pPr>
              <a:defRPr/>
            </a:pPr>
            <a:r>
              <a:rPr lang="el-GR" sz="2400" dirty="0">
                <a:latin typeface="+mn-lt"/>
                <a:ea typeface="BatangChe" pitchFamily="49" charset="-127"/>
              </a:rPr>
              <a:t>☞ </a:t>
            </a:r>
            <a:r>
              <a:rPr lang="el-GR" sz="2400" dirty="0">
                <a:latin typeface="+mn-lt"/>
              </a:rPr>
              <a:t>5 άτομα </a:t>
            </a:r>
            <a:r>
              <a:rPr lang="en-US" sz="2400" dirty="0">
                <a:latin typeface="+mn-lt"/>
              </a:rPr>
              <a:t>C</a:t>
            </a:r>
            <a:r>
              <a:rPr lang="el-GR" sz="2400" dirty="0">
                <a:latin typeface="+mn-lt"/>
                <a:sym typeface="Wingdings"/>
              </a:rPr>
              <a:t> 			</a:t>
            </a:r>
            <a:r>
              <a:rPr lang="el-GR" sz="2400" dirty="0" err="1">
                <a:latin typeface="+mn-lt"/>
              </a:rPr>
              <a:t>πεντόζη</a:t>
            </a:r>
            <a:endParaRPr lang="el-GR" sz="2400" dirty="0">
              <a:latin typeface="+mn-lt"/>
            </a:endParaRPr>
          </a:p>
          <a:p>
            <a:pPr>
              <a:defRPr/>
            </a:pPr>
            <a:r>
              <a:rPr lang="el-GR" sz="2400" dirty="0">
                <a:latin typeface="+mn-lt"/>
                <a:ea typeface="BatangChe" pitchFamily="49" charset="-127"/>
              </a:rPr>
              <a:t>☞ </a:t>
            </a:r>
            <a:r>
              <a:rPr lang="el-GR" sz="2400" dirty="0">
                <a:latin typeface="+mn-lt"/>
              </a:rPr>
              <a:t>6 άτομα </a:t>
            </a:r>
            <a:r>
              <a:rPr lang="en-US" sz="2400" dirty="0">
                <a:latin typeface="+mn-lt"/>
              </a:rPr>
              <a:t>C</a:t>
            </a:r>
            <a:r>
              <a:rPr lang="el-GR" sz="2400" dirty="0">
                <a:latin typeface="+mn-lt"/>
              </a:rPr>
              <a:t> 		</a:t>
            </a:r>
            <a:r>
              <a:rPr lang="el-GR" sz="2400" dirty="0">
                <a:latin typeface="+mn-lt"/>
                <a:sym typeface="Wingdings"/>
              </a:rPr>
              <a:t>	</a:t>
            </a:r>
            <a:r>
              <a:rPr lang="el-GR" sz="2400" dirty="0" err="1">
                <a:latin typeface="+mn-lt"/>
              </a:rPr>
              <a:t>εξόζη</a:t>
            </a:r>
            <a:r>
              <a:rPr lang="el-GR" sz="2400" dirty="0">
                <a:latin typeface="+mn-lt"/>
              </a:rPr>
              <a:t> </a:t>
            </a:r>
          </a:p>
        </p:txBody>
      </p:sp>
      <p:sp>
        <p:nvSpPr>
          <p:cNvPr id="7173" name="6 - TextBox"/>
          <p:cNvSpPr txBox="1">
            <a:spLocks noChangeArrowheads="1"/>
          </p:cNvSpPr>
          <p:nvPr/>
        </p:nvSpPr>
        <p:spPr bwMode="auto">
          <a:xfrm>
            <a:off x="1258888" y="4797425"/>
            <a:ext cx="49323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dirty="0">
                <a:latin typeface="+mn-lt"/>
                <a:sym typeface="Symbol" pitchFamily="18" charset="2"/>
              </a:rPr>
              <a:t> </a:t>
            </a:r>
            <a:r>
              <a:rPr lang="el-GR" altLang="el-GR" sz="2000" dirty="0">
                <a:latin typeface="+mn-lt"/>
              </a:rPr>
              <a:t>Γλυκόζη </a:t>
            </a:r>
            <a:r>
              <a:rPr lang="el-GR" altLang="el-GR" sz="2000" dirty="0" err="1">
                <a:latin typeface="+mn-lt"/>
              </a:rPr>
              <a:t>αλδοεξόζη</a:t>
            </a:r>
            <a:endParaRPr lang="el-GR" altLang="el-GR" sz="2000" dirty="0">
              <a:latin typeface="+mn-lt"/>
            </a:endParaRPr>
          </a:p>
          <a:p>
            <a:pPr eaLnBrk="1" hangingPunct="1"/>
            <a:r>
              <a:rPr lang="el-GR" altLang="el-GR" sz="2000" dirty="0">
                <a:latin typeface="+mn-lt"/>
                <a:sym typeface="Symbol" pitchFamily="18" charset="2"/>
              </a:rPr>
              <a:t> </a:t>
            </a:r>
            <a:r>
              <a:rPr lang="el-GR" altLang="el-GR" sz="2000" dirty="0" err="1">
                <a:latin typeface="+mn-lt"/>
              </a:rPr>
              <a:t>Ριβόζη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αλδοπεντόζη</a:t>
            </a:r>
            <a:endParaRPr lang="el-GR" altLang="el-GR" sz="2000" dirty="0">
              <a:latin typeface="+mn-lt"/>
            </a:endParaRPr>
          </a:p>
          <a:p>
            <a:pPr eaLnBrk="1" hangingPunct="1"/>
            <a:r>
              <a:rPr lang="el-GR" altLang="el-GR" sz="2000" dirty="0">
                <a:latin typeface="+mn-lt"/>
                <a:sym typeface="Symbol" pitchFamily="18" charset="2"/>
              </a:rPr>
              <a:t> </a:t>
            </a:r>
            <a:r>
              <a:rPr lang="el-GR" altLang="el-GR" sz="2000" dirty="0">
                <a:latin typeface="+mn-lt"/>
              </a:rPr>
              <a:t>Φρουκτόζη </a:t>
            </a:r>
            <a:r>
              <a:rPr lang="el-GR" altLang="el-GR" sz="2000" dirty="0" err="1">
                <a:latin typeface="+mn-lt"/>
              </a:rPr>
              <a:t>κετοεξόζη</a:t>
            </a:r>
            <a:endParaRPr lang="el-GR" altLang="el-GR" sz="2000" dirty="0">
              <a:latin typeface="+mn-lt"/>
            </a:endParaRPr>
          </a:p>
        </p:txBody>
      </p:sp>
      <p:pic>
        <p:nvPicPr>
          <p:cNvPr id="7174" name="Picture 5" descr="File:Glucose chain structure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133849"/>
            <a:ext cx="2550851" cy="1166813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File:D-fructose CASCC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91" y="5811839"/>
            <a:ext cx="2494026" cy="1001538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File:D-Ribos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4" y="5445125"/>
            <a:ext cx="1982013" cy="981988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- Ευθύγραμμο βέλος σύνδεσης"/>
          <p:cNvCxnSpPr/>
          <p:nvPr/>
        </p:nvCxnSpPr>
        <p:spPr>
          <a:xfrm flipV="1">
            <a:off x="3708400" y="4797425"/>
            <a:ext cx="1008063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3708400" y="5300663"/>
            <a:ext cx="1511300" cy="431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12" name="Rectangle 7"/>
          <p:cNvSpPr/>
          <p:nvPr/>
        </p:nvSpPr>
        <p:spPr>
          <a:xfrm>
            <a:off x="7410889" y="4698765"/>
            <a:ext cx="17281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8"/>
              </a:rPr>
              <a:t>Glucose chain </a:t>
            </a:r>
            <a:r>
              <a:rPr lang="en-US" sz="1100" dirty="0" smtClean="0">
                <a:latin typeface="+mn-lt"/>
                <a:hlinkClick r:id="rId8"/>
              </a:rPr>
              <a:t>structure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100" dirty="0" err="1">
                <a:latin typeface="+mn-lt"/>
                <a:hlinkClick r:id="rId9" tooltip="User:Acdx"/>
              </a:rPr>
              <a:t>Acdx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5167606" y="6441354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 smtClean="0">
                <a:latin typeface="+mn-lt"/>
                <a:hlinkClick r:id="rId10"/>
              </a:rPr>
              <a:t>D-Ribose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100" dirty="0">
                <a:latin typeface="+mn-lt"/>
                <a:hlinkClick r:id="rId11" tooltip="User:Edgar181"/>
              </a:rPr>
              <a:t>Edgar181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0" y="6351712"/>
            <a:ext cx="2411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12"/>
              </a:rPr>
              <a:t>D-fructose </a:t>
            </a:r>
            <a:r>
              <a:rPr lang="en-US" sz="1100" dirty="0" smtClean="0">
                <a:latin typeface="+mn-lt"/>
                <a:hlinkClick r:id="rId12"/>
              </a:rPr>
              <a:t>CASCC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100" dirty="0" smtClean="0">
                <a:latin typeface="+mn-lt"/>
                <a:hlinkClick r:id="rId11" tooltip="User:Edgar181"/>
              </a:rPr>
              <a:t>Edgar181</a:t>
            </a:r>
            <a:r>
              <a:rPr lang="en-US" sz="1100" dirty="0" smtClean="0">
                <a:latin typeface="+mn-lt"/>
              </a:rPr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13"/>
              </a:rPr>
              <a:t>CC BY 3.0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51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n-US" sz="3000" b="0" dirty="0" smtClean="0">
                <a:solidFill>
                  <a:prstClr val="black"/>
                </a:solidFill>
              </a:rPr>
              <a:t>5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400" b="1" dirty="0"/>
              <a:t>Ανάγοντα σάκχαρα…</a:t>
            </a:r>
          </a:p>
          <a:p>
            <a:pPr marL="0" indent="0">
              <a:buNone/>
              <a:defRPr/>
            </a:pPr>
            <a:r>
              <a:rPr lang="el-GR" sz="2400" dirty="0">
                <a:ea typeface="BatangChe"/>
              </a:rPr>
              <a:t>☞ </a:t>
            </a:r>
            <a:r>
              <a:rPr lang="el-GR" sz="2400" dirty="0"/>
              <a:t>εκείνα που ανάγουν τα ιόντα </a:t>
            </a:r>
            <a:r>
              <a:rPr lang="en-US" sz="2400" dirty="0"/>
              <a:t>Cu</a:t>
            </a:r>
            <a:r>
              <a:rPr lang="en-US" sz="2400" baseline="30000" dirty="0"/>
              <a:t>2+</a:t>
            </a:r>
            <a:r>
              <a:rPr lang="en-US" sz="2400" dirty="0"/>
              <a:t> </a:t>
            </a:r>
            <a:r>
              <a:rPr lang="el-GR" sz="2400" dirty="0"/>
              <a:t>του αντιδραστηρίου </a:t>
            </a:r>
            <a:r>
              <a:rPr lang="en-US" sz="2400" dirty="0"/>
              <a:t>Fehling </a:t>
            </a:r>
            <a:r>
              <a:rPr lang="el-GR" sz="2400" dirty="0"/>
              <a:t>ή</a:t>
            </a:r>
          </a:p>
          <a:p>
            <a:pPr marL="0" indent="0">
              <a:buNone/>
              <a:defRPr/>
            </a:pPr>
            <a:r>
              <a:rPr lang="el-GR" sz="2400" dirty="0">
                <a:ea typeface="BatangChe"/>
              </a:rPr>
              <a:t>☞ </a:t>
            </a:r>
            <a:r>
              <a:rPr lang="el-GR" sz="2400" dirty="0"/>
              <a:t>οξειδώνονται από το αντιδραστήριο </a:t>
            </a:r>
            <a:r>
              <a:rPr lang="en-US" sz="2400" dirty="0"/>
              <a:t>Fehling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>
                <a:ea typeface="BatangChe"/>
                <a:sym typeface="Wingdings"/>
              </a:rPr>
              <a:t></a:t>
            </a:r>
            <a:r>
              <a:rPr lang="el-GR" sz="2400" b="1" dirty="0" smtClean="0">
                <a:solidFill>
                  <a:schemeClr val="tx2"/>
                </a:solidFill>
                <a:ea typeface="BatangChe"/>
                <a:sym typeface="Wingdings"/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να </a:t>
            </a:r>
            <a:r>
              <a:rPr lang="el-GR" sz="2400" b="1" dirty="0">
                <a:solidFill>
                  <a:schemeClr val="tx2"/>
                </a:solidFill>
              </a:rPr>
              <a:t>υπάρχει </a:t>
            </a:r>
            <a:r>
              <a:rPr lang="el-GR" sz="2400" b="1" dirty="0" err="1">
                <a:solidFill>
                  <a:schemeClr val="tx2"/>
                </a:solidFill>
              </a:rPr>
              <a:t>αλδεϋδομάδα</a:t>
            </a:r>
            <a:r>
              <a:rPr lang="el-GR" sz="2400" b="1" dirty="0">
                <a:solidFill>
                  <a:schemeClr val="tx2"/>
                </a:solidFill>
              </a:rPr>
              <a:t> </a:t>
            </a:r>
            <a:r>
              <a:rPr lang="el-GR" sz="2400" dirty="0"/>
              <a:t>στο μόριο ή να μπορεί να σχηματιστεί μέσω </a:t>
            </a:r>
            <a:r>
              <a:rPr lang="el-GR" sz="2400" dirty="0" err="1"/>
              <a:t>ισομερείωσης</a:t>
            </a:r>
            <a:endParaRPr lang="el-GR" sz="2400" dirty="0"/>
          </a:p>
          <a:p>
            <a:endParaRPr lang="el-GR" sz="2400" dirty="0"/>
          </a:p>
        </p:txBody>
      </p:sp>
      <p:pic>
        <p:nvPicPr>
          <p:cNvPr id="7173" name="Picture 5" descr="http://www.chem.ucalgary.ca/courses/350/Carey5th/Ch25/redsugar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4725144"/>
            <a:ext cx="8909050" cy="9350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286000" y="587931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chem.ucalgary.ca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8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n-US" sz="3000" b="0" dirty="0" smtClean="0">
                <a:solidFill>
                  <a:prstClr val="black"/>
                </a:solidFill>
              </a:rPr>
              <a:t>6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62602" y="4798313"/>
            <a:ext cx="7848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l-GR" altLang="el-GR" sz="2200" dirty="0">
                <a:latin typeface="+mn-lt"/>
                <a:sym typeface="Wingdings" pitchFamily="2" charset="2"/>
              </a:rPr>
              <a:t> </a:t>
            </a:r>
            <a:r>
              <a:rPr lang="el-GR" altLang="el-GR" sz="2200" dirty="0" err="1">
                <a:latin typeface="+mn-lt"/>
                <a:sym typeface="Wingdings" pitchFamily="2" charset="2"/>
              </a:rPr>
              <a:t>Κετόζες</a:t>
            </a:r>
            <a:r>
              <a:rPr lang="el-GR" altLang="el-GR" sz="2200" dirty="0">
                <a:latin typeface="+mn-lt"/>
                <a:sym typeface="Wingdings" pitchFamily="2" charset="2"/>
              </a:rPr>
              <a:t>  </a:t>
            </a:r>
            <a:r>
              <a:rPr lang="el-GR" altLang="el-GR" sz="2200" dirty="0" err="1">
                <a:latin typeface="+mn-lt"/>
                <a:sym typeface="Wingdings" pitchFamily="2" charset="2"/>
              </a:rPr>
              <a:t>αλδόζες</a:t>
            </a:r>
            <a:r>
              <a:rPr lang="el-GR" altLang="el-GR" sz="2200" dirty="0">
                <a:latin typeface="+mn-lt"/>
                <a:sym typeface="Wingdings" pitchFamily="2" charset="2"/>
              </a:rPr>
              <a:t> (μέσω </a:t>
            </a:r>
            <a:r>
              <a:rPr lang="el-GR" altLang="el-GR" sz="2200" dirty="0" err="1">
                <a:latin typeface="+mn-lt"/>
                <a:sym typeface="Wingdings" pitchFamily="2" charset="2"/>
              </a:rPr>
              <a:t>ταυτομερείωσης</a:t>
            </a:r>
            <a:r>
              <a:rPr lang="el-GR" altLang="el-GR" sz="2200" dirty="0">
                <a:latin typeface="+mn-lt"/>
                <a:sym typeface="Wingdings" pitchFamily="2" charset="2"/>
              </a:rPr>
              <a:t>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850" y="1351974"/>
            <a:ext cx="7848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l-GR" altLang="el-GR" sz="2200" dirty="0">
                <a:latin typeface="+mn-lt"/>
              </a:rPr>
              <a:t> Κυκλικές </a:t>
            </a:r>
            <a:r>
              <a:rPr lang="el-GR" altLang="el-GR" sz="2200" dirty="0" err="1">
                <a:latin typeface="+mn-lt"/>
              </a:rPr>
              <a:t>ημιακεταλικές</a:t>
            </a:r>
            <a:r>
              <a:rPr lang="el-GR" altLang="el-GR" sz="2200" dirty="0">
                <a:latin typeface="+mn-lt"/>
              </a:rPr>
              <a:t> μορφές </a:t>
            </a:r>
            <a:r>
              <a:rPr lang="el-GR" altLang="el-GR" sz="2200" dirty="0" err="1">
                <a:latin typeface="+mn-lt"/>
              </a:rPr>
              <a:t>αλδοζών</a:t>
            </a:r>
            <a:r>
              <a:rPr lang="el-GR" altLang="el-GR" sz="2200" dirty="0">
                <a:latin typeface="+mn-lt"/>
              </a:rPr>
              <a:t>  </a:t>
            </a:r>
            <a:r>
              <a:rPr lang="el-GR" altLang="el-GR" sz="2200" dirty="0">
                <a:latin typeface="+mn-lt"/>
                <a:sym typeface="Wingdings" pitchFamily="2" charset="2"/>
              </a:rPr>
              <a:t> </a:t>
            </a:r>
            <a:r>
              <a:rPr lang="el-GR" altLang="el-GR" sz="2200" dirty="0" smtClean="0">
                <a:latin typeface="+mn-lt"/>
                <a:sym typeface="Wingdings" pitchFamily="2" charset="2"/>
              </a:rPr>
              <a:t>αλδεΰδη</a:t>
            </a:r>
            <a:endParaRPr lang="el-GR" altLang="el-GR" sz="2200" dirty="0">
              <a:latin typeface="+mn-lt"/>
              <a:sym typeface="Wingdings" pitchFamily="2" charset="2"/>
            </a:endParaRPr>
          </a:p>
        </p:txBody>
      </p:sp>
      <p:pic>
        <p:nvPicPr>
          <p:cNvPr id="50180" name="Picture 4" descr="http://www.chem.ucalgary.ca/courses/350/Carey5th/Ch25/me-b-d-glucose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871" y="4290313"/>
            <a:ext cx="1947863" cy="1016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50182" name="Picture 6" descr="http://www.chem.ucalgary.ca/courses/350/Carey5th/Ch25/sucrose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4956" y="2420888"/>
            <a:ext cx="2716212" cy="16573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50184" name="Picture 8" descr="tautomerisation of a ketose to an aldo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8" y="5229225"/>
            <a:ext cx="5768975" cy="1295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9224" name="Picture 10" descr="D-gluco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040062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5206335" y="1928693"/>
            <a:ext cx="4077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200" b="1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Ακετάλες</a:t>
            </a:r>
            <a:r>
              <a:rPr lang="el-GR" altLang="el-GR" sz="22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: μη ανάγοντα σάκχαρα</a:t>
            </a:r>
            <a:endParaRPr lang="el-GR" altLang="el-GR" sz="2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825" y="991612"/>
            <a:ext cx="24706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>
                <a:latin typeface="+mn-lt"/>
              </a:rPr>
              <a:t>Ανάγοντα σάκχαρα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6191962" y="6236877"/>
            <a:ext cx="1581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chem.ucalgary.ca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9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n-US" sz="3000" b="0" dirty="0" smtClean="0">
                <a:solidFill>
                  <a:prstClr val="black"/>
                </a:solidFill>
              </a:rPr>
              <a:t>7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pic>
        <p:nvPicPr>
          <p:cNvPr id="10243" name="Picture 4" descr="File:Acetal formation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620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File:Ketal form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93207"/>
            <a:ext cx="7620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>
            <a:off x="1411833" y="2990719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Acetal formation </a:t>
            </a:r>
            <a:r>
              <a:rPr lang="en-US" sz="1200" dirty="0" smtClean="0">
                <a:latin typeface="+mn-lt"/>
                <a:hlinkClick r:id="rId4"/>
              </a:rPr>
              <a:t>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Siminsheybani (page does not exist)"/>
              </a:rPr>
              <a:t>Siminsheybani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1411833" y="5528265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Ketal </a:t>
            </a:r>
            <a:r>
              <a:rPr lang="en-US" sz="1200" dirty="0" smtClean="0">
                <a:latin typeface="+mn-lt"/>
                <a:hlinkClick r:id="rId7"/>
              </a:rPr>
              <a:t>formation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Siminsheybani (page does not exist)"/>
              </a:rPr>
              <a:t>Siminsheybani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60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Υδατάνθρακες </a:t>
            </a:r>
            <a:r>
              <a:rPr lang="en-US" sz="3000" b="0" dirty="0" smtClean="0">
                <a:solidFill>
                  <a:prstClr val="black"/>
                </a:solidFill>
              </a:rPr>
              <a:t>8</a:t>
            </a:r>
            <a:r>
              <a:rPr lang="el-GR" sz="3000" b="0" dirty="0" smtClean="0">
                <a:solidFill>
                  <a:prstClr val="black"/>
                </a:solidFill>
              </a:rPr>
              <a:t>/</a:t>
            </a:r>
            <a:r>
              <a:rPr lang="en-US" sz="3000" b="0" dirty="0">
                <a:solidFill>
                  <a:prstClr val="black"/>
                </a:solidFill>
              </a:rPr>
              <a:t>25</a:t>
            </a:r>
            <a:endParaRPr lang="el-GR" dirty="0"/>
          </a:p>
        </p:txBody>
      </p:sp>
      <p:pic>
        <p:nvPicPr>
          <p:cNvPr id="11267" name="Picture 4" descr="File:D-glucose color code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89" y="1525588"/>
            <a:ext cx="1772411" cy="305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5 - TextBox"/>
          <p:cNvSpPr txBox="1">
            <a:spLocks noChangeArrowheads="1"/>
          </p:cNvSpPr>
          <p:nvPr/>
        </p:nvSpPr>
        <p:spPr bwMode="auto">
          <a:xfrm>
            <a:off x="5255214" y="1508650"/>
            <a:ext cx="17650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dirty="0" err="1">
                <a:solidFill>
                  <a:srgbClr val="C00000"/>
                </a:solidFill>
                <a:latin typeface="+mn-lt"/>
              </a:rPr>
              <a:t>αλδεϋδομάδα</a:t>
            </a:r>
            <a:endParaRPr lang="el-GR" altLang="el-GR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269" name="6 - TextBox"/>
          <p:cNvSpPr txBox="1">
            <a:spLocks noChangeArrowheads="1"/>
          </p:cNvSpPr>
          <p:nvPr/>
        </p:nvSpPr>
        <p:spPr bwMode="auto">
          <a:xfrm>
            <a:off x="2627313" y="4356432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chemeClr val="tx2"/>
                </a:solidFill>
                <a:latin typeface="+mn-lt"/>
              </a:rPr>
              <a:t>ασύμμετρο άτομο </a:t>
            </a:r>
            <a:r>
              <a:rPr lang="en-US" altLang="el-GR" b="1" dirty="0">
                <a:solidFill>
                  <a:schemeClr val="tx2"/>
                </a:solidFill>
                <a:latin typeface="+mn-lt"/>
              </a:rPr>
              <a:t>C</a:t>
            </a:r>
            <a:endParaRPr lang="el-GR" altLang="el-GR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 flipH="1" flipV="1">
            <a:off x="3546476" y="3726194"/>
            <a:ext cx="431800" cy="828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3708400" y="4788232"/>
            <a:ext cx="13684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D- </a:t>
            </a:r>
            <a:r>
              <a:rPr lang="el-GR" dirty="0">
                <a:latin typeface="+mn-lt"/>
                <a:cs typeface="+mn-cs"/>
              </a:rPr>
              <a:t>γλυκόζη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  <a:cs typeface="+mn-cs"/>
              </a:rPr>
              <a:t>(</a:t>
            </a:r>
            <a:r>
              <a:rPr lang="el-GR" dirty="0" err="1">
                <a:latin typeface="+mn-lt"/>
                <a:cs typeface="+mn-cs"/>
              </a:rPr>
              <a:t>αλδοεξόζη</a:t>
            </a:r>
            <a:r>
              <a:rPr lang="el-GR" dirty="0">
                <a:latin typeface="+mn-lt"/>
                <a:cs typeface="+mn-cs"/>
              </a:rPr>
              <a:t>)</a:t>
            </a:r>
          </a:p>
        </p:txBody>
      </p:sp>
      <p:sp>
        <p:nvSpPr>
          <p:cNvPr id="11272" name="10 - Ορθογώνιο"/>
          <p:cNvSpPr>
            <a:spLocks noChangeArrowheads="1"/>
          </p:cNvSpPr>
          <p:nvPr/>
        </p:nvSpPr>
        <p:spPr bwMode="auto">
          <a:xfrm>
            <a:off x="2927350" y="5435932"/>
            <a:ext cx="3070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>
                <a:latin typeface="+mn-lt"/>
              </a:rPr>
              <a:t>2</a:t>
            </a:r>
            <a:r>
              <a:rPr lang="en-US" altLang="el-GR" baseline="30000">
                <a:latin typeface="+mn-lt"/>
              </a:rPr>
              <a:t>4</a:t>
            </a:r>
            <a:r>
              <a:rPr lang="en-US" altLang="el-GR">
                <a:latin typeface="+mn-lt"/>
              </a:rPr>
              <a:t> = 16 </a:t>
            </a:r>
            <a:r>
              <a:rPr lang="el-GR" altLang="el-GR">
                <a:latin typeface="+mn-lt"/>
              </a:rPr>
              <a:t>πιθανά στερεοισομερή</a:t>
            </a:r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323528" y="848325"/>
            <a:ext cx="49303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>
                <a:latin typeface="+mn-lt"/>
                <a:cs typeface="Times New Roman" pitchFamily="18" charset="0"/>
              </a:rPr>
              <a:t>D</a:t>
            </a:r>
            <a:r>
              <a:rPr lang="el-GR" sz="2600" dirty="0">
                <a:latin typeface="+mn-lt"/>
                <a:cs typeface="Times New Roman" pitchFamily="18" charset="0"/>
              </a:rPr>
              <a:t> και </a:t>
            </a:r>
            <a:r>
              <a:rPr lang="en-US" sz="2600" dirty="0">
                <a:latin typeface="+mn-lt"/>
                <a:cs typeface="Times New Roman" pitchFamily="18" charset="0"/>
              </a:rPr>
              <a:t>L</a:t>
            </a:r>
            <a:r>
              <a:rPr lang="el-GR" sz="2600" dirty="0">
                <a:latin typeface="+mn-lt"/>
                <a:cs typeface="Times New Roman" pitchFamily="18" charset="0"/>
              </a:rPr>
              <a:t> στερεοχημική διαμόρφωση</a:t>
            </a:r>
          </a:p>
        </p:txBody>
      </p:sp>
      <p:pic>
        <p:nvPicPr>
          <p:cNvPr id="11274" name="Picture 10" descr="http://upload.wikimedia.org/wikipedia/commons/a/a1/D-glyceraldehyde-2D-Fisch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9" y="1430943"/>
            <a:ext cx="1873250" cy="1926049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- TextBox"/>
          <p:cNvSpPr txBox="1"/>
          <p:nvPr/>
        </p:nvSpPr>
        <p:spPr>
          <a:xfrm>
            <a:off x="221779" y="3356992"/>
            <a:ext cx="201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D-</a:t>
            </a:r>
            <a:r>
              <a:rPr lang="el-GR" dirty="0" err="1">
                <a:latin typeface="+mn-lt"/>
                <a:cs typeface="+mn-cs"/>
              </a:rPr>
              <a:t>γλυκεραλδεϋδη</a:t>
            </a:r>
            <a:endParaRPr lang="el-GR" dirty="0">
              <a:latin typeface="+mn-lt"/>
              <a:cs typeface="+mn-cs"/>
            </a:endParaRPr>
          </a:p>
        </p:txBody>
      </p:sp>
      <p:pic>
        <p:nvPicPr>
          <p:cNvPr id="11276" name="Picture 12" descr="http://upload.wikimedia.org/wikipedia/commons/e/ea/L-glyceraldehyde-2D-Fisch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63950"/>
            <a:ext cx="1873250" cy="168117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- TextBox"/>
          <p:cNvSpPr txBox="1"/>
          <p:nvPr/>
        </p:nvSpPr>
        <p:spPr>
          <a:xfrm>
            <a:off x="250825" y="5445125"/>
            <a:ext cx="20177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L-</a:t>
            </a:r>
            <a:r>
              <a:rPr lang="el-GR" dirty="0" err="1">
                <a:latin typeface="+mn-lt"/>
                <a:cs typeface="+mn-cs"/>
              </a:rPr>
              <a:t>γλυκεραλδεϋδη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11278" name="10 - Ορθογώνιο"/>
          <p:cNvSpPr>
            <a:spLocks noChangeArrowheads="1"/>
          </p:cNvSpPr>
          <p:nvPr/>
        </p:nvSpPr>
        <p:spPr bwMode="auto">
          <a:xfrm>
            <a:off x="2484438" y="6011996"/>
            <a:ext cx="5843523" cy="4001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>
                <a:latin typeface="+mn-lt"/>
              </a:rPr>
              <a:t>Για ν ασύμμετρα άτομα </a:t>
            </a:r>
            <a:r>
              <a:rPr lang="en-US" altLang="el-GR" sz="2000">
                <a:latin typeface="+mn-lt"/>
              </a:rPr>
              <a:t>C </a:t>
            </a:r>
            <a:r>
              <a:rPr lang="en-US" altLang="el-GR" sz="2000">
                <a:latin typeface="+mn-lt"/>
                <a:sym typeface="Wingdings" pitchFamily="2" charset="2"/>
              </a:rPr>
              <a:t></a:t>
            </a:r>
            <a:r>
              <a:rPr lang="el-GR" altLang="el-GR" sz="2000">
                <a:latin typeface="+mn-lt"/>
                <a:sym typeface="Wingdings" pitchFamily="2" charset="2"/>
              </a:rPr>
              <a:t> </a:t>
            </a:r>
            <a:r>
              <a:rPr lang="en-US" altLang="el-GR" sz="2000">
                <a:latin typeface="+mn-lt"/>
              </a:rPr>
              <a:t>2</a:t>
            </a:r>
            <a:r>
              <a:rPr lang="el-GR" altLang="el-GR" sz="2000" baseline="30000">
                <a:latin typeface="+mn-lt"/>
              </a:rPr>
              <a:t>ν</a:t>
            </a:r>
            <a:r>
              <a:rPr lang="en-US" altLang="el-GR" sz="2000">
                <a:latin typeface="+mn-lt"/>
              </a:rPr>
              <a:t> </a:t>
            </a:r>
            <a:r>
              <a:rPr lang="el-GR" altLang="el-GR" sz="2000">
                <a:latin typeface="+mn-lt"/>
              </a:rPr>
              <a:t>πιθανά στερεοισομερή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16" name="Rectangle 7"/>
          <p:cNvSpPr/>
          <p:nvPr/>
        </p:nvSpPr>
        <p:spPr>
          <a:xfrm>
            <a:off x="5050413" y="4576216"/>
            <a:ext cx="2174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D-glucose color </a:t>
            </a:r>
            <a:r>
              <a:rPr lang="en-US" sz="1200" dirty="0" smtClean="0">
                <a:latin typeface="+mn-lt"/>
                <a:hlinkClick r:id="rId6"/>
              </a:rPr>
              <a:t>coded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7" tooltip="User:Leyo"/>
              </a:rPr>
              <a:t>Leyo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965" y="5834582"/>
            <a:ext cx="24557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8"/>
              </a:rPr>
              <a:t>D-Glyceraldehyde 2D </a:t>
            </a:r>
            <a:r>
              <a:rPr lang="en-US" sz="1100" dirty="0" smtClean="0">
                <a:latin typeface="+mn-lt"/>
                <a:hlinkClick r:id="rId8"/>
              </a:rPr>
              <a:t>Fischer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“</a:t>
            </a:r>
            <a:r>
              <a:rPr lang="en-US" sz="1100" dirty="0">
                <a:latin typeface="+mn-lt"/>
                <a:hlinkClick r:id="rId9"/>
              </a:rPr>
              <a:t>L-Glyceraldehyde 2D </a:t>
            </a:r>
            <a:r>
              <a:rPr lang="en-US" sz="1100" dirty="0" smtClean="0">
                <a:latin typeface="+mn-lt"/>
                <a:hlinkClick r:id="rId9"/>
              </a:rPr>
              <a:t>Fischer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100" dirty="0">
                <a:latin typeface="+mn-lt"/>
                <a:hlinkClick r:id="rId10" tooltip="User:Master Uegly"/>
              </a:rPr>
              <a:t>Master </a:t>
            </a:r>
            <a:r>
              <a:rPr lang="en-US" sz="1100" dirty="0" err="1">
                <a:latin typeface="+mn-lt"/>
                <a:hlinkClick r:id="rId10" tooltip="User:Master Uegly"/>
              </a:rPr>
              <a:t>Uegly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2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e4a3bd6991bd2de2c4122d71f52bc6b718e8b2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1936</TotalTime>
  <Words>1701</Words>
  <Application>Microsoft Office PowerPoint</Application>
  <PresentationFormat>On-screen Show (4:3)</PresentationFormat>
  <Paragraphs>325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OC_template_updated</vt:lpstr>
      <vt:lpstr>Οργανική Χημεία (Ε)</vt:lpstr>
      <vt:lpstr>Υδατάνθρακες 1/25</vt:lpstr>
      <vt:lpstr>Υδατάνθρακες 2/25</vt:lpstr>
      <vt:lpstr>Υδατάνθρακες 3/25</vt:lpstr>
      <vt:lpstr>Υδατάνθρακες 4/25</vt:lpstr>
      <vt:lpstr>Υδατάνθρακες 5/25</vt:lpstr>
      <vt:lpstr>Υδατάνθρακες 6/25</vt:lpstr>
      <vt:lpstr>Υδατάνθρακες 7/25</vt:lpstr>
      <vt:lpstr>Υδατάνθρακες 8/25</vt:lpstr>
      <vt:lpstr>Υδατάνθρακες 9/25</vt:lpstr>
      <vt:lpstr>Υδατάνθρακες 10/25</vt:lpstr>
      <vt:lpstr>Υδατάνθρακες 11/25</vt:lpstr>
      <vt:lpstr>Υδατάνθρακες 12/25</vt:lpstr>
      <vt:lpstr>Υδατάνθρακες 13/25</vt:lpstr>
      <vt:lpstr>Υδατάνθρακες 14/25</vt:lpstr>
      <vt:lpstr>Υδατάνθρακες 15/25</vt:lpstr>
      <vt:lpstr>Υδατάνθρακες 16/25</vt:lpstr>
      <vt:lpstr>Υδατάνθρακες 17/25</vt:lpstr>
      <vt:lpstr>Υδατάνθρακες 18/25</vt:lpstr>
      <vt:lpstr>Υδατάνθρακες 19/25</vt:lpstr>
      <vt:lpstr>Υδατάνθρακες 20/25</vt:lpstr>
      <vt:lpstr>Υδατάνθρακες 21/25</vt:lpstr>
      <vt:lpstr>Υδατάνθρακες 22/25</vt:lpstr>
      <vt:lpstr>Υδατάνθρακες 23/25</vt:lpstr>
      <vt:lpstr>Υδατάνθρακες 24/25</vt:lpstr>
      <vt:lpstr>Υδατάνθρακες 25/25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343</cp:revision>
  <dcterms:created xsi:type="dcterms:W3CDTF">2013-03-04T13:35:19Z</dcterms:created>
  <dcterms:modified xsi:type="dcterms:W3CDTF">2015-09-15T09:02:01Z</dcterms:modified>
</cp:coreProperties>
</file>