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7"/>
  </p:notesMasterIdLst>
  <p:handoutMasterIdLst>
    <p:handoutMasterId r:id="rId6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20" r:id="rId56"/>
    <p:sldId id="321" r:id="rId57"/>
    <p:sldId id="319" r:id="rId58"/>
    <p:sldId id="322" r:id="rId59"/>
    <p:sldId id="257" r:id="rId60"/>
    <p:sldId id="262" r:id="rId61"/>
    <p:sldId id="264" r:id="rId62"/>
    <p:sldId id="323" r:id="rId63"/>
    <p:sldId id="324" r:id="rId64"/>
    <p:sldId id="325" r:id="rId65"/>
    <p:sldId id="326" r:id="rId66"/>
  </p:sldIdLst>
  <p:sldSz cx="9144000" cy="6858000" type="screen4x3"/>
  <p:notesSz cx="7104063" cy="10234613"/>
  <p:custDataLst>
    <p:tags r:id="rId6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99546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38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5454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9086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07581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51840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3987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29326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5799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6230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9822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a:t>7</a:t>
            </a:r>
            <a:r>
              <a:rPr lang="el-GR" sz="2800" dirty="0" smtClean="0"/>
              <a:t>:</a:t>
            </a:r>
            <a:r>
              <a:rPr lang="en-US" sz="2800" dirty="0" smtClean="0"/>
              <a:t> </a:t>
            </a:r>
            <a:r>
              <a:rPr lang="el-GR" sz="2800" dirty="0"/>
              <a:t>Οπτική </a:t>
            </a:r>
            <a:r>
              <a:rPr lang="en-US" sz="2800" dirty="0"/>
              <a:t>Fourier</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Συμβολή κυμάτων </a:t>
            </a:r>
            <a:r>
              <a:rPr lang="el-GR" sz="3200" b="0" dirty="0" smtClean="0"/>
              <a:t>(3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Η διαφορά φάσης Δφ μεταξύ δυο κυμάτων διαμορφώνεται από τη σχέση:</a:t>
                </a:r>
                <a:endParaRPr lang="el-GR" b="1" dirty="0"/>
              </a:p>
              <a:p>
                <a:pPr marL="0" indent="0" algn="ctr">
                  <a:buNone/>
                </a:pPr>
                <a14:m>
                  <m:oMath xmlns:m="http://schemas.openxmlformats.org/officeDocument/2006/math">
                    <m:r>
                      <a:rPr lang="el-GR" i="1">
                        <a:latin typeface="Cambria Math" panose="02040503050406030204" pitchFamily="18" charset="0"/>
                      </a:rPr>
                      <m:t>𝛥𝜑</m:t>
                    </m:r>
                    <m:r>
                      <a:rPr lang="el-GR" i="1">
                        <a:latin typeface="Cambria Math" panose="02040503050406030204" pitchFamily="18" charset="0"/>
                      </a:rPr>
                      <m:t>=2</m:t>
                    </m:r>
                    <m:r>
                      <a:rPr lang="el-GR" i="1">
                        <a:latin typeface="Cambria Math" panose="02040503050406030204" pitchFamily="18" charset="0"/>
                      </a:rPr>
                      <m:t>𝜋</m:t>
                    </m:r>
                    <m:f>
                      <m:fPr>
                        <m:ctrlPr>
                          <a:rPr lang="el-GR" i="1">
                            <a:latin typeface="Cambria Math"/>
                          </a:rPr>
                        </m:ctrlPr>
                      </m:fPr>
                      <m:num>
                        <m:r>
                          <a:rPr lang="el-GR" i="1">
                            <a:latin typeface="Cambria Math" panose="02040503050406030204" pitchFamily="18" charset="0"/>
                          </a:rPr>
                          <m:t>𝛥</m:t>
                        </m:r>
                        <m:r>
                          <a:rPr lang="en-US" i="1">
                            <a:latin typeface="Cambria Math" panose="02040503050406030204" pitchFamily="18" charset="0"/>
                          </a:rPr>
                          <m:t>𝑟</m:t>
                        </m:r>
                      </m:num>
                      <m:den>
                        <m:r>
                          <a:rPr lang="el-GR" i="1">
                            <a:latin typeface="Cambria Math" panose="02040503050406030204" pitchFamily="18" charset="0"/>
                          </a:rPr>
                          <m:t>𝜆</m:t>
                        </m:r>
                      </m:den>
                    </m:f>
                  </m:oMath>
                </a14:m>
                <a:r>
                  <a:rPr lang="el-GR" dirty="0"/>
                  <a:t>  (1)</a:t>
                </a:r>
              </a:p>
              <a:p>
                <a:pPr marL="0" indent="0">
                  <a:buNone/>
                </a:pPr>
                <a:r>
                  <a:rPr lang="el-GR" dirty="0"/>
                  <a:t>και εξαρτάται από τη διαφορά οπτικών δρόμων Δr των κυμάτων μήκους κύματος λ. </a:t>
                </a:r>
                <a:endParaRPr lang="el-GR" dirty="0" smtClean="0"/>
              </a:p>
              <a:p>
                <a:r>
                  <a:rPr lang="el-GR" dirty="0"/>
                  <a:t>Όταν το Δφ είναι πολλαπλάσιο του 2π ή όταν Δr είναι πολλαπλάσιο του λ, τότε τα ηλεκτρικά πεδία των δυο κυμάτων αθροίζονται και δημιουργούν ένα μεγαλύτερο </a:t>
                </a:r>
                <a:r>
                  <a:rPr lang="el-GR" dirty="0" smtClean="0"/>
                  <a:t>ηλεκτρικό </a:t>
                </a:r>
                <a:r>
                  <a:rPr lang="el-GR" dirty="0"/>
                  <a:t>πεδίο (ενισχυτική συμβολή - Σχήμα </a:t>
                </a:r>
                <a:r>
                  <a:rPr lang="el-GR" dirty="0" smtClean="0"/>
                  <a:t>1α) </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967"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1755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Συμβολή κυμάτων </a:t>
            </a:r>
            <a:r>
              <a:rPr lang="el-GR" sz="3200" b="0" dirty="0" smtClean="0"/>
              <a:t>(4 από 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6" name="Ορθογώνιο 5"/>
          <p:cNvSpPr/>
          <p:nvPr/>
        </p:nvSpPr>
        <p:spPr>
          <a:xfrm>
            <a:off x="5033645" y="10403205"/>
            <a:ext cx="5271135" cy="2631440"/>
          </a:xfrm>
          <a:prstGeom prst="rect">
            <a:avLst/>
          </a:prstGeom>
          <a:noFill/>
          <a:ln>
            <a:noFill/>
          </a:ln>
        </p:spPr>
      </p:sp>
      <p:grpSp>
        <p:nvGrpSpPr>
          <p:cNvPr id="46" name="Ομάδα 45"/>
          <p:cNvGrpSpPr/>
          <p:nvPr/>
        </p:nvGrpSpPr>
        <p:grpSpPr>
          <a:xfrm>
            <a:off x="2580293" y="1493322"/>
            <a:ext cx="4128770" cy="2428240"/>
            <a:chOff x="2580293" y="1493322"/>
            <a:chExt cx="4128770" cy="2428240"/>
          </a:xfrm>
        </p:grpSpPr>
        <p:grpSp>
          <p:nvGrpSpPr>
            <p:cNvPr id="7" name="Group 88"/>
            <p:cNvGrpSpPr>
              <a:grpSpLocks/>
            </p:cNvGrpSpPr>
            <p:nvPr/>
          </p:nvGrpSpPr>
          <p:grpSpPr bwMode="auto">
            <a:xfrm>
              <a:off x="2786668" y="1673662"/>
              <a:ext cx="1151255" cy="534035"/>
              <a:chOff x="2077" y="10793"/>
              <a:chExt cx="1813" cy="841"/>
            </a:xfrm>
          </p:grpSpPr>
          <p:cxnSp>
            <p:nvCxnSpPr>
              <p:cNvPr id="43" name="Line 89"/>
              <p:cNvCxnSpPr/>
              <p:nvPr/>
            </p:nvCxnSpPr>
            <p:spPr bwMode="auto">
              <a:xfrm>
                <a:off x="2077" y="10793"/>
                <a:ext cx="1" cy="8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Line 90"/>
              <p:cNvCxnSpPr/>
              <p:nvPr/>
            </p:nvCxnSpPr>
            <p:spPr bwMode="auto">
              <a:xfrm>
                <a:off x="2081" y="11243"/>
                <a:ext cx="1809"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Freeform 91"/>
              <p:cNvSpPr>
                <a:spLocks/>
              </p:cNvSpPr>
              <p:nvPr/>
            </p:nvSpPr>
            <p:spPr bwMode="auto">
              <a:xfrm>
                <a:off x="2078" y="11041"/>
                <a:ext cx="1650" cy="399"/>
              </a:xfrm>
              <a:custGeom>
                <a:avLst/>
                <a:gdLst>
                  <a:gd name="T0" fmla="*/ 0 w 1650"/>
                  <a:gd name="T1" fmla="*/ 197 h 399"/>
                  <a:gd name="T2" fmla="*/ 146 w 1650"/>
                  <a:gd name="T3" fmla="*/ 28 h 399"/>
                  <a:gd name="T4" fmla="*/ 341 w 1650"/>
                  <a:gd name="T5" fmla="*/ 367 h 399"/>
                  <a:gd name="T6" fmla="*/ 545 w 1650"/>
                  <a:gd name="T7" fmla="*/ 33 h 399"/>
                  <a:gd name="T8" fmla="*/ 760 w 1650"/>
                  <a:gd name="T9" fmla="*/ 372 h 399"/>
                  <a:gd name="T10" fmla="*/ 964 w 1650"/>
                  <a:gd name="T11" fmla="*/ 28 h 399"/>
                  <a:gd name="T12" fmla="*/ 1185 w 1650"/>
                  <a:gd name="T13" fmla="*/ 372 h 399"/>
                  <a:gd name="T14" fmla="*/ 1371 w 1650"/>
                  <a:gd name="T15" fmla="*/ 28 h 399"/>
                  <a:gd name="T16" fmla="*/ 1541 w 1650"/>
                  <a:gd name="T17" fmla="*/ 370 h 399"/>
                  <a:gd name="T18" fmla="*/ 1650 w 1650"/>
                  <a:gd name="T19" fmla="*/ 20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0" h="399">
                    <a:moveTo>
                      <a:pt x="0" y="197"/>
                    </a:moveTo>
                    <a:cubicBezTo>
                      <a:pt x="51" y="98"/>
                      <a:pt x="89" y="0"/>
                      <a:pt x="146" y="28"/>
                    </a:cubicBezTo>
                    <a:cubicBezTo>
                      <a:pt x="202" y="57"/>
                      <a:pt x="275" y="366"/>
                      <a:pt x="341" y="367"/>
                    </a:cubicBezTo>
                    <a:cubicBezTo>
                      <a:pt x="407" y="368"/>
                      <a:pt x="475" y="32"/>
                      <a:pt x="545" y="33"/>
                    </a:cubicBezTo>
                    <a:cubicBezTo>
                      <a:pt x="614" y="34"/>
                      <a:pt x="690" y="373"/>
                      <a:pt x="760" y="372"/>
                    </a:cubicBezTo>
                    <a:cubicBezTo>
                      <a:pt x="829" y="372"/>
                      <a:pt x="893" y="28"/>
                      <a:pt x="964" y="28"/>
                    </a:cubicBezTo>
                    <a:cubicBezTo>
                      <a:pt x="1034" y="28"/>
                      <a:pt x="1117" y="372"/>
                      <a:pt x="1185" y="372"/>
                    </a:cubicBezTo>
                    <a:cubicBezTo>
                      <a:pt x="1253" y="372"/>
                      <a:pt x="1311" y="28"/>
                      <a:pt x="1371" y="28"/>
                    </a:cubicBezTo>
                    <a:cubicBezTo>
                      <a:pt x="1431" y="27"/>
                      <a:pt x="1495" y="341"/>
                      <a:pt x="1541" y="370"/>
                    </a:cubicBezTo>
                    <a:cubicBezTo>
                      <a:pt x="1587" y="399"/>
                      <a:pt x="1627" y="237"/>
                      <a:pt x="1650" y="20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 name="Group 92"/>
            <p:cNvGrpSpPr>
              <a:grpSpLocks/>
            </p:cNvGrpSpPr>
            <p:nvPr/>
          </p:nvGrpSpPr>
          <p:grpSpPr bwMode="auto">
            <a:xfrm>
              <a:off x="2786668" y="3129717"/>
              <a:ext cx="1151255" cy="535305"/>
              <a:chOff x="2077" y="13086"/>
              <a:chExt cx="1813" cy="843"/>
            </a:xfrm>
          </p:grpSpPr>
          <p:sp>
            <p:nvSpPr>
              <p:cNvPr id="40" name="Freeform 93"/>
              <p:cNvSpPr>
                <a:spLocks/>
              </p:cNvSpPr>
              <p:nvPr/>
            </p:nvSpPr>
            <p:spPr bwMode="auto">
              <a:xfrm>
                <a:off x="2081" y="13131"/>
                <a:ext cx="1650" cy="798"/>
              </a:xfrm>
              <a:custGeom>
                <a:avLst/>
                <a:gdLst>
                  <a:gd name="T0" fmla="*/ 0 w 1650"/>
                  <a:gd name="T1" fmla="*/ 197 h 399"/>
                  <a:gd name="T2" fmla="*/ 146 w 1650"/>
                  <a:gd name="T3" fmla="*/ 28 h 399"/>
                  <a:gd name="T4" fmla="*/ 341 w 1650"/>
                  <a:gd name="T5" fmla="*/ 367 h 399"/>
                  <a:gd name="T6" fmla="*/ 545 w 1650"/>
                  <a:gd name="T7" fmla="*/ 33 h 399"/>
                  <a:gd name="T8" fmla="*/ 760 w 1650"/>
                  <a:gd name="T9" fmla="*/ 372 h 399"/>
                  <a:gd name="T10" fmla="*/ 964 w 1650"/>
                  <a:gd name="T11" fmla="*/ 28 h 399"/>
                  <a:gd name="T12" fmla="*/ 1185 w 1650"/>
                  <a:gd name="T13" fmla="*/ 372 h 399"/>
                  <a:gd name="T14" fmla="*/ 1371 w 1650"/>
                  <a:gd name="T15" fmla="*/ 28 h 399"/>
                  <a:gd name="T16" fmla="*/ 1541 w 1650"/>
                  <a:gd name="T17" fmla="*/ 370 h 399"/>
                  <a:gd name="T18" fmla="*/ 1650 w 1650"/>
                  <a:gd name="T19" fmla="*/ 20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0" h="399">
                    <a:moveTo>
                      <a:pt x="0" y="197"/>
                    </a:moveTo>
                    <a:cubicBezTo>
                      <a:pt x="51" y="98"/>
                      <a:pt x="89" y="0"/>
                      <a:pt x="146" y="28"/>
                    </a:cubicBezTo>
                    <a:cubicBezTo>
                      <a:pt x="202" y="57"/>
                      <a:pt x="275" y="366"/>
                      <a:pt x="341" y="367"/>
                    </a:cubicBezTo>
                    <a:cubicBezTo>
                      <a:pt x="407" y="368"/>
                      <a:pt x="475" y="32"/>
                      <a:pt x="545" y="33"/>
                    </a:cubicBezTo>
                    <a:cubicBezTo>
                      <a:pt x="614" y="34"/>
                      <a:pt x="690" y="373"/>
                      <a:pt x="760" y="372"/>
                    </a:cubicBezTo>
                    <a:cubicBezTo>
                      <a:pt x="829" y="372"/>
                      <a:pt x="893" y="28"/>
                      <a:pt x="964" y="28"/>
                    </a:cubicBezTo>
                    <a:cubicBezTo>
                      <a:pt x="1034" y="28"/>
                      <a:pt x="1117" y="372"/>
                      <a:pt x="1185" y="372"/>
                    </a:cubicBezTo>
                    <a:cubicBezTo>
                      <a:pt x="1253" y="372"/>
                      <a:pt x="1311" y="28"/>
                      <a:pt x="1371" y="28"/>
                    </a:cubicBezTo>
                    <a:cubicBezTo>
                      <a:pt x="1431" y="27"/>
                      <a:pt x="1495" y="341"/>
                      <a:pt x="1541" y="370"/>
                    </a:cubicBezTo>
                    <a:cubicBezTo>
                      <a:pt x="1587" y="399"/>
                      <a:pt x="1627" y="237"/>
                      <a:pt x="1650" y="20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1" name="Line 94"/>
              <p:cNvCxnSpPr/>
              <p:nvPr/>
            </p:nvCxnSpPr>
            <p:spPr bwMode="auto">
              <a:xfrm>
                <a:off x="2077" y="13086"/>
                <a:ext cx="1" cy="8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95"/>
              <p:cNvCxnSpPr/>
              <p:nvPr/>
            </p:nvCxnSpPr>
            <p:spPr bwMode="auto">
              <a:xfrm>
                <a:off x="2081" y="13536"/>
                <a:ext cx="1809"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9" name="Text Box 96"/>
            <p:cNvSpPr txBox="1">
              <a:spLocks noChangeArrowheads="1"/>
            </p:cNvSpPr>
            <p:nvPr/>
          </p:nvSpPr>
          <p:spPr bwMode="auto">
            <a:xfrm>
              <a:off x="3750598" y="2013387"/>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0" name="Text Box 97"/>
            <p:cNvSpPr txBox="1">
              <a:spLocks noChangeArrowheads="1"/>
            </p:cNvSpPr>
            <p:nvPr/>
          </p:nvSpPr>
          <p:spPr bwMode="auto">
            <a:xfrm>
              <a:off x="2629188" y="1493322"/>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1" name="Text Box 98"/>
            <p:cNvSpPr txBox="1">
              <a:spLocks noChangeArrowheads="1"/>
            </p:cNvSpPr>
            <p:nvPr/>
          </p:nvSpPr>
          <p:spPr bwMode="auto">
            <a:xfrm>
              <a:off x="2629188" y="2225477"/>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12" name="Text Box 99"/>
            <p:cNvSpPr txBox="1">
              <a:spLocks noChangeArrowheads="1"/>
            </p:cNvSpPr>
            <p:nvPr/>
          </p:nvSpPr>
          <p:spPr bwMode="auto">
            <a:xfrm>
              <a:off x="3750598" y="3437057"/>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3" name="Text Box 100"/>
            <p:cNvSpPr txBox="1">
              <a:spLocks noChangeArrowheads="1"/>
            </p:cNvSpPr>
            <p:nvPr/>
          </p:nvSpPr>
          <p:spPr bwMode="auto">
            <a:xfrm>
              <a:off x="2580293" y="2952552"/>
              <a:ext cx="408305"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1</a:t>
              </a:r>
              <a:r>
                <a:rPr lang="en-US" sz="1200" dirty="0">
                  <a:effectLst/>
                  <a:latin typeface="Arial"/>
                  <a:ea typeface="Times New Roman"/>
                  <a:cs typeface="Times New Roman"/>
                </a:rPr>
                <a:t>+y</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grpSp>
          <p:nvGrpSpPr>
            <p:cNvPr id="14" name="Group 102"/>
            <p:cNvGrpSpPr>
              <a:grpSpLocks/>
            </p:cNvGrpSpPr>
            <p:nvPr/>
          </p:nvGrpSpPr>
          <p:grpSpPr bwMode="auto">
            <a:xfrm>
              <a:off x="5419378" y="1670487"/>
              <a:ext cx="1151255" cy="534035"/>
              <a:chOff x="2077" y="10793"/>
              <a:chExt cx="1813" cy="841"/>
            </a:xfrm>
          </p:grpSpPr>
          <p:cxnSp>
            <p:nvCxnSpPr>
              <p:cNvPr id="37" name="Line 103"/>
              <p:cNvCxnSpPr/>
              <p:nvPr/>
            </p:nvCxnSpPr>
            <p:spPr bwMode="auto">
              <a:xfrm>
                <a:off x="2077" y="10793"/>
                <a:ext cx="1" cy="8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104"/>
              <p:cNvCxnSpPr/>
              <p:nvPr/>
            </p:nvCxnSpPr>
            <p:spPr bwMode="auto">
              <a:xfrm>
                <a:off x="2081" y="11243"/>
                <a:ext cx="1809"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Freeform 105"/>
              <p:cNvSpPr>
                <a:spLocks/>
              </p:cNvSpPr>
              <p:nvPr/>
            </p:nvSpPr>
            <p:spPr bwMode="auto">
              <a:xfrm>
                <a:off x="2078" y="11041"/>
                <a:ext cx="1650" cy="399"/>
              </a:xfrm>
              <a:custGeom>
                <a:avLst/>
                <a:gdLst>
                  <a:gd name="T0" fmla="*/ 0 w 1650"/>
                  <a:gd name="T1" fmla="*/ 197 h 399"/>
                  <a:gd name="T2" fmla="*/ 146 w 1650"/>
                  <a:gd name="T3" fmla="*/ 28 h 399"/>
                  <a:gd name="T4" fmla="*/ 341 w 1650"/>
                  <a:gd name="T5" fmla="*/ 367 h 399"/>
                  <a:gd name="T6" fmla="*/ 545 w 1650"/>
                  <a:gd name="T7" fmla="*/ 33 h 399"/>
                  <a:gd name="T8" fmla="*/ 760 w 1650"/>
                  <a:gd name="T9" fmla="*/ 372 h 399"/>
                  <a:gd name="T10" fmla="*/ 964 w 1650"/>
                  <a:gd name="T11" fmla="*/ 28 h 399"/>
                  <a:gd name="T12" fmla="*/ 1185 w 1650"/>
                  <a:gd name="T13" fmla="*/ 372 h 399"/>
                  <a:gd name="T14" fmla="*/ 1371 w 1650"/>
                  <a:gd name="T15" fmla="*/ 28 h 399"/>
                  <a:gd name="T16" fmla="*/ 1541 w 1650"/>
                  <a:gd name="T17" fmla="*/ 370 h 399"/>
                  <a:gd name="T18" fmla="*/ 1650 w 1650"/>
                  <a:gd name="T19" fmla="*/ 20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0" h="399">
                    <a:moveTo>
                      <a:pt x="0" y="197"/>
                    </a:moveTo>
                    <a:cubicBezTo>
                      <a:pt x="51" y="98"/>
                      <a:pt x="89" y="0"/>
                      <a:pt x="146" y="28"/>
                    </a:cubicBezTo>
                    <a:cubicBezTo>
                      <a:pt x="202" y="57"/>
                      <a:pt x="275" y="366"/>
                      <a:pt x="341" y="367"/>
                    </a:cubicBezTo>
                    <a:cubicBezTo>
                      <a:pt x="407" y="368"/>
                      <a:pt x="475" y="32"/>
                      <a:pt x="545" y="33"/>
                    </a:cubicBezTo>
                    <a:cubicBezTo>
                      <a:pt x="614" y="34"/>
                      <a:pt x="690" y="373"/>
                      <a:pt x="760" y="372"/>
                    </a:cubicBezTo>
                    <a:cubicBezTo>
                      <a:pt x="829" y="372"/>
                      <a:pt x="893" y="28"/>
                      <a:pt x="964" y="28"/>
                    </a:cubicBezTo>
                    <a:cubicBezTo>
                      <a:pt x="1034" y="28"/>
                      <a:pt x="1117" y="372"/>
                      <a:pt x="1185" y="372"/>
                    </a:cubicBezTo>
                    <a:cubicBezTo>
                      <a:pt x="1253" y="372"/>
                      <a:pt x="1311" y="28"/>
                      <a:pt x="1371" y="28"/>
                    </a:cubicBezTo>
                    <a:cubicBezTo>
                      <a:pt x="1431" y="27"/>
                      <a:pt x="1495" y="341"/>
                      <a:pt x="1541" y="370"/>
                    </a:cubicBezTo>
                    <a:cubicBezTo>
                      <a:pt x="1587" y="399"/>
                      <a:pt x="1627" y="237"/>
                      <a:pt x="1650" y="20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5" name="Line 106"/>
            <p:cNvCxnSpPr/>
            <p:nvPr/>
          </p:nvCxnSpPr>
          <p:spPr bwMode="auto">
            <a:xfrm>
              <a:off x="5419378" y="2403277"/>
              <a:ext cx="635" cy="534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107"/>
            <p:cNvCxnSpPr/>
            <p:nvPr/>
          </p:nvCxnSpPr>
          <p:spPr bwMode="auto">
            <a:xfrm>
              <a:off x="5421918" y="2689027"/>
              <a:ext cx="1148715"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Freeform 108"/>
            <p:cNvSpPr>
              <a:spLocks/>
            </p:cNvSpPr>
            <p:nvPr/>
          </p:nvSpPr>
          <p:spPr bwMode="auto">
            <a:xfrm>
              <a:off x="5576858" y="2561392"/>
              <a:ext cx="938530" cy="234950"/>
            </a:xfrm>
            <a:custGeom>
              <a:avLst/>
              <a:gdLst>
                <a:gd name="T0" fmla="*/ 0 w 1478"/>
                <a:gd name="T1" fmla="*/ 196 h 370"/>
                <a:gd name="T2" fmla="*/ 146 w 1478"/>
                <a:gd name="T3" fmla="*/ 27 h 370"/>
                <a:gd name="T4" fmla="*/ 308 w 1478"/>
                <a:gd name="T5" fmla="*/ 358 h 370"/>
                <a:gd name="T6" fmla="*/ 528 w 1478"/>
                <a:gd name="T7" fmla="*/ 42 h 370"/>
                <a:gd name="T8" fmla="*/ 719 w 1478"/>
                <a:gd name="T9" fmla="*/ 370 h 370"/>
                <a:gd name="T10" fmla="*/ 940 w 1478"/>
                <a:gd name="T11" fmla="*/ 42 h 370"/>
                <a:gd name="T12" fmla="*/ 1143 w 1478"/>
                <a:gd name="T13" fmla="*/ 364 h 370"/>
                <a:gd name="T14" fmla="*/ 1330 w 1478"/>
                <a:gd name="T15" fmla="*/ 42 h 370"/>
                <a:gd name="T16" fmla="*/ 1478 w 1478"/>
                <a:gd name="T17" fmla="*/ 2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8" h="370">
                  <a:moveTo>
                    <a:pt x="0" y="196"/>
                  </a:moveTo>
                  <a:cubicBezTo>
                    <a:pt x="51" y="97"/>
                    <a:pt x="95" y="0"/>
                    <a:pt x="146" y="27"/>
                  </a:cubicBezTo>
                  <a:cubicBezTo>
                    <a:pt x="197" y="54"/>
                    <a:pt x="244" y="355"/>
                    <a:pt x="308" y="358"/>
                  </a:cubicBezTo>
                  <a:cubicBezTo>
                    <a:pt x="372" y="361"/>
                    <a:pt x="460" y="40"/>
                    <a:pt x="528" y="42"/>
                  </a:cubicBezTo>
                  <a:cubicBezTo>
                    <a:pt x="596" y="44"/>
                    <a:pt x="650" y="370"/>
                    <a:pt x="719" y="370"/>
                  </a:cubicBezTo>
                  <a:cubicBezTo>
                    <a:pt x="788" y="370"/>
                    <a:pt x="869" y="43"/>
                    <a:pt x="940" y="42"/>
                  </a:cubicBezTo>
                  <a:cubicBezTo>
                    <a:pt x="1011" y="41"/>
                    <a:pt x="1078" y="364"/>
                    <a:pt x="1143" y="364"/>
                  </a:cubicBezTo>
                  <a:cubicBezTo>
                    <a:pt x="1208" y="364"/>
                    <a:pt x="1274" y="69"/>
                    <a:pt x="1330" y="42"/>
                  </a:cubicBezTo>
                  <a:cubicBezTo>
                    <a:pt x="1386" y="15"/>
                    <a:pt x="1447" y="169"/>
                    <a:pt x="1478" y="20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8" name="Line 109"/>
            <p:cNvCxnSpPr/>
            <p:nvPr/>
          </p:nvCxnSpPr>
          <p:spPr bwMode="auto">
            <a:xfrm>
              <a:off x="5419378" y="3126542"/>
              <a:ext cx="635" cy="5340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0"/>
            <p:cNvCxnSpPr/>
            <p:nvPr/>
          </p:nvCxnSpPr>
          <p:spPr bwMode="auto">
            <a:xfrm>
              <a:off x="5419378" y="3412292"/>
              <a:ext cx="1148715"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Freeform 111"/>
            <p:cNvSpPr>
              <a:spLocks/>
            </p:cNvSpPr>
            <p:nvPr/>
          </p:nvSpPr>
          <p:spPr bwMode="auto">
            <a:xfrm>
              <a:off x="5430808" y="3297357"/>
              <a:ext cx="138430" cy="114300"/>
            </a:xfrm>
            <a:custGeom>
              <a:avLst/>
              <a:gdLst>
                <a:gd name="T0" fmla="*/ 0 w 218"/>
                <a:gd name="T1" fmla="*/ 180 h 180"/>
                <a:gd name="T2" fmla="*/ 98 w 218"/>
                <a:gd name="T3" fmla="*/ 0 h 180"/>
                <a:gd name="T4" fmla="*/ 218 w 218"/>
                <a:gd name="T5" fmla="*/ 180 h 180"/>
              </a:gdLst>
              <a:ahLst/>
              <a:cxnLst>
                <a:cxn ang="0">
                  <a:pos x="T0" y="T1"/>
                </a:cxn>
                <a:cxn ang="0">
                  <a:pos x="T2" y="T3"/>
                </a:cxn>
                <a:cxn ang="0">
                  <a:pos x="T4" y="T5"/>
                </a:cxn>
              </a:cxnLst>
              <a:rect l="0" t="0" r="r" b="b"/>
              <a:pathLst>
                <a:path w="218" h="180">
                  <a:moveTo>
                    <a:pt x="0" y="180"/>
                  </a:moveTo>
                  <a:cubicBezTo>
                    <a:pt x="16" y="150"/>
                    <a:pt x="62" y="0"/>
                    <a:pt x="98" y="0"/>
                  </a:cubicBezTo>
                  <a:cubicBezTo>
                    <a:pt x="134" y="0"/>
                    <a:pt x="193" y="143"/>
                    <a:pt x="218" y="18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Text Box 112"/>
            <p:cNvSpPr txBox="1">
              <a:spLocks noChangeArrowheads="1"/>
            </p:cNvSpPr>
            <p:nvPr/>
          </p:nvSpPr>
          <p:spPr bwMode="auto">
            <a:xfrm>
              <a:off x="6399183" y="1994337"/>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22" name="Text Box 113"/>
            <p:cNvSpPr txBox="1">
              <a:spLocks noChangeArrowheads="1"/>
            </p:cNvSpPr>
            <p:nvPr/>
          </p:nvSpPr>
          <p:spPr bwMode="auto">
            <a:xfrm>
              <a:off x="6399183" y="2702362"/>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23" name="Text Box 114"/>
            <p:cNvSpPr txBox="1">
              <a:spLocks noChangeArrowheads="1"/>
            </p:cNvSpPr>
            <p:nvPr/>
          </p:nvSpPr>
          <p:spPr bwMode="auto">
            <a:xfrm>
              <a:off x="6399183" y="3418007"/>
              <a:ext cx="309880" cy="15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24" name="Text Box 115"/>
            <p:cNvSpPr txBox="1">
              <a:spLocks noChangeArrowheads="1"/>
            </p:cNvSpPr>
            <p:nvPr/>
          </p:nvSpPr>
          <p:spPr bwMode="auto">
            <a:xfrm>
              <a:off x="5259993" y="1493322"/>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5" name="Text Box 116"/>
            <p:cNvSpPr txBox="1">
              <a:spLocks noChangeArrowheads="1"/>
            </p:cNvSpPr>
            <p:nvPr/>
          </p:nvSpPr>
          <p:spPr bwMode="auto">
            <a:xfrm>
              <a:off x="5259993" y="2225477"/>
              <a:ext cx="309880"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26" name="Text Box 117"/>
            <p:cNvSpPr txBox="1">
              <a:spLocks noChangeArrowheads="1"/>
            </p:cNvSpPr>
            <p:nvPr/>
          </p:nvSpPr>
          <p:spPr bwMode="auto">
            <a:xfrm>
              <a:off x="5211098" y="2952552"/>
              <a:ext cx="408305" cy="17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r>
                <a:rPr lang="en-US" sz="1200" baseline="-25000" dirty="0">
                  <a:effectLst/>
                  <a:latin typeface="Arial"/>
                  <a:ea typeface="Times New Roman"/>
                  <a:cs typeface="Times New Roman"/>
                </a:rPr>
                <a:t>1</a:t>
              </a:r>
              <a:r>
                <a:rPr lang="en-US" sz="1200" dirty="0">
                  <a:effectLst/>
                  <a:latin typeface="Arial"/>
                  <a:ea typeface="Times New Roman"/>
                  <a:cs typeface="Times New Roman"/>
                </a:rPr>
                <a:t>+y</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grpSp>
          <p:nvGrpSpPr>
            <p:cNvPr id="27" name="Group 118"/>
            <p:cNvGrpSpPr>
              <a:grpSpLocks/>
            </p:cNvGrpSpPr>
            <p:nvPr/>
          </p:nvGrpSpPr>
          <p:grpSpPr bwMode="auto">
            <a:xfrm>
              <a:off x="2786668" y="2406452"/>
              <a:ext cx="1273810" cy="534035"/>
              <a:chOff x="2961" y="11947"/>
              <a:chExt cx="2006" cy="841"/>
            </a:xfrm>
          </p:grpSpPr>
          <p:cxnSp>
            <p:nvCxnSpPr>
              <p:cNvPr id="30" name="Line 119"/>
              <p:cNvCxnSpPr/>
              <p:nvPr/>
            </p:nvCxnSpPr>
            <p:spPr bwMode="auto">
              <a:xfrm>
                <a:off x="2961" y="11947"/>
                <a:ext cx="1" cy="8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31" name="Group 120"/>
              <p:cNvGrpSpPr>
                <a:grpSpLocks/>
              </p:cNvGrpSpPr>
              <p:nvPr/>
            </p:nvGrpSpPr>
            <p:grpSpPr bwMode="auto">
              <a:xfrm>
                <a:off x="2962" y="12192"/>
                <a:ext cx="2005" cy="495"/>
                <a:chOff x="2962" y="12192"/>
                <a:chExt cx="2005" cy="495"/>
              </a:xfrm>
            </p:grpSpPr>
            <p:sp>
              <p:nvSpPr>
                <p:cNvPr id="32" name="Freeform 121"/>
                <p:cNvSpPr>
                  <a:spLocks/>
                </p:cNvSpPr>
                <p:nvPr/>
              </p:nvSpPr>
              <p:spPr bwMode="auto">
                <a:xfrm>
                  <a:off x="2962" y="12195"/>
                  <a:ext cx="1650" cy="399"/>
                </a:xfrm>
                <a:custGeom>
                  <a:avLst/>
                  <a:gdLst>
                    <a:gd name="T0" fmla="*/ 0 w 1650"/>
                    <a:gd name="T1" fmla="*/ 197 h 399"/>
                    <a:gd name="T2" fmla="*/ 146 w 1650"/>
                    <a:gd name="T3" fmla="*/ 28 h 399"/>
                    <a:gd name="T4" fmla="*/ 341 w 1650"/>
                    <a:gd name="T5" fmla="*/ 367 h 399"/>
                    <a:gd name="T6" fmla="*/ 545 w 1650"/>
                    <a:gd name="T7" fmla="*/ 33 h 399"/>
                    <a:gd name="T8" fmla="*/ 760 w 1650"/>
                    <a:gd name="T9" fmla="*/ 372 h 399"/>
                    <a:gd name="T10" fmla="*/ 964 w 1650"/>
                    <a:gd name="T11" fmla="*/ 28 h 399"/>
                    <a:gd name="T12" fmla="*/ 1185 w 1650"/>
                    <a:gd name="T13" fmla="*/ 372 h 399"/>
                    <a:gd name="T14" fmla="*/ 1371 w 1650"/>
                    <a:gd name="T15" fmla="*/ 28 h 399"/>
                    <a:gd name="T16" fmla="*/ 1541 w 1650"/>
                    <a:gd name="T17" fmla="*/ 370 h 399"/>
                    <a:gd name="T18" fmla="*/ 1650 w 1650"/>
                    <a:gd name="T19" fmla="*/ 20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0" h="399">
                      <a:moveTo>
                        <a:pt x="0" y="197"/>
                      </a:moveTo>
                      <a:cubicBezTo>
                        <a:pt x="51" y="98"/>
                        <a:pt x="89" y="0"/>
                        <a:pt x="146" y="28"/>
                      </a:cubicBezTo>
                      <a:cubicBezTo>
                        <a:pt x="202" y="57"/>
                        <a:pt x="275" y="366"/>
                        <a:pt x="341" y="367"/>
                      </a:cubicBezTo>
                      <a:cubicBezTo>
                        <a:pt x="407" y="368"/>
                        <a:pt x="475" y="32"/>
                        <a:pt x="545" y="33"/>
                      </a:cubicBezTo>
                      <a:cubicBezTo>
                        <a:pt x="614" y="34"/>
                        <a:pt x="690" y="373"/>
                        <a:pt x="760" y="372"/>
                      </a:cubicBezTo>
                      <a:cubicBezTo>
                        <a:pt x="829" y="372"/>
                        <a:pt x="893" y="28"/>
                        <a:pt x="964" y="28"/>
                      </a:cubicBezTo>
                      <a:cubicBezTo>
                        <a:pt x="1034" y="28"/>
                        <a:pt x="1117" y="372"/>
                        <a:pt x="1185" y="372"/>
                      </a:cubicBezTo>
                      <a:cubicBezTo>
                        <a:pt x="1253" y="372"/>
                        <a:pt x="1311" y="28"/>
                        <a:pt x="1371" y="28"/>
                      </a:cubicBezTo>
                      <a:cubicBezTo>
                        <a:pt x="1431" y="27"/>
                        <a:pt x="1495" y="341"/>
                        <a:pt x="1541" y="370"/>
                      </a:cubicBezTo>
                      <a:cubicBezTo>
                        <a:pt x="1587" y="399"/>
                        <a:pt x="1627" y="237"/>
                        <a:pt x="1650" y="202"/>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3" name="Text Box 122"/>
                <p:cNvSpPr txBox="1">
                  <a:spLocks noChangeArrowheads="1"/>
                </p:cNvSpPr>
                <p:nvPr/>
              </p:nvSpPr>
              <p:spPr bwMode="auto">
                <a:xfrm>
                  <a:off x="4479" y="12443"/>
                  <a:ext cx="488"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34" name="Rectangle 123"/>
                <p:cNvSpPr>
                  <a:spLocks noChangeArrowheads="1"/>
                </p:cNvSpPr>
                <p:nvPr/>
              </p:nvSpPr>
              <p:spPr bwMode="auto">
                <a:xfrm>
                  <a:off x="3407" y="12192"/>
                  <a:ext cx="1247" cy="424"/>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5" name="Freeform 124"/>
                <p:cNvSpPr>
                  <a:spLocks/>
                </p:cNvSpPr>
                <p:nvPr/>
              </p:nvSpPr>
              <p:spPr bwMode="auto">
                <a:xfrm>
                  <a:off x="3404" y="12195"/>
                  <a:ext cx="1225" cy="402"/>
                </a:xfrm>
                <a:custGeom>
                  <a:avLst/>
                  <a:gdLst>
                    <a:gd name="T0" fmla="*/ 0 w 1225"/>
                    <a:gd name="T1" fmla="*/ 197 h 402"/>
                    <a:gd name="T2" fmla="*/ 146 w 1225"/>
                    <a:gd name="T3" fmla="*/ 28 h 402"/>
                    <a:gd name="T4" fmla="*/ 341 w 1225"/>
                    <a:gd name="T5" fmla="*/ 367 h 402"/>
                    <a:gd name="T6" fmla="*/ 545 w 1225"/>
                    <a:gd name="T7" fmla="*/ 33 h 402"/>
                    <a:gd name="T8" fmla="*/ 760 w 1225"/>
                    <a:gd name="T9" fmla="*/ 372 h 402"/>
                    <a:gd name="T10" fmla="*/ 942 w 1225"/>
                    <a:gd name="T11" fmla="*/ 10 h 402"/>
                    <a:gd name="T12" fmla="*/ 1109 w 1225"/>
                    <a:gd name="T13" fmla="*/ 370 h 402"/>
                    <a:gd name="T14" fmla="*/ 1225 w 1225"/>
                    <a:gd name="T15" fmla="*/ 203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5" h="402">
                      <a:moveTo>
                        <a:pt x="0" y="197"/>
                      </a:moveTo>
                      <a:cubicBezTo>
                        <a:pt x="51" y="98"/>
                        <a:pt x="89" y="0"/>
                        <a:pt x="146" y="28"/>
                      </a:cubicBezTo>
                      <a:cubicBezTo>
                        <a:pt x="202" y="57"/>
                        <a:pt x="275" y="366"/>
                        <a:pt x="341" y="367"/>
                      </a:cubicBezTo>
                      <a:cubicBezTo>
                        <a:pt x="407" y="368"/>
                        <a:pt x="475" y="32"/>
                        <a:pt x="545" y="33"/>
                      </a:cubicBezTo>
                      <a:cubicBezTo>
                        <a:pt x="614" y="34"/>
                        <a:pt x="694" y="376"/>
                        <a:pt x="760" y="372"/>
                      </a:cubicBezTo>
                      <a:cubicBezTo>
                        <a:pt x="826" y="368"/>
                        <a:pt x="884" y="10"/>
                        <a:pt x="942" y="10"/>
                      </a:cubicBezTo>
                      <a:cubicBezTo>
                        <a:pt x="1000" y="10"/>
                        <a:pt x="1062" y="338"/>
                        <a:pt x="1109" y="370"/>
                      </a:cubicBezTo>
                      <a:cubicBezTo>
                        <a:pt x="1156" y="402"/>
                        <a:pt x="1201" y="238"/>
                        <a:pt x="1225" y="20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36" name="Line 125"/>
                <p:cNvCxnSpPr/>
                <p:nvPr/>
              </p:nvCxnSpPr>
              <p:spPr bwMode="auto">
                <a:xfrm>
                  <a:off x="2965" y="12397"/>
                  <a:ext cx="1809"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28" name="Text Box 126"/>
            <p:cNvSpPr txBox="1">
              <a:spLocks noChangeArrowheads="1"/>
            </p:cNvSpPr>
            <p:nvPr/>
          </p:nvSpPr>
          <p:spPr bwMode="auto">
            <a:xfrm>
              <a:off x="3130838" y="3717727"/>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9" name="Text Box 127"/>
            <p:cNvSpPr txBox="1">
              <a:spLocks noChangeArrowheads="1"/>
            </p:cNvSpPr>
            <p:nvPr/>
          </p:nvSpPr>
          <p:spPr bwMode="auto">
            <a:xfrm>
              <a:off x="5920393" y="3717727"/>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a:t>
              </a:r>
              <a:endParaRPr lang="el-GR" sz="1100" dirty="0">
                <a:effectLst/>
                <a:latin typeface="Arial"/>
                <a:ea typeface="Times New Roman"/>
                <a:cs typeface="Times New Roman"/>
              </a:endParaRPr>
            </a:p>
          </p:txBody>
        </p:sp>
      </p:grpSp>
      <p:sp>
        <p:nvSpPr>
          <p:cNvPr id="47" name="Ορθογώνιο 46"/>
          <p:cNvSpPr/>
          <p:nvPr/>
        </p:nvSpPr>
        <p:spPr>
          <a:xfrm>
            <a:off x="683568" y="4149080"/>
            <a:ext cx="8064896" cy="1323439"/>
          </a:xfrm>
          <a:prstGeom prst="rect">
            <a:avLst/>
          </a:prstGeom>
        </p:spPr>
        <p:txBody>
          <a:bodyPr wrap="square">
            <a:spAutoFit/>
          </a:bodyPr>
          <a:lstStyle/>
          <a:p>
            <a:r>
              <a:rPr lang="el-GR" sz="2000" b="1" dirty="0">
                <a:latin typeface="+mn-lt"/>
              </a:rPr>
              <a:t>Σχήμα 1: (α) </a:t>
            </a:r>
            <a:r>
              <a:rPr lang="el-GR" sz="2000" dirty="0">
                <a:latin typeface="+mn-lt"/>
              </a:rPr>
              <a:t>Το αποτέλεσμα της συμβολής δυο όμοιων κυμάτων που παρουσιάζουν την ίδια φάση ή διαφορά φάσης ακέραιο πολλαπλάσιο του 2π. </a:t>
            </a:r>
            <a:r>
              <a:rPr lang="el-GR" sz="2000" b="1" dirty="0">
                <a:latin typeface="+mn-lt"/>
              </a:rPr>
              <a:t>(β)</a:t>
            </a:r>
            <a:r>
              <a:rPr lang="el-GR" sz="2000" dirty="0">
                <a:latin typeface="+mn-lt"/>
              </a:rPr>
              <a:t> Το αποτέλεσμα της συμβολής δυο όμοιων κυμάτων που παρουσιάζουν διαφορά φάσης περιττό </a:t>
            </a:r>
            <a:r>
              <a:rPr lang="el-GR" sz="2000" dirty="0" smtClean="0">
                <a:latin typeface="+mn-lt"/>
              </a:rPr>
              <a:t>πολλαπλάσιο </a:t>
            </a:r>
            <a:r>
              <a:rPr lang="el-GR" sz="2000" dirty="0">
                <a:latin typeface="+mn-lt"/>
              </a:rPr>
              <a:t>του π.</a:t>
            </a:r>
          </a:p>
        </p:txBody>
      </p:sp>
    </p:spTree>
    <p:extLst>
      <p:ext uri="{BB962C8B-B14F-4D97-AF65-F5344CB8AC3E}">
        <p14:creationId xmlns:p14="http://schemas.microsoft.com/office/powerpoint/2010/main" val="3876480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Συμβολή κυμάτων </a:t>
            </a:r>
            <a:r>
              <a:rPr lang="el-GR" sz="3200" b="0" dirty="0" smtClean="0"/>
              <a:t>(5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r>
              <a:rPr lang="el-GR" dirty="0"/>
              <a:t>Όταν το Δφ είναι περιττό πολλαπλάσιο του π ή όταν Δr είναι περιττό πολλαπλάσιο του λ/2, τότε τα ηλεκτρικά πεδία των δυο κυμάτων έχουν αντίθετη διεύθυνση και το συνολικό ηλεκτρικό πεδίο που διαμορφώνεται είναι μικρότερο. Στην περίπτωση </a:t>
            </a:r>
            <a:r>
              <a:rPr lang="el-GR" dirty="0" smtClean="0"/>
              <a:t>ειδικά </a:t>
            </a:r>
            <a:r>
              <a:rPr lang="el-GR" dirty="0"/>
              <a:t>που τα κύματα έχουν το ίδιο πλάτος, το ηλεκτρικό πεδίο είναι μηδενικό (</a:t>
            </a:r>
            <a:r>
              <a:rPr lang="el-GR" dirty="0" smtClean="0"/>
              <a:t>αποσβεστική </a:t>
            </a:r>
            <a:r>
              <a:rPr lang="el-GR" dirty="0"/>
              <a:t>συμβολή - Σχήμα 1β). </a:t>
            </a:r>
          </a:p>
          <a:p>
            <a:r>
              <a:rPr lang="el-GR" dirty="0"/>
              <a:t>Σημείωση: όλες οι ενδιάμεσες καταστάσεις θα μας δώσουν ενδιάμεσα φαινόμενα </a:t>
            </a:r>
            <a:r>
              <a:rPr lang="el-GR" dirty="0" smtClean="0"/>
              <a:t>ενισχυτικής </a:t>
            </a:r>
            <a:r>
              <a:rPr lang="el-GR" dirty="0"/>
              <a:t>ή αποσβεστικής συμβολής.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4260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Περίθλαση φωτός </a:t>
            </a:r>
            <a:r>
              <a:rPr lang="el-GR" sz="3200" b="0" dirty="0" smtClean="0"/>
              <a:t>(1 από 7)</a:t>
            </a:r>
            <a:endParaRPr lang="el-GR" sz="3200" b="0" dirty="0"/>
          </a:p>
        </p:txBody>
      </p:sp>
      <p:sp>
        <p:nvSpPr>
          <p:cNvPr id="3" name="Θέση περιεχομένου 2"/>
          <p:cNvSpPr>
            <a:spLocks noGrp="1"/>
          </p:cNvSpPr>
          <p:nvPr>
            <p:ph idx="1"/>
          </p:nvPr>
        </p:nvSpPr>
        <p:spPr/>
        <p:txBody>
          <a:bodyPr/>
          <a:lstStyle/>
          <a:p>
            <a:r>
              <a:rPr lang="el-GR" dirty="0"/>
              <a:t>Μια βασική ιδιότητα των κυμάτων είναι ότι παρουσιάζουν φαινόμενα περίθλασης. Για παράδειγμα τα ακουστικά κύματα μπορούν να καμπυλώσουν (να αποκλίνουν) γύρω από γωνίες κ.λπ. Κατά παρόμοιο τρόπο και μια δέσμη φωτός, όταν συναντά εμπόδιο, μπορεί να αποκλίνει από την πορεία της, να καμπυλώσει γύρω από αυτό και ένα τμήμα της να βρεθεί στην περιοχή της γεωμετρικής σκιάς του. Στην περίπτωση που περνάει μέσα από ένα πολύ μικρό άνοιγμα με αιχμηρές πλευρές, ένα τμήμα της θα βρεθεί έξω από το όριο της γεωμετρικής σκιάς του ανοίγματος.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81315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(2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normAutofit lnSpcReduction="10000"/>
          </a:bodyPr>
          <a:lstStyle/>
          <a:p>
            <a:r>
              <a:rPr lang="el-GR" dirty="0"/>
              <a:t>Σε μια πιο προσεκτική παρατήρηση, μπορούμε να δούμε ότι στην περιοχή αυτή σχηματίζονται σκοτεινές και φωτεινές ζώνες (απεικόνιση περίθλασης), φαινόμενο το οποίο δεν μπορεί να εξηγηθεί από τη γεωμετρική οπτική. Επομένως η περίθλαση είναι ένα καθαρά κυματικό φαινόμενο και παρατηρείται όταν κατά τη διάδοση ενός κύματος, ένα τμήμα </a:t>
            </a:r>
            <a:r>
              <a:rPr lang="el-GR" dirty="0" smtClean="0"/>
              <a:t>του </a:t>
            </a:r>
            <a:r>
              <a:rPr lang="el-GR" dirty="0"/>
              <a:t>μεταβάλλει το πλάτος ή τη φάση του</a:t>
            </a:r>
            <a:r>
              <a:rPr lang="el-GR" dirty="0" smtClean="0"/>
              <a:t>.</a:t>
            </a:r>
          </a:p>
          <a:p>
            <a:r>
              <a:rPr lang="el-GR" dirty="0"/>
              <a:t>Είναι βασικό να κατανοήσουμε ότι δεν υπάρχει θεμελιακή διαφορά μεταξύ των </a:t>
            </a:r>
            <a:r>
              <a:rPr lang="el-GR" dirty="0" smtClean="0"/>
              <a:t>φαινομένων </a:t>
            </a:r>
            <a:r>
              <a:rPr lang="el-GR" dirty="0"/>
              <a:t>της συμβολής και της περίθλασης των κυμάτων. Θεωρούμε όμως ως </a:t>
            </a:r>
            <a:r>
              <a:rPr lang="el-GR" dirty="0" smtClean="0"/>
              <a:t>συμβολή </a:t>
            </a:r>
            <a:r>
              <a:rPr lang="el-GR" dirty="0"/>
              <a:t>το φαινόμενο που παρατηρείται όταν έχουμε υπέρθεση λίγων κυμάτων και ως </a:t>
            </a:r>
            <a:r>
              <a:rPr lang="el-GR" dirty="0" smtClean="0"/>
              <a:t>περίθλαση </a:t>
            </a:r>
            <a:r>
              <a:rPr lang="el-GR" dirty="0"/>
              <a:t>την περίπτωση υπέρθεσης μεγάλου αριθμού κυμάτων που ξεκινούν από ένα εμπόδιο (συμβολή πολλαπλών κυμάτων).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791659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(3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Τα φαινόμενα περίθλασης έχουν ταξινομηθεί σε δυο κατηγορίες. Στην περίθλαση </a:t>
            </a:r>
            <a:r>
              <a:rPr lang="el-GR" dirty="0"/>
              <a:t>Fraunhofer</a:t>
            </a:r>
            <a:r>
              <a:rPr lang="el-GR" dirty="0"/>
              <a:t>, η προσπίπτουσα δέσμη φωτός είναι ένα επίπεδο κύμα (δέσμη </a:t>
            </a:r>
            <a:r>
              <a:rPr lang="el-GR" dirty="0" smtClean="0"/>
              <a:t>παράλληλων </a:t>
            </a:r>
            <a:r>
              <a:rPr lang="el-GR" dirty="0"/>
              <a:t>ακτίνων φωτός) και η παρατήρηση της απεικόνισης της περίθλασης (ανίχνευση της έντασης του φωτός) πραγματοποιείται πολύ μακριά από το σημείο του εμποδίου (περίθλαση μακρινού πεδίου), έτσι που τα κύματα που φτάνουν εκεί φαίνονται ως </a:t>
            </a:r>
            <a:r>
              <a:rPr lang="el-GR" dirty="0" smtClean="0"/>
              <a:t>επίπεδα </a:t>
            </a:r>
            <a:r>
              <a:rPr lang="el-GR" dirty="0"/>
              <a:t>κύματα. Στην περίθλαση Fresnel, η προσπίπτουσα δέσμη και τα παραγόμενα κύματα δεν είναι επίπεδα κύματα, αλλά παρουσιάζουν μια σημαντική καμπύλωση στο μέτωπο κύματος. Αυτό οφείλεται στο γεγονός ότι η πηγή φωτός και το επίπεδο παρατήρησης βρίσκονται πολύ κοντά στο εμπόδιο (περίθλαση κοντινού πεδίου). Από τις δυο κατηγορίες, η πλέον σημαντική είναι η περίθλαση </a:t>
            </a:r>
            <a:r>
              <a:rPr lang="en-US" dirty="0"/>
              <a:t>Fraunhofer.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60147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(4 </a:t>
            </a:r>
            <a:r>
              <a:rPr lang="el-GR" sz="3200" b="0" dirty="0"/>
              <a:t>από </a:t>
            </a:r>
            <a:r>
              <a:rPr lang="el-GR" sz="3200" b="0" dirty="0" smtClean="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pSp>
        <p:nvGrpSpPr>
          <p:cNvPr id="19" name="Ομάδα 18"/>
          <p:cNvGrpSpPr/>
          <p:nvPr/>
        </p:nvGrpSpPr>
        <p:grpSpPr>
          <a:xfrm>
            <a:off x="2104866" y="1628800"/>
            <a:ext cx="4904105" cy="2560955"/>
            <a:chOff x="1898406" y="2132856"/>
            <a:chExt cx="4904105" cy="2560955"/>
          </a:xfrm>
        </p:grpSpPr>
        <p:pic>
          <p:nvPicPr>
            <p:cNvPr id="7" name="Picture 130"/>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898406" y="2132856"/>
              <a:ext cx="1554480" cy="906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898406" y="3451116"/>
              <a:ext cx="1509395" cy="909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3598301" y="2132856"/>
              <a:ext cx="1511935" cy="906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3"/>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5255651" y="2132856"/>
              <a:ext cx="1546860" cy="901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4"/>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3598301" y="3451116"/>
              <a:ext cx="1506855" cy="9042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36"/>
            <p:cNvSpPr txBox="1">
              <a:spLocks noChangeArrowheads="1"/>
            </p:cNvSpPr>
            <p:nvPr/>
          </p:nvSpPr>
          <p:spPr bwMode="auto">
            <a:xfrm>
              <a:off x="2524516" y="31310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13" name="Text Box 137"/>
            <p:cNvSpPr txBox="1">
              <a:spLocks noChangeArrowheads="1"/>
            </p:cNvSpPr>
            <p:nvPr/>
          </p:nvSpPr>
          <p:spPr bwMode="auto">
            <a:xfrm>
              <a:off x="4203456" y="31310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14" name="Text Box 138"/>
            <p:cNvSpPr txBox="1">
              <a:spLocks noChangeArrowheads="1"/>
            </p:cNvSpPr>
            <p:nvPr/>
          </p:nvSpPr>
          <p:spPr bwMode="auto">
            <a:xfrm>
              <a:off x="5877951" y="31310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(γ)</a:t>
              </a:r>
              <a:endParaRPr lang="el-GR" sz="1100" dirty="0">
                <a:effectLst/>
                <a:latin typeface="Arial"/>
                <a:ea typeface="Times New Roman"/>
                <a:cs typeface="Times New Roman"/>
              </a:endParaRPr>
            </a:p>
          </p:txBody>
        </p:sp>
        <p:sp>
          <p:nvSpPr>
            <p:cNvPr id="15" name="Text Box 139"/>
            <p:cNvSpPr txBox="1">
              <a:spLocks noChangeArrowheads="1"/>
            </p:cNvSpPr>
            <p:nvPr/>
          </p:nvSpPr>
          <p:spPr bwMode="auto">
            <a:xfrm>
              <a:off x="4187581" y="44899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(ε)</a:t>
              </a:r>
              <a:endParaRPr lang="el-GR" sz="1100" dirty="0">
                <a:effectLst/>
                <a:latin typeface="Arial"/>
                <a:ea typeface="Times New Roman"/>
                <a:cs typeface="Times New Roman"/>
              </a:endParaRPr>
            </a:p>
          </p:txBody>
        </p:sp>
        <p:sp>
          <p:nvSpPr>
            <p:cNvPr id="16" name="Text Box 140"/>
            <p:cNvSpPr txBox="1">
              <a:spLocks noChangeArrowheads="1"/>
            </p:cNvSpPr>
            <p:nvPr/>
          </p:nvSpPr>
          <p:spPr bwMode="auto">
            <a:xfrm>
              <a:off x="2502291" y="44899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endParaRPr lang="el-GR" sz="1100" dirty="0">
                <a:effectLst/>
                <a:latin typeface="Arial"/>
                <a:ea typeface="Times New Roman"/>
                <a:cs typeface="Times New Roman"/>
              </a:endParaRPr>
            </a:p>
          </p:txBody>
        </p:sp>
        <p:pic>
          <p:nvPicPr>
            <p:cNvPr id="17" name="Picture 141"/>
            <p:cNvPicPr>
              <a:picLocks noChangeAspect="1" noChangeArrowheads="1"/>
            </p:cNvPicPr>
            <p:nvPr/>
          </p:nvPicPr>
          <p:blipFill>
            <a:blip r:embed="rId7">
              <a:lum bright="18000"/>
              <a:extLst>
                <a:ext uri="{28A0092B-C50C-407E-A947-70E740481C1C}">
                  <a14:useLocalDpi xmlns:a14="http://schemas.microsoft.com/office/drawing/2010/main" val="0"/>
                </a:ext>
              </a:extLst>
            </a:blip>
            <a:srcRect/>
            <a:stretch>
              <a:fillRect/>
            </a:stretch>
          </p:blipFill>
          <p:spPr bwMode="auto">
            <a:xfrm>
              <a:off x="5263906" y="3451116"/>
              <a:ext cx="1538605" cy="8959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42"/>
            <p:cNvSpPr txBox="1">
              <a:spLocks noChangeArrowheads="1"/>
            </p:cNvSpPr>
            <p:nvPr/>
          </p:nvSpPr>
          <p:spPr bwMode="auto">
            <a:xfrm>
              <a:off x="5874141" y="448997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(ζ)</a:t>
              </a:r>
              <a:endParaRPr lang="el-GR" sz="1100" dirty="0">
                <a:effectLst/>
                <a:latin typeface="Arial"/>
                <a:ea typeface="Times New Roman"/>
                <a:cs typeface="Times New Roman"/>
              </a:endParaRPr>
            </a:p>
          </p:txBody>
        </p:sp>
      </p:grpSp>
      <p:sp>
        <p:nvSpPr>
          <p:cNvPr id="20" name="Ορθογώνιο 19"/>
          <p:cNvSpPr/>
          <p:nvPr/>
        </p:nvSpPr>
        <p:spPr>
          <a:xfrm>
            <a:off x="948135" y="4293096"/>
            <a:ext cx="7872337" cy="1323439"/>
          </a:xfrm>
          <a:prstGeom prst="rect">
            <a:avLst/>
          </a:prstGeom>
        </p:spPr>
        <p:txBody>
          <a:bodyPr wrap="square">
            <a:spAutoFit/>
          </a:bodyPr>
          <a:lstStyle/>
          <a:p>
            <a:r>
              <a:rPr lang="el-GR" sz="2000" b="1" dirty="0">
                <a:latin typeface="+mn-lt"/>
              </a:rPr>
              <a:t>Σχήμα 2: (α) </a:t>
            </a:r>
            <a:r>
              <a:rPr lang="el-GR" sz="2000" dirty="0">
                <a:latin typeface="+mn-lt"/>
              </a:rPr>
              <a:t>Το αποτέλεσμα της συμβολής δυο όμοιων κυμάτων που παρουσιάζουν την ίδια φάση ή διαφορά φάσης ακέραιο πολλαπλάσιο του 2π. </a:t>
            </a:r>
            <a:r>
              <a:rPr lang="el-GR" sz="2000" b="1" dirty="0">
                <a:latin typeface="+mn-lt"/>
              </a:rPr>
              <a:t>(β)</a:t>
            </a:r>
            <a:r>
              <a:rPr lang="el-GR" sz="2000" dirty="0">
                <a:latin typeface="+mn-lt"/>
              </a:rPr>
              <a:t> Το αποτέλεσμα της συμβολής δυο όμοιων κυμάτων που παρουσιάζουν διαφορά φάσης περιττό πολλαπλάσιο του π.</a:t>
            </a:r>
          </a:p>
        </p:txBody>
      </p:sp>
    </p:spTree>
    <p:extLst>
      <p:ext uri="{BB962C8B-B14F-4D97-AF65-F5344CB8AC3E}">
        <p14:creationId xmlns:p14="http://schemas.microsoft.com/office/powerpoint/2010/main" val="4126035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(5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Στο Σχήμα 2 παρουσιάζεται η απεικόνιση περίθλασης μερικών αντικειμένων που βρίσκονται στην πορεία μιας δέσμης παράλληλων ακτίνων φωτός. Για να </a:t>
            </a:r>
            <a:r>
              <a:rPr lang="el-GR" dirty="0" smtClean="0"/>
              <a:t>απλοποιήσουμε </a:t>
            </a:r>
            <a:r>
              <a:rPr lang="el-GR" dirty="0"/>
              <a:t>την ανάλυσή μας ας θεωρήσουμε την περίπτωση (γ) του οπτικού φράγματος. Τα οπτικά φράγματα είναι οπτικές διατάξεις που στην πιο απλή τους μορφή μπορεί να είναι ένα γυάλινο πλακίδιο που φέρει χαραγές περιοδικά διατεταγμένες (διαπερατό φράγμα). Αν σε ένα  φράγμα αυτής της μορφής προσπέσει μονοχρωματική δέσμη παραλλήλων ακτίνων, οι χαραγές του φράγματος ενεργούν σαν αδιαφανείς περιοχές και δεν επιτρέπουν στο φως να περάσει. </a:t>
            </a:r>
            <a:endParaRPr lang="el-GR" dirty="0" smtClean="0"/>
          </a:p>
          <a:p>
            <a:r>
              <a:rPr lang="el-GR" dirty="0" smtClean="0"/>
              <a:t>Αντίθετα</a:t>
            </a:r>
            <a:r>
              <a:rPr lang="el-GR" dirty="0"/>
              <a:t>, τα διάκενα (διαπερατά τμήματα) μεταξύ δύο χαραγών δρουν σαν σχισμές και επιτρέπουν στο φως να περάσει κατ΄ ευ-θείαν χωρίς να παρουσιάσει φαινόμενα περίθλασης. Όμως στις παρυφές των σχισμών το φως υφίσταται σχετική καμπύλωση προς συγκεκριμένες κατευθύνσεις (γωνίες) και σχηματίζει την απεικόνιση περίθλασης.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50504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(6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κέντρο της απεικόνισης, όπως φαίνεται στο Σχήμα 2γ, διαμορφώνεται από το φως που περνάει κατ΄ ευθείαν χωρίς να καμπυλώσει, ενώ το τμήμα που έχει υποστεί περίθλαση, δημιουργεί μέγιστα που βρίσκονται σε συγκεκριμένες αποστάσεις από το κεντρικό μέγιστο. Τα μέγιστα αυτά καλούνται τάξεις κροσσών. Ένας φακός θα εστιάσει την απεικόνιση περίθλασης επάνω στην εστία του. Για να είμαστε όμως ακριβείς, αυτό που πραγματικά θα εστιάσει επάνω στην εστία είναι το κεντρικό μέγιστο, λόγω του ότι διαμορφώνεται από δέσμη παράλληλων ακτίνων (παράλληλη προς τον οπτικό άξονα του φακού).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841618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Περίθλαση φωτός </a:t>
            </a:r>
            <a:r>
              <a:rPr lang="el-GR" sz="3200" b="0" dirty="0" smtClean="0"/>
              <a:t>(7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τμήμα του φωτός που καμπυλώνει (περιθλάται), προσπίπτει στο φακό υπό γωνία και επομένως θα ευρεθεί ακόμη πιο μακριά από το κεντρικό μέγιστο. Κατ΄ αυτόν, επομένως, τον τρόπο σχηματίζονται τα μέγιστα της περίθλασης στο εστιακό επίπεδο του φακού (επίπεδο Fourier). Υπ΄ αυτή την έννοια ο φακός “χαρτογραφεί” την ποσότητα του φωτός που προέρχεται από περίθλαση (ταξινομεί δηλαδή το φως σε τάξεις περίθλασης στο εστιακό του επίπεδο). Σε μαθηματικούς όρους, η οπτική πληροφορία ενός αντικειμένου διαχωρίζεται, στο επίπεδο Fourier, σε συχνότητες.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78610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924944"/>
            <a:ext cx="8229600" cy="908720"/>
          </a:xfrm>
          <a:ln w="25400">
            <a:solidFill>
              <a:schemeClr val="accent1"/>
            </a:solidFill>
          </a:ln>
        </p:spPr>
        <p:txBody>
          <a:bodyPr/>
          <a:lstStyle/>
          <a:p>
            <a:r>
              <a:rPr lang="el-GR" dirty="0" smtClean="0"/>
              <a:t>Θεωρία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54973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Χωρικές συχνότητες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Σε σχέση με την απεικόνιση περίθλασης που παρατηρούμε στο Σχήμα 2γ, το κεντρικό μέγιστο αποτελεί τον κροσσό μηδενικής τάξης, ενώ τα πρώτα μέγιστα (δεξιά και </a:t>
            </a:r>
            <a:r>
              <a:rPr lang="el-GR" dirty="0" smtClean="0"/>
              <a:t>αριστερά </a:t>
            </a:r>
            <a:r>
              <a:rPr lang="el-GR" dirty="0"/>
              <a:t>του κεντρικού) καλούνται κροσσοί 1ης τάξης, τα δεύτερα μέγιστα καλούνται κροσσοί δεύτερης τάξης κ.ο.κ. Σε όρους Fourier, οι υψηλές χωρικές συχνότητες αντι-στοιχούν σε υψηλές τάξεις κροσσών, που ο σχηματισμός τους απαιτεί υψηλό βαθμό κάμψης του φωτός. Έτσι, για όλα τα αντικείμενα, οι συχνότητες που ευρίσκονται στα άκρα της απεικόνισης περίθλασης δηλαδή στα άκρα της κατανομής της έντασης στο επίπεδο Fourier, αντιστοιχούν σε υψηλότερες χωρικές  συχνότητες.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9951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Χωρικές συχνότητες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Οι χαμηλότερες χωρικές συχνότητες, για τις οποίες δεν απαιτείται μεγάλη κάμψη του φωτός, </a:t>
            </a:r>
            <a:r>
              <a:rPr lang="el-GR" dirty="0" smtClean="0"/>
              <a:t>ευρίσκονται </a:t>
            </a:r>
            <a:r>
              <a:rPr lang="el-GR" dirty="0"/>
              <a:t>στο μέσο του επιπέδου Fourier. Ο κροσσός μηδενικής τάξης αντιστοιχεί σε </a:t>
            </a:r>
            <a:r>
              <a:rPr lang="el-GR" dirty="0" smtClean="0"/>
              <a:t>μηδενική </a:t>
            </a:r>
            <a:r>
              <a:rPr lang="el-GR" dirty="0"/>
              <a:t>συχνότητα και εκφράζει μια μέση τιμή της έντασης (όρος DC).</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556469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Ο </a:t>
            </a:r>
            <a:r>
              <a:rPr lang="el-GR" sz="4400" dirty="0"/>
              <a:t>φακός ως μετασχηματιστής </a:t>
            </a:r>
            <a:r>
              <a:rPr lang="el-GR" sz="4400" dirty="0" smtClean="0"/>
              <a:t>Fourier</a:t>
            </a:r>
            <a:br>
              <a:rPr lang="el-GR" sz="4400" dirty="0" smtClean="0"/>
            </a:br>
            <a:r>
              <a:rPr lang="el-GR" sz="3600" b="0" dirty="0" smtClean="0"/>
              <a:t>(1 από 6)</a:t>
            </a:r>
            <a:endParaRPr lang="el-GR" sz="36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Πρακτικά, η παρατήρηση μιας απεικόνισης περίθλασης μακρινού πεδίου (περίθλαση Fraunhofer) πραγματοποιείται με τη βοήθεια ενός συγκλίνοντα φακού, ο οποίος </a:t>
            </a:r>
            <a:r>
              <a:rPr lang="el-GR" dirty="0" smtClean="0"/>
              <a:t>εστιάζει </a:t>
            </a:r>
            <a:r>
              <a:rPr lang="el-GR" dirty="0"/>
              <a:t>την απεικόνιση σε συγκεκριμένη κοντινή απόσταση (Σχήμα 3). Το αντικείμενο (σχισμή, οπή, εικόνα σε σλάϊντ κ.λπ) τοποθετείται επάνω στο εστιακό επίπεδο του φακού (επίπεδο αντικειμένου).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88786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 φακός ως μετασχηματιστής Fourier</a:t>
            </a:r>
            <a:br>
              <a:rPr lang="el-GR" sz="4400" dirty="0"/>
            </a:br>
            <a:r>
              <a:rPr lang="el-GR" sz="3600" b="0" dirty="0" smtClean="0"/>
              <a:t>(2 από 6)</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pSp>
        <p:nvGrpSpPr>
          <p:cNvPr id="73" name="Ομάδα 72"/>
          <p:cNvGrpSpPr/>
          <p:nvPr/>
        </p:nvGrpSpPr>
        <p:grpSpPr>
          <a:xfrm>
            <a:off x="2078258" y="1697193"/>
            <a:ext cx="5038363" cy="2171174"/>
            <a:chOff x="2078258" y="1697193"/>
            <a:chExt cx="5038363" cy="2171174"/>
          </a:xfrm>
        </p:grpSpPr>
        <p:cxnSp>
          <p:nvCxnSpPr>
            <p:cNvPr id="7" name="Line 145"/>
            <p:cNvCxnSpPr/>
            <p:nvPr/>
          </p:nvCxnSpPr>
          <p:spPr bwMode="auto">
            <a:xfrm>
              <a:off x="5650133" y="2416757"/>
              <a:ext cx="635" cy="12490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Freeform 146"/>
            <p:cNvSpPr>
              <a:spLocks/>
            </p:cNvSpPr>
            <p:nvPr/>
          </p:nvSpPr>
          <p:spPr bwMode="auto">
            <a:xfrm>
              <a:off x="4255038" y="2408502"/>
              <a:ext cx="93980" cy="1052830"/>
            </a:xfrm>
            <a:custGeom>
              <a:avLst/>
              <a:gdLst>
                <a:gd name="T0" fmla="*/ 0 w 148"/>
                <a:gd name="T1" fmla="*/ 0 h 1658"/>
                <a:gd name="T2" fmla="*/ 143 w 148"/>
                <a:gd name="T3" fmla="*/ 825 h 1658"/>
                <a:gd name="T4" fmla="*/ 30 w 148"/>
                <a:gd name="T5" fmla="*/ 1658 h 1658"/>
              </a:gdLst>
              <a:ahLst/>
              <a:cxnLst>
                <a:cxn ang="0">
                  <a:pos x="T0" y="T1"/>
                </a:cxn>
                <a:cxn ang="0">
                  <a:pos x="T2" y="T3"/>
                </a:cxn>
                <a:cxn ang="0">
                  <a:pos x="T4" y="T5"/>
                </a:cxn>
              </a:cxnLst>
              <a:rect l="0" t="0" r="r" b="b"/>
              <a:pathLst>
                <a:path w="148" h="1658">
                  <a:moveTo>
                    <a:pt x="0" y="0"/>
                  </a:moveTo>
                  <a:cubicBezTo>
                    <a:pt x="24" y="137"/>
                    <a:pt x="138" y="549"/>
                    <a:pt x="143" y="825"/>
                  </a:cubicBezTo>
                  <a:cubicBezTo>
                    <a:pt x="148" y="1101"/>
                    <a:pt x="54" y="1485"/>
                    <a:pt x="30" y="1658"/>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 name="Freeform 147"/>
            <p:cNvSpPr>
              <a:spLocks/>
            </p:cNvSpPr>
            <p:nvPr/>
          </p:nvSpPr>
          <p:spPr bwMode="auto">
            <a:xfrm>
              <a:off x="4079778" y="2408502"/>
              <a:ext cx="104140" cy="1052830"/>
            </a:xfrm>
            <a:custGeom>
              <a:avLst/>
              <a:gdLst>
                <a:gd name="T0" fmla="*/ 146 w 164"/>
                <a:gd name="T1" fmla="*/ 0 h 1658"/>
                <a:gd name="T2" fmla="*/ 3 w 164"/>
                <a:gd name="T3" fmla="*/ 825 h 1658"/>
                <a:gd name="T4" fmla="*/ 164 w 164"/>
                <a:gd name="T5" fmla="*/ 1658 h 1658"/>
              </a:gdLst>
              <a:ahLst/>
              <a:cxnLst>
                <a:cxn ang="0">
                  <a:pos x="T0" y="T1"/>
                </a:cxn>
                <a:cxn ang="0">
                  <a:pos x="T2" y="T3"/>
                </a:cxn>
                <a:cxn ang="0">
                  <a:pos x="T4" y="T5"/>
                </a:cxn>
              </a:cxnLst>
              <a:rect l="0" t="0" r="r" b="b"/>
              <a:pathLst>
                <a:path w="164" h="1658">
                  <a:moveTo>
                    <a:pt x="146" y="0"/>
                  </a:moveTo>
                  <a:cubicBezTo>
                    <a:pt x="122" y="137"/>
                    <a:pt x="0" y="549"/>
                    <a:pt x="3" y="825"/>
                  </a:cubicBezTo>
                  <a:cubicBezTo>
                    <a:pt x="6" y="1101"/>
                    <a:pt x="131" y="1485"/>
                    <a:pt x="164" y="1658"/>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0" name="Line 148"/>
            <p:cNvCxnSpPr/>
            <p:nvPr/>
          </p:nvCxnSpPr>
          <p:spPr bwMode="auto">
            <a:xfrm>
              <a:off x="4167408" y="2412312"/>
              <a:ext cx="9080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149"/>
            <p:cNvCxnSpPr/>
            <p:nvPr/>
          </p:nvCxnSpPr>
          <p:spPr bwMode="auto">
            <a:xfrm>
              <a:off x="4182648" y="3455617"/>
              <a:ext cx="9080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50"/>
            <p:cNvCxnSpPr/>
            <p:nvPr/>
          </p:nvCxnSpPr>
          <p:spPr bwMode="auto">
            <a:xfrm flipV="1">
              <a:off x="2808508" y="2417392"/>
              <a:ext cx="1358900" cy="3492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51"/>
            <p:cNvCxnSpPr/>
            <p:nvPr/>
          </p:nvCxnSpPr>
          <p:spPr bwMode="auto">
            <a:xfrm>
              <a:off x="4262023" y="2439617"/>
              <a:ext cx="1398270" cy="100965"/>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52"/>
            <p:cNvCxnSpPr/>
            <p:nvPr/>
          </p:nvCxnSpPr>
          <p:spPr bwMode="auto">
            <a:xfrm>
              <a:off x="2815493" y="2766642"/>
              <a:ext cx="129095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Freeform 153"/>
            <p:cNvSpPr>
              <a:spLocks/>
            </p:cNvSpPr>
            <p:nvPr/>
          </p:nvSpPr>
          <p:spPr bwMode="auto">
            <a:xfrm>
              <a:off x="2812953" y="2766007"/>
              <a:ext cx="1300480" cy="375920"/>
            </a:xfrm>
            <a:custGeom>
              <a:avLst/>
              <a:gdLst>
                <a:gd name="T0" fmla="*/ 0 w 2048"/>
                <a:gd name="T1" fmla="*/ 0 h 592"/>
                <a:gd name="T2" fmla="*/ 2048 w 2048"/>
                <a:gd name="T3" fmla="*/ 592 h 592"/>
              </a:gdLst>
              <a:ahLst/>
              <a:cxnLst>
                <a:cxn ang="0">
                  <a:pos x="T0" y="T1"/>
                </a:cxn>
                <a:cxn ang="0">
                  <a:pos x="T2" y="T3"/>
                </a:cxn>
              </a:cxnLst>
              <a:rect l="0" t="0" r="r" b="b"/>
              <a:pathLst>
                <a:path w="2048" h="592">
                  <a:moveTo>
                    <a:pt x="0" y="0"/>
                  </a:moveTo>
                  <a:lnTo>
                    <a:pt x="2048" y="592"/>
                  </a:lnTo>
                </a:path>
              </a:pathLst>
            </a:custGeom>
            <a:noFill/>
            <a:ln w="12700">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 name="Freeform 154"/>
            <p:cNvSpPr>
              <a:spLocks/>
            </p:cNvSpPr>
            <p:nvPr/>
          </p:nvSpPr>
          <p:spPr bwMode="auto">
            <a:xfrm>
              <a:off x="4113433" y="3141927"/>
              <a:ext cx="221615" cy="48895"/>
            </a:xfrm>
            <a:custGeom>
              <a:avLst/>
              <a:gdLst>
                <a:gd name="T0" fmla="*/ 0 w 349"/>
                <a:gd name="T1" fmla="*/ 0 h 77"/>
                <a:gd name="T2" fmla="*/ 349 w 349"/>
                <a:gd name="T3" fmla="*/ 77 h 77"/>
              </a:gdLst>
              <a:ahLst/>
              <a:cxnLst>
                <a:cxn ang="0">
                  <a:pos x="T0" y="T1"/>
                </a:cxn>
                <a:cxn ang="0">
                  <a:pos x="T2" y="T3"/>
                </a:cxn>
              </a:cxnLst>
              <a:rect l="0" t="0" r="r" b="b"/>
              <a:pathLst>
                <a:path w="349" h="77">
                  <a:moveTo>
                    <a:pt x="0" y="0"/>
                  </a:moveTo>
                  <a:lnTo>
                    <a:pt x="349" y="77"/>
                  </a:lnTo>
                </a:path>
              </a:pathLst>
            </a:cu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7" name="Line 155"/>
            <p:cNvCxnSpPr/>
            <p:nvPr/>
          </p:nvCxnSpPr>
          <p:spPr bwMode="auto">
            <a:xfrm>
              <a:off x="4327428" y="3190822"/>
              <a:ext cx="1318260" cy="157480"/>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156"/>
            <p:cNvCxnSpPr/>
            <p:nvPr/>
          </p:nvCxnSpPr>
          <p:spPr bwMode="auto">
            <a:xfrm flipV="1">
              <a:off x="2826288" y="2758387"/>
              <a:ext cx="1272540" cy="3054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157"/>
            <p:cNvCxnSpPr/>
            <p:nvPr/>
          </p:nvCxnSpPr>
          <p:spPr bwMode="auto">
            <a:xfrm flipV="1">
              <a:off x="4093748" y="2727272"/>
              <a:ext cx="233680" cy="330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158"/>
            <p:cNvCxnSpPr/>
            <p:nvPr/>
          </p:nvCxnSpPr>
          <p:spPr bwMode="auto">
            <a:xfrm flipV="1">
              <a:off x="4325523" y="2539947"/>
              <a:ext cx="1326515" cy="185420"/>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159"/>
            <p:cNvCxnSpPr/>
            <p:nvPr/>
          </p:nvCxnSpPr>
          <p:spPr bwMode="auto">
            <a:xfrm>
              <a:off x="2816763" y="2938092"/>
              <a:ext cx="283527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60"/>
            <p:cNvCxnSpPr/>
            <p:nvPr/>
          </p:nvCxnSpPr>
          <p:spPr bwMode="auto">
            <a:xfrm>
              <a:off x="2818033" y="3064457"/>
              <a:ext cx="1280795" cy="368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161"/>
            <p:cNvCxnSpPr/>
            <p:nvPr/>
          </p:nvCxnSpPr>
          <p:spPr bwMode="auto">
            <a:xfrm flipV="1">
              <a:off x="4106448" y="3077157"/>
              <a:ext cx="228600" cy="247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162"/>
            <p:cNvCxnSpPr/>
            <p:nvPr/>
          </p:nvCxnSpPr>
          <p:spPr bwMode="auto">
            <a:xfrm flipV="1">
              <a:off x="4343303" y="2933647"/>
              <a:ext cx="1313815" cy="142875"/>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163"/>
            <p:cNvCxnSpPr/>
            <p:nvPr/>
          </p:nvCxnSpPr>
          <p:spPr bwMode="auto">
            <a:xfrm>
              <a:off x="2818668" y="3062552"/>
              <a:ext cx="1361440" cy="381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164"/>
            <p:cNvCxnSpPr/>
            <p:nvPr/>
          </p:nvCxnSpPr>
          <p:spPr bwMode="auto">
            <a:xfrm flipV="1">
              <a:off x="4280438" y="3338777"/>
              <a:ext cx="1365885" cy="97155"/>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165"/>
            <p:cNvCxnSpPr/>
            <p:nvPr/>
          </p:nvCxnSpPr>
          <p:spPr bwMode="auto">
            <a:xfrm>
              <a:off x="4090573" y="2766642"/>
              <a:ext cx="244475" cy="241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166"/>
            <p:cNvCxnSpPr/>
            <p:nvPr/>
          </p:nvCxnSpPr>
          <p:spPr bwMode="auto">
            <a:xfrm>
              <a:off x="4335048" y="2790772"/>
              <a:ext cx="1303655" cy="141605"/>
            </a:xfrm>
            <a:prstGeom prst="line">
              <a:avLst/>
            </a:prstGeom>
            <a:noFill/>
            <a:ln w="12700">
              <a:solidFill>
                <a:srgbClr val="000000"/>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167"/>
            <p:cNvCxnSpPr/>
            <p:nvPr/>
          </p:nvCxnSpPr>
          <p:spPr bwMode="auto">
            <a:xfrm>
              <a:off x="2238913" y="2461207"/>
              <a:ext cx="635" cy="9061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168"/>
            <p:cNvCxnSpPr/>
            <p:nvPr/>
          </p:nvCxnSpPr>
          <p:spPr bwMode="auto">
            <a:xfrm>
              <a:off x="2358293" y="2461207"/>
              <a:ext cx="635" cy="9061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169"/>
            <p:cNvCxnSpPr/>
            <p:nvPr/>
          </p:nvCxnSpPr>
          <p:spPr bwMode="auto">
            <a:xfrm>
              <a:off x="2477673" y="2461207"/>
              <a:ext cx="635" cy="9061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170"/>
            <p:cNvCxnSpPr/>
            <p:nvPr/>
          </p:nvCxnSpPr>
          <p:spPr bwMode="auto">
            <a:xfrm>
              <a:off x="2597053" y="2461207"/>
              <a:ext cx="635" cy="9061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171"/>
            <p:cNvCxnSpPr/>
            <p:nvPr/>
          </p:nvCxnSpPr>
          <p:spPr bwMode="auto">
            <a:xfrm>
              <a:off x="2078258" y="2693617"/>
              <a:ext cx="65278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172"/>
            <p:cNvCxnSpPr/>
            <p:nvPr/>
          </p:nvCxnSpPr>
          <p:spPr bwMode="auto">
            <a:xfrm>
              <a:off x="2078258" y="2846017"/>
              <a:ext cx="65278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173"/>
            <p:cNvCxnSpPr/>
            <p:nvPr/>
          </p:nvCxnSpPr>
          <p:spPr bwMode="auto">
            <a:xfrm>
              <a:off x="2078258" y="2998417"/>
              <a:ext cx="65278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174"/>
            <p:cNvCxnSpPr/>
            <p:nvPr/>
          </p:nvCxnSpPr>
          <p:spPr bwMode="auto">
            <a:xfrm>
              <a:off x="2078258" y="3192092"/>
              <a:ext cx="65278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175"/>
            <p:cNvCxnSpPr/>
            <p:nvPr/>
          </p:nvCxnSpPr>
          <p:spPr bwMode="auto">
            <a:xfrm>
              <a:off x="4229003" y="3489907"/>
              <a:ext cx="635" cy="19621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176"/>
            <p:cNvCxnSpPr/>
            <p:nvPr/>
          </p:nvCxnSpPr>
          <p:spPr bwMode="auto">
            <a:xfrm flipH="1">
              <a:off x="2816763" y="3607382"/>
              <a:ext cx="1403985" cy="635"/>
            </a:xfrm>
            <a:prstGeom prst="line">
              <a:avLst/>
            </a:prstGeom>
            <a:noFill/>
            <a:ln w="12700">
              <a:solidFill>
                <a:srgbClr val="000000"/>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Text Box 177"/>
            <p:cNvSpPr txBox="1">
              <a:spLocks noChangeArrowheads="1"/>
            </p:cNvSpPr>
            <p:nvPr/>
          </p:nvSpPr>
          <p:spPr bwMode="auto">
            <a:xfrm>
              <a:off x="3355878" y="3535627"/>
              <a:ext cx="252730" cy="1631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endParaRPr lang="el-GR" sz="1100" dirty="0">
                <a:effectLst/>
                <a:latin typeface="Arial"/>
                <a:ea typeface="Times New Roman"/>
                <a:cs typeface="Times New Roman"/>
              </a:endParaRPr>
            </a:p>
          </p:txBody>
        </p:sp>
        <p:grpSp>
          <p:nvGrpSpPr>
            <p:cNvPr id="40" name="Group 178"/>
            <p:cNvGrpSpPr>
              <a:grpSpLocks/>
            </p:cNvGrpSpPr>
            <p:nvPr/>
          </p:nvGrpSpPr>
          <p:grpSpPr bwMode="auto">
            <a:xfrm>
              <a:off x="4234083" y="3541342"/>
              <a:ext cx="1403985" cy="163195"/>
              <a:chOff x="5588" y="7212"/>
              <a:chExt cx="2211" cy="257"/>
            </a:xfrm>
          </p:grpSpPr>
          <p:cxnSp>
            <p:nvCxnSpPr>
              <p:cNvPr id="71" name="Line 179"/>
              <p:cNvCxnSpPr/>
              <p:nvPr/>
            </p:nvCxnSpPr>
            <p:spPr bwMode="auto">
              <a:xfrm flipH="1">
                <a:off x="5588" y="7325"/>
                <a:ext cx="2211" cy="1"/>
              </a:xfrm>
              <a:prstGeom prst="line">
                <a:avLst/>
              </a:prstGeom>
              <a:noFill/>
              <a:ln w="12700">
                <a:solidFill>
                  <a:srgbClr val="000000"/>
                </a:solidFill>
                <a:round/>
                <a:headEnd type="stealth"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2" name="Text Box 180"/>
              <p:cNvSpPr txBox="1">
                <a:spLocks noChangeArrowheads="1"/>
              </p:cNvSpPr>
              <p:nvPr/>
            </p:nvSpPr>
            <p:spPr bwMode="auto">
              <a:xfrm>
                <a:off x="6437" y="7212"/>
                <a:ext cx="398" cy="257"/>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endParaRPr lang="el-GR" sz="1100" dirty="0">
                  <a:effectLst/>
                  <a:latin typeface="Arial"/>
                  <a:ea typeface="Times New Roman"/>
                  <a:cs typeface="Times New Roman"/>
                </a:endParaRPr>
              </a:p>
            </p:txBody>
          </p:sp>
        </p:grpSp>
        <p:sp>
          <p:nvSpPr>
            <p:cNvPr id="41" name="Oval 182"/>
            <p:cNvSpPr>
              <a:spLocks noChangeAspect="1" noChangeArrowheads="1"/>
            </p:cNvSpPr>
            <p:nvPr/>
          </p:nvSpPr>
          <p:spPr bwMode="auto">
            <a:xfrm>
              <a:off x="5623463" y="2518357"/>
              <a:ext cx="45720"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2" name="Oval 183"/>
            <p:cNvSpPr>
              <a:spLocks noChangeAspect="1" noChangeArrowheads="1"/>
            </p:cNvSpPr>
            <p:nvPr/>
          </p:nvSpPr>
          <p:spPr bwMode="auto">
            <a:xfrm>
              <a:off x="5623463" y="2915232"/>
              <a:ext cx="45720"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3" name="Oval 184"/>
            <p:cNvSpPr>
              <a:spLocks noChangeAspect="1" noChangeArrowheads="1"/>
            </p:cNvSpPr>
            <p:nvPr/>
          </p:nvSpPr>
          <p:spPr bwMode="auto">
            <a:xfrm>
              <a:off x="5623463" y="3320997"/>
              <a:ext cx="45720"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4" name="Text Box 185"/>
            <p:cNvSpPr txBox="1">
              <a:spLocks noChangeArrowheads="1"/>
            </p:cNvSpPr>
            <p:nvPr/>
          </p:nvSpPr>
          <p:spPr bwMode="auto">
            <a:xfrm>
              <a:off x="5532023" y="3705172"/>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5" name="Text Box 186"/>
            <p:cNvSpPr txBox="1">
              <a:spLocks noChangeArrowheads="1"/>
            </p:cNvSpPr>
            <p:nvPr/>
          </p:nvSpPr>
          <p:spPr bwMode="auto">
            <a:xfrm>
              <a:off x="2680238" y="3294327"/>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g</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46" name="Line 187"/>
            <p:cNvCxnSpPr/>
            <p:nvPr/>
          </p:nvCxnSpPr>
          <p:spPr bwMode="auto">
            <a:xfrm>
              <a:off x="2813588" y="3489907"/>
              <a:ext cx="635" cy="19621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Text Box 188"/>
            <p:cNvSpPr txBox="1">
              <a:spLocks noChangeArrowheads="1"/>
            </p:cNvSpPr>
            <p:nvPr/>
          </p:nvSpPr>
          <p:spPr bwMode="auto">
            <a:xfrm>
              <a:off x="5702838" y="3261942"/>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8" name="Text Box 189"/>
            <p:cNvSpPr txBox="1">
              <a:spLocks noChangeArrowheads="1"/>
            </p:cNvSpPr>
            <p:nvPr/>
          </p:nvSpPr>
          <p:spPr bwMode="auto">
            <a:xfrm>
              <a:off x="5702838" y="2459302"/>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9" name="Text Box 190"/>
            <p:cNvSpPr txBox="1">
              <a:spLocks noChangeArrowheads="1"/>
            </p:cNvSpPr>
            <p:nvPr/>
          </p:nvSpPr>
          <p:spPr bwMode="auto">
            <a:xfrm>
              <a:off x="5702838" y="2858717"/>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50" name="Text Box 191"/>
            <p:cNvSpPr txBox="1">
              <a:spLocks noChangeArrowheads="1"/>
            </p:cNvSpPr>
            <p:nvPr/>
          </p:nvSpPr>
          <p:spPr bwMode="auto">
            <a:xfrm>
              <a:off x="2496565" y="1697193"/>
              <a:ext cx="1294490" cy="64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200" dirty="0">
                  <a:effectLst/>
                  <a:latin typeface="Arial"/>
                  <a:ea typeface="Times New Roman"/>
                  <a:cs typeface="Times New Roman"/>
                </a:rPr>
                <a:t>επίπεδο </a:t>
              </a:r>
              <a:endParaRPr lang="el-GR" sz="1100" dirty="0">
                <a:effectLst/>
                <a:latin typeface="Arial"/>
                <a:ea typeface="Times New Roman"/>
                <a:cs typeface="Times New Roman"/>
              </a:endParaRPr>
            </a:p>
            <a:p>
              <a:pPr>
                <a:lnSpc>
                  <a:spcPct val="115000"/>
                </a:lnSpc>
                <a:spcAft>
                  <a:spcPts val="1000"/>
                </a:spcAft>
              </a:pPr>
              <a:r>
                <a:rPr lang="el-GR" sz="1200" dirty="0" smtClean="0">
                  <a:effectLst/>
                  <a:latin typeface="Arial"/>
                  <a:ea typeface="Times New Roman"/>
                  <a:cs typeface="Times New Roman"/>
                </a:rPr>
                <a:t>Α</a:t>
              </a:r>
              <a:r>
                <a:rPr lang="en-US" sz="1200" dirty="0" smtClean="0">
                  <a:effectLst/>
                  <a:latin typeface="Arial"/>
                  <a:ea typeface="Times New Roman"/>
                  <a:cs typeface="Times New Roman"/>
                </a:rPr>
                <a:t>ντικειμένου</a:t>
              </a:r>
              <a:r>
                <a:rPr lang="el-GR" sz="1100" dirty="0" smtClean="0">
                  <a:latin typeface="Arial"/>
                  <a:ea typeface="Times New Roman"/>
                  <a:cs typeface="Times New Roman"/>
                </a:rPr>
                <a:t> </a:t>
              </a:r>
              <a:r>
                <a:rPr lang="en-US" sz="1200" dirty="0" smtClean="0">
                  <a:effectLst/>
                  <a:latin typeface="Arial"/>
                  <a:ea typeface="Times New Roman"/>
                  <a:cs typeface="Times New Roman"/>
                </a:rPr>
                <a:t>F(x</a:t>
              </a:r>
              <a:r>
                <a:rPr lang="en-US" sz="1200" dirty="0">
                  <a:effectLst/>
                  <a:latin typeface="Arial"/>
                  <a:ea typeface="Times New Roman"/>
                  <a:cs typeface="Times New Roman"/>
                </a:rPr>
                <a:t>)</a:t>
              </a:r>
              <a:endParaRPr lang="el-GR" sz="1100" dirty="0">
                <a:effectLst/>
                <a:latin typeface="Arial"/>
                <a:ea typeface="Times New Roman"/>
                <a:cs typeface="Times New Roman"/>
              </a:endParaRPr>
            </a:p>
            <a:p>
              <a:pPr>
                <a:lnSpc>
                  <a:spcPct val="115000"/>
                </a:lnSpc>
                <a:spcAft>
                  <a:spcPts val="1000"/>
                </a:spcAft>
              </a:pPr>
              <a:r>
                <a:rPr lang="en-US" sz="1200" baseline="-25000" dirty="0">
                  <a:effectLst/>
                  <a:latin typeface="Arial"/>
                  <a:ea typeface="Times New Roman"/>
                  <a:cs typeface="Times New Roman"/>
                </a:rPr>
                <a:t> </a:t>
              </a:r>
              <a:endParaRPr lang="el-GR" sz="1100" dirty="0">
                <a:effectLst/>
                <a:latin typeface="Arial"/>
                <a:ea typeface="Times New Roman"/>
                <a:cs typeface="Times New Roman"/>
              </a:endParaRPr>
            </a:p>
          </p:txBody>
        </p:sp>
        <p:sp>
          <p:nvSpPr>
            <p:cNvPr id="51" name="Text Box 192"/>
            <p:cNvSpPr txBox="1">
              <a:spLocks noChangeArrowheads="1"/>
            </p:cNvSpPr>
            <p:nvPr/>
          </p:nvSpPr>
          <p:spPr bwMode="auto">
            <a:xfrm>
              <a:off x="5148064" y="1724723"/>
              <a:ext cx="1968557" cy="648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200" dirty="0">
                  <a:effectLst/>
                  <a:latin typeface="Arial"/>
                  <a:ea typeface="Times New Roman"/>
                  <a:cs typeface="Times New Roman"/>
                </a:rPr>
                <a:t>επίπεδο </a:t>
              </a:r>
              <a:endParaRPr lang="el-GR" sz="1100" dirty="0">
                <a:effectLst/>
                <a:latin typeface="Arial"/>
                <a:ea typeface="Times New Roman"/>
                <a:cs typeface="Times New Roman"/>
              </a:endParaRPr>
            </a:p>
            <a:p>
              <a:pPr>
                <a:lnSpc>
                  <a:spcPct val="115000"/>
                </a:lnSpc>
                <a:spcAft>
                  <a:spcPts val="1000"/>
                </a:spcAft>
              </a:pPr>
              <a:r>
                <a:rPr lang="en-US" sz="1200" dirty="0" smtClean="0">
                  <a:effectLst/>
                  <a:latin typeface="Arial"/>
                  <a:ea typeface="Times New Roman"/>
                  <a:cs typeface="Times New Roman"/>
                </a:rPr>
                <a:t>Fourier</a:t>
              </a:r>
              <a:r>
                <a:rPr lang="el-GR" sz="1100" dirty="0">
                  <a:latin typeface="Arial"/>
                  <a:ea typeface="Times New Roman"/>
                  <a:cs typeface="Times New Roman"/>
                </a:rPr>
                <a:t> </a:t>
              </a:r>
              <a:r>
                <a:rPr lang="en-US" sz="1200" dirty="0" smtClean="0">
                  <a:effectLst/>
                  <a:latin typeface="Arial"/>
                  <a:ea typeface="Times New Roman"/>
                  <a:cs typeface="Times New Roman"/>
                </a:rPr>
                <a:t>F</a:t>
              </a:r>
              <a:r>
                <a:rPr lang="en-US" sz="1200" dirty="0">
                  <a:effectLst/>
                  <a:latin typeface="Arial"/>
                  <a:ea typeface="Times New Roman"/>
                  <a:cs typeface="Times New Roman"/>
                </a:rPr>
                <a:t>΄(</a:t>
              </a:r>
              <a:r>
                <a:rPr lang="en-US" sz="1200" dirty="0">
                  <a:effectLst/>
                  <a:latin typeface="Arial"/>
                  <a:ea typeface="Times New Roman"/>
                  <a:cs typeface="Times New Roman"/>
                </a:rPr>
                <a:t>ν</a:t>
              </a:r>
              <a:r>
                <a:rPr lang="en-US" sz="1200" baseline="-25000" dirty="0">
                  <a:effectLst/>
                  <a:latin typeface="Arial"/>
                  <a:ea typeface="Times New Roman"/>
                  <a:cs typeface="Times New Roman"/>
                </a:rPr>
                <a:t>x</a:t>
              </a:r>
              <a:r>
                <a:rPr lang="en-US" sz="12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52" name="Text Box 193"/>
            <p:cNvSpPr txBox="1">
              <a:spLocks noChangeArrowheads="1"/>
            </p:cNvSpPr>
            <p:nvPr/>
          </p:nvSpPr>
          <p:spPr bwMode="auto">
            <a:xfrm>
              <a:off x="4084223" y="2183712"/>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grpSp>
          <p:nvGrpSpPr>
            <p:cNvPr id="53" name="Group 194"/>
            <p:cNvGrpSpPr>
              <a:grpSpLocks/>
            </p:cNvGrpSpPr>
            <p:nvPr/>
          </p:nvGrpSpPr>
          <p:grpSpPr bwMode="auto">
            <a:xfrm>
              <a:off x="2797713" y="2492322"/>
              <a:ext cx="635" cy="786765"/>
              <a:chOff x="1956" y="2037"/>
              <a:chExt cx="1" cy="1239"/>
            </a:xfrm>
          </p:grpSpPr>
          <p:cxnSp>
            <p:nvCxnSpPr>
              <p:cNvPr id="60" name="Line 195"/>
              <p:cNvCxnSpPr/>
              <p:nvPr/>
            </p:nvCxnSpPr>
            <p:spPr bwMode="auto">
              <a:xfrm>
                <a:off x="1956" y="2155"/>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Line 196"/>
              <p:cNvCxnSpPr/>
              <p:nvPr/>
            </p:nvCxnSpPr>
            <p:spPr bwMode="auto">
              <a:xfrm>
                <a:off x="1956" y="2393"/>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Line 197"/>
              <p:cNvCxnSpPr/>
              <p:nvPr/>
            </p:nvCxnSpPr>
            <p:spPr bwMode="auto">
              <a:xfrm>
                <a:off x="1956" y="2274"/>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Line 198"/>
              <p:cNvCxnSpPr/>
              <p:nvPr/>
            </p:nvCxnSpPr>
            <p:spPr bwMode="auto">
              <a:xfrm>
                <a:off x="1956" y="2630"/>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Line 199"/>
              <p:cNvCxnSpPr/>
              <p:nvPr/>
            </p:nvCxnSpPr>
            <p:spPr bwMode="auto">
              <a:xfrm>
                <a:off x="1956" y="2511"/>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Line 200"/>
              <p:cNvCxnSpPr/>
              <p:nvPr/>
            </p:nvCxnSpPr>
            <p:spPr bwMode="auto">
              <a:xfrm>
                <a:off x="1956" y="2749"/>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Line 201"/>
              <p:cNvCxnSpPr/>
              <p:nvPr/>
            </p:nvCxnSpPr>
            <p:spPr bwMode="auto">
              <a:xfrm>
                <a:off x="1956" y="2867"/>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Line 202"/>
              <p:cNvCxnSpPr/>
              <p:nvPr/>
            </p:nvCxnSpPr>
            <p:spPr bwMode="auto">
              <a:xfrm>
                <a:off x="1956" y="2037"/>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Line 203"/>
              <p:cNvCxnSpPr/>
              <p:nvPr/>
            </p:nvCxnSpPr>
            <p:spPr bwMode="auto">
              <a:xfrm>
                <a:off x="1956" y="2986"/>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Line 204"/>
              <p:cNvCxnSpPr/>
              <p:nvPr/>
            </p:nvCxnSpPr>
            <p:spPr bwMode="auto">
              <a:xfrm>
                <a:off x="1956" y="3224"/>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Line 205"/>
              <p:cNvCxnSpPr/>
              <p:nvPr/>
            </p:nvCxnSpPr>
            <p:spPr bwMode="auto">
              <a:xfrm>
                <a:off x="1956" y="3105"/>
                <a:ext cx="1" cy="5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54" name="AutoShape 206"/>
            <p:cNvSpPr>
              <a:spLocks noChangeArrowheads="1"/>
            </p:cNvSpPr>
            <p:nvPr/>
          </p:nvSpPr>
          <p:spPr bwMode="auto">
            <a:xfrm rot="20837379">
              <a:off x="3712113" y="2500577"/>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5" name="AutoShape 207"/>
            <p:cNvSpPr>
              <a:spLocks noChangeArrowheads="1"/>
            </p:cNvSpPr>
            <p:nvPr/>
          </p:nvSpPr>
          <p:spPr bwMode="auto">
            <a:xfrm rot="20837379">
              <a:off x="3714018" y="2818712"/>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6" name="AutoShape 208"/>
            <p:cNvSpPr>
              <a:spLocks noChangeArrowheads="1"/>
            </p:cNvSpPr>
            <p:nvPr/>
          </p:nvSpPr>
          <p:spPr bwMode="auto">
            <a:xfrm rot="21440544">
              <a:off x="3360958" y="2745052"/>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7" name="AutoShape 209"/>
            <p:cNvSpPr>
              <a:spLocks noChangeArrowheads="1"/>
            </p:cNvSpPr>
            <p:nvPr/>
          </p:nvSpPr>
          <p:spPr bwMode="auto">
            <a:xfrm rot="21440544">
              <a:off x="3360958" y="3060012"/>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8" name="AutoShape 210"/>
            <p:cNvSpPr>
              <a:spLocks noChangeArrowheads="1"/>
            </p:cNvSpPr>
            <p:nvPr/>
          </p:nvSpPr>
          <p:spPr bwMode="auto">
            <a:xfrm rot="760965">
              <a:off x="3712113" y="3013022"/>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9" name="AutoShape 211"/>
            <p:cNvSpPr>
              <a:spLocks noChangeArrowheads="1"/>
            </p:cNvSpPr>
            <p:nvPr/>
          </p:nvSpPr>
          <p:spPr bwMode="auto">
            <a:xfrm rot="760965">
              <a:off x="3710208" y="3302582"/>
              <a:ext cx="76835" cy="45085"/>
            </a:xfrm>
            <a:prstGeom prst="rightArrow">
              <a:avLst>
                <a:gd name="adj1" fmla="val 50000"/>
                <a:gd name="adj2" fmla="val 4260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74" name="Ορθογώνιο 73"/>
          <p:cNvSpPr/>
          <p:nvPr/>
        </p:nvSpPr>
        <p:spPr>
          <a:xfrm>
            <a:off x="932510" y="4167663"/>
            <a:ext cx="7681375" cy="1015663"/>
          </a:xfrm>
          <a:prstGeom prst="rect">
            <a:avLst/>
          </a:prstGeom>
        </p:spPr>
        <p:txBody>
          <a:bodyPr wrap="square">
            <a:spAutoFit/>
          </a:bodyPr>
          <a:lstStyle/>
          <a:p>
            <a:r>
              <a:rPr lang="el-GR" sz="2000" b="1" dirty="0">
                <a:latin typeface="+mn-lt"/>
              </a:rPr>
              <a:t>Σχήμα 3: </a:t>
            </a:r>
            <a:r>
              <a:rPr lang="el-GR" sz="2000" dirty="0">
                <a:latin typeface="+mn-lt"/>
              </a:rPr>
              <a:t>Το είδωλο της απεικόνισης περίθλασης ενός αντικειμένου παρατηρείται στο δεύτερο εστιακό επίπεδο ενός συγκλίνοντα φακού (επίπεδο Fourier), εστιακής απόστασης f.</a:t>
            </a:r>
          </a:p>
        </p:txBody>
      </p:sp>
    </p:spTree>
    <p:extLst>
      <p:ext uri="{BB962C8B-B14F-4D97-AF65-F5344CB8AC3E}">
        <p14:creationId xmlns:p14="http://schemas.microsoft.com/office/powerpoint/2010/main" val="1763926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 φακός ως μετασχηματιστής Fourier</a:t>
            </a:r>
            <a:br>
              <a:rPr lang="el-GR" sz="4400" dirty="0"/>
            </a:br>
            <a:r>
              <a:rPr lang="el-GR" sz="3600" b="0" dirty="0" smtClean="0"/>
              <a:t>(3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lstStyle/>
          <a:p>
            <a:r>
              <a:rPr lang="el-GR" dirty="0"/>
              <a:t>Για να απλοποιήσουμε την ανάλυσή μας ας θεωρήσουμε πάλι την περίπτωση ενός οπτικού φράγματος (μονοδιάστατο αντικείμενο) που περιγράφεται από τη συνάρτηση F(x), στο οποίο προσπίπτει κάθετα δέσμη παράλληλων ακτίνων μονοχρωματικού φωτός. </a:t>
            </a:r>
            <a:endParaRPr lang="el-GR" dirty="0" smtClean="0"/>
          </a:p>
          <a:p>
            <a:r>
              <a:rPr lang="el-GR" dirty="0"/>
              <a:t>Η περίθλαση μακρινού πεδίου θα σχηματιστεί από όλες τις παράλληλες μεταξύ τους ακτίνες που προέρχονται από όλα τα σημεία των σχισμών. Ένας συγκλίνοντας φακός θα συλλέξει όλες αυτές τις ομάδες των παράλληλων ακτίνων και θα τις εστιάσει στο δεύτερο εστιακό του επίπεδο.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87348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 φακός ως μετασχηματιστής Fourier</a:t>
            </a:r>
            <a:br>
              <a:rPr lang="el-GR" sz="4400" dirty="0"/>
            </a:br>
            <a:r>
              <a:rPr lang="el-GR" sz="3600" b="0" dirty="0" smtClean="0"/>
              <a:t>(4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a:t>Στο Σχήμα 3, για λόγους απλοποίησης των πραγμάτων, παρουσιάζουμε τρεις ομάδες παράλληλων ακτίνων που εστιάζονται κατ΄ αυτό τον τρόπο. Στην ουσία, αυτό που πραγματοποιήσαμε είναι όχι μόνο να </a:t>
            </a:r>
            <a:r>
              <a:rPr lang="el-GR" dirty="0" smtClean="0"/>
              <a:t>μεταφέρουμε </a:t>
            </a:r>
            <a:r>
              <a:rPr lang="el-GR" dirty="0"/>
              <a:t>την απεικόνιση μακρινού πεδίου πιο κοντά, αλλά και να την μικρύνουμε. Με άλλα λόγια ο φακός λειτουργεί ως ένας μετασχηματιστής Fourier, λόγω του γεγονότος ότι η απεικόνιση περίθλασης στο επίπεδο p1 είναι, όπως έχουμε αναφέρει, ο </a:t>
            </a:r>
            <a:r>
              <a:rPr lang="el-GR" dirty="0" smtClean="0"/>
              <a:t>μετασχηματισμός </a:t>
            </a:r>
            <a:r>
              <a:rPr lang="el-GR" dirty="0"/>
              <a:t>Fourier του αντικειμένου. Αυτό σημαίνει ότι η απεικόνιση περίθλασης είναι το φάσμα των χωρικών συχνοτήτων του αντικειμένου, δηλαδή η εικόνα του </a:t>
            </a:r>
            <a:r>
              <a:rPr lang="el-GR" dirty="0" smtClean="0"/>
              <a:t>αντικειμένου </a:t>
            </a:r>
            <a:r>
              <a:rPr lang="el-GR" dirty="0"/>
              <a:t>που περιγράφεται από τη συνάρτηση F(x), μεταφέρθηκε από το χώρο των διαστάσεων στο χώρο των συχνοτήτων. Η απεικόνιση που παρατηρούμε στο επίπεδο Fourier (επίπεδο p1), περιγράφεται από τη συνάρτηση F΄(νx).</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804867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 φακός ως μετασχηματιστής Fourier</a:t>
            </a:r>
            <a:r>
              <a:rPr lang="el-GR" dirty="0"/>
              <a:t/>
            </a:r>
            <a:br>
              <a:rPr lang="el-GR" dirty="0"/>
            </a:br>
            <a:r>
              <a:rPr lang="el-GR" sz="3600" b="0" dirty="0" smtClean="0"/>
              <a:t>(5 </a:t>
            </a:r>
            <a:r>
              <a:rPr lang="el-GR" sz="3600" b="0" dirty="0"/>
              <a:t>από </a:t>
            </a:r>
            <a:r>
              <a:rPr lang="el-GR" sz="3600" b="0" dirty="0" smtClean="0"/>
              <a:t>6)</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Για την περίπτωση του απλού μονοδιάστατου οπτικού φράγματος που εξετάζουμε, ο κροσσός μηδενικής τάξης m0 αποτελεί τον όρο DC και αντιστοιχεί σε μηδενική </a:t>
                </a:r>
                <a:r>
                  <a:rPr lang="el-GR" dirty="0" smtClean="0"/>
                  <a:t>χωρική </a:t>
                </a:r>
                <a:r>
                  <a:rPr lang="el-GR" dirty="0"/>
                  <a:t>συχνότητα. Οι κροσσοί m1 και m-1 που παρατηρούνται εκατέρωθεν του κεντρικού, αντιστοιχούν στη θεμελιώδη χωρική συχνότητα του αντικειμένου, ενώ οι υπόλοιποι κροσσοί </a:t>
                </a:r>
                <a14:m>
                  <m:oMath xmlns:m="http://schemas.openxmlformats.org/officeDocument/2006/math">
                    <m:sSub>
                      <m:sSubPr>
                        <m:ctrlPr>
                          <a:rPr lang="el-GR" i="1">
                            <a:latin typeface="Cambria Math"/>
                          </a:rPr>
                        </m:ctrlPr>
                      </m:sSubPr>
                      <m:e>
                        <m:r>
                          <a:rPr lang="el-GR" i="1">
                            <a:latin typeface="Cambria Math" panose="02040503050406030204" pitchFamily="18" charset="0"/>
                          </a:rPr>
                          <m:t>𝑚</m:t>
                        </m:r>
                      </m:e>
                      <m:sub>
                        <m:r>
                          <a:rPr lang="el-GR" i="1">
                            <a:latin typeface="Cambria Math" panose="02040503050406030204" pitchFamily="18" charset="0"/>
                          </a:rPr>
                          <m:t>±2</m:t>
                        </m:r>
                      </m:sub>
                    </m:sSub>
                  </m:oMath>
                </a14:m>
                <a:r>
                  <a:rPr lang="el-GR" dirty="0"/>
                  <a:t>, </a:t>
                </a:r>
                <a14:m>
                  <m:oMath xmlns:m="http://schemas.openxmlformats.org/officeDocument/2006/math">
                    <m:sSub>
                      <m:sSubPr>
                        <m:ctrlPr>
                          <a:rPr lang="el-GR" i="1">
                            <a:latin typeface="Cambria Math"/>
                          </a:rPr>
                        </m:ctrlPr>
                      </m:sSubPr>
                      <m:e>
                        <m:r>
                          <a:rPr lang="el-GR" i="1">
                            <a:latin typeface="Cambria Math" panose="02040503050406030204" pitchFamily="18" charset="0"/>
                          </a:rPr>
                          <m:t>𝑚</m:t>
                        </m:r>
                      </m:e>
                      <m:sub>
                        <m:r>
                          <a:rPr lang="el-GR" i="1">
                            <a:latin typeface="Cambria Math" panose="02040503050406030204" pitchFamily="18" charset="0"/>
                          </a:rPr>
                          <m:t>±3</m:t>
                        </m:r>
                      </m:sub>
                    </m:sSub>
                  </m:oMath>
                </a14:m>
                <a:r>
                  <a:rPr lang="el-GR" dirty="0"/>
                  <a:t>, </a:t>
                </a:r>
                <a14:m>
                  <m:oMath xmlns:m="http://schemas.openxmlformats.org/officeDocument/2006/math">
                    <m:sSub>
                      <m:sSubPr>
                        <m:ctrlPr>
                          <a:rPr lang="el-GR" i="1">
                            <a:latin typeface="Cambria Math"/>
                          </a:rPr>
                        </m:ctrlPr>
                      </m:sSubPr>
                      <m:e>
                        <m:r>
                          <a:rPr lang="el-GR" i="1">
                            <a:latin typeface="Cambria Math" panose="02040503050406030204" pitchFamily="18" charset="0"/>
                          </a:rPr>
                          <m:t>𝑚</m:t>
                        </m:r>
                      </m:e>
                      <m:sub>
                        <m:r>
                          <a:rPr lang="el-GR" i="1">
                            <a:latin typeface="Cambria Math" panose="02040503050406030204" pitchFamily="18" charset="0"/>
                          </a:rPr>
                          <m:t>±4</m:t>
                        </m:r>
                      </m:sub>
                    </m:sSub>
                  </m:oMath>
                </a14:m>
                <a:r>
                  <a:rPr lang="el-GR" dirty="0" smtClean="0"/>
                  <a:t>κ.λ.π </a:t>
                </a:r>
                <a:r>
                  <a:rPr lang="el-GR" dirty="0"/>
                  <a:t>που παρατηρούνται καθώς απομακρυνόμαστε από τον κεντρικό, αντιστοιχούν στις αρμονικές της θεμελιώδους συχνότητας και </a:t>
                </a:r>
                <a:r>
                  <a:rPr lang="el-GR" dirty="0" smtClean="0"/>
                  <a:t>διαμορφώνονται </a:t>
                </a:r>
                <a:r>
                  <a:rPr lang="el-GR" dirty="0"/>
                  <a:t>σε όλο και υψηλότερες χωρικές συχνότητες.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r="-96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227252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 φακός ως μετασχηματιστής Fourier</a:t>
            </a:r>
            <a:br>
              <a:rPr lang="el-GR" sz="4400" dirty="0"/>
            </a:br>
            <a:r>
              <a:rPr lang="el-GR" sz="3600" b="0" dirty="0" smtClean="0"/>
              <a:t>(6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Σημείωση: στη γενική περίπτωση δισδιάστατου αντικειμένου, όλα τα παραπάνω </a:t>
            </a:r>
            <a:r>
              <a:rPr lang="el-GR" dirty="0" smtClean="0"/>
              <a:t>ισχύουν</a:t>
            </a:r>
            <a:r>
              <a:rPr lang="el-GR" dirty="0"/>
              <a:t>, όμως η απεικόνιση περίθλασης δεν θα είναι τόσο απλή αλλά θα είναι </a:t>
            </a:r>
            <a:r>
              <a:rPr lang="el-GR" dirty="0" smtClean="0"/>
              <a:t>δισδιάστατη </a:t>
            </a:r>
            <a:r>
              <a:rPr lang="el-GR" dirty="0"/>
              <a:t>(για παράδειγμα Σχήμα 2δ), διαμορφούμενη από ένα μετασχηματισμό Fourier δυο διαστάσεων.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265091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Αντίστροφος μετασχηματισμός Fourier – Ανασύνθεση </a:t>
            </a:r>
            <a:r>
              <a:rPr lang="el-GR" dirty="0" smtClean="0"/>
              <a:t>εικόνας </a:t>
            </a:r>
            <a:r>
              <a:rPr lang="el-GR" sz="3200" b="0" dirty="0" smtClean="0"/>
              <a:t>(1 από </a:t>
            </a:r>
            <a:r>
              <a:rPr lang="en-US" sz="3200" b="0" dirty="0" smtClean="0"/>
              <a:t>2</a:t>
            </a:r>
            <a:r>
              <a:rPr lang="el-GR" sz="3200" b="0" dirty="0" smtClean="0"/>
              <a:t>)</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2132856"/>
                <a:ext cx="8229600" cy="4104456"/>
              </a:xfrm>
            </p:spPr>
            <p:txBody>
              <a:bodyPr/>
              <a:lstStyle/>
              <a:p>
                <a:r>
                  <a:rPr lang="el-GR" dirty="0"/>
                  <a:t>Κάθε μετασχηματισμός Fourier έχει και τον αντίστροφό του, ο οποίος επαναφέρει τη μετασχηματισμένη (κατά Fourier) συνάρτηση πίσω στην αρχική της μορφή. Αν, για παράδειγμα  </a:t>
                </a:r>
                <a14:m>
                  <m:oMath xmlns:m="http://schemas.openxmlformats.org/officeDocument/2006/math">
                    <m:r>
                      <m:rPr>
                        <m:sty m:val="p"/>
                      </m:rPr>
                      <a:rPr lang="el-GR">
                        <a:latin typeface="Cambria Math" panose="02040503050406030204" pitchFamily="18" charset="0"/>
                      </a:rPr>
                      <m:t>F</m:t>
                    </m:r>
                    <m:r>
                      <a:rPr lang="el-GR">
                        <a:latin typeface="Cambria Math" panose="02040503050406030204" pitchFamily="18" charset="0"/>
                      </a:rPr>
                      <m:t>΄(</m:t>
                    </m:r>
                    <m:r>
                      <m:rPr>
                        <m:sty m:val="p"/>
                      </m:rPr>
                      <a:rPr lang="el-GR">
                        <a:latin typeface="Cambria Math" panose="02040503050406030204" pitchFamily="18" charset="0"/>
                      </a:rPr>
                      <m:t>νx</m:t>
                    </m:r>
                    <m:r>
                      <a:rPr lang="el-GR">
                        <a:latin typeface="Cambria Math" panose="02040503050406030204" pitchFamily="18" charset="0"/>
                      </a:rPr>
                      <m:t>,</m:t>
                    </m:r>
                    <m:r>
                      <m:rPr>
                        <m:sty m:val="p"/>
                      </m:rPr>
                      <a:rPr lang="el-GR">
                        <a:latin typeface="Cambria Math" panose="02040503050406030204" pitchFamily="18" charset="0"/>
                      </a:rPr>
                      <m:t>νy</m:t>
                    </m:r>
                    <m:r>
                      <a:rPr lang="el-GR">
                        <a:latin typeface="Cambria Math" panose="02040503050406030204" pitchFamily="18" charset="0"/>
                      </a:rPr>
                      <m:t>) = [ </m:t>
                    </m:r>
                    <m:r>
                      <m:rPr>
                        <m:sty m:val="p"/>
                      </m:rPr>
                      <a:rPr lang="el-GR">
                        <a:latin typeface="Cambria Math" panose="02040503050406030204" pitchFamily="18" charset="0"/>
                      </a:rPr>
                      <m:t>F</m:t>
                    </m:r>
                    <m:r>
                      <a:rPr lang="el-GR">
                        <a:latin typeface="Cambria Math" panose="02040503050406030204" pitchFamily="18" charset="0"/>
                      </a:rPr>
                      <m:t>(</m:t>
                    </m:r>
                    <m:r>
                      <m:rPr>
                        <m:sty m:val="p"/>
                      </m:rPr>
                      <a:rPr lang="el-GR">
                        <a:latin typeface="Cambria Math" panose="02040503050406030204" pitchFamily="18" charset="0"/>
                      </a:rPr>
                      <m:t>x</m:t>
                    </m:r>
                    <m:r>
                      <a:rPr lang="el-GR">
                        <a:latin typeface="Cambria Math" panose="02040503050406030204" pitchFamily="18" charset="0"/>
                      </a:rPr>
                      <m:t>,</m:t>
                    </m:r>
                    <m:r>
                      <m:rPr>
                        <m:sty m:val="p"/>
                      </m:rPr>
                      <a:rPr lang="el-GR">
                        <a:latin typeface="Cambria Math" panose="02040503050406030204" pitchFamily="18" charset="0"/>
                      </a:rPr>
                      <m:t>y</m:t>
                    </m:r>
                    <m:r>
                      <a:rPr lang="el-GR">
                        <a:latin typeface="Cambria Math" panose="02040503050406030204" pitchFamily="18" charset="0"/>
                      </a:rPr>
                      <m:t>)]</m:t>
                    </m:r>
                  </m:oMath>
                </a14:m>
                <a:r>
                  <a:rPr lang="el-GR" dirty="0"/>
                  <a:t>, τότε </a:t>
                </a:r>
                <a14:m>
                  <m:oMath xmlns:m="http://schemas.openxmlformats.org/officeDocument/2006/math">
                    <m:r>
                      <m:rPr>
                        <m:sty m:val="p"/>
                      </m:rPr>
                      <a:rPr lang="el-GR">
                        <a:latin typeface="Cambria Math" panose="02040503050406030204" pitchFamily="18" charset="0"/>
                      </a:rPr>
                      <m:t>F</m:t>
                    </m:r>
                    <m:r>
                      <a:rPr lang="el-GR">
                        <a:latin typeface="Cambria Math" panose="02040503050406030204" pitchFamily="18" charset="0"/>
                      </a:rPr>
                      <m:t>(</m:t>
                    </m:r>
                    <m:r>
                      <m:rPr>
                        <m:sty m:val="p"/>
                      </m:rPr>
                      <a:rPr lang="el-GR">
                        <a:latin typeface="Cambria Math" panose="02040503050406030204" pitchFamily="18" charset="0"/>
                      </a:rPr>
                      <m:t>x</m:t>
                    </m:r>
                    <m:r>
                      <a:rPr lang="el-GR">
                        <a:latin typeface="Cambria Math" panose="02040503050406030204" pitchFamily="18" charset="0"/>
                      </a:rPr>
                      <m:t>,</m:t>
                    </m:r>
                    <m:r>
                      <m:rPr>
                        <m:sty m:val="p"/>
                      </m:rPr>
                      <a:rPr lang="el-GR">
                        <a:latin typeface="Cambria Math" panose="02040503050406030204" pitchFamily="18" charset="0"/>
                      </a:rPr>
                      <m:t>y</m:t>
                    </m:r>
                    <m:r>
                      <a:rPr lang="el-GR">
                        <a:latin typeface="Cambria Math" panose="02040503050406030204" pitchFamily="18" charset="0"/>
                      </a:rPr>
                      <m:t>) = </m:t>
                    </m:r>
                    <m:sSup>
                      <m:sSupPr>
                        <m:ctrlPr>
                          <a:rPr lang="el-GR" i="1">
                            <a:latin typeface="Cambria Math"/>
                          </a:rPr>
                        </m:ctrlPr>
                      </m:sSupPr>
                      <m:e>
                        <m:r>
                          <a:rPr lang="el-GR">
                            <a:latin typeface="Cambria Math" panose="02040503050406030204" pitchFamily="18" charset="0"/>
                            <a:sym typeface="Euclid Math One"/>
                          </a:rPr>
                          <m:t></m:t>
                        </m:r>
                      </m:e>
                      <m:sup>
                        <m:r>
                          <a:rPr lang="el-GR" i="1">
                            <a:latin typeface="Cambria Math" panose="02040503050406030204" pitchFamily="18" charset="0"/>
                          </a:rPr>
                          <m:t>−</m:t>
                        </m:r>
                        <m:r>
                          <a:rPr lang="el-GR">
                            <a:latin typeface="Cambria Math" panose="02040503050406030204" pitchFamily="18" charset="0"/>
                          </a:rPr>
                          <m:t>1</m:t>
                        </m:r>
                      </m:sup>
                    </m:sSup>
                    <m:r>
                      <a:rPr lang="el-GR">
                        <a:latin typeface="Cambria Math" panose="02040503050406030204" pitchFamily="18" charset="0"/>
                      </a:rPr>
                      <m:t>[</m:t>
                    </m:r>
                    <m:r>
                      <m:rPr>
                        <m:sty m:val="p"/>
                      </m:rPr>
                      <a:rPr lang="el-GR">
                        <a:latin typeface="Cambria Math" panose="02040503050406030204" pitchFamily="18" charset="0"/>
                      </a:rPr>
                      <m:t>F</m:t>
                    </m:r>
                    <m:r>
                      <a:rPr lang="el-GR">
                        <a:latin typeface="Cambria Math" panose="02040503050406030204" pitchFamily="18" charset="0"/>
                      </a:rPr>
                      <m:t>΄(</m:t>
                    </m:r>
                    <m:sSub>
                      <m:sSubPr>
                        <m:ctrlPr>
                          <a:rPr lang="el-GR" i="1">
                            <a:latin typeface="Cambria Math"/>
                          </a:rPr>
                        </m:ctrlPr>
                      </m:sSubPr>
                      <m:e>
                        <m:r>
                          <m:rPr>
                            <m:sty m:val="p"/>
                          </m:rPr>
                          <a:rPr lang="el-GR">
                            <a:latin typeface="Cambria Math" panose="02040503050406030204" pitchFamily="18" charset="0"/>
                          </a:rPr>
                          <m:t>v</m:t>
                        </m:r>
                      </m:e>
                      <m:sub>
                        <m:r>
                          <m:rPr>
                            <m:sty m:val="p"/>
                          </m:rPr>
                          <a:rPr lang="el-GR">
                            <a:latin typeface="Cambria Math" panose="02040503050406030204" pitchFamily="18" charset="0"/>
                          </a:rPr>
                          <m:t>x</m:t>
                        </m:r>
                      </m:sub>
                    </m:sSub>
                    <m:r>
                      <a:rPr lang="el-GR">
                        <a:latin typeface="Cambria Math" panose="02040503050406030204" pitchFamily="18" charset="0"/>
                      </a:rPr>
                      <m:t>,</m:t>
                    </m:r>
                    <m:sSub>
                      <m:sSubPr>
                        <m:ctrlPr>
                          <a:rPr lang="el-GR" i="1">
                            <a:latin typeface="Cambria Math"/>
                          </a:rPr>
                        </m:ctrlPr>
                      </m:sSubPr>
                      <m:e>
                        <m:r>
                          <m:rPr>
                            <m:sty m:val="p"/>
                          </m:rPr>
                          <a:rPr lang="el-GR">
                            <a:latin typeface="Cambria Math" panose="02040503050406030204" pitchFamily="18" charset="0"/>
                          </a:rPr>
                          <m:t>v</m:t>
                        </m:r>
                      </m:e>
                      <m:sub>
                        <m:r>
                          <m:rPr>
                            <m:sty m:val="p"/>
                          </m:rPr>
                          <a:rPr lang="el-GR">
                            <a:latin typeface="Cambria Math" panose="02040503050406030204" pitchFamily="18" charset="0"/>
                          </a:rPr>
                          <m:t>y</m:t>
                        </m:r>
                      </m:sub>
                    </m:sSub>
                    <m:r>
                      <a:rPr lang="el-GR">
                        <a:latin typeface="Cambria Math" panose="02040503050406030204" pitchFamily="18" charset="0"/>
                      </a:rPr>
                      <m:t>)]</m:t>
                    </m:r>
                  </m:oMath>
                </a14:m>
                <a:r>
                  <a:rPr lang="el-GR" dirty="0"/>
                  <a:t>, όπου </a:t>
                </a:r>
                <a14:m>
                  <m:oMath xmlns:m="http://schemas.openxmlformats.org/officeDocument/2006/math">
                    <m:r>
                      <a:rPr lang="el-GR">
                        <a:latin typeface="Cambria Math" panose="02040503050406030204" pitchFamily="18" charset="0"/>
                        <a:sym typeface="Euclid Math One"/>
                      </a:rPr>
                      <m:t></m:t>
                    </m:r>
                    <m:r>
                      <a:rPr lang="el-GR">
                        <a:latin typeface="Cambria Math" panose="02040503050406030204" pitchFamily="18" charset="0"/>
                      </a:rPr>
                      <m:t>[ </m:t>
                    </m:r>
                    <m:r>
                      <m:rPr>
                        <m:sty m:val="p"/>
                      </m:rPr>
                      <a:rPr lang="el-GR">
                        <a:latin typeface="Cambria Math" panose="02040503050406030204" pitchFamily="18" charset="0"/>
                      </a:rPr>
                      <m:t>F</m:t>
                    </m:r>
                    <m:r>
                      <a:rPr lang="el-GR">
                        <a:latin typeface="Cambria Math" panose="02040503050406030204" pitchFamily="18" charset="0"/>
                      </a:rPr>
                      <m:t>(</m:t>
                    </m:r>
                    <m:r>
                      <m:rPr>
                        <m:sty m:val="p"/>
                      </m:rPr>
                      <a:rPr lang="el-GR">
                        <a:latin typeface="Cambria Math" panose="02040503050406030204" pitchFamily="18" charset="0"/>
                      </a:rPr>
                      <m:t>x</m:t>
                    </m:r>
                    <m:r>
                      <a:rPr lang="el-GR">
                        <a:latin typeface="Cambria Math" panose="02040503050406030204" pitchFamily="18" charset="0"/>
                      </a:rPr>
                      <m:t>,</m:t>
                    </m:r>
                    <m:r>
                      <m:rPr>
                        <m:sty m:val="p"/>
                      </m:rPr>
                      <a:rPr lang="el-GR">
                        <a:latin typeface="Cambria Math" panose="02040503050406030204" pitchFamily="18" charset="0"/>
                      </a:rPr>
                      <m:t>y</m:t>
                    </m:r>
                    <m:r>
                      <a:rPr lang="el-GR">
                        <a:latin typeface="Cambria Math" panose="02040503050406030204" pitchFamily="18" charset="0"/>
                      </a:rPr>
                      <m:t>)] </m:t>
                    </m:r>
                  </m:oMath>
                </a14:m>
                <a:r>
                  <a:rPr lang="el-GR" dirty="0"/>
                  <a:t>ο μετασχηματισμός Fourier της συνάρτησης </a:t>
                </a:r>
                <a14:m>
                  <m:oMath xmlns:m="http://schemas.openxmlformats.org/officeDocument/2006/math">
                    <m:r>
                      <m:rPr>
                        <m:sty m:val="p"/>
                      </m:rPr>
                      <a:rPr lang="el-GR">
                        <a:latin typeface="Cambria Math" panose="02040503050406030204" pitchFamily="18" charset="0"/>
                      </a:rPr>
                      <m:t>F</m:t>
                    </m:r>
                    <m:r>
                      <a:rPr lang="el-GR">
                        <a:latin typeface="Cambria Math" panose="02040503050406030204" pitchFamily="18" charset="0"/>
                      </a:rPr>
                      <m:t>(</m:t>
                    </m:r>
                    <m:r>
                      <m:rPr>
                        <m:sty m:val="p"/>
                      </m:rPr>
                      <a:rPr lang="el-GR">
                        <a:latin typeface="Cambria Math" panose="02040503050406030204" pitchFamily="18" charset="0"/>
                      </a:rPr>
                      <m:t>x</m:t>
                    </m:r>
                    <m:r>
                      <a:rPr lang="el-GR">
                        <a:latin typeface="Cambria Math" panose="02040503050406030204" pitchFamily="18" charset="0"/>
                      </a:rPr>
                      <m:t>,</m:t>
                    </m:r>
                    <m:r>
                      <m:rPr>
                        <m:sty m:val="p"/>
                      </m:rPr>
                      <a:rPr lang="el-GR">
                        <a:latin typeface="Cambria Math" panose="02040503050406030204" pitchFamily="18" charset="0"/>
                      </a:rPr>
                      <m:t>y</m:t>
                    </m:r>
                    <m:r>
                      <a:rPr lang="el-GR">
                        <a:latin typeface="Cambria Math" panose="02040503050406030204" pitchFamily="18" charset="0"/>
                      </a:rPr>
                      <m:t>)</m:t>
                    </m:r>
                  </m:oMath>
                </a14:m>
                <a:r>
                  <a:rPr lang="el-GR" dirty="0"/>
                  <a:t> και </a:t>
                </a:r>
                <a14:m>
                  <m:oMath xmlns:m="http://schemas.openxmlformats.org/officeDocument/2006/math">
                    <m:sSup>
                      <m:sSupPr>
                        <m:ctrlPr>
                          <a:rPr lang="el-GR" i="1">
                            <a:latin typeface="Cambria Math"/>
                          </a:rPr>
                        </m:ctrlPr>
                      </m:sSupPr>
                      <m:e>
                        <m:r>
                          <a:rPr lang="el-GR">
                            <a:latin typeface="Cambria Math" panose="02040503050406030204" pitchFamily="18" charset="0"/>
                            <a:sym typeface="Euclid Math One"/>
                          </a:rPr>
                          <m:t></m:t>
                        </m:r>
                      </m:e>
                      <m:sup>
                        <m:r>
                          <a:rPr lang="el-GR" i="1">
                            <a:latin typeface="Cambria Math" panose="02040503050406030204" pitchFamily="18" charset="0"/>
                          </a:rPr>
                          <m:t>−</m:t>
                        </m:r>
                        <m:r>
                          <a:rPr lang="el-GR">
                            <a:latin typeface="Cambria Math" panose="02040503050406030204" pitchFamily="18" charset="0"/>
                          </a:rPr>
                          <m:t>1</m:t>
                        </m:r>
                      </m:sup>
                    </m:sSup>
                    <m:r>
                      <a:rPr lang="el-GR">
                        <a:latin typeface="Cambria Math" panose="02040503050406030204" pitchFamily="18" charset="0"/>
                      </a:rPr>
                      <m:t>[</m:t>
                    </m:r>
                    <m:r>
                      <m:rPr>
                        <m:sty m:val="p"/>
                      </m:rPr>
                      <a:rPr lang="el-GR">
                        <a:latin typeface="Cambria Math" panose="02040503050406030204" pitchFamily="18" charset="0"/>
                      </a:rPr>
                      <m:t>F</m:t>
                    </m:r>
                    <m:r>
                      <a:rPr lang="el-GR">
                        <a:latin typeface="Cambria Math" panose="02040503050406030204" pitchFamily="18" charset="0"/>
                      </a:rPr>
                      <m:t>΄(</m:t>
                    </m:r>
                    <m:sSub>
                      <m:sSubPr>
                        <m:ctrlPr>
                          <a:rPr lang="el-GR" i="1">
                            <a:latin typeface="Cambria Math"/>
                          </a:rPr>
                        </m:ctrlPr>
                      </m:sSubPr>
                      <m:e>
                        <m:r>
                          <m:rPr>
                            <m:sty m:val="p"/>
                          </m:rPr>
                          <a:rPr lang="el-GR">
                            <a:latin typeface="Cambria Math" panose="02040503050406030204" pitchFamily="18" charset="0"/>
                          </a:rPr>
                          <m:t>v</m:t>
                        </m:r>
                      </m:e>
                      <m:sub>
                        <m:r>
                          <m:rPr>
                            <m:sty m:val="p"/>
                          </m:rPr>
                          <a:rPr lang="el-GR">
                            <a:latin typeface="Cambria Math" panose="02040503050406030204" pitchFamily="18" charset="0"/>
                          </a:rPr>
                          <m:t>x</m:t>
                        </m:r>
                      </m:sub>
                    </m:sSub>
                    <m:r>
                      <a:rPr lang="el-GR">
                        <a:latin typeface="Cambria Math" panose="02040503050406030204" pitchFamily="18" charset="0"/>
                      </a:rPr>
                      <m:t>,</m:t>
                    </m:r>
                    <m:sSub>
                      <m:sSubPr>
                        <m:ctrlPr>
                          <a:rPr lang="el-GR" i="1">
                            <a:latin typeface="Cambria Math"/>
                          </a:rPr>
                        </m:ctrlPr>
                      </m:sSubPr>
                      <m:e>
                        <m:r>
                          <m:rPr>
                            <m:sty m:val="p"/>
                          </m:rPr>
                          <a:rPr lang="el-GR">
                            <a:latin typeface="Cambria Math" panose="02040503050406030204" pitchFamily="18" charset="0"/>
                          </a:rPr>
                          <m:t>v</m:t>
                        </m:r>
                      </m:e>
                      <m:sub>
                        <m:r>
                          <m:rPr>
                            <m:sty m:val="p"/>
                          </m:rPr>
                          <a:rPr lang="el-GR">
                            <a:latin typeface="Cambria Math" panose="02040503050406030204" pitchFamily="18" charset="0"/>
                          </a:rPr>
                          <m:t>y</m:t>
                        </m:r>
                      </m:sub>
                    </m:sSub>
                    <m:r>
                      <a:rPr lang="el-GR">
                        <a:latin typeface="Cambria Math" panose="02040503050406030204" pitchFamily="18" charset="0"/>
                      </a:rPr>
                      <m:t>)]</m:t>
                    </m:r>
                  </m:oMath>
                </a14:m>
                <a:r>
                  <a:rPr lang="el-GR" dirty="0"/>
                  <a:t>, ο αντίστροφός του.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2132856"/>
                <a:ext cx="8229600" cy="4104456"/>
              </a:xfrm>
              <a:blipFill rotWithShape="0">
                <a:blip r:embed="rId2"/>
                <a:stretch>
                  <a:fillRect l="-963" t="-1189"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629017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Αντίστροφος μετασχηματισμός Fourier – Ανασύνθεση εικόνας </a:t>
            </a:r>
            <a:r>
              <a:rPr lang="el-GR" sz="3600" b="0" dirty="0" smtClean="0"/>
              <a:t>(</a:t>
            </a:r>
            <a:r>
              <a:rPr lang="en-US" sz="3600" b="0" dirty="0" smtClean="0"/>
              <a:t>2</a:t>
            </a:r>
            <a:r>
              <a:rPr lang="el-GR" sz="3600" b="0" dirty="0" smtClean="0"/>
              <a:t> </a:t>
            </a:r>
            <a:r>
              <a:rPr lang="el-GR" sz="3600" b="0" dirty="0"/>
              <a:t>από </a:t>
            </a:r>
            <a:r>
              <a:rPr lang="en-US" sz="3600" b="0" dirty="0" smtClean="0"/>
              <a:t>2</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cxnSp>
        <p:nvCxnSpPr>
          <p:cNvPr id="8" name="Line 61"/>
          <p:cNvCxnSpPr/>
          <p:nvPr/>
        </p:nvCxnSpPr>
        <p:spPr bwMode="auto">
          <a:xfrm flipV="1">
            <a:off x="6035696" y="1956078"/>
            <a:ext cx="392430" cy="20828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62"/>
          <p:cNvGrpSpPr>
            <a:grpSpLocks/>
          </p:cNvGrpSpPr>
          <p:nvPr/>
        </p:nvGrpSpPr>
        <p:grpSpPr bwMode="auto">
          <a:xfrm>
            <a:off x="4728866" y="2543453"/>
            <a:ext cx="384810" cy="455295"/>
            <a:chOff x="3327" y="7051"/>
            <a:chExt cx="606" cy="717"/>
          </a:xfrm>
        </p:grpSpPr>
        <p:sp>
          <p:nvSpPr>
            <p:cNvPr id="152" name="Oval 63"/>
            <p:cNvSpPr>
              <a:spLocks noChangeArrowheads="1"/>
            </p:cNvSpPr>
            <p:nvPr/>
          </p:nvSpPr>
          <p:spPr bwMode="auto">
            <a:xfrm rot="-1094574">
              <a:off x="3372" y="7051"/>
              <a:ext cx="561" cy="708"/>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3" name="Oval 64"/>
            <p:cNvSpPr>
              <a:spLocks noChangeArrowheads="1"/>
            </p:cNvSpPr>
            <p:nvPr/>
          </p:nvSpPr>
          <p:spPr bwMode="auto">
            <a:xfrm rot="-1094574">
              <a:off x="3327" y="7059"/>
              <a:ext cx="563" cy="70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0" name="Line 65"/>
          <p:cNvCxnSpPr/>
          <p:nvPr/>
        </p:nvCxnSpPr>
        <p:spPr bwMode="auto">
          <a:xfrm flipV="1">
            <a:off x="3649366" y="2799358"/>
            <a:ext cx="1261745" cy="7289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AutoShape 66"/>
          <p:cNvSpPr>
            <a:spLocks noChangeArrowheads="1"/>
          </p:cNvSpPr>
          <p:nvPr/>
        </p:nvSpPr>
        <p:spPr bwMode="auto">
          <a:xfrm rot="5400000">
            <a:off x="2444136" y="3683913"/>
            <a:ext cx="1062355" cy="424815"/>
          </a:xfrm>
          <a:prstGeom prst="parallelogram">
            <a:avLst>
              <a:gd name="adj" fmla="val 66663"/>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2" name="Line 67"/>
          <p:cNvCxnSpPr/>
          <p:nvPr/>
        </p:nvCxnSpPr>
        <p:spPr bwMode="auto">
          <a:xfrm flipV="1">
            <a:off x="2345711" y="3928388"/>
            <a:ext cx="610235" cy="3530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3" name="Group 68"/>
          <p:cNvGrpSpPr>
            <a:grpSpLocks/>
          </p:cNvGrpSpPr>
          <p:nvPr/>
        </p:nvGrpSpPr>
        <p:grpSpPr bwMode="auto">
          <a:xfrm>
            <a:off x="2881016" y="3730268"/>
            <a:ext cx="165735" cy="421640"/>
            <a:chOff x="6121" y="8466"/>
            <a:chExt cx="261" cy="664"/>
          </a:xfrm>
        </p:grpSpPr>
        <p:grpSp>
          <p:nvGrpSpPr>
            <p:cNvPr id="140" name="Group 69"/>
            <p:cNvGrpSpPr>
              <a:grpSpLocks/>
            </p:cNvGrpSpPr>
            <p:nvPr/>
          </p:nvGrpSpPr>
          <p:grpSpPr bwMode="auto">
            <a:xfrm>
              <a:off x="6128" y="8466"/>
              <a:ext cx="249" cy="626"/>
              <a:chOff x="3653" y="7949"/>
              <a:chExt cx="249" cy="776"/>
            </a:xfrm>
          </p:grpSpPr>
          <p:cxnSp>
            <p:nvCxnSpPr>
              <p:cNvPr id="147" name="Line 70"/>
              <p:cNvCxnSpPr/>
              <p:nvPr/>
            </p:nvCxnSpPr>
            <p:spPr bwMode="auto">
              <a:xfrm>
                <a:off x="3653" y="7949"/>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Line 71"/>
              <p:cNvCxnSpPr/>
              <p:nvPr/>
            </p:nvCxnSpPr>
            <p:spPr bwMode="auto">
              <a:xfrm>
                <a:off x="3715" y="7994"/>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Line 72"/>
              <p:cNvCxnSpPr/>
              <p:nvPr/>
            </p:nvCxnSpPr>
            <p:spPr bwMode="auto">
              <a:xfrm>
                <a:off x="3777" y="8029"/>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0" name="Line 73"/>
              <p:cNvCxnSpPr/>
              <p:nvPr/>
            </p:nvCxnSpPr>
            <p:spPr bwMode="auto">
              <a:xfrm>
                <a:off x="3839" y="8077"/>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1" name="Line 74"/>
              <p:cNvCxnSpPr/>
              <p:nvPr/>
            </p:nvCxnSpPr>
            <p:spPr bwMode="auto">
              <a:xfrm>
                <a:off x="3901" y="8125"/>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41" name="Group 75"/>
            <p:cNvGrpSpPr>
              <a:grpSpLocks/>
            </p:cNvGrpSpPr>
            <p:nvPr/>
          </p:nvGrpSpPr>
          <p:grpSpPr bwMode="auto">
            <a:xfrm>
              <a:off x="6121" y="8486"/>
              <a:ext cx="261" cy="644"/>
              <a:chOff x="6653" y="8343"/>
              <a:chExt cx="240" cy="660"/>
            </a:xfrm>
          </p:grpSpPr>
          <p:cxnSp>
            <p:nvCxnSpPr>
              <p:cNvPr id="142" name="Line 76"/>
              <p:cNvCxnSpPr/>
              <p:nvPr/>
            </p:nvCxnSpPr>
            <p:spPr bwMode="auto">
              <a:xfrm>
                <a:off x="6653" y="8343"/>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 name="Line 77"/>
              <p:cNvCxnSpPr/>
              <p:nvPr/>
            </p:nvCxnSpPr>
            <p:spPr bwMode="auto">
              <a:xfrm>
                <a:off x="6653" y="8467"/>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Line 78"/>
              <p:cNvCxnSpPr/>
              <p:nvPr/>
            </p:nvCxnSpPr>
            <p:spPr bwMode="auto">
              <a:xfrm>
                <a:off x="6653" y="8591"/>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5" name="Line 79"/>
              <p:cNvCxnSpPr/>
              <p:nvPr/>
            </p:nvCxnSpPr>
            <p:spPr bwMode="auto">
              <a:xfrm>
                <a:off x="6653" y="8715"/>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Line 80"/>
              <p:cNvCxnSpPr/>
              <p:nvPr/>
            </p:nvCxnSpPr>
            <p:spPr bwMode="auto">
              <a:xfrm>
                <a:off x="6653" y="8838"/>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4" name="Group 81"/>
          <p:cNvGrpSpPr>
            <a:grpSpLocks/>
          </p:cNvGrpSpPr>
          <p:nvPr/>
        </p:nvGrpSpPr>
        <p:grpSpPr bwMode="auto">
          <a:xfrm>
            <a:off x="3763031" y="2573933"/>
            <a:ext cx="984250" cy="1134110"/>
            <a:chOff x="4976" y="6697"/>
            <a:chExt cx="1550" cy="1786"/>
          </a:xfrm>
        </p:grpSpPr>
        <p:cxnSp>
          <p:nvCxnSpPr>
            <p:cNvPr id="65" name="Line 82"/>
            <p:cNvCxnSpPr/>
            <p:nvPr/>
          </p:nvCxnSpPr>
          <p:spPr bwMode="auto">
            <a:xfrm>
              <a:off x="5786" y="6697"/>
              <a:ext cx="1" cy="178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Freeform 83"/>
            <p:cNvSpPr>
              <a:spLocks/>
            </p:cNvSpPr>
            <p:nvPr/>
          </p:nvSpPr>
          <p:spPr bwMode="auto">
            <a:xfrm>
              <a:off x="4976" y="6981"/>
              <a:ext cx="1550" cy="1256"/>
            </a:xfrm>
            <a:custGeom>
              <a:avLst/>
              <a:gdLst>
                <a:gd name="T0" fmla="*/ 0 w 1550"/>
                <a:gd name="T1" fmla="*/ 0 h 1256"/>
                <a:gd name="T2" fmla="*/ 1550 w 1550"/>
                <a:gd name="T3" fmla="*/ 1256 h 1256"/>
              </a:gdLst>
              <a:ahLst/>
              <a:cxnLst>
                <a:cxn ang="0">
                  <a:pos x="T0" y="T1"/>
                </a:cxn>
                <a:cxn ang="0">
                  <a:pos x="T2" y="T3"/>
                </a:cxn>
              </a:cxnLst>
              <a:rect l="0" t="0" r="r" b="b"/>
              <a:pathLst>
                <a:path w="1550" h="1256">
                  <a:moveTo>
                    <a:pt x="0" y="0"/>
                  </a:moveTo>
                  <a:lnTo>
                    <a:pt x="1550" y="1256"/>
                  </a:lnTo>
                </a:path>
              </a:pathLst>
            </a:custGeom>
            <a:noFill/>
            <a:ln w="9525"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7" name="Oval 84"/>
            <p:cNvSpPr>
              <a:spLocks noChangeAspect="1" noChangeArrowheads="1"/>
            </p:cNvSpPr>
            <p:nvPr/>
          </p:nvSpPr>
          <p:spPr bwMode="auto">
            <a:xfrm>
              <a:off x="5863" y="7688"/>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8" name="Oval 85"/>
            <p:cNvSpPr>
              <a:spLocks noChangeAspect="1" noChangeArrowheads="1"/>
            </p:cNvSpPr>
            <p:nvPr/>
          </p:nvSpPr>
          <p:spPr bwMode="auto">
            <a:xfrm>
              <a:off x="5653" y="7516"/>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9" name="Oval 86"/>
            <p:cNvSpPr>
              <a:spLocks noChangeAspect="1" noChangeArrowheads="1"/>
            </p:cNvSpPr>
            <p:nvPr/>
          </p:nvSpPr>
          <p:spPr bwMode="auto">
            <a:xfrm>
              <a:off x="5756" y="7606"/>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0" name="Oval 87"/>
            <p:cNvSpPr>
              <a:spLocks noChangeAspect="1" noChangeArrowheads="1"/>
            </p:cNvSpPr>
            <p:nvPr/>
          </p:nvSpPr>
          <p:spPr bwMode="auto">
            <a:xfrm>
              <a:off x="5859" y="7866"/>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1" name="Oval 88"/>
            <p:cNvSpPr>
              <a:spLocks noChangeAspect="1" noChangeArrowheads="1"/>
            </p:cNvSpPr>
            <p:nvPr/>
          </p:nvSpPr>
          <p:spPr bwMode="auto">
            <a:xfrm>
              <a:off x="5649" y="7694"/>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2" name="Oval 89"/>
            <p:cNvSpPr>
              <a:spLocks noChangeAspect="1" noChangeArrowheads="1"/>
            </p:cNvSpPr>
            <p:nvPr/>
          </p:nvSpPr>
          <p:spPr bwMode="auto">
            <a:xfrm>
              <a:off x="5752" y="7784"/>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3" name="Oval 90"/>
            <p:cNvSpPr>
              <a:spLocks noChangeAspect="1" noChangeArrowheads="1"/>
            </p:cNvSpPr>
            <p:nvPr/>
          </p:nvSpPr>
          <p:spPr bwMode="auto">
            <a:xfrm>
              <a:off x="5866" y="7514"/>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4" name="Oval 91"/>
            <p:cNvSpPr>
              <a:spLocks noChangeAspect="1" noChangeArrowheads="1"/>
            </p:cNvSpPr>
            <p:nvPr/>
          </p:nvSpPr>
          <p:spPr bwMode="auto">
            <a:xfrm>
              <a:off x="5656" y="7342"/>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5" name="Oval 92"/>
            <p:cNvSpPr>
              <a:spLocks noChangeAspect="1" noChangeArrowheads="1"/>
            </p:cNvSpPr>
            <p:nvPr/>
          </p:nvSpPr>
          <p:spPr bwMode="auto">
            <a:xfrm>
              <a:off x="5759" y="7432"/>
              <a:ext cx="58" cy="5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76" name="Group 93"/>
            <p:cNvGrpSpPr>
              <a:grpSpLocks/>
            </p:cNvGrpSpPr>
            <p:nvPr/>
          </p:nvGrpSpPr>
          <p:grpSpPr bwMode="auto">
            <a:xfrm>
              <a:off x="5659" y="7843"/>
              <a:ext cx="251" cy="213"/>
              <a:chOff x="6172" y="8589"/>
              <a:chExt cx="251" cy="213"/>
            </a:xfrm>
          </p:grpSpPr>
          <p:sp>
            <p:nvSpPr>
              <p:cNvPr id="137" name="Oval 94"/>
              <p:cNvSpPr>
                <a:spLocks noChangeAspect="1" noChangeArrowheads="1"/>
              </p:cNvSpPr>
              <p:nvPr/>
            </p:nvSpPr>
            <p:spPr bwMode="auto">
              <a:xfrm>
                <a:off x="6382" y="8761"/>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8" name="Oval 95"/>
              <p:cNvSpPr>
                <a:spLocks noChangeAspect="1" noChangeArrowheads="1"/>
              </p:cNvSpPr>
              <p:nvPr/>
            </p:nvSpPr>
            <p:spPr bwMode="auto">
              <a:xfrm>
                <a:off x="6172" y="8589"/>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9" name="Oval 96"/>
              <p:cNvSpPr>
                <a:spLocks noChangeAspect="1" noChangeArrowheads="1"/>
              </p:cNvSpPr>
              <p:nvPr/>
            </p:nvSpPr>
            <p:spPr bwMode="auto">
              <a:xfrm>
                <a:off x="6275" y="8679"/>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77" name="Group 97"/>
            <p:cNvGrpSpPr>
              <a:grpSpLocks/>
            </p:cNvGrpSpPr>
            <p:nvPr/>
          </p:nvGrpSpPr>
          <p:grpSpPr bwMode="auto">
            <a:xfrm>
              <a:off x="5666" y="7196"/>
              <a:ext cx="251" cy="213"/>
              <a:chOff x="6172" y="8589"/>
              <a:chExt cx="251" cy="213"/>
            </a:xfrm>
          </p:grpSpPr>
          <p:sp>
            <p:nvSpPr>
              <p:cNvPr id="134" name="Oval 98"/>
              <p:cNvSpPr>
                <a:spLocks noChangeAspect="1" noChangeArrowheads="1"/>
              </p:cNvSpPr>
              <p:nvPr/>
            </p:nvSpPr>
            <p:spPr bwMode="auto">
              <a:xfrm>
                <a:off x="6382" y="8761"/>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5" name="Oval 99"/>
              <p:cNvSpPr>
                <a:spLocks noChangeAspect="1" noChangeArrowheads="1"/>
              </p:cNvSpPr>
              <p:nvPr/>
            </p:nvSpPr>
            <p:spPr bwMode="auto">
              <a:xfrm>
                <a:off x="6172" y="8589"/>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6" name="Oval 100"/>
              <p:cNvSpPr>
                <a:spLocks noChangeAspect="1" noChangeArrowheads="1"/>
              </p:cNvSpPr>
              <p:nvPr/>
            </p:nvSpPr>
            <p:spPr bwMode="auto">
              <a:xfrm>
                <a:off x="6275" y="8679"/>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78" name="Group 101"/>
            <p:cNvGrpSpPr>
              <a:grpSpLocks/>
            </p:cNvGrpSpPr>
            <p:nvPr/>
          </p:nvGrpSpPr>
          <p:grpSpPr bwMode="auto">
            <a:xfrm>
              <a:off x="5988" y="7628"/>
              <a:ext cx="48" cy="393"/>
              <a:chOff x="6235" y="7866"/>
              <a:chExt cx="48" cy="393"/>
            </a:xfrm>
          </p:grpSpPr>
          <p:sp>
            <p:nvSpPr>
              <p:cNvPr id="131" name="Oval 102"/>
              <p:cNvSpPr>
                <a:spLocks noChangeAspect="1" noChangeArrowheads="1"/>
              </p:cNvSpPr>
              <p:nvPr/>
            </p:nvSpPr>
            <p:spPr bwMode="auto">
              <a:xfrm>
                <a:off x="6239" y="8040"/>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2" name="Oval 103"/>
              <p:cNvSpPr>
                <a:spLocks noChangeAspect="1" noChangeArrowheads="1"/>
              </p:cNvSpPr>
              <p:nvPr/>
            </p:nvSpPr>
            <p:spPr bwMode="auto">
              <a:xfrm>
                <a:off x="6235" y="8218"/>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3" name="Oval 104"/>
              <p:cNvSpPr>
                <a:spLocks noChangeAspect="1" noChangeArrowheads="1"/>
              </p:cNvSpPr>
              <p:nvPr/>
            </p:nvSpPr>
            <p:spPr bwMode="auto">
              <a:xfrm>
                <a:off x="6242" y="7866"/>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79" name="Group 105"/>
            <p:cNvGrpSpPr>
              <a:grpSpLocks/>
            </p:cNvGrpSpPr>
            <p:nvPr/>
          </p:nvGrpSpPr>
          <p:grpSpPr bwMode="auto">
            <a:xfrm>
              <a:off x="5538" y="7268"/>
              <a:ext cx="48" cy="393"/>
              <a:chOff x="6235" y="7866"/>
              <a:chExt cx="48" cy="393"/>
            </a:xfrm>
          </p:grpSpPr>
          <p:sp>
            <p:nvSpPr>
              <p:cNvPr id="128" name="Oval 106"/>
              <p:cNvSpPr>
                <a:spLocks noChangeAspect="1" noChangeArrowheads="1"/>
              </p:cNvSpPr>
              <p:nvPr/>
            </p:nvSpPr>
            <p:spPr bwMode="auto">
              <a:xfrm>
                <a:off x="6239" y="8040"/>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9" name="Oval 107"/>
              <p:cNvSpPr>
                <a:spLocks noChangeAspect="1" noChangeArrowheads="1"/>
              </p:cNvSpPr>
              <p:nvPr/>
            </p:nvSpPr>
            <p:spPr bwMode="auto">
              <a:xfrm>
                <a:off x="6235" y="8218"/>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0" name="Oval 108"/>
              <p:cNvSpPr>
                <a:spLocks noChangeAspect="1" noChangeArrowheads="1"/>
              </p:cNvSpPr>
              <p:nvPr/>
            </p:nvSpPr>
            <p:spPr bwMode="auto">
              <a:xfrm>
                <a:off x="6242" y="7866"/>
                <a:ext cx="41" cy="41"/>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0" name="Group 109"/>
            <p:cNvGrpSpPr>
              <a:grpSpLocks/>
            </p:cNvGrpSpPr>
            <p:nvPr/>
          </p:nvGrpSpPr>
          <p:grpSpPr bwMode="auto">
            <a:xfrm>
              <a:off x="5666" y="7972"/>
              <a:ext cx="239" cy="201"/>
              <a:chOff x="5565" y="8931"/>
              <a:chExt cx="239" cy="201"/>
            </a:xfrm>
          </p:grpSpPr>
          <p:sp>
            <p:nvSpPr>
              <p:cNvPr id="125" name="Oval 110"/>
              <p:cNvSpPr>
                <a:spLocks noChangeAspect="1" noChangeArrowheads="1"/>
              </p:cNvSpPr>
              <p:nvPr/>
            </p:nvSpPr>
            <p:spPr bwMode="auto">
              <a:xfrm>
                <a:off x="5775" y="9103"/>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6" name="Oval 111"/>
              <p:cNvSpPr>
                <a:spLocks noChangeAspect="1" noChangeArrowheads="1"/>
              </p:cNvSpPr>
              <p:nvPr/>
            </p:nvSpPr>
            <p:spPr bwMode="auto">
              <a:xfrm>
                <a:off x="5565" y="8931"/>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7" name="Oval 112"/>
              <p:cNvSpPr>
                <a:spLocks noChangeAspect="1" noChangeArrowheads="1"/>
              </p:cNvSpPr>
              <p:nvPr/>
            </p:nvSpPr>
            <p:spPr bwMode="auto">
              <a:xfrm>
                <a:off x="5668" y="9021"/>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1" name="Group 113"/>
            <p:cNvGrpSpPr>
              <a:grpSpLocks/>
            </p:cNvGrpSpPr>
            <p:nvPr/>
          </p:nvGrpSpPr>
          <p:grpSpPr bwMode="auto">
            <a:xfrm>
              <a:off x="5668" y="7057"/>
              <a:ext cx="239" cy="201"/>
              <a:chOff x="5565" y="8931"/>
              <a:chExt cx="239" cy="201"/>
            </a:xfrm>
          </p:grpSpPr>
          <p:sp>
            <p:nvSpPr>
              <p:cNvPr id="122" name="Oval 114"/>
              <p:cNvSpPr>
                <a:spLocks noChangeAspect="1" noChangeArrowheads="1"/>
              </p:cNvSpPr>
              <p:nvPr/>
            </p:nvSpPr>
            <p:spPr bwMode="auto">
              <a:xfrm>
                <a:off x="5775" y="9103"/>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3" name="Oval 115"/>
              <p:cNvSpPr>
                <a:spLocks noChangeAspect="1" noChangeArrowheads="1"/>
              </p:cNvSpPr>
              <p:nvPr/>
            </p:nvSpPr>
            <p:spPr bwMode="auto">
              <a:xfrm>
                <a:off x="5565" y="8931"/>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4" name="Oval 116"/>
              <p:cNvSpPr>
                <a:spLocks noChangeAspect="1" noChangeArrowheads="1"/>
              </p:cNvSpPr>
              <p:nvPr/>
            </p:nvSpPr>
            <p:spPr bwMode="auto">
              <a:xfrm>
                <a:off x="5668" y="9021"/>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2" name="Group 117"/>
            <p:cNvGrpSpPr>
              <a:grpSpLocks/>
            </p:cNvGrpSpPr>
            <p:nvPr/>
          </p:nvGrpSpPr>
          <p:grpSpPr bwMode="auto">
            <a:xfrm>
              <a:off x="5445" y="7187"/>
              <a:ext cx="36" cy="381"/>
              <a:chOff x="5680" y="8723"/>
              <a:chExt cx="36" cy="381"/>
            </a:xfrm>
          </p:grpSpPr>
          <p:sp>
            <p:nvSpPr>
              <p:cNvPr id="119" name="Oval 118"/>
              <p:cNvSpPr>
                <a:spLocks noChangeAspect="1" noChangeArrowheads="1"/>
              </p:cNvSpPr>
              <p:nvPr/>
            </p:nvSpPr>
            <p:spPr bwMode="auto">
              <a:xfrm>
                <a:off x="5684" y="8897"/>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0" name="Oval 119"/>
              <p:cNvSpPr>
                <a:spLocks noChangeAspect="1" noChangeArrowheads="1"/>
              </p:cNvSpPr>
              <p:nvPr/>
            </p:nvSpPr>
            <p:spPr bwMode="auto">
              <a:xfrm>
                <a:off x="5680" y="9075"/>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1" name="Oval 120"/>
              <p:cNvSpPr>
                <a:spLocks noChangeAspect="1" noChangeArrowheads="1"/>
              </p:cNvSpPr>
              <p:nvPr/>
            </p:nvSpPr>
            <p:spPr bwMode="auto">
              <a:xfrm>
                <a:off x="5687" y="8723"/>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3" name="Group 121"/>
            <p:cNvGrpSpPr>
              <a:grpSpLocks/>
            </p:cNvGrpSpPr>
            <p:nvPr/>
          </p:nvGrpSpPr>
          <p:grpSpPr bwMode="auto">
            <a:xfrm>
              <a:off x="6108" y="7721"/>
              <a:ext cx="36" cy="381"/>
              <a:chOff x="5680" y="8723"/>
              <a:chExt cx="36" cy="381"/>
            </a:xfrm>
          </p:grpSpPr>
          <p:sp>
            <p:nvSpPr>
              <p:cNvPr id="116" name="Oval 122"/>
              <p:cNvSpPr>
                <a:spLocks noChangeAspect="1" noChangeArrowheads="1"/>
              </p:cNvSpPr>
              <p:nvPr/>
            </p:nvSpPr>
            <p:spPr bwMode="auto">
              <a:xfrm>
                <a:off x="5684" y="8897"/>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7" name="Oval 123"/>
              <p:cNvSpPr>
                <a:spLocks noChangeAspect="1" noChangeArrowheads="1"/>
              </p:cNvSpPr>
              <p:nvPr/>
            </p:nvSpPr>
            <p:spPr bwMode="auto">
              <a:xfrm>
                <a:off x="5680" y="9075"/>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8" name="Oval 124"/>
              <p:cNvSpPr>
                <a:spLocks noChangeAspect="1" noChangeArrowheads="1"/>
              </p:cNvSpPr>
              <p:nvPr/>
            </p:nvSpPr>
            <p:spPr bwMode="auto">
              <a:xfrm>
                <a:off x="5687" y="8723"/>
                <a:ext cx="29" cy="29"/>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4" name="Group 125"/>
            <p:cNvGrpSpPr>
              <a:grpSpLocks/>
            </p:cNvGrpSpPr>
            <p:nvPr/>
          </p:nvGrpSpPr>
          <p:grpSpPr bwMode="auto">
            <a:xfrm>
              <a:off x="5674" y="8075"/>
              <a:ext cx="230" cy="192"/>
              <a:chOff x="5636" y="8639"/>
              <a:chExt cx="230" cy="192"/>
            </a:xfrm>
          </p:grpSpPr>
          <p:sp>
            <p:nvSpPr>
              <p:cNvPr id="113" name="Oval 126"/>
              <p:cNvSpPr>
                <a:spLocks noChangeAspect="1" noChangeArrowheads="1"/>
              </p:cNvSpPr>
              <p:nvPr/>
            </p:nvSpPr>
            <p:spPr bwMode="auto">
              <a:xfrm>
                <a:off x="5846" y="8811"/>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4" name="Oval 127"/>
              <p:cNvSpPr>
                <a:spLocks noChangeAspect="1" noChangeArrowheads="1"/>
              </p:cNvSpPr>
              <p:nvPr/>
            </p:nvSpPr>
            <p:spPr bwMode="auto">
              <a:xfrm>
                <a:off x="5636" y="8639"/>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5" name="Oval 128"/>
              <p:cNvSpPr>
                <a:spLocks noChangeAspect="1" noChangeArrowheads="1"/>
              </p:cNvSpPr>
              <p:nvPr/>
            </p:nvSpPr>
            <p:spPr bwMode="auto">
              <a:xfrm>
                <a:off x="5739" y="8729"/>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5" name="Group 129"/>
            <p:cNvGrpSpPr>
              <a:grpSpLocks/>
            </p:cNvGrpSpPr>
            <p:nvPr/>
          </p:nvGrpSpPr>
          <p:grpSpPr bwMode="auto">
            <a:xfrm>
              <a:off x="5672" y="6959"/>
              <a:ext cx="230" cy="192"/>
              <a:chOff x="5636" y="8639"/>
              <a:chExt cx="230" cy="192"/>
            </a:xfrm>
          </p:grpSpPr>
          <p:sp>
            <p:nvSpPr>
              <p:cNvPr id="110" name="Oval 130"/>
              <p:cNvSpPr>
                <a:spLocks noChangeAspect="1" noChangeArrowheads="1"/>
              </p:cNvSpPr>
              <p:nvPr/>
            </p:nvSpPr>
            <p:spPr bwMode="auto">
              <a:xfrm>
                <a:off x="5846" y="8811"/>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1" name="Oval 131"/>
              <p:cNvSpPr>
                <a:spLocks noChangeAspect="1" noChangeArrowheads="1"/>
              </p:cNvSpPr>
              <p:nvPr/>
            </p:nvSpPr>
            <p:spPr bwMode="auto">
              <a:xfrm>
                <a:off x="5636" y="8639"/>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2" name="Oval 132"/>
              <p:cNvSpPr>
                <a:spLocks noChangeAspect="1" noChangeArrowheads="1"/>
              </p:cNvSpPr>
              <p:nvPr/>
            </p:nvSpPr>
            <p:spPr bwMode="auto">
              <a:xfrm>
                <a:off x="5739" y="8729"/>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6" name="Group 133"/>
            <p:cNvGrpSpPr>
              <a:grpSpLocks/>
            </p:cNvGrpSpPr>
            <p:nvPr/>
          </p:nvGrpSpPr>
          <p:grpSpPr bwMode="auto">
            <a:xfrm>
              <a:off x="5361" y="7121"/>
              <a:ext cx="27" cy="372"/>
              <a:chOff x="5823" y="8876"/>
              <a:chExt cx="27" cy="372"/>
            </a:xfrm>
          </p:grpSpPr>
          <p:sp>
            <p:nvSpPr>
              <p:cNvPr id="107" name="Oval 134"/>
              <p:cNvSpPr>
                <a:spLocks noChangeAspect="1" noChangeArrowheads="1"/>
              </p:cNvSpPr>
              <p:nvPr/>
            </p:nvSpPr>
            <p:spPr bwMode="auto">
              <a:xfrm>
                <a:off x="5827" y="9050"/>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8" name="Oval 135"/>
              <p:cNvSpPr>
                <a:spLocks noChangeAspect="1" noChangeArrowheads="1"/>
              </p:cNvSpPr>
              <p:nvPr/>
            </p:nvSpPr>
            <p:spPr bwMode="auto">
              <a:xfrm>
                <a:off x="5823" y="9228"/>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9" name="Oval 136"/>
              <p:cNvSpPr>
                <a:spLocks noChangeAspect="1" noChangeArrowheads="1"/>
              </p:cNvSpPr>
              <p:nvPr/>
            </p:nvSpPr>
            <p:spPr bwMode="auto">
              <a:xfrm>
                <a:off x="5830" y="8876"/>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7" name="Group 137"/>
            <p:cNvGrpSpPr>
              <a:grpSpLocks/>
            </p:cNvGrpSpPr>
            <p:nvPr/>
          </p:nvGrpSpPr>
          <p:grpSpPr bwMode="auto">
            <a:xfrm>
              <a:off x="6206" y="7796"/>
              <a:ext cx="27" cy="372"/>
              <a:chOff x="5823" y="8876"/>
              <a:chExt cx="27" cy="372"/>
            </a:xfrm>
          </p:grpSpPr>
          <p:sp>
            <p:nvSpPr>
              <p:cNvPr id="104" name="Oval 138"/>
              <p:cNvSpPr>
                <a:spLocks noChangeAspect="1" noChangeArrowheads="1"/>
              </p:cNvSpPr>
              <p:nvPr/>
            </p:nvSpPr>
            <p:spPr bwMode="auto">
              <a:xfrm>
                <a:off x="5827" y="9050"/>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5" name="Oval 139"/>
              <p:cNvSpPr>
                <a:spLocks noChangeAspect="1" noChangeArrowheads="1"/>
              </p:cNvSpPr>
              <p:nvPr/>
            </p:nvSpPr>
            <p:spPr bwMode="auto">
              <a:xfrm>
                <a:off x="5823" y="9228"/>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6" name="Oval 140"/>
              <p:cNvSpPr>
                <a:spLocks noChangeAspect="1" noChangeArrowheads="1"/>
              </p:cNvSpPr>
              <p:nvPr/>
            </p:nvSpPr>
            <p:spPr bwMode="auto">
              <a:xfrm>
                <a:off x="5830" y="8876"/>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8" name="Group 141"/>
            <p:cNvGrpSpPr>
              <a:grpSpLocks/>
            </p:cNvGrpSpPr>
            <p:nvPr/>
          </p:nvGrpSpPr>
          <p:grpSpPr bwMode="auto">
            <a:xfrm>
              <a:off x="6304" y="7903"/>
              <a:ext cx="21" cy="366"/>
              <a:chOff x="6446" y="8036"/>
              <a:chExt cx="21" cy="366"/>
            </a:xfrm>
          </p:grpSpPr>
          <p:sp>
            <p:nvSpPr>
              <p:cNvPr id="101" name="Oval 142"/>
              <p:cNvSpPr>
                <a:spLocks noChangeAspect="1" noChangeArrowheads="1"/>
              </p:cNvSpPr>
              <p:nvPr/>
            </p:nvSpPr>
            <p:spPr bwMode="auto">
              <a:xfrm>
                <a:off x="6450" y="8210"/>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2" name="Oval 143"/>
              <p:cNvSpPr>
                <a:spLocks noChangeAspect="1" noChangeArrowheads="1"/>
              </p:cNvSpPr>
              <p:nvPr/>
            </p:nvSpPr>
            <p:spPr bwMode="auto">
              <a:xfrm>
                <a:off x="6446" y="8388"/>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3" name="Oval 144"/>
              <p:cNvSpPr>
                <a:spLocks noChangeAspect="1" noChangeArrowheads="1"/>
              </p:cNvSpPr>
              <p:nvPr/>
            </p:nvSpPr>
            <p:spPr bwMode="auto">
              <a:xfrm>
                <a:off x="6453" y="8036"/>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89" name="Group 145"/>
            <p:cNvGrpSpPr>
              <a:grpSpLocks/>
            </p:cNvGrpSpPr>
            <p:nvPr/>
          </p:nvGrpSpPr>
          <p:grpSpPr bwMode="auto">
            <a:xfrm>
              <a:off x="5270" y="7026"/>
              <a:ext cx="21" cy="366"/>
              <a:chOff x="6446" y="8036"/>
              <a:chExt cx="21" cy="366"/>
            </a:xfrm>
          </p:grpSpPr>
          <p:sp>
            <p:nvSpPr>
              <p:cNvPr id="98" name="Oval 146"/>
              <p:cNvSpPr>
                <a:spLocks noChangeAspect="1" noChangeArrowheads="1"/>
              </p:cNvSpPr>
              <p:nvPr/>
            </p:nvSpPr>
            <p:spPr bwMode="auto">
              <a:xfrm>
                <a:off x="6450" y="8210"/>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9" name="Oval 147"/>
              <p:cNvSpPr>
                <a:spLocks noChangeAspect="1" noChangeArrowheads="1"/>
              </p:cNvSpPr>
              <p:nvPr/>
            </p:nvSpPr>
            <p:spPr bwMode="auto">
              <a:xfrm>
                <a:off x="6446" y="8388"/>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0" name="Oval 148"/>
              <p:cNvSpPr>
                <a:spLocks noChangeAspect="1" noChangeArrowheads="1"/>
              </p:cNvSpPr>
              <p:nvPr/>
            </p:nvSpPr>
            <p:spPr bwMode="auto">
              <a:xfrm>
                <a:off x="6453" y="8036"/>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90" name="Group 149"/>
            <p:cNvGrpSpPr>
              <a:grpSpLocks/>
            </p:cNvGrpSpPr>
            <p:nvPr/>
          </p:nvGrpSpPr>
          <p:grpSpPr bwMode="auto">
            <a:xfrm>
              <a:off x="5675" y="8171"/>
              <a:ext cx="224" cy="186"/>
              <a:chOff x="7212" y="8157"/>
              <a:chExt cx="224" cy="186"/>
            </a:xfrm>
          </p:grpSpPr>
          <p:sp>
            <p:nvSpPr>
              <p:cNvPr id="95" name="Oval 150"/>
              <p:cNvSpPr>
                <a:spLocks noChangeAspect="1" noChangeArrowheads="1"/>
              </p:cNvSpPr>
              <p:nvPr/>
            </p:nvSpPr>
            <p:spPr bwMode="auto">
              <a:xfrm>
                <a:off x="7422" y="8329"/>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6" name="Oval 151"/>
              <p:cNvSpPr>
                <a:spLocks noChangeAspect="1" noChangeArrowheads="1"/>
              </p:cNvSpPr>
              <p:nvPr/>
            </p:nvSpPr>
            <p:spPr bwMode="auto">
              <a:xfrm>
                <a:off x="7212" y="8157"/>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7" name="Oval 152"/>
              <p:cNvSpPr>
                <a:spLocks noChangeAspect="1" noChangeArrowheads="1"/>
              </p:cNvSpPr>
              <p:nvPr/>
            </p:nvSpPr>
            <p:spPr bwMode="auto">
              <a:xfrm>
                <a:off x="7315" y="8247"/>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91" name="Group 153"/>
            <p:cNvGrpSpPr>
              <a:grpSpLocks/>
            </p:cNvGrpSpPr>
            <p:nvPr/>
          </p:nvGrpSpPr>
          <p:grpSpPr bwMode="auto">
            <a:xfrm>
              <a:off x="5679" y="6869"/>
              <a:ext cx="224" cy="186"/>
              <a:chOff x="7212" y="8157"/>
              <a:chExt cx="224" cy="186"/>
            </a:xfrm>
          </p:grpSpPr>
          <p:sp>
            <p:nvSpPr>
              <p:cNvPr id="92" name="Oval 154"/>
              <p:cNvSpPr>
                <a:spLocks noChangeAspect="1" noChangeArrowheads="1"/>
              </p:cNvSpPr>
              <p:nvPr/>
            </p:nvSpPr>
            <p:spPr bwMode="auto">
              <a:xfrm>
                <a:off x="7422" y="8329"/>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3" name="Oval 155"/>
              <p:cNvSpPr>
                <a:spLocks noChangeAspect="1" noChangeArrowheads="1"/>
              </p:cNvSpPr>
              <p:nvPr/>
            </p:nvSpPr>
            <p:spPr bwMode="auto">
              <a:xfrm>
                <a:off x="7212" y="8157"/>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4" name="Oval 156"/>
              <p:cNvSpPr>
                <a:spLocks noChangeAspect="1" noChangeArrowheads="1"/>
              </p:cNvSpPr>
              <p:nvPr/>
            </p:nvSpPr>
            <p:spPr bwMode="auto">
              <a:xfrm>
                <a:off x="7315" y="8247"/>
                <a:ext cx="14" cy="14"/>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grpSp>
        <p:nvGrpSpPr>
          <p:cNvPr id="15" name="Group 157"/>
          <p:cNvGrpSpPr>
            <a:grpSpLocks/>
          </p:cNvGrpSpPr>
          <p:nvPr/>
        </p:nvGrpSpPr>
        <p:grpSpPr bwMode="auto">
          <a:xfrm>
            <a:off x="3477281" y="3269893"/>
            <a:ext cx="384810" cy="455295"/>
            <a:chOff x="3327" y="7051"/>
            <a:chExt cx="606" cy="717"/>
          </a:xfrm>
        </p:grpSpPr>
        <p:sp>
          <p:nvSpPr>
            <p:cNvPr id="63" name="Oval 158"/>
            <p:cNvSpPr>
              <a:spLocks noChangeArrowheads="1"/>
            </p:cNvSpPr>
            <p:nvPr/>
          </p:nvSpPr>
          <p:spPr bwMode="auto">
            <a:xfrm rot="-1094574">
              <a:off x="3372" y="7051"/>
              <a:ext cx="561" cy="708"/>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4" name="Oval 159"/>
            <p:cNvSpPr>
              <a:spLocks noChangeArrowheads="1"/>
            </p:cNvSpPr>
            <p:nvPr/>
          </p:nvSpPr>
          <p:spPr bwMode="auto">
            <a:xfrm rot="-1094574">
              <a:off x="3327" y="7059"/>
              <a:ext cx="563" cy="70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6" name="Line 160"/>
          <p:cNvCxnSpPr/>
          <p:nvPr/>
        </p:nvCxnSpPr>
        <p:spPr bwMode="auto">
          <a:xfrm flipV="1">
            <a:off x="3298211" y="2871748"/>
            <a:ext cx="2948940" cy="17030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161"/>
          <p:cNvCxnSpPr/>
          <p:nvPr/>
        </p:nvCxnSpPr>
        <p:spPr bwMode="auto">
          <a:xfrm flipV="1">
            <a:off x="3184546" y="3529608"/>
            <a:ext cx="464820" cy="2692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utoShape 162"/>
          <p:cNvSpPr>
            <a:spLocks noChangeArrowheads="1"/>
          </p:cNvSpPr>
          <p:nvPr/>
        </p:nvSpPr>
        <p:spPr bwMode="auto">
          <a:xfrm rot="5400000">
            <a:off x="5290841" y="2024023"/>
            <a:ext cx="1062355" cy="424815"/>
          </a:xfrm>
          <a:prstGeom prst="parallelogram">
            <a:avLst>
              <a:gd name="adj" fmla="val 66663"/>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19" name="Group 163"/>
          <p:cNvGrpSpPr>
            <a:grpSpLocks/>
          </p:cNvGrpSpPr>
          <p:nvPr/>
        </p:nvGrpSpPr>
        <p:grpSpPr bwMode="auto">
          <a:xfrm>
            <a:off x="5711188" y="1989635"/>
            <a:ext cx="206374" cy="575323"/>
            <a:chOff x="6121" y="8466"/>
            <a:chExt cx="261" cy="664"/>
          </a:xfrm>
        </p:grpSpPr>
        <p:grpSp>
          <p:nvGrpSpPr>
            <p:cNvPr id="51" name="Group 164"/>
            <p:cNvGrpSpPr>
              <a:grpSpLocks/>
            </p:cNvGrpSpPr>
            <p:nvPr/>
          </p:nvGrpSpPr>
          <p:grpSpPr bwMode="auto">
            <a:xfrm>
              <a:off x="6128" y="8466"/>
              <a:ext cx="249" cy="626"/>
              <a:chOff x="3653" y="7949"/>
              <a:chExt cx="249" cy="776"/>
            </a:xfrm>
          </p:grpSpPr>
          <p:cxnSp>
            <p:nvCxnSpPr>
              <p:cNvPr id="58" name="Line 165"/>
              <p:cNvCxnSpPr/>
              <p:nvPr/>
            </p:nvCxnSpPr>
            <p:spPr bwMode="auto">
              <a:xfrm>
                <a:off x="3653" y="7949"/>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Line 166"/>
              <p:cNvCxnSpPr/>
              <p:nvPr/>
            </p:nvCxnSpPr>
            <p:spPr bwMode="auto">
              <a:xfrm>
                <a:off x="3715" y="7994"/>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Line 167"/>
              <p:cNvCxnSpPr/>
              <p:nvPr/>
            </p:nvCxnSpPr>
            <p:spPr bwMode="auto">
              <a:xfrm>
                <a:off x="3777" y="8029"/>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Line 168"/>
              <p:cNvCxnSpPr/>
              <p:nvPr/>
            </p:nvCxnSpPr>
            <p:spPr bwMode="auto">
              <a:xfrm>
                <a:off x="3839" y="8077"/>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Line 169"/>
              <p:cNvCxnSpPr/>
              <p:nvPr/>
            </p:nvCxnSpPr>
            <p:spPr bwMode="auto">
              <a:xfrm>
                <a:off x="3901" y="8125"/>
                <a:ext cx="1" cy="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2" name="Group 170"/>
            <p:cNvGrpSpPr>
              <a:grpSpLocks/>
            </p:cNvGrpSpPr>
            <p:nvPr/>
          </p:nvGrpSpPr>
          <p:grpSpPr bwMode="auto">
            <a:xfrm>
              <a:off x="6121" y="8486"/>
              <a:ext cx="261" cy="644"/>
              <a:chOff x="6653" y="8343"/>
              <a:chExt cx="240" cy="660"/>
            </a:xfrm>
          </p:grpSpPr>
          <p:cxnSp>
            <p:nvCxnSpPr>
              <p:cNvPr id="53" name="Line 171"/>
              <p:cNvCxnSpPr/>
              <p:nvPr/>
            </p:nvCxnSpPr>
            <p:spPr bwMode="auto">
              <a:xfrm>
                <a:off x="6653" y="8343"/>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Line 172"/>
              <p:cNvCxnSpPr/>
              <p:nvPr/>
            </p:nvCxnSpPr>
            <p:spPr bwMode="auto">
              <a:xfrm>
                <a:off x="6653" y="8467"/>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Line 173"/>
              <p:cNvCxnSpPr/>
              <p:nvPr/>
            </p:nvCxnSpPr>
            <p:spPr bwMode="auto">
              <a:xfrm>
                <a:off x="6653" y="8591"/>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Line 174"/>
              <p:cNvCxnSpPr/>
              <p:nvPr/>
            </p:nvCxnSpPr>
            <p:spPr bwMode="auto">
              <a:xfrm>
                <a:off x="6653" y="8715"/>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175"/>
              <p:cNvCxnSpPr/>
              <p:nvPr/>
            </p:nvCxnSpPr>
            <p:spPr bwMode="auto">
              <a:xfrm>
                <a:off x="6653" y="8838"/>
                <a:ext cx="240" cy="1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cxnSp>
        <p:nvCxnSpPr>
          <p:cNvPr id="20" name="Line 176"/>
          <p:cNvCxnSpPr/>
          <p:nvPr/>
        </p:nvCxnSpPr>
        <p:spPr bwMode="auto">
          <a:xfrm flipV="1">
            <a:off x="5106056" y="2291993"/>
            <a:ext cx="707390" cy="39814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177"/>
          <p:cNvCxnSpPr/>
          <p:nvPr/>
        </p:nvCxnSpPr>
        <p:spPr bwMode="auto">
          <a:xfrm>
            <a:off x="3324881" y="4519573"/>
            <a:ext cx="122555" cy="736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178"/>
          <p:cNvCxnSpPr/>
          <p:nvPr/>
        </p:nvCxnSpPr>
        <p:spPr bwMode="auto">
          <a:xfrm>
            <a:off x="4145301" y="4042053"/>
            <a:ext cx="122555" cy="736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179"/>
          <p:cNvCxnSpPr/>
          <p:nvPr/>
        </p:nvCxnSpPr>
        <p:spPr bwMode="auto">
          <a:xfrm rot="480300">
            <a:off x="4860311" y="3628668"/>
            <a:ext cx="122555" cy="736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180"/>
          <p:cNvCxnSpPr/>
          <p:nvPr/>
        </p:nvCxnSpPr>
        <p:spPr bwMode="auto">
          <a:xfrm>
            <a:off x="5399426" y="3317518"/>
            <a:ext cx="122555" cy="736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181"/>
          <p:cNvCxnSpPr/>
          <p:nvPr/>
        </p:nvCxnSpPr>
        <p:spPr bwMode="auto">
          <a:xfrm>
            <a:off x="6177936" y="2866033"/>
            <a:ext cx="122555" cy="7366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 Box 182"/>
          <p:cNvSpPr txBox="1">
            <a:spLocks noChangeArrowheads="1"/>
          </p:cNvSpPr>
          <p:nvPr/>
        </p:nvSpPr>
        <p:spPr bwMode="auto">
          <a:xfrm>
            <a:off x="3741441" y="4197628"/>
            <a:ext cx="167005" cy="1631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7" name="Text Box 183"/>
          <p:cNvSpPr txBox="1">
            <a:spLocks noChangeArrowheads="1"/>
          </p:cNvSpPr>
          <p:nvPr/>
        </p:nvSpPr>
        <p:spPr bwMode="auto">
          <a:xfrm>
            <a:off x="5808366" y="3007003"/>
            <a:ext cx="167005" cy="1631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28" name="Text Box 184"/>
          <p:cNvSpPr txBox="1">
            <a:spLocks noChangeArrowheads="1"/>
          </p:cNvSpPr>
          <p:nvPr/>
        </p:nvSpPr>
        <p:spPr bwMode="auto">
          <a:xfrm>
            <a:off x="5127011" y="3396893"/>
            <a:ext cx="167005" cy="1631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29" name="Text Box 185"/>
          <p:cNvSpPr txBox="1">
            <a:spLocks noChangeArrowheads="1"/>
          </p:cNvSpPr>
          <p:nvPr/>
        </p:nvSpPr>
        <p:spPr bwMode="auto">
          <a:xfrm>
            <a:off x="4498996" y="3749953"/>
            <a:ext cx="167005" cy="1631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0" name="Text Box 186"/>
          <p:cNvSpPr txBox="1">
            <a:spLocks noChangeArrowheads="1"/>
          </p:cNvSpPr>
          <p:nvPr/>
        </p:nvSpPr>
        <p:spPr bwMode="auto">
          <a:xfrm>
            <a:off x="1110382" y="3840115"/>
            <a:ext cx="151216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κύμα</a:t>
            </a:r>
            <a:endParaRPr lang="el-GR" sz="1100" dirty="0">
              <a:effectLst/>
              <a:latin typeface="Arial"/>
              <a:ea typeface="Times New Roman"/>
              <a:cs typeface="Times New Roman"/>
            </a:endParaRPr>
          </a:p>
        </p:txBody>
      </p:sp>
      <p:cxnSp>
        <p:nvCxnSpPr>
          <p:cNvPr id="31" name="Line 187"/>
          <p:cNvCxnSpPr/>
          <p:nvPr/>
        </p:nvCxnSpPr>
        <p:spPr bwMode="auto">
          <a:xfrm flipV="1">
            <a:off x="2551451" y="4111903"/>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 Box 188"/>
          <p:cNvSpPr txBox="1">
            <a:spLocks noChangeArrowheads="1"/>
          </p:cNvSpPr>
          <p:nvPr/>
        </p:nvSpPr>
        <p:spPr bwMode="auto">
          <a:xfrm>
            <a:off x="1694279" y="2855873"/>
            <a:ext cx="1913097" cy="285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αντικειμένου</a:t>
            </a:r>
            <a:endParaRPr lang="el-GR" sz="1100" dirty="0">
              <a:effectLst/>
              <a:latin typeface="Arial"/>
              <a:ea typeface="Times New Roman"/>
              <a:cs typeface="Times New Roman"/>
            </a:endParaRPr>
          </a:p>
        </p:txBody>
      </p:sp>
      <p:sp>
        <p:nvSpPr>
          <p:cNvPr id="33" name="Text Box 189"/>
          <p:cNvSpPr txBox="1">
            <a:spLocks noChangeArrowheads="1"/>
          </p:cNvSpPr>
          <p:nvPr/>
        </p:nvSpPr>
        <p:spPr bwMode="auto">
          <a:xfrm>
            <a:off x="3359488" y="2199325"/>
            <a:ext cx="1369782" cy="33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Fourier</a:t>
            </a:r>
            <a:endParaRPr lang="el-GR" sz="1100" dirty="0">
              <a:effectLst/>
              <a:latin typeface="Arial"/>
              <a:ea typeface="Times New Roman"/>
              <a:cs typeface="Times New Roman"/>
            </a:endParaRPr>
          </a:p>
        </p:txBody>
      </p:sp>
      <p:sp>
        <p:nvSpPr>
          <p:cNvPr id="34" name="Text Box 190"/>
          <p:cNvSpPr txBox="1">
            <a:spLocks noChangeArrowheads="1"/>
          </p:cNvSpPr>
          <p:nvPr/>
        </p:nvSpPr>
        <p:spPr bwMode="auto">
          <a:xfrm>
            <a:off x="3411876" y="3062883"/>
            <a:ext cx="550545" cy="219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φακός</a:t>
            </a:r>
            <a:endParaRPr lang="el-GR" sz="1100" dirty="0">
              <a:effectLst/>
              <a:latin typeface="Arial"/>
              <a:ea typeface="Times New Roman"/>
              <a:cs typeface="Times New Roman"/>
            </a:endParaRPr>
          </a:p>
        </p:txBody>
      </p:sp>
      <p:sp>
        <p:nvSpPr>
          <p:cNvPr id="35" name="Text Box 191"/>
          <p:cNvSpPr txBox="1">
            <a:spLocks noChangeArrowheads="1"/>
          </p:cNvSpPr>
          <p:nvPr/>
        </p:nvSpPr>
        <p:spPr bwMode="auto">
          <a:xfrm>
            <a:off x="4650761" y="2333903"/>
            <a:ext cx="550545" cy="219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φακός</a:t>
            </a:r>
            <a:endParaRPr lang="el-GR" sz="1100" dirty="0">
              <a:effectLst/>
              <a:latin typeface="Arial"/>
              <a:ea typeface="Times New Roman"/>
              <a:cs typeface="Times New Roman"/>
            </a:endParaRPr>
          </a:p>
        </p:txBody>
      </p:sp>
      <p:sp>
        <p:nvSpPr>
          <p:cNvPr id="36" name="Text Box 192"/>
          <p:cNvSpPr txBox="1">
            <a:spLocks noChangeArrowheads="1"/>
          </p:cNvSpPr>
          <p:nvPr/>
        </p:nvSpPr>
        <p:spPr bwMode="auto">
          <a:xfrm>
            <a:off x="4949846" y="1447761"/>
            <a:ext cx="1777691" cy="257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εικόνας</a:t>
            </a:r>
            <a:endParaRPr lang="el-GR" sz="1100" dirty="0">
              <a:effectLst/>
              <a:latin typeface="Arial"/>
              <a:ea typeface="Times New Roman"/>
              <a:cs typeface="Times New Roman"/>
            </a:endParaRPr>
          </a:p>
        </p:txBody>
      </p:sp>
      <p:sp>
        <p:nvSpPr>
          <p:cNvPr id="37" name="Text Box 194"/>
          <p:cNvSpPr txBox="1">
            <a:spLocks noChangeArrowheads="1"/>
          </p:cNvSpPr>
          <p:nvPr/>
        </p:nvSpPr>
        <p:spPr bwMode="auto">
          <a:xfrm>
            <a:off x="6158886" y="1759863"/>
            <a:ext cx="224155"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z</a:t>
            </a:r>
            <a:endParaRPr lang="el-GR" sz="1100" dirty="0">
              <a:effectLst/>
              <a:latin typeface="Arial"/>
              <a:ea typeface="Times New Roman"/>
              <a:cs typeface="Times New Roman"/>
            </a:endParaRPr>
          </a:p>
        </p:txBody>
      </p:sp>
      <p:sp>
        <p:nvSpPr>
          <p:cNvPr id="38" name="Text Box 195"/>
          <p:cNvSpPr txBox="1">
            <a:spLocks noChangeArrowheads="1"/>
          </p:cNvSpPr>
          <p:nvPr/>
        </p:nvSpPr>
        <p:spPr bwMode="auto">
          <a:xfrm>
            <a:off x="5324496" y="2010053"/>
            <a:ext cx="224155"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a:t>
            </a:r>
            <a:endParaRPr lang="el-GR" sz="1100" dirty="0">
              <a:effectLst/>
              <a:latin typeface="Arial"/>
              <a:ea typeface="Times New Roman"/>
              <a:cs typeface="Times New Roman"/>
            </a:endParaRPr>
          </a:p>
        </p:txBody>
      </p:sp>
      <p:sp>
        <p:nvSpPr>
          <p:cNvPr id="39" name="Text Box 196"/>
          <p:cNvSpPr txBox="1">
            <a:spLocks noChangeArrowheads="1"/>
          </p:cNvSpPr>
          <p:nvPr/>
        </p:nvSpPr>
        <p:spPr bwMode="auto">
          <a:xfrm>
            <a:off x="5558176" y="2612033"/>
            <a:ext cx="224155"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endParaRPr lang="el-GR" sz="1100" dirty="0">
              <a:effectLst/>
              <a:latin typeface="Arial"/>
              <a:ea typeface="Times New Roman"/>
              <a:cs typeface="Times New Roman"/>
            </a:endParaRPr>
          </a:p>
        </p:txBody>
      </p:sp>
      <p:sp>
        <p:nvSpPr>
          <p:cNvPr id="40" name="Freeform 197"/>
          <p:cNvSpPr>
            <a:spLocks/>
          </p:cNvSpPr>
          <p:nvPr/>
        </p:nvSpPr>
        <p:spPr bwMode="auto">
          <a:xfrm>
            <a:off x="5380376" y="1945283"/>
            <a:ext cx="222885" cy="140970"/>
          </a:xfrm>
          <a:custGeom>
            <a:avLst/>
            <a:gdLst>
              <a:gd name="T0" fmla="*/ 351 w 351"/>
              <a:gd name="T1" fmla="*/ 222 h 222"/>
              <a:gd name="T2" fmla="*/ 0 w 351"/>
              <a:gd name="T3" fmla="*/ 0 h 222"/>
            </a:gdLst>
            <a:ahLst/>
            <a:cxnLst>
              <a:cxn ang="0">
                <a:pos x="T0" y="T1"/>
              </a:cxn>
              <a:cxn ang="0">
                <a:pos x="T2" y="T3"/>
              </a:cxn>
            </a:cxnLst>
            <a:rect l="0" t="0" r="r" b="b"/>
            <a:pathLst>
              <a:path w="351" h="222">
                <a:moveTo>
                  <a:pt x="351" y="222"/>
                </a:moveTo>
                <a:lnTo>
                  <a:pt x="0"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1" name="Line 198"/>
          <p:cNvCxnSpPr/>
          <p:nvPr/>
        </p:nvCxnSpPr>
        <p:spPr bwMode="auto">
          <a:xfrm flipV="1">
            <a:off x="3000396" y="3266083"/>
            <a:ext cx="635" cy="26162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Text Box 199"/>
          <p:cNvSpPr txBox="1">
            <a:spLocks noChangeArrowheads="1"/>
          </p:cNvSpPr>
          <p:nvPr/>
        </p:nvSpPr>
        <p:spPr bwMode="auto">
          <a:xfrm>
            <a:off x="2983251" y="3286403"/>
            <a:ext cx="224155"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y</a:t>
            </a:r>
            <a:endParaRPr lang="el-GR" sz="1100" dirty="0">
              <a:effectLst/>
              <a:latin typeface="Arial"/>
              <a:ea typeface="Times New Roman"/>
              <a:cs typeface="Times New Roman"/>
            </a:endParaRPr>
          </a:p>
        </p:txBody>
      </p:sp>
      <p:sp>
        <p:nvSpPr>
          <p:cNvPr id="43" name="Freeform 200"/>
          <p:cNvSpPr>
            <a:spLocks/>
          </p:cNvSpPr>
          <p:nvPr/>
        </p:nvSpPr>
        <p:spPr bwMode="auto">
          <a:xfrm rot="10800000">
            <a:off x="3192166" y="4064913"/>
            <a:ext cx="222885" cy="140970"/>
          </a:xfrm>
          <a:custGeom>
            <a:avLst/>
            <a:gdLst>
              <a:gd name="T0" fmla="*/ 351 w 351"/>
              <a:gd name="T1" fmla="*/ 222 h 222"/>
              <a:gd name="T2" fmla="*/ 0 w 351"/>
              <a:gd name="T3" fmla="*/ 0 h 222"/>
            </a:gdLst>
            <a:ahLst/>
            <a:cxnLst>
              <a:cxn ang="0">
                <a:pos x="T0" y="T1"/>
              </a:cxn>
              <a:cxn ang="0">
                <a:pos x="T2" y="T3"/>
              </a:cxn>
            </a:cxnLst>
            <a:rect l="0" t="0" r="r" b="b"/>
            <a:pathLst>
              <a:path w="351" h="222">
                <a:moveTo>
                  <a:pt x="351" y="222"/>
                </a:moveTo>
                <a:lnTo>
                  <a:pt x="0"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4" name="Text Box 201"/>
          <p:cNvSpPr txBox="1">
            <a:spLocks noChangeArrowheads="1"/>
          </p:cNvSpPr>
          <p:nvPr/>
        </p:nvSpPr>
        <p:spPr bwMode="auto">
          <a:xfrm>
            <a:off x="3247411" y="3966488"/>
            <a:ext cx="224155" cy="170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a:t>
            </a:r>
            <a:endParaRPr lang="el-GR" sz="1100" dirty="0">
              <a:effectLst/>
              <a:latin typeface="Arial"/>
              <a:ea typeface="Times New Roman"/>
              <a:cs typeface="Times New Roman"/>
            </a:endParaRPr>
          </a:p>
        </p:txBody>
      </p:sp>
      <p:sp>
        <p:nvSpPr>
          <p:cNvPr id="45" name="Text Box 202"/>
          <p:cNvSpPr txBox="1">
            <a:spLocks noChangeArrowheads="1"/>
          </p:cNvSpPr>
          <p:nvPr/>
        </p:nvSpPr>
        <p:spPr bwMode="auto">
          <a:xfrm>
            <a:off x="2740681" y="4250968"/>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g</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6" name="Text Box 203"/>
          <p:cNvSpPr txBox="1">
            <a:spLocks noChangeArrowheads="1"/>
          </p:cNvSpPr>
          <p:nvPr/>
        </p:nvSpPr>
        <p:spPr bwMode="auto">
          <a:xfrm>
            <a:off x="3679211" y="3761383"/>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7" name="Text Box 204"/>
          <p:cNvSpPr txBox="1">
            <a:spLocks noChangeArrowheads="1"/>
          </p:cNvSpPr>
          <p:nvPr/>
        </p:nvSpPr>
        <p:spPr bwMode="auto">
          <a:xfrm>
            <a:off x="4949846" y="3015258"/>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48" name="Text Box 205"/>
          <p:cNvSpPr txBox="1">
            <a:spLocks noChangeArrowheads="1"/>
          </p:cNvSpPr>
          <p:nvPr/>
        </p:nvSpPr>
        <p:spPr bwMode="auto">
          <a:xfrm>
            <a:off x="4734581" y="3356253"/>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49" name="Text Box 206"/>
          <p:cNvSpPr txBox="1">
            <a:spLocks noChangeArrowheads="1"/>
          </p:cNvSpPr>
          <p:nvPr/>
        </p:nvSpPr>
        <p:spPr bwMode="auto">
          <a:xfrm>
            <a:off x="6047126" y="2634893"/>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cxnSp>
        <p:nvCxnSpPr>
          <p:cNvPr id="50" name="Line 207"/>
          <p:cNvCxnSpPr/>
          <p:nvPr/>
        </p:nvCxnSpPr>
        <p:spPr bwMode="auto">
          <a:xfrm>
            <a:off x="5787411" y="2599333"/>
            <a:ext cx="635" cy="26162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4" name="Ορθογώνιο 153"/>
          <p:cNvSpPr/>
          <p:nvPr/>
        </p:nvSpPr>
        <p:spPr>
          <a:xfrm>
            <a:off x="911428" y="4725144"/>
            <a:ext cx="7265306" cy="707886"/>
          </a:xfrm>
          <a:prstGeom prst="rect">
            <a:avLst/>
          </a:prstGeom>
        </p:spPr>
        <p:txBody>
          <a:bodyPr wrap="square">
            <a:spAutoFit/>
          </a:bodyPr>
          <a:lstStyle/>
          <a:p>
            <a:r>
              <a:rPr lang="el-GR" sz="2000" b="1" dirty="0">
                <a:latin typeface="+mn-lt"/>
              </a:rPr>
              <a:t>Σχήμα </a:t>
            </a:r>
            <a:r>
              <a:rPr lang="el-GR" sz="2000" b="1" dirty="0" smtClean="0">
                <a:latin typeface="+mn-lt"/>
              </a:rPr>
              <a:t>4</a:t>
            </a:r>
            <a:r>
              <a:rPr lang="en-US" sz="2000" b="1" dirty="0" smtClean="0">
                <a:latin typeface="+mn-lt"/>
              </a:rPr>
              <a:t>:</a:t>
            </a:r>
            <a:r>
              <a:rPr lang="el-GR" sz="2000" b="1" dirty="0" smtClean="0">
                <a:latin typeface="+mn-lt"/>
              </a:rPr>
              <a:t> </a:t>
            </a:r>
            <a:r>
              <a:rPr lang="el-GR" sz="2000" dirty="0">
                <a:latin typeface="+mn-lt"/>
              </a:rPr>
              <a:t>Αναλογική επεξεργασία οπτικού σήματος -  Διάταξη 4f. Αυτή η διάταξη συμπληρώνει τη διάταξη του Σχήματος 3.</a:t>
            </a:r>
          </a:p>
        </p:txBody>
      </p:sp>
    </p:spTree>
    <p:extLst>
      <p:ext uri="{BB962C8B-B14F-4D97-AF65-F5344CB8AC3E}">
        <p14:creationId xmlns:p14="http://schemas.microsoft.com/office/powerpoint/2010/main" val="2283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a:spcBef>
                <a:spcPts val="1200"/>
              </a:spcBef>
            </a:pPr>
            <a:r>
              <a:rPr lang="el-GR" dirty="0"/>
              <a:t>Η επεξεργασία οπτικών δεδομένων, το φιλτράρισμα χωρικών συχνοτήτων (και </a:t>
            </a:r>
            <a:r>
              <a:rPr lang="el-GR" dirty="0" smtClean="0"/>
              <a:t>επομένως </a:t>
            </a:r>
            <a:r>
              <a:rPr lang="el-GR" dirty="0"/>
              <a:t>η επεξεργασία ενός οπτικού σήματος ή μιας εικόνας) και η ολογραφία, </a:t>
            </a:r>
            <a:r>
              <a:rPr lang="el-GR" dirty="0" smtClean="0"/>
              <a:t>βρίσκονται </a:t>
            </a:r>
            <a:r>
              <a:rPr lang="el-GR" dirty="0"/>
              <a:t>ανάμεσα σ</a:t>
            </a:r>
            <a:r>
              <a:rPr lang="el-GR" dirty="0" smtClean="0"/>
              <a:t>΄</a:t>
            </a:r>
            <a:r>
              <a:rPr lang="en-US" dirty="0" smtClean="0"/>
              <a:t> </a:t>
            </a:r>
            <a:r>
              <a:rPr lang="el-GR" dirty="0" smtClean="0"/>
              <a:t>ένα </a:t>
            </a:r>
            <a:r>
              <a:rPr lang="el-GR" dirty="0"/>
              <a:t>μεγάλο πλήθος οπτικών εφαρμογών που συνδέονται άμεσα με ένα βασικό τμήμα της μοντέρνας οπτικής: την οπτική Fourier. Η οπτική Fourier περιγράφει τη διάδοση του φωτός κατά μήκος οπτικών συστημάτων. </a:t>
            </a:r>
            <a:endParaRPr lang="el-GR" dirty="0" smtClean="0"/>
          </a:p>
          <a:p>
            <a:pPr>
              <a:spcBef>
                <a:spcPts val="1200"/>
              </a:spcBef>
            </a:pPr>
            <a:r>
              <a:rPr lang="el-GR" dirty="0"/>
              <a:t>Σύμφωνα με τη θεωρία Fourier, κάθε σήμα ή οπτική απεικόνιση (εικόνα) αποτελείται από ένα </a:t>
            </a:r>
            <a:r>
              <a:rPr lang="el-GR" dirty="0" smtClean="0"/>
              <a:t>άθροισμα </a:t>
            </a:r>
            <a:r>
              <a:rPr lang="el-GR" dirty="0"/>
              <a:t>άπειρων ημιτονοειδών κυμάτων (συναρτήσεων), τα οποία δεν είναι τίποτε άλλο παρά μεταβολές της φωτεινότητας σ</a:t>
            </a:r>
            <a:r>
              <a:rPr lang="el-GR" dirty="0" smtClean="0"/>
              <a:t>΄</a:t>
            </a:r>
            <a:r>
              <a:rPr lang="en-US" dirty="0" smtClean="0"/>
              <a:t> </a:t>
            </a:r>
            <a:r>
              <a:rPr lang="el-GR" dirty="0" smtClean="0"/>
              <a:t>όλη </a:t>
            </a:r>
            <a:r>
              <a:rPr lang="el-GR" dirty="0"/>
              <a:t>την έκταση της εικόνας. Βασικά στοιχεία ενός τέτοιου κύματος είναι η χωρική συχνότητα, το πλάτος και η φάση.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316418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Φιλτράρισμα χωρικών συχνοτήτων – Επεξεργασία </a:t>
            </a:r>
            <a:r>
              <a:rPr lang="el-GR" dirty="0" smtClean="0"/>
              <a:t>εικόνας</a:t>
            </a:r>
            <a:r>
              <a:rPr lang="en-US" dirty="0" smtClean="0"/>
              <a:t> </a:t>
            </a:r>
            <a:r>
              <a:rPr lang="en-US" sz="3200" b="0" dirty="0" smtClean="0"/>
              <a:t>(1 </a:t>
            </a:r>
            <a:r>
              <a:rPr lang="el-GR" sz="3200" b="0" dirty="0" smtClean="0"/>
              <a:t>από 7)</a:t>
            </a:r>
            <a:endParaRPr lang="el-GR" sz="3200" b="0" dirty="0"/>
          </a:p>
        </p:txBody>
      </p:sp>
      <p:sp>
        <p:nvSpPr>
          <p:cNvPr id="3" name="Θέση περιεχομένου 2"/>
          <p:cNvSpPr>
            <a:spLocks noGrp="1"/>
          </p:cNvSpPr>
          <p:nvPr>
            <p:ph idx="1"/>
          </p:nvPr>
        </p:nvSpPr>
        <p:spPr/>
        <p:txBody>
          <a:bodyPr/>
          <a:lstStyle/>
          <a:p>
            <a:r>
              <a:rPr lang="el-GR" dirty="0"/>
              <a:t>Μια πολύ σημαντική εφαρμογή των οπτικών μετασχηματισμών Fourier βρίσκεται στη διαδικασία επεξεργασίας και βελτίωσης εικόνων. Η διαδικασία αυτή περιλαμβάνει δυο στάδια: κατά το πρώτο στάδιο το φάσμα των χωρικών συχνοτήτων του αρχικού οπτικού σήματος/εικόνας τροποποιείται με τη βοήθεια φίλτρων στο επίπεδο </a:t>
            </a:r>
            <a:r>
              <a:rPr lang="el-GR" dirty="0" smtClean="0"/>
              <a:t>μετασχηματισμού </a:t>
            </a:r>
            <a:r>
              <a:rPr lang="el-GR" dirty="0"/>
              <a:t>Fourier, ενώ κατά το δεύτερο στάδιο, με τη χρήση ενός ακόμη φακού, πραγματοποιείται ένας δεύτερος μετασχηματισμός Fourier λόγω των μεταβολών που έχει υποστεί το φάσμα των χωρικών συχνοτήτων 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428145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2</a:t>
            </a:r>
            <a:r>
              <a:rPr lang="en-US" sz="3600" b="0" dirty="0" smtClean="0"/>
              <a:t> </a:t>
            </a:r>
            <a:r>
              <a:rPr lang="el-GR" sz="3600" b="0" dirty="0" smtClean="0"/>
              <a:t>από 7)</a:t>
            </a:r>
            <a:endParaRPr lang="el-GR" sz="3600" dirty="0"/>
          </a:p>
        </p:txBody>
      </p:sp>
      <p:sp>
        <p:nvSpPr>
          <p:cNvPr id="3" name="Θέση περιεχομένου 2"/>
          <p:cNvSpPr>
            <a:spLocks noGrp="1"/>
          </p:cNvSpPr>
          <p:nvPr>
            <p:ph idx="1"/>
          </p:nvPr>
        </p:nvSpPr>
        <p:spPr/>
        <p:txBody>
          <a:bodyPr/>
          <a:lstStyle/>
          <a:p>
            <a:r>
              <a:rPr lang="el-GR" dirty="0"/>
              <a:t>Στο Σχήμα 5 παρουσιάζεται μια πιθανή διάταξη για την οπτική επεξεργασία μιας </a:t>
            </a:r>
            <a:r>
              <a:rPr lang="el-GR" dirty="0" smtClean="0"/>
              <a:t>εικόνας </a:t>
            </a:r>
            <a:r>
              <a:rPr lang="el-GR" dirty="0"/>
              <a:t>τοποθετημένης στο επίπεδο του αντικειμένου. Παρατηρείστε στο επίπεδο </a:t>
            </a:r>
            <a:r>
              <a:rPr lang="el-GR" dirty="0" smtClean="0"/>
              <a:t>Fourier </a:t>
            </a:r>
            <a:r>
              <a:rPr lang="el-GR" dirty="0"/>
              <a:t>την ύπαρξη ενός χωρικού φίλτρου (ένα αδιαφανές σλάϊντ που φέρει μια οπή στο κέντρο του), το οποίο μπλοκάρει τις υψηλές συχνότητες και επιτρέπει τη διέλευση μόνο των χαμηλών συχνοτήτων. Σ΄ αυτή την περίπτωση η εικόνα που θα προκύψει από το δεύτερο μετασχηματισμό Fourier θα αποτελείται από μια σύνθεση χαμηλών συχνοτήτων, με αποτέλεσμα οι αιχμηρές γωνίες που παρατηρούνται στην </a:t>
            </a:r>
            <a:r>
              <a:rPr lang="el-GR" dirty="0" smtClean="0"/>
              <a:t>αρχική </a:t>
            </a:r>
            <a:r>
              <a:rPr lang="el-GR" dirty="0"/>
              <a:t>να παρουσιάζονται στρογγυλεμένες. Με άλλα λόγια, δημιουργήσαμε μια νέα εικόνα μικρότερης οξύτητας από την αρχική.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631390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3</a:t>
            </a:r>
            <a:r>
              <a:rPr lang="en-US" sz="3600" b="0" dirty="0" smtClean="0"/>
              <a:t> </a:t>
            </a:r>
            <a:r>
              <a:rPr lang="el-GR" sz="3600" b="0" dirty="0" smtClean="0"/>
              <a:t>από 7)</a:t>
            </a:r>
            <a:endParaRPr lang="el-GR" sz="3600" dirty="0"/>
          </a:p>
        </p:txBody>
      </p:sp>
      <p:sp>
        <p:nvSpPr>
          <p:cNvPr id="4" name="Θέση αριθμού διαφάνειας 3"/>
          <p:cNvSpPr>
            <a:spLocks noGrp="1"/>
          </p:cNvSpPr>
          <p:nvPr>
            <p:ph type="sldNum" sz="quarter" idx="12"/>
          </p:nvPr>
        </p:nvSpPr>
        <p:spPr>
          <a:xfrm>
            <a:off x="6588224" y="6374468"/>
            <a:ext cx="2133600" cy="365125"/>
          </a:xfrm>
        </p:spPr>
        <p:txBody>
          <a:bodyPr/>
          <a:lstStyle/>
          <a:p>
            <a:pPr>
              <a:defRPr/>
            </a:pPr>
            <a:fld id="{7E55E3B3-0445-4CFC-BED8-763D4409E61F}" type="slidenum">
              <a:rPr lang="el-GR" smtClean="0"/>
              <a:pPr>
                <a:defRPr/>
              </a:pPr>
              <a:t>31</a:t>
            </a:fld>
            <a:endParaRPr lang="el-GR" dirty="0"/>
          </a:p>
        </p:txBody>
      </p:sp>
      <p:sp>
        <p:nvSpPr>
          <p:cNvPr id="7" name="Freeform 210"/>
          <p:cNvSpPr>
            <a:spLocks/>
          </p:cNvSpPr>
          <p:nvPr/>
        </p:nvSpPr>
        <p:spPr bwMode="auto">
          <a:xfrm>
            <a:off x="4287520" y="2169816"/>
            <a:ext cx="228600" cy="1088390"/>
          </a:xfrm>
          <a:custGeom>
            <a:avLst/>
            <a:gdLst>
              <a:gd name="T0" fmla="*/ 340 w 360"/>
              <a:gd name="T1" fmla="*/ 1488 h 1714"/>
              <a:gd name="T2" fmla="*/ 348 w 360"/>
              <a:gd name="T3" fmla="*/ 1579 h 1714"/>
              <a:gd name="T4" fmla="*/ 265 w 360"/>
              <a:gd name="T5" fmla="*/ 1451 h 1714"/>
              <a:gd name="T6" fmla="*/ 317 w 360"/>
              <a:gd name="T7" fmla="*/ 1361 h 1714"/>
              <a:gd name="T8" fmla="*/ 107 w 360"/>
              <a:gd name="T9" fmla="*/ 1241 h 1714"/>
              <a:gd name="T10" fmla="*/ 250 w 360"/>
              <a:gd name="T11" fmla="*/ 1166 h 1714"/>
              <a:gd name="T12" fmla="*/ 47 w 360"/>
              <a:gd name="T13" fmla="*/ 1008 h 1714"/>
              <a:gd name="T14" fmla="*/ 47 w 360"/>
              <a:gd name="T15" fmla="*/ 941 h 1714"/>
              <a:gd name="T16" fmla="*/ 100 w 360"/>
              <a:gd name="T17" fmla="*/ 858 h 1714"/>
              <a:gd name="T18" fmla="*/ 25 w 360"/>
              <a:gd name="T19" fmla="*/ 731 h 1714"/>
              <a:gd name="T20" fmla="*/ 250 w 360"/>
              <a:gd name="T21" fmla="*/ 588 h 1714"/>
              <a:gd name="T22" fmla="*/ 85 w 360"/>
              <a:gd name="T23" fmla="*/ 506 h 1714"/>
              <a:gd name="T24" fmla="*/ 227 w 360"/>
              <a:gd name="T25" fmla="*/ 408 h 1714"/>
              <a:gd name="T26" fmla="*/ 310 w 360"/>
              <a:gd name="T27" fmla="*/ 378 h 1714"/>
              <a:gd name="T28" fmla="*/ 310 w 360"/>
              <a:gd name="T29" fmla="*/ 318 h 1714"/>
              <a:gd name="T30" fmla="*/ 257 w 360"/>
              <a:gd name="T31" fmla="*/ 288 h 1714"/>
              <a:gd name="T32" fmla="*/ 345 w 360"/>
              <a:gd name="T33" fmla="*/ 187 h 1714"/>
              <a:gd name="T34" fmla="*/ 345 w 360"/>
              <a:gd name="T35" fmla="*/ 217 h 1714"/>
              <a:gd name="T36" fmla="*/ 340 w 360"/>
              <a:gd name="T37" fmla="*/ 1488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1714">
                <a:moveTo>
                  <a:pt x="340" y="1488"/>
                </a:moveTo>
                <a:cubicBezTo>
                  <a:pt x="343" y="1714"/>
                  <a:pt x="360" y="1585"/>
                  <a:pt x="348" y="1579"/>
                </a:cubicBezTo>
                <a:cubicBezTo>
                  <a:pt x="336" y="1573"/>
                  <a:pt x="270" y="1487"/>
                  <a:pt x="265" y="1451"/>
                </a:cubicBezTo>
                <a:cubicBezTo>
                  <a:pt x="260" y="1415"/>
                  <a:pt x="343" y="1396"/>
                  <a:pt x="317" y="1361"/>
                </a:cubicBezTo>
                <a:cubicBezTo>
                  <a:pt x="291" y="1326"/>
                  <a:pt x="118" y="1273"/>
                  <a:pt x="107" y="1241"/>
                </a:cubicBezTo>
                <a:cubicBezTo>
                  <a:pt x="96" y="1209"/>
                  <a:pt x="260" y="1205"/>
                  <a:pt x="250" y="1166"/>
                </a:cubicBezTo>
                <a:cubicBezTo>
                  <a:pt x="240" y="1127"/>
                  <a:pt x="81" y="1045"/>
                  <a:pt x="47" y="1008"/>
                </a:cubicBezTo>
                <a:cubicBezTo>
                  <a:pt x="13" y="971"/>
                  <a:pt x="38" y="966"/>
                  <a:pt x="47" y="941"/>
                </a:cubicBezTo>
                <a:cubicBezTo>
                  <a:pt x="56" y="916"/>
                  <a:pt x="104" y="893"/>
                  <a:pt x="100" y="858"/>
                </a:cubicBezTo>
                <a:cubicBezTo>
                  <a:pt x="96" y="823"/>
                  <a:pt x="0" y="776"/>
                  <a:pt x="25" y="731"/>
                </a:cubicBezTo>
                <a:cubicBezTo>
                  <a:pt x="50" y="686"/>
                  <a:pt x="240" y="625"/>
                  <a:pt x="250" y="588"/>
                </a:cubicBezTo>
                <a:cubicBezTo>
                  <a:pt x="260" y="551"/>
                  <a:pt x="89" y="536"/>
                  <a:pt x="85" y="506"/>
                </a:cubicBezTo>
                <a:cubicBezTo>
                  <a:pt x="81" y="476"/>
                  <a:pt x="190" y="429"/>
                  <a:pt x="227" y="408"/>
                </a:cubicBezTo>
                <a:cubicBezTo>
                  <a:pt x="264" y="387"/>
                  <a:pt x="296" y="393"/>
                  <a:pt x="310" y="378"/>
                </a:cubicBezTo>
                <a:cubicBezTo>
                  <a:pt x="324" y="363"/>
                  <a:pt x="319" y="333"/>
                  <a:pt x="310" y="318"/>
                </a:cubicBezTo>
                <a:cubicBezTo>
                  <a:pt x="301" y="303"/>
                  <a:pt x="251" y="310"/>
                  <a:pt x="257" y="288"/>
                </a:cubicBezTo>
                <a:cubicBezTo>
                  <a:pt x="263" y="266"/>
                  <a:pt x="330" y="199"/>
                  <a:pt x="345" y="187"/>
                </a:cubicBezTo>
                <a:cubicBezTo>
                  <a:pt x="360" y="175"/>
                  <a:pt x="346" y="0"/>
                  <a:pt x="345" y="217"/>
                </a:cubicBezTo>
                <a:cubicBezTo>
                  <a:pt x="344" y="434"/>
                  <a:pt x="341" y="1223"/>
                  <a:pt x="340" y="1488"/>
                </a:cubicBezTo>
                <a:close/>
              </a:path>
            </a:pathLst>
          </a:custGeom>
          <a:solidFill>
            <a:srgbClr val="808080"/>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8" name="Group 211"/>
          <p:cNvGrpSpPr>
            <a:grpSpLocks/>
          </p:cNvGrpSpPr>
          <p:nvPr/>
        </p:nvGrpSpPr>
        <p:grpSpPr bwMode="auto">
          <a:xfrm>
            <a:off x="3368675" y="2321581"/>
            <a:ext cx="90805" cy="788670"/>
            <a:chOff x="5116" y="3670"/>
            <a:chExt cx="143" cy="1242"/>
          </a:xfrm>
        </p:grpSpPr>
        <p:sp>
          <p:nvSpPr>
            <p:cNvPr id="56" name="AutoShape 212"/>
            <p:cNvSpPr>
              <a:spLocks noChangeArrowheads="1"/>
            </p:cNvSpPr>
            <p:nvPr/>
          </p:nvSpPr>
          <p:spPr bwMode="auto">
            <a:xfrm rot="5400000">
              <a:off x="5101" y="4754"/>
              <a:ext cx="173"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7" name="AutoShape 213"/>
            <p:cNvSpPr>
              <a:spLocks noChangeArrowheads="1"/>
            </p:cNvSpPr>
            <p:nvPr/>
          </p:nvSpPr>
          <p:spPr bwMode="auto">
            <a:xfrm rot="5400000">
              <a:off x="5101" y="4484"/>
              <a:ext cx="173"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8" name="AutoShape 214"/>
            <p:cNvSpPr>
              <a:spLocks noChangeArrowheads="1"/>
            </p:cNvSpPr>
            <p:nvPr/>
          </p:nvSpPr>
          <p:spPr bwMode="auto">
            <a:xfrm rot="5400000">
              <a:off x="5101" y="4214"/>
              <a:ext cx="173"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9" name="AutoShape 215"/>
            <p:cNvSpPr>
              <a:spLocks noChangeArrowheads="1"/>
            </p:cNvSpPr>
            <p:nvPr/>
          </p:nvSpPr>
          <p:spPr bwMode="auto">
            <a:xfrm rot="5400000">
              <a:off x="5101" y="3944"/>
              <a:ext cx="173"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0" name="AutoShape 216"/>
            <p:cNvSpPr>
              <a:spLocks noChangeArrowheads="1"/>
            </p:cNvSpPr>
            <p:nvPr/>
          </p:nvSpPr>
          <p:spPr bwMode="auto">
            <a:xfrm rot="5400000">
              <a:off x="5101" y="3685"/>
              <a:ext cx="173" cy="14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a:noFill/>
            </a:ln>
            <a:effectLst/>
            <a:extLst>
              <a:ext uri="{91240B29-F687-4F45-9708-019B960494DF}">
                <a14:hiddenLine xmlns:a14="http://schemas.microsoft.com/office/drawing/2010/main" w="127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9" name="Freeform 217"/>
          <p:cNvSpPr>
            <a:spLocks/>
          </p:cNvSpPr>
          <p:nvPr/>
        </p:nvSpPr>
        <p:spPr bwMode="auto">
          <a:xfrm>
            <a:off x="3858895" y="2198391"/>
            <a:ext cx="120015" cy="1020445"/>
          </a:xfrm>
          <a:custGeom>
            <a:avLst/>
            <a:gdLst>
              <a:gd name="T0" fmla="*/ 83 w 189"/>
              <a:gd name="T1" fmla="*/ 1 h 1607"/>
              <a:gd name="T2" fmla="*/ 188 w 189"/>
              <a:gd name="T3" fmla="*/ 766 h 1607"/>
              <a:gd name="T4" fmla="*/ 91 w 189"/>
              <a:gd name="T5" fmla="*/ 1606 h 1607"/>
              <a:gd name="T6" fmla="*/ 1 w 189"/>
              <a:gd name="T7" fmla="*/ 773 h 1607"/>
              <a:gd name="T8" fmla="*/ 83 w 189"/>
              <a:gd name="T9" fmla="*/ 1 h 1607"/>
            </a:gdLst>
            <a:ahLst/>
            <a:cxnLst>
              <a:cxn ang="0">
                <a:pos x="T0" y="T1"/>
              </a:cxn>
              <a:cxn ang="0">
                <a:pos x="T2" y="T3"/>
              </a:cxn>
              <a:cxn ang="0">
                <a:pos x="T4" y="T5"/>
              </a:cxn>
              <a:cxn ang="0">
                <a:pos x="T6" y="T7"/>
              </a:cxn>
              <a:cxn ang="0">
                <a:pos x="T8" y="T9"/>
              </a:cxn>
            </a:cxnLst>
            <a:rect l="0" t="0" r="r" b="b"/>
            <a:pathLst>
              <a:path w="189" h="1607">
                <a:moveTo>
                  <a:pt x="83" y="1"/>
                </a:moveTo>
                <a:cubicBezTo>
                  <a:pt x="114" y="0"/>
                  <a:pt x="187" y="499"/>
                  <a:pt x="188" y="766"/>
                </a:cubicBezTo>
                <a:cubicBezTo>
                  <a:pt x="189" y="1033"/>
                  <a:pt x="122" y="1605"/>
                  <a:pt x="91" y="1606"/>
                </a:cubicBezTo>
                <a:cubicBezTo>
                  <a:pt x="60" y="1607"/>
                  <a:pt x="2" y="1040"/>
                  <a:pt x="1" y="773"/>
                </a:cubicBezTo>
                <a:cubicBezTo>
                  <a:pt x="0" y="506"/>
                  <a:pt x="66" y="162"/>
                  <a:pt x="83" y="1"/>
                </a:cubicBez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 name="Freeform 218"/>
          <p:cNvSpPr>
            <a:spLocks/>
          </p:cNvSpPr>
          <p:nvPr/>
        </p:nvSpPr>
        <p:spPr bwMode="auto">
          <a:xfrm>
            <a:off x="5063490" y="2199026"/>
            <a:ext cx="120015" cy="1020445"/>
          </a:xfrm>
          <a:custGeom>
            <a:avLst/>
            <a:gdLst>
              <a:gd name="T0" fmla="*/ 83 w 189"/>
              <a:gd name="T1" fmla="*/ 1 h 1607"/>
              <a:gd name="T2" fmla="*/ 188 w 189"/>
              <a:gd name="T3" fmla="*/ 766 h 1607"/>
              <a:gd name="T4" fmla="*/ 91 w 189"/>
              <a:gd name="T5" fmla="*/ 1606 h 1607"/>
              <a:gd name="T6" fmla="*/ 1 w 189"/>
              <a:gd name="T7" fmla="*/ 773 h 1607"/>
              <a:gd name="T8" fmla="*/ 83 w 189"/>
              <a:gd name="T9" fmla="*/ 1 h 1607"/>
            </a:gdLst>
            <a:ahLst/>
            <a:cxnLst>
              <a:cxn ang="0">
                <a:pos x="T0" y="T1"/>
              </a:cxn>
              <a:cxn ang="0">
                <a:pos x="T2" y="T3"/>
              </a:cxn>
              <a:cxn ang="0">
                <a:pos x="T4" y="T5"/>
              </a:cxn>
              <a:cxn ang="0">
                <a:pos x="T6" y="T7"/>
              </a:cxn>
              <a:cxn ang="0">
                <a:pos x="T8" y="T9"/>
              </a:cxn>
            </a:cxnLst>
            <a:rect l="0" t="0" r="r" b="b"/>
            <a:pathLst>
              <a:path w="189" h="1607">
                <a:moveTo>
                  <a:pt x="83" y="1"/>
                </a:moveTo>
                <a:cubicBezTo>
                  <a:pt x="114" y="0"/>
                  <a:pt x="187" y="499"/>
                  <a:pt x="188" y="766"/>
                </a:cubicBezTo>
                <a:cubicBezTo>
                  <a:pt x="189" y="1033"/>
                  <a:pt x="122" y="1605"/>
                  <a:pt x="91" y="1606"/>
                </a:cubicBezTo>
                <a:cubicBezTo>
                  <a:pt x="60" y="1607"/>
                  <a:pt x="2" y="1040"/>
                  <a:pt x="1" y="773"/>
                </a:cubicBezTo>
                <a:cubicBezTo>
                  <a:pt x="0" y="506"/>
                  <a:pt x="66" y="162"/>
                  <a:pt x="83" y="1"/>
                </a:cubicBezTo>
                <a:close/>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1" name="Line 219"/>
          <p:cNvCxnSpPr/>
          <p:nvPr/>
        </p:nvCxnSpPr>
        <p:spPr bwMode="auto">
          <a:xfrm>
            <a:off x="3931285" y="2258716"/>
            <a:ext cx="1170940" cy="8940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220"/>
          <p:cNvCxnSpPr/>
          <p:nvPr/>
        </p:nvCxnSpPr>
        <p:spPr bwMode="auto">
          <a:xfrm flipV="1">
            <a:off x="3935730" y="2282211"/>
            <a:ext cx="1165860" cy="8572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221"/>
          <p:cNvCxnSpPr/>
          <p:nvPr/>
        </p:nvCxnSpPr>
        <p:spPr bwMode="auto">
          <a:xfrm>
            <a:off x="3449320" y="2712741"/>
            <a:ext cx="229552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4" name="Group 222"/>
          <p:cNvGrpSpPr>
            <a:grpSpLocks/>
          </p:cNvGrpSpPr>
          <p:nvPr/>
        </p:nvGrpSpPr>
        <p:grpSpPr bwMode="auto">
          <a:xfrm>
            <a:off x="5700395" y="2315231"/>
            <a:ext cx="81280" cy="791210"/>
            <a:chOff x="4897" y="3667"/>
            <a:chExt cx="128" cy="1246"/>
          </a:xfrm>
        </p:grpSpPr>
        <p:sp>
          <p:nvSpPr>
            <p:cNvPr id="51" name="Oval 223"/>
            <p:cNvSpPr>
              <a:spLocks noChangeArrowheads="1"/>
            </p:cNvSpPr>
            <p:nvPr/>
          </p:nvSpPr>
          <p:spPr bwMode="auto">
            <a:xfrm>
              <a:off x="4897" y="4193"/>
              <a:ext cx="128" cy="180"/>
            </a:xfrm>
            <a:prstGeom prst="ellipse">
              <a:avLst/>
            </a:prstGeom>
            <a:solidFill>
              <a:srgbClr val="808080"/>
            </a:solidFill>
            <a:ln>
              <a:noFill/>
            </a:ln>
            <a:effectLst/>
            <a:extLst>
              <a:ext uri="{91240B29-F687-4F45-9708-019B960494DF}">
                <a14:hiddenLine xmlns:a14="http://schemas.microsoft.com/office/drawing/2010/main" w="12700" algn="ctr">
                  <a:solidFill>
                    <a:srgbClr val="FF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2" name="Oval 224"/>
            <p:cNvSpPr>
              <a:spLocks noChangeArrowheads="1"/>
            </p:cNvSpPr>
            <p:nvPr/>
          </p:nvSpPr>
          <p:spPr bwMode="auto">
            <a:xfrm>
              <a:off x="4897" y="4463"/>
              <a:ext cx="128" cy="180"/>
            </a:xfrm>
            <a:prstGeom prst="ellipse">
              <a:avLst/>
            </a:prstGeom>
            <a:solidFill>
              <a:srgbClr val="808080"/>
            </a:solidFill>
            <a:ln>
              <a:noFill/>
            </a:ln>
            <a:effectLst/>
            <a:extLst>
              <a:ext uri="{91240B29-F687-4F45-9708-019B960494DF}">
                <a14:hiddenLine xmlns:a14="http://schemas.microsoft.com/office/drawing/2010/main" w="12700" algn="ctr">
                  <a:solidFill>
                    <a:srgbClr val="FF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3" name="Oval 225"/>
            <p:cNvSpPr>
              <a:spLocks noChangeArrowheads="1"/>
            </p:cNvSpPr>
            <p:nvPr/>
          </p:nvSpPr>
          <p:spPr bwMode="auto">
            <a:xfrm>
              <a:off x="4897" y="4733"/>
              <a:ext cx="128" cy="180"/>
            </a:xfrm>
            <a:prstGeom prst="ellipse">
              <a:avLst/>
            </a:prstGeom>
            <a:solidFill>
              <a:srgbClr val="808080"/>
            </a:solidFill>
            <a:ln>
              <a:noFill/>
            </a:ln>
            <a:effectLst/>
            <a:extLst>
              <a:ext uri="{91240B29-F687-4F45-9708-019B960494DF}">
                <a14:hiddenLine xmlns:a14="http://schemas.microsoft.com/office/drawing/2010/main" w="12700" algn="ctr">
                  <a:solidFill>
                    <a:srgbClr val="FF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4" name="Oval 226"/>
            <p:cNvSpPr>
              <a:spLocks noChangeArrowheads="1"/>
            </p:cNvSpPr>
            <p:nvPr/>
          </p:nvSpPr>
          <p:spPr bwMode="auto">
            <a:xfrm>
              <a:off x="4897" y="3930"/>
              <a:ext cx="128" cy="180"/>
            </a:xfrm>
            <a:prstGeom prst="ellipse">
              <a:avLst/>
            </a:prstGeom>
            <a:solidFill>
              <a:srgbClr val="808080"/>
            </a:solidFill>
            <a:ln>
              <a:noFill/>
            </a:ln>
            <a:effectLst/>
            <a:extLst>
              <a:ext uri="{91240B29-F687-4F45-9708-019B960494DF}">
                <a14:hiddenLine xmlns:a14="http://schemas.microsoft.com/office/drawing/2010/main" w="12700" algn="ctr">
                  <a:solidFill>
                    <a:srgbClr val="FF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5" name="Oval 227"/>
            <p:cNvSpPr>
              <a:spLocks noChangeArrowheads="1"/>
            </p:cNvSpPr>
            <p:nvPr/>
          </p:nvSpPr>
          <p:spPr bwMode="auto">
            <a:xfrm>
              <a:off x="4897" y="3667"/>
              <a:ext cx="128" cy="180"/>
            </a:xfrm>
            <a:prstGeom prst="ellipse">
              <a:avLst/>
            </a:prstGeom>
            <a:solidFill>
              <a:srgbClr val="808080"/>
            </a:solidFill>
            <a:ln>
              <a:noFill/>
            </a:ln>
            <a:effectLst/>
            <a:extLst>
              <a:ext uri="{91240B29-F687-4F45-9708-019B960494DF}">
                <a14:hiddenLine xmlns:a14="http://schemas.microsoft.com/office/drawing/2010/main" w="12700" algn="ctr">
                  <a:solidFill>
                    <a:srgbClr val="FF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5" name="Line 228"/>
          <p:cNvCxnSpPr/>
          <p:nvPr/>
        </p:nvCxnSpPr>
        <p:spPr bwMode="auto">
          <a:xfrm>
            <a:off x="4525010" y="2246016"/>
            <a:ext cx="635" cy="34226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229"/>
          <p:cNvCxnSpPr/>
          <p:nvPr/>
        </p:nvCxnSpPr>
        <p:spPr bwMode="auto">
          <a:xfrm>
            <a:off x="4525010" y="2847996"/>
            <a:ext cx="635" cy="34226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7" name="Group 230"/>
          <p:cNvGrpSpPr>
            <a:grpSpLocks/>
          </p:cNvGrpSpPr>
          <p:nvPr/>
        </p:nvGrpSpPr>
        <p:grpSpPr bwMode="auto">
          <a:xfrm>
            <a:off x="2936875" y="2333646"/>
            <a:ext cx="352425" cy="777240"/>
            <a:chOff x="2940" y="3689"/>
            <a:chExt cx="555" cy="1224"/>
          </a:xfrm>
        </p:grpSpPr>
        <p:cxnSp>
          <p:nvCxnSpPr>
            <p:cNvPr id="43" name="Line 231"/>
            <p:cNvCxnSpPr/>
            <p:nvPr/>
          </p:nvCxnSpPr>
          <p:spPr bwMode="auto">
            <a:xfrm>
              <a:off x="2940" y="3689"/>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232"/>
            <p:cNvCxnSpPr/>
            <p:nvPr/>
          </p:nvCxnSpPr>
          <p:spPr bwMode="auto">
            <a:xfrm>
              <a:off x="2940" y="4213"/>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233"/>
            <p:cNvCxnSpPr/>
            <p:nvPr/>
          </p:nvCxnSpPr>
          <p:spPr bwMode="auto">
            <a:xfrm>
              <a:off x="2940" y="4387"/>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234"/>
            <p:cNvCxnSpPr/>
            <p:nvPr/>
          </p:nvCxnSpPr>
          <p:spPr bwMode="auto">
            <a:xfrm>
              <a:off x="2940" y="4562"/>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Line 235"/>
            <p:cNvCxnSpPr/>
            <p:nvPr/>
          </p:nvCxnSpPr>
          <p:spPr bwMode="auto">
            <a:xfrm>
              <a:off x="2940" y="4737"/>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236"/>
            <p:cNvCxnSpPr/>
            <p:nvPr/>
          </p:nvCxnSpPr>
          <p:spPr bwMode="auto">
            <a:xfrm>
              <a:off x="2940" y="4912"/>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237"/>
            <p:cNvCxnSpPr/>
            <p:nvPr/>
          </p:nvCxnSpPr>
          <p:spPr bwMode="auto">
            <a:xfrm>
              <a:off x="2940" y="3863"/>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Line 238"/>
            <p:cNvCxnSpPr/>
            <p:nvPr/>
          </p:nvCxnSpPr>
          <p:spPr bwMode="auto">
            <a:xfrm>
              <a:off x="2940" y="4038"/>
              <a:ext cx="555" cy="1"/>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8" name="Rectangle 239"/>
          <p:cNvSpPr>
            <a:spLocks noChangeArrowheads="1"/>
          </p:cNvSpPr>
          <p:nvPr/>
        </p:nvSpPr>
        <p:spPr bwMode="auto">
          <a:xfrm>
            <a:off x="5766435" y="2296181"/>
            <a:ext cx="62230" cy="82867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9" name="Line 240"/>
          <p:cNvCxnSpPr/>
          <p:nvPr/>
        </p:nvCxnSpPr>
        <p:spPr bwMode="auto">
          <a:xfrm flipV="1">
            <a:off x="3462020" y="2256811"/>
            <a:ext cx="440055" cy="768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241"/>
          <p:cNvCxnSpPr/>
          <p:nvPr/>
        </p:nvCxnSpPr>
        <p:spPr bwMode="auto">
          <a:xfrm>
            <a:off x="3451225" y="3090566"/>
            <a:ext cx="441325" cy="558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242"/>
          <p:cNvCxnSpPr/>
          <p:nvPr/>
        </p:nvCxnSpPr>
        <p:spPr bwMode="auto">
          <a:xfrm>
            <a:off x="5144135" y="2286656"/>
            <a:ext cx="553720" cy="4191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243"/>
          <p:cNvCxnSpPr/>
          <p:nvPr/>
        </p:nvCxnSpPr>
        <p:spPr bwMode="auto">
          <a:xfrm flipV="1">
            <a:off x="5145405" y="2710836"/>
            <a:ext cx="556895" cy="4381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244"/>
          <p:cNvCxnSpPr/>
          <p:nvPr/>
        </p:nvCxnSpPr>
        <p:spPr bwMode="auto">
          <a:xfrm flipV="1">
            <a:off x="4107815" y="2968011"/>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245"/>
          <p:cNvCxnSpPr/>
          <p:nvPr/>
        </p:nvCxnSpPr>
        <p:spPr bwMode="auto">
          <a:xfrm flipV="1">
            <a:off x="5356225" y="2930546"/>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246"/>
          <p:cNvCxnSpPr/>
          <p:nvPr/>
        </p:nvCxnSpPr>
        <p:spPr bwMode="auto">
          <a:xfrm rot="2257928" flipV="1">
            <a:off x="3637915" y="3102631"/>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247"/>
          <p:cNvCxnSpPr/>
          <p:nvPr/>
        </p:nvCxnSpPr>
        <p:spPr bwMode="auto">
          <a:xfrm rot="1443514" flipV="1">
            <a:off x="3637280" y="2278401"/>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248"/>
          <p:cNvCxnSpPr/>
          <p:nvPr/>
        </p:nvCxnSpPr>
        <p:spPr bwMode="auto">
          <a:xfrm flipV="1">
            <a:off x="4841240" y="2430166"/>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249"/>
          <p:cNvCxnSpPr/>
          <p:nvPr/>
        </p:nvCxnSpPr>
        <p:spPr bwMode="auto">
          <a:xfrm rot="4475050" flipV="1">
            <a:off x="4111625" y="2397146"/>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250"/>
          <p:cNvCxnSpPr/>
          <p:nvPr/>
        </p:nvCxnSpPr>
        <p:spPr bwMode="auto">
          <a:xfrm rot="4475050" flipV="1">
            <a:off x="4838700" y="2956581"/>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251"/>
          <p:cNvCxnSpPr/>
          <p:nvPr/>
        </p:nvCxnSpPr>
        <p:spPr bwMode="auto">
          <a:xfrm rot="4475050" flipV="1">
            <a:off x="5353685" y="2446676"/>
            <a:ext cx="62230" cy="4127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253"/>
          <p:cNvSpPr txBox="1">
            <a:spLocks noChangeArrowheads="1"/>
          </p:cNvSpPr>
          <p:nvPr/>
        </p:nvSpPr>
        <p:spPr bwMode="auto">
          <a:xfrm>
            <a:off x="3003550" y="1615885"/>
            <a:ext cx="836930" cy="507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αντικειμένου</a:t>
            </a:r>
            <a:endParaRPr lang="el-GR" sz="1100" dirty="0">
              <a:effectLst/>
              <a:latin typeface="Arial"/>
              <a:ea typeface="Times New Roman"/>
              <a:cs typeface="Times New Roman"/>
            </a:endParaRPr>
          </a:p>
        </p:txBody>
      </p:sp>
      <p:sp>
        <p:nvSpPr>
          <p:cNvPr id="32" name="Text Box 254"/>
          <p:cNvSpPr txBox="1">
            <a:spLocks noChangeArrowheads="1"/>
          </p:cNvSpPr>
          <p:nvPr/>
        </p:nvSpPr>
        <p:spPr bwMode="auto">
          <a:xfrm>
            <a:off x="4180205" y="1632359"/>
            <a:ext cx="640715" cy="432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Fourier</a:t>
            </a:r>
            <a:endParaRPr lang="el-GR" sz="1100" dirty="0">
              <a:effectLst/>
              <a:latin typeface="Arial"/>
              <a:ea typeface="Times New Roman"/>
              <a:cs typeface="Times New Roman"/>
            </a:endParaRPr>
          </a:p>
        </p:txBody>
      </p:sp>
      <p:sp>
        <p:nvSpPr>
          <p:cNvPr id="33" name="Text Box 255"/>
          <p:cNvSpPr txBox="1">
            <a:spLocks noChangeArrowheads="1"/>
          </p:cNvSpPr>
          <p:nvPr/>
        </p:nvSpPr>
        <p:spPr bwMode="auto">
          <a:xfrm>
            <a:off x="5183505" y="1698690"/>
            <a:ext cx="1260574" cy="360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l-GR" sz="1100" dirty="0" smtClean="0">
                <a:effectLst/>
                <a:latin typeface="Arial"/>
                <a:ea typeface="Times New Roman"/>
                <a:cs typeface="Times New Roman"/>
              </a:rPr>
              <a:t>Ε</a:t>
            </a:r>
            <a:r>
              <a:rPr lang="en-US" sz="1100" dirty="0" smtClean="0">
                <a:effectLst/>
                <a:latin typeface="Arial"/>
                <a:ea typeface="Times New Roman"/>
                <a:cs typeface="Times New Roman"/>
              </a:rPr>
              <a:t>πίπεδο</a:t>
            </a:r>
            <a:r>
              <a:rPr lang="el-GR" sz="1100" dirty="0" smtClean="0">
                <a:latin typeface="Arial"/>
                <a:ea typeface="Times New Roman"/>
                <a:cs typeface="Times New Roman"/>
              </a:rPr>
              <a:t> </a:t>
            </a:r>
            <a:r>
              <a:rPr lang="en-US" sz="1100" dirty="0" smtClean="0">
                <a:effectLst/>
                <a:latin typeface="Arial"/>
                <a:ea typeface="Times New Roman"/>
                <a:cs typeface="Times New Roman"/>
              </a:rPr>
              <a:t>εικόνας</a:t>
            </a:r>
            <a:endParaRPr lang="el-GR" sz="1100" dirty="0">
              <a:effectLst/>
              <a:latin typeface="Arial"/>
              <a:ea typeface="Times New Roman"/>
              <a:cs typeface="Times New Roman"/>
            </a:endParaRPr>
          </a:p>
        </p:txBody>
      </p:sp>
      <p:sp>
        <p:nvSpPr>
          <p:cNvPr id="34" name="Text Box 256"/>
          <p:cNvSpPr txBox="1">
            <a:spLocks noChangeArrowheads="1"/>
          </p:cNvSpPr>
          <p:nvPr/>
        </p:nvSpPr>
        <p:spPr bwMode="auto">
          <a:xfrm>
            <a:off x="4448175" y="3324881"/>
            <a:ext cx="549275" cy="536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χωρικό</a:t>
            </a:r>
            <a:endParaRPr lang="el-GR" sz="1100" dirty="0">
              <a:effectLst/>
              <a:latin typeface="Arial"/>
              <a:ea typeface="Times New Roman"/>
              <a:cs typeface="Times New Roman"/>
            </a:endParaRPr>
          </a:p>
          <a:p>
            <a:pPr>
              <a:lnSpc>
                <a:spcPct val="115000"/>
              </a:lnSpc>
              <a:spcAft>
                <a:spcPts val="1000"/>
              </a:spcAft>
            </a:pPr>
            <a:r>
              <a:rPr lang="en-US" sz="1100" dirty="0">
                <a:effectLst/>
                <a:latin typeface="Arial"/>
                <a:ea typeface="Times New Roman"/>
                <a:cs typeface="Times New Roman"/>
              </a:rPr>
              <a:t>φίλτρο</a:t>
            </a:r>
            <a:endParaRPr lang="el-GR" sz="1100" dirty="0">
              <a:effectLst/>
              <a:latin typeface="Arial"/>
              <a:ea typeface="Times New Roman"/>
              <a:cs typeface="Times New Roman"/>
            </a:endParaRPr>
          </a:p>
        </p:txBody>
      </p:sp>
      <p:sp>
        <p:nvSpPr>
          <p:cNvPr id="35" name="Freeform 257"/>
          <p:cNvSpPr>
            <a:spLocks/>
          </p:cNvSpPr>
          <p:nvPr/>
        </p:nvSpPr>
        <p:spPr bwMode="auto">
          <a:xfrm>
            <a:off x="4535170" y="3138191"/>
            <a:ext cx="74295" cy="172720"/>
          </a:xfrm>
          <a:custGeom>
            <a:avLst/>
            <a:gdLst>
              <a:gd name="T0" fmla="*/ 0 w 221"/>
              <a:gd name="T1" fmla="*/ 0 h 246"/>
              <a:gd name="T2" fmla="*/ 221 w 221"/>
              <a:gd name="T3" fmla="*/ 0 h 246"/>
              <a:gd name="T4" fmla="*/ 221 w 221"/>
              <a:gd name="T5" fmla="*/ 246 h 246"/>
            </a:gdLst>
            <a:ahLst/>
            <a:cxnLst>
              <a:cxn ang="0">
                <a:pos x="T0" y="T1"/>
              </a:cxn>
              <a:cxn ang="0">
                <a:pos x="T2" y="T3"/>
              </a:cxn>
              <a:cxn ang="0">
                <a:pos x="T4" y="T5"/>
              </a:cxn>
            </a:cxnLst>
            <a:rect l="0" t="0" r="r" b="b"/>
            <a:pathLst>
              <a:path w="221" h="246">
                <a:moveTo>
                  <a:pt x="0" y="0"/>
                </a:moveTo>
                <a:lnTo>
                  <a:pt x="221" y="0"/>
                </a:lnTo>
                <a:lnTo>
                  <a:pt x="221" y="246"/>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6" name="Text Box 258"/>
          <p:cNvSpPr txBox="1">
            <a:spLocks noChangeArrowheads="1"/>
          </p:cNvSpPr>
          <p:nvPr/>
        </p:nvSpPr>
        <p:spPr bwMode="auto">
          <a:xfrm>
            <a:off x="3790315" y="3269636"/>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7" name="Text Box 259"/>
          <p:cNvSpPr txBox="1">
            <a:spLocks noChangeArrowheads="1"/>
          </p:cNvSpPr>
          <p:nvPr/>
        </p:nvSpPr>
        <p:spPr bwMode="auto">
          <a:xfrm>
            <a:off x="4997450" y="3269636"/>
            <a:ext cx="25273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38" name="Text Box 260"/>
          <p:cNvSpPr txBox="1">
            <a:spLocks noChangeArrowheads="1"/>
          </p:cNvSpPr>
          <p:nvPr/>
        </p:nvSpPr>
        <p:spPr bwMode="auto">
          <a:xfrm>
            <a:off x="2713990" y="3551576"/>
            <a:ext cx="1497330" cy="74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r">
              <a:lnSpc>
                <a:spcPct val="115000"/>
              </a:lnSpc>
              <a:spcAft>
                <a:spcPts val="1000"/>
              </a:spcAft>
            </a:pPr>
            <a:r>
              <a:rPr lang="en-US" sz="1100" dirty="0">
                <a:effectLst/>
                <a:latin typeface="Arial"/>
                <a:ea typeface="Times New Roman"/>
                <a:cs typeface="Times New Roman"/>
              </a:rPr>
              <a:t>οπτικός</a:t>
            </a:r>
            <a:endParaRPr lang="el-GR" sz="1100" dirty="0">
              <a:effectLst/>
              <a:latin typeface="Arial"/>
              <a:ea typeface="Times New Roman"/>
              <a:cs typeface="Times New Roman"/>
            </a:endParaRPr>
          </a:p>
          <a:p>
            <a:pPr algn="r">
              <a:lnSpc>
                <a:spcPct val="115000"/>
              </a:lnSpc>
              <a:spcAft>
                <a:spcPts val="1000"/>
              </a:spcAft>
            </a:pPr>
            <a:r>
              <a:rPr lang="en-US" sz="1100" dirty="0">
                <a:effectLst/>
                <a:latin typeface="Arial"/>
                <a:ea typeface="Times New Roman"/>
                <a:cs typeface="Times New Roman"/>
              </a:rPr>
              <a:t>μετασχηματισμός Fourier</a:t>
            </a:r>
            <a:endParaRPr lang="el-GR" sz="1100" dirty="0">
              <a:effectLst/>
              <a:latin typeface="Arial"/>
              <a:ea typeface="Times New Roman"/>
              <a:cs typeface="Times New Roman"/>
            </a:endParaRPr>
          </a:p>
        </p:txBody>
      </p:sp>
      <p:sp>
        <p:nvSpPr>
          <p:cNvPr id="39" name="Freeform 261"/>
          <p:cNvSpPr>
            <a:spLocks/>
          </p:cNvSpPr>
          <p:nvPr/>
        </p:nvSpPr>
        <p:spPr bwMode="auto">
          <a:xfrm flipH="1">
            <a:off x="4275455" y="2977536"/>
            <a:ext cx="45085" cy="757555"/>
          </a:xfrm>
          <a:custGeom>
            <a:avLst/>
            <a:gdLst>
              <a:gd name="T0" fmla="*/ 0 w 221"/>
              <a:gd name="T1" fmla="*/ 0 h 246"/>
              <a:gd name="T2" fmla="*/ 221 w 221"/>
              <a:gd name="T3" fmla="*/ 0 h 246"/>
              <a:gd name="T4" fmla="*/ 221 w 221"/>
              <a:gd name="T5" fmla="*/ 246 h 246"/>
            </a:gdLst>
            <a:ahLst/>
            <a:cxnLst>
              <a:cxn ang="0">
                <a:pos x="T0" y="T1"/>
              </a:cxn>
              <a:cxn ang="0">
                <a:pos x="T2" y="T3"/>
              </a:cxn>
              <a:cxn ang="0">
                <a:pos x="T4" y="T5"/>
              </a:cxn>
            </a:cxnLst>
            <a:rect l="0" t="0" r="r" b="b"/>
            <a:pathLst>
              <a:path w="221" h="246">
                <a:moveTo>
                  <a:pt x="0" y="0"/>
                </a:moveTo>
                <a:lnTo>
                  <a:pt x="221" y="0"/>
                </a:lnTo>
                <a:lnTo>
                  <a:pt x="221" y="246"/>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0" name="Line 262"/>
          <p:cNvCxnSpPr/>
          <p:nvPr/>
        </p:nvCxnSpPr>
        <p:spPr bwMode="auto">
          <a:xfrm>
            <a:off x="3423920" y="2067581"/>
            <a:ext cx="0" cy="123190"/>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263"/>
          <p:cNvCxnSpPr/>
          <p:nvPr/>
        </p:nvCxnSpPr>
        <p:spPr bwMode="auto">
          <a:xfrm>
            <a:off x="4498975" y="2067581"/>
            <a:ext cx="635" cy="123190"/>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264"/>
          <p:cNvCxnSpPr/>
          <p:nvPr/>
        </p:nvCxnSpPr>
        <p:spPr bwMode="auto">
          <a:xfrm>
            <a:off x="5733415" y="2067581"/>
            <a:ext cx="635" cy="123190"/>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1" name="Ορθογώνιο 60"/>
          <p:cNvSpPr/>
          <p:nvPr/>
        </p:nvSpPr>
        <p:spPr>
          <a:xfrm>
            <a:off x="726368" y="4509120"/>
            <a:ext cx="7992887" cy="707886"/>
          </a:xfrm>
          <a:prstGeom prst="rect">
            <a:avLst/>
          </a:prstGeom>
        </p:spPr>
        <p:txBody>
          <a:bodyPr wrap="square">
            <a:spAutoFit/>
          </a:bodyPr>
          <a:lstStyle/>
          <a:p>
            <a:r>
              <a:rPr lang="el-GR" sz="2000" b="1" dirty="0">
                <a:latin typeface="+mn-lt"/>
              </a:rPr>
              <a:t>Σχήμα 5:</a:t>
            </a:r>
            <a:r>
              <a:rPr lang="el-GR" sz="2000" dirty="0">
                <a:latin typeface="+mn-lt"/>
              </a:rPr>
              <a:t> Αναλογική επεξεργασία οπτικού σήματος. Το σήμα φιλτράρεται στο επίπεδο συχνοτήτων από φίλτρο διέλευσης  χαμηλών συχνοτήτων.</a:t>
            </a:r>
          </a:p>
        </p:txBody>
      </p:sp>
    </p:spTree>
    <p:extLst>
      <p:ext uri="{BB962C8B-B14F-4D97-AF65-F5344CB8AC3E}">
        <p14:creationId xmlns:p14="http://schemas.microsoft.com/office/powerpoint/2010/main" val="3631053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4</a:t>
            </a:r>
            <a:r>
              <a:rPr lang="en-US" sz="3600" b="0" dirty="0" smtClean="0"/>
              <a:t> </a:t>
            </a:r>
            <a:r>
              <a:rPr lang="el-GR" sz="3600" b="0" dirty="0" smtClean="0"/>
              <a:t>από 7)</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Για να κατανοήσουμε καλύτερα τη χρήση χωρικών φίλτρων στη διαδικασία της </a:t>
            </a:r>
            <a:r>
              <a:rPr lang="el-GR" dirty="0" smtClean="0"/>
              <a:t>οπτικής </a:t>
            </a:r>
            <a:r>
              <a:rPr lang="el-GR" dirty="0"/>
              <a:t>επεξεργασίας εικόνας, πραγματοποιήσαμε ψηφιακή προσομοίωση μερικών </a:t>
            </a:r>
            <a:r>
              <a:rPr lang="el-GR" dirty="0" smtClean="0"/>
              <a:t>μοντέλων </a:t>
            </a:r>
            <a:r>
              <a:rPr lang="el-GR" dirty="0"/>
              <a:t>την οποία παραθέτουμε στο Σχήμα </a:t>
            </a:r>
            <a:r>
              <a:rPr lang="el-GR"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559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5</a:t>
            </a:r>
            <a:r>
              <a:rPr lang="en-US" sz="3600" b="0" dirty="0" smtClean="0"/>
              <a:t> </a:t>
            </a:r>
            <a:r>
              <a:rPr lang="el-GR" sz="3600" b="0" dirty="0"/>
              <a:t>από </a:t>
            </a:r>
            <a:r>
              <a:rPr lang="el-GR" sz="3600" b="0" dirty="0" smtClean="0"/>
              <a:t>7)</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7" name="Text Box 327"/>
          <p:cNvSpPr txBox="1">
            <a:spLocks noChangeArrowheads="1"/>
          </p:cNvSpPr>
          <p:nvPr/>
        </p:nvSpPr>
        <p:spPr bwMode="auto">
          <a:xfrm>
            <a:off x="4139952" y="1404905"/>
            <a:ext cx="4320480" cy="1723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just">
              <a:lnSpc>
                <a:spcPct val="115000"/>
              </a:lnSpc>
              <a:spcAft>
                <a:spcPts val="1000"/>
              </a:spcAft>
            </a:pPr>
            <a:r>
              <a:rPr lang="el-GR" sz="2000" dirty="0">
                <a:effectLst/>
                <a:latin typeface="+mn-lt"/>
                <a:ea typeface="Times New Roman"/>
                <a:cs typeface="Times New Roman"/>
              </a:rPr>
              <a:t>(</a:t>
            </a:r>
            <a:r>
              <a:rPr lang="el-GR" sz="2000" dirty="0" smtClean="0">
                <a:effectLst/>
                <a:latin typeface="+mn-lt"/>
                <a:ea typeface="Times New Roman"/>
                <a:cs typeface="Times New Roman"/>
              </a:rPr>
              <a:t>α) Η </a:t>
            </a:r>
            <a:r>
              <a:rPr lang="el-GR" sz="2000" dirty="0">
                <a:effectLst/>
                <a:latin typeface="+mn-lt"/>
                <a:ea typeface="Times New Roman"/>
                <a:cs typeface="Times New Roman"/>
              </a:rPr>
              <a:t>εικόνα φιλτράρεται από μάσκα που φέρει αδιαφανείς κηλίδες, ακριβώς εκεί που ευρίσκονται οι περιφερειακοί κροσσοί.</a:t>
            </a:r>
          </a:p>
        </p:txBody>
      </p:sp>
      <p:sp>
        <p:nvSpPr>
          <p:cNvPr id="29" name="Text Box 354"/>
          <p:cNvSpPr txBox="1">
            <a:spLocks noChangeArrowheads="1"/>
          </p:cNvSpPr>
          <p:nvPr/>
        </p:nvSpPr>
        <p:spPr bwMode="auto">
          <a:xfrm>
            <a:off x="4031432" y="2842413"/>
            <a:ext cx="4717032" cy="1115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just">
              <a:lnSpc>
                <a:spcPct val="115000"/>
              </a:lnSpc>
              <a:spcAft>
                <a:spcPts val="1000"/>
              </a:spcAft>
            </a:pPr>
            <a:r>
              <a:rPr lang="el-GR" sz="2000" dirty="0">
                <a:latin typeface="+mn-lt"/>
                <a:ea typeface="Times New Roman"/>
                <a:cs typeface="Times New Roman"/>
              </a:rPr>
              <a:t>(</a:t>
            </a:r>
            <a:r>
              <a:rPr lang="el-GR" sz="2000" dirty="0" smtClean="0">
                <a:effectLst/>
                <a:latin typeface="+mn-lt"/>
                <a:ea typeface="Times New Roman"/>
                <a:cs typeface="Times New Roman"/>
              </a:rPr>
              <a:t>β) Η </a:t>
            </a:r>
            <a:r>
              <a:rPr lang="el-GR" sz="2000" dirty="0">
                <a:effectLst/>
                <a:latin typeface="+mn-lt"/>
                <a:ea typeface="Times New Roman"/>
                <a:cs typeface="Times New Roman"/>
              </a:rPr>
              <a:t>εικόνα φιλτράρεται από φίλτρο διέλευσης  υψηλών συχνοτήτων – όξυνση των άκρων.</a:t>
            </a:r>
          </a:p>
        </p:txBody>
      </p:sp>
      <p:sp>
        <p:nvSpPr>
          <p:cNvPr id="30" name="Text Box 355"/>
          <p:cNvSpPr txBox="1">
            <a:spLocks noChangeArrowheads="1"/>
          </p:cNvSpPr>
          <p:nvPr/>
        </p:nvSpPr>
        <p:spPr bwMode="auto">
          <a:xfrm>
            <a:off x="4031432" y="4021054"/>
            <a:ext cx="4717032" cy="113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just">
              <a:lnSpc>
                <a:spcPct val="115000"/>
              </a:lnSpc>
              <a:spcAft>
                <a:spcPts val="1000"/>
              </a:spcAft>
            </a:pPr>
            <a:r>
              <a:rPr lang="el-GR" sz="2000" dirty="0">
                <a:effectLst/>
                <a:latin typeface="+mn-lt"/>
                <a:ea typeface="Times New Roman"/>
                <a:cs typeface="Times New Roman"/>
              </a:rPr>
              <a:t>(</a:t>
            </a:r>
            <a:r>
              <a:rPr lang="el-GR" sz="2000" dirty="0" smtClean="0">
                <a:effectLst/>
                <a:latin typeface="+mn-lt"/>
                <a:ea typeface="Times New Roman"/>
                <a:cs typeface="Times New Roman"/>
              </a:rPr>
              <a:t>γ) Η </a:t>
            </a:r>
            <a:r>
              <a:rPr lang="el-GR" sz="2000" dirty="0">
                <a:effectLst/>
                <a:latin typeface="+mn-lt"/>
                <a:ea typeface="Times New Roman"/>
                <a:cs typeface="Times New Roman"/>
              </a:rPr>
              <a:t>εικόνα φιλτράρεται από φίλτρο διέλευσης  χαμηλών συχνοτήτων – θόλωμα των άκρων.</a:t>
            </a:r>
          </a:p>
        </p:txBody>
      </p:sp>
      <p:grpSp>
        <p:nvGrpSpPr>
          <p:cNvPr id="65" name="Ομάδα 64"/>
          <p:cNvGrpSpPr/>
          <p:nvPr/>
        </p:nvGrpSpPr>
        <p:grpSpPr>
          <a:xfrm>
            <a:off x="377190" y="1407417"/>
            <a:ext cx="3173095" cy="3026306"/>
            <a:chOff x="2005965" y="1639963"/>
            <a:chExt cx="3173095" cy="3026306"/>
          </a:xfrm>
        </p:grpSpPr>
        <p:sp>
          <p:nvSpPr>
            <p:cNvPr id="8" name="Rectangle 328"/>
            <p:cNvSpPr>
              <a:spLocks noChangeArrowheads="1"/>
            </p:cNvSpPr>
            <p:nvPr/>
          </p:nvSpPr>
          <p:spPr bwMode="auto">
            <a:xfrm>
              <a:off x="2005965" y="20507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 name="Rectangle 329"/>
            <p:cNvSpPr>
              <a:spLocks noChangeArrowheads="1"/>
            </p:cNvSpPr>
            <p:nvPr/>
          </p:nvSpPr>
          <p:spPr bwMode="auto">
            <a:xfrm>
              <a:off x="2834640" y="2050704"/>
              <a:ext cx="734060" cy="81216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 name="Rectangle 330"/>
            <p:cNvSpPr>
              <a:spLocks noChangeArrowheads="1"/>
            </p:cNvSpPr>
            <p:nvPr/>
          </p:nvSpPr>
          <p:spPr bwMode="auto">
            <a:xfrm>
              <a:off x="4445000" y="20507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 name="Rectangle 331"/>
            <p:cNvSpPr>
              <a:spLocks noChangeArrowheads="1"/>
            </p:cNvSpPr>
            <p:nvPr/>
          </p:nvSpPr>
          <p:spPr bwMode="auto">
            <a:xfrm>
              <a:off x="3639820" y="2050704"/>
              <a:ext cx="734060" cy="81216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 name="Rectangle 332"/>
            <p:cNvSpPr>
              <a:spLocks noChangeArrowheads="1"/>
            </p:cNvSpPr>
            <p:nvPr/>
          </p:nvSpPr>
          <p:spPr bwMode="auto">
            <a:xfrm>
              <a:off x="2005965" y="29524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 name="Rectangle 333"/>
            <p:cNvSpPr>
              <a:spLocks noChangeArrowheads="1"/>
            </p:cNvSpPr>
            <p:nvPr/>
          </p:nvSpPr>
          <p:spPr bwMode="auto">
            <a:xfrm>
              <a:off x="2834640" y="2952404"/>
              <a:ext cx="725805" cy="81216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 name="Rectangle 334"/>
            <p:cNvSpPr>
              <a:spLocks noChangeArrowheads="1"/>
            </p:cNvSpPr>
            <p:nvPr/>
          </p:nvSpPr>
          <p:spPr bwMode="auto">
            <a:xfrm>
              <a:off x="4445000" y="29524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Oval 335"/>
            <p:cNvSpPr>
              <a:spLocks noChangeArrowheads="1"/>
            </p:cNvSpPr>
            <p:nvPr/>
          </p:nvSpPr>
          <p:spPr bwMode="auto">
            <a:xfrm>
              <a:off x="3940810" y="3288319"/>
              <a:ext cx="132080" cy="13208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 name="Rectangle 336"/>
            <p:cNvSpPr>
              <a:spLocks noChangeArrowheads="1"/>
            </p:cNvSpPr>
            <p:nvPr/>
          </p:nvSpPr>
          <p:spPr bwMode="auto">
            <a:xfrm>
              <a:off x="3639820" y="29524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7" name="Rectangle 337"/>
            <p:cNvSpPr>
              <a:spLocks noChangeArrowheads="1"/>
            </p:cNvSpPr>
            <p:nvPr/>
          </p:nvSpPr>
          <p:spPr bwMode="auto">
            <a:xfrm>
              <a:off x="2005965" y="38541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8" name="Rectangle 338"/>
            <p:cNvSpPr>
              <a:spLocks noChangeArrowheads="1"/>
            </p:cNvSpPr>
            <p:nvPr/>
          </p:nvSpPr>
          <p:spPr bwMode="auto">
            <a:xfrm>
              <a:off x="4445000" y="38541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Rectangle 339"/>
            <p:cNvSpPr>
              <a:spLocks noChangeArrowheads="1"/>
            </p:cNvSpPr>
            <p:nvPr/>
          </p:nvSpPr>
          <p:spPr bwMode="auto">
            <a:xfrm>
              <a:off x="2834640" y="3854104"/>
              <a:ext cx="734060" cy="81216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0" name="Rectangle 340"/>
            <p:cNvSpPr>
              <a:spLocks noChangeArrowheads="1"/>
            </p:cNvSpPr>
            <p:nvPr/>
          </p:nvSpPr>
          <p:spPr bwMode="auto">
            <a:xfrm>
              <a:off x="3661410" y="3883314"/>
              <a:ext cx="686435" cy="754380"/>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Oval 341"/>
            <p:cNvSpPr>
              <a:spLocks noChangeArrowheads="1"/>
            </p:cNvSpPr>
            <p:nvPr/>
          </p:nvSpPr>
          <p:spPr bwMode="auto">
            <a:xfrm>
              <a:off x="3938270" y="4190654"/>
              <a:ext cx="132080" cy="13208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2" name="Rectangle 342"/>
            <p:cNvSpPr>
              <a:spLocks noChangeArrowheads="1"/>
            </p:cNvSpPr>
            <p:nvPr/>
          </p:nvSpPr>
          <p:spPr bwMode="auto">
            <a:xfrm>
              <a:off x="3639820" y="3854104"/>
              <a:ext cx="734060" cy="81216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Text Box 344"/>
            <p:cNvSpPr txBox="1">
              <a:spLocks noChangeArrowheads="1"/>
            </p:cNvSpPr>
            <p:nvPr/>
          </p:nvSpPr>
          <p:spPr bwMode="auto">
            <a:xfrm>
              <a:off x="4568825" y="1689493"/>
              <a:ext cx="490855" cy="268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τελική</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εικόνα</a:t>
              </a:r>
              <a:endParaRPr lang="el-GR" sz="1100" dirty="0">
                <a:effectLst/>
                <a:latin typeface="Arial"/>
                <a:ea typeface="Times New Roman"/>
                <a:cs typeface="Times New Roman"/>
              </a:endParaRPr>
            </a:p>
          </p:txBody>
        </p:sp>
        <p:sp>
          <p:nvSpPr>
            <p:cNvPr id="24" name="Text Box 345"/>
            <p:cNvSpPr txBox="1">
              <a:spLocks noChangeArrowheads="1"/>
            </p:cNvSpPr>
            <p:nvPr/>
          </p:nvSpPr>
          <p:spPr bwMode="auto">
            <a:xfrm>
              <a:off x="3817620" y="1679737"/>
              <a:ext cx="449580" cy="194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φίλτρο</a:t>
              </a:r>
              <a:endParaRPr lang="el-GR" sz="1100" dirty="0">
                <a:effectLst/>
                <a:latin typeface="Arial"/>
                <a:ea typeface="Times New Roman"/>
                <a:cs typeface="Times New Roman"/>
              </a:endParaRPr>
            </a:p>
          </p:txBody>
        </p:sp>
        <p:sp>
          <p:nvSpPr>
            <p:cNvPr id="25" name="Text Box 346"/>
            <p:cNvSpPr txBox="1">
              <a:spLocks noChangeArrowheads="1"/>
            </p:cNvSpPr>
            <p:nvPr/>
          </p:nvSpPr>
          <p:spPr bwMode="auto">
            <a:xfrm>
              <a:off x="2151380" y="1639963"/>
              <a:ext cx="490855" cy="268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αρχική</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εικόνα</a:t>
              </a:r>
              <a:endParaRPr lang="el-GR" sz="1100" dirty="0">
                <a:effectLst/>
                <a:latin typeface="Arial"/>
                <a:ea typeface="Times New Roman"/>
                <a:cs typeface="Times New Roman"/>
              </a:endParaRPr>
            </a:p>
          </p:txBody>
        </p:sp>
        <p:sp>
          <p:nvSpPr>
            <p:cNvPr id="26" name="Text Box 347"/>
            <p:cNvSpPr txBox="1">
              <a:spLocks noChangeArrowheads="1"/>
            </p:cNvSpPr>
            <p:nvPr/>
          </p:nvSpPr>
          <p:spPr bwMode="auto">
            <a:xfrm>
              <a:off x="2943860" y="1664728"/>
              <a:ext cx="572135" cy="268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επίπεδο</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Fourier</a:t>
              </a:r>
              <a:endParaRPr lang="el-GR" sz="1100" dirty="0">
                <a:effectLst/>
                <a:latin typeface="Arial"/>
                <a:ea typeface="Times New Roman"/>
                <a:cs typeface="Times New Roman"/>
              </a:endParaRPr>
            </a:p>
          </p:txBody>
        </p:sp>
        <p:pic>
          <p:nvPicPr>
            <p:cNvPr id="27" name="Picture 348"/>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849245" y="2070389"/>
              <a:ext cx="701040" cy="78232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349"/>
            <p:cNvGrpSpPr>
              <a:grpSpLocks/>
            </p:cNvGrpSpPr>
            <p:nvPr/>
          </p:nvGrpSpPr>
          <p:grpSpPr bwMode="auto">
            <a:xfrm>
              <a:off x="3700776" y="2171339"/>
              <a:ext cx="619124" cy="519429"/>
              <a:chOff x="3701" y="10060"/>
              <a:chExt cx="935" cy="695"/>
            </a:xfrm>
          </p:grpSpPr>
          <p:sp>
            <p:nvSpPr>
              <p:cNvPr id="60" name="Oval 350"/>
              <p:cNvSpPr>
                <a:spLocks noChangeArrowheads="1"/>
              </p:cNvSpPr>
              <p:nvPr/>
            </p:nvSpPr>
            <p:spPr bwMode="auto">
              <a:xfrm>
                <a:off x="4065" y="10587"/>
                <a:ext cx="205" cy="168"/>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1" name="Oval 351"/>
              <p:cNvSpPr>
                <a:spLocks noChangeArrowheads="1"/>
              </p:cNvSpPr>
              <p:nvPr/>
            </p:nvSpPr>
            <p:spPr bwMode="auto">
              <a:xfrm>
                <a:off x="3701" y="10314"/>
                <a:ext cx="205" cy="166"/>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2" name="Oval 352"/>
              <p:cNvSpPr>
                <a:spLocks noChangeArrowheads="1"/>
              </p:cNvSpPr>
              <p:nvPr/>
            </p:nvSpPr>
            <p:spPr bwMode="auto">
              <a:xfrm>
                <a:off x="4431" y="10308"/>
                <a:ext cx="205" cy="167"/>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3" name="Oval 353"/>
              <p:cNvSpPr>
                <a:spLocks noChangeArrowheads="1"/>
              </p:cNvSpPr>
              <p:nvPr/>
            </p:nvSpPr>
            <p:spPr bwMode="auto">
              <a:xfrm>
                <a:off x="4079" y="10060"/>
                <a:ext cx="206" cy="167"/>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pic>
          <p:nvPicPr>
            <p:cNvPr id="31" name="Picture 3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920" y="2972089"/>
              <a:ext cx="692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365" y="3873789"/>
              <a:ext cx="692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9880" y="2973359"/>
              <a:ext cx="692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59"/>
            <p:cNvPicPr>
              <a:picLocks noChangeAspect="1" noChangeArrowheads="1"/>
            </p:cNvPicPr>
            <p:nvPr/>
          </p:nvPicPr>
          <p:blipFill>
            <a:blip r:embed="rId5" cstate="print">
              <a:lum contrast="66000"/>
              <a:extLst>
                <a:ext uri="{28A0092B-C50C-407E-A947-70E740481C1C}">
                  <a14:useLocalDpi xmlns:a14="http://schemas.microsoft.com/office/drawing/2010/main" val="0"/>
                </a:ext>
              </a:extLst>
            </a:blip>
            <a:srcRect/>
            <a:stretch>
              <a:fillRect/>
            </a:stretch>
          </p:blipFill>
          <p:spPr bwMode="auto">
            <a:xfrm>
              <a:off x="4464050" y="2972724"/>
              <a:ext cx="700405" cy="7740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3690" y="3875059"/>
              <a:ext cx="692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795" y="3862359"/>
              <a:ext cx="708660" cy="7905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765" y="2069754"/>
              <a:ext cx="692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730" y="2069754"/>
              <a:ext cx="692150" cy="7747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64"/>
            <p:cNvGrpSpPr>
              <a:grpSpLocks/>
            </p:cNvGrpSpPr>
            <p:nvPr/>
          </p:nvGrpSpPr>
          <p:grpSpPr bwMode="auto">
            <a:xfrm>
              <a:off x="2035810" y="2054478"/>
              <a:ext cx="678815" cy="799465"/>
              <a:chOff x="4958" y="2324"/>
              <a:chExt cx="1069" cy="1284"/>
            </a:xfrm>
          </p:grpSpPr>
          <p:grpSp>
            <p:nvGrpSpPr>
              <p:cNvPr id="40" name="Group 365"/>
              <p:cNvGrpSpPr>
                <a:grpSpLocks/>
              </p:cNvGrpSpPr>
              <p:nvPr/>
            </p:nvGrpSpPr>
            <p:grpSpPr bwMode="auto">
              <a:xfrm>
                <a:off x="4974" y="2353"/>
                <a:ext cx="1053" cy="1192"/>
                <a:chOff x="4762" y="4544"/>
                <a:chExt cx="1053" cy="1477"/>
              </a:xfrm>
            </p:grpSpPr>
            <p:sp>
              <p:nvSpPr>
                <p:cNvPr id="51" name="Rectangle 366"/>
                <p:cNvSpPr>
                  <a:spLocks noChangeArrowheads="1"/>
                </p:cNvSpPr>
                <p:nvPr/>
              </p:nvSpPr>
              <p:spPr bwMode="auto">
                <a:xfrm>
                  <a:off x="4762" y="4544"/>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2" name="Rectangle 367"/>
                <p:cNvSpPr>
                  <a:spLocks noChangeArrowheads="1"/>
                </p:cNvSpPr>
                <p:nvPr/>
              </p:nvSpPr>
              <p:spPr bwMode="auto">
                <a:xfrm>
                  <a:off x="4762" y="4720"/>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3" name="Rectangle 368"/>
                <p:cNvSpPr>
                  <a:spLocks noChangeArrowheads="1"/>
                </p:cNvSpPr>
                <p:nvPr/>
              </p:nvSpPr>
              <p:spPr bwMode="auto">
                <a:xfrm>
                  <a:off x="4762" y="4896"/>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4" name="Rectangle 369"/>
                <p:cNvSpPr>
                  <a:spLocks noChangeArrowheads="1"/>
                </p:cNvSpPr>
                <p:nvPr/>
              </p:nvSpPr>
              <p:spPr bwMode="auto">
                <a:xfrm>
                  <a:off x="4762" y="5072"/>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5" name="Rectangle 370"/>
                <p:cNvSpPr>
                  <a:spLocks noChangeArrowheads="1"/>
                </p:cNvSpPr>
                <p:nvPr/>
              </p:nvSpPr>
              <p:spPr bwMode="auto">
                <a:xfrm>
                  <a:off x="4762" y="5248"/>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6" name="Rectangle 371"/>
                <p:cNvSpPr>
                  <a:spLocks noChangeArrowheads="1"/>
                </p:cNvSpPr>
                <p:nvPr/>
              </p:nvSpPr>
              <p:spPr bwMode="auto">
                <a:xfrm>
                  <a:off x="4762" y="5424"/>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7" name="Rectangle 372"/>
                <p:cNvSpPr>
                  <a:spLocks noChangeArrowheads="1"/>
                </p:cNvSpPr>
                <p:nvPr/>
              </p:nvSpPr>
              <p:spPr bwMode="auto">
                <a:xfrm>
                  <a:off x="4762" y="5600"/>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8" name="Rectangle 373"/>
                <p:cNvSpPr>
                  <a:spLocks noChangeArrowheads="1"/>
                </p:cNvSpPr>
                <p:nvPr/>
              </p:nvSpPr>
              <p:spPr bwMode="auto">
                <a:xfrm>
                  <a:off x="4762" y="5776"/>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9" name="Rectangle 374"/>
                <p:cNvSpPr>
                  <a:spLocks noChangeArrowheads="1"/>
                </p:cNvSpPr>
                <p:nvPr/>
              </p:nvSpPr>
              <p:spPr bwMode="auto">
                <a:xfrm>
                  <a:off x="4762" y="5953"/>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41" name="Group 375"/>
              <p:cNvGrpSpPr>
                <a:grpSpLocks/>
              </p:cNvGrpSpPr>
              <p:nvPr/>
            </p:nvGrpSpPr>
            <p:grpSpPr bwMode="auto">
              <a:xfrm rot="5400000">
                <a:off x="4849" y="2433"/>
                <a:ext cx="1284" cy="1066"/>
                <a:chOff x="4762" y="4544"/>
                <a:chExt cx="1053" cy="1477"/>
              </a:xfrm>
            </p:grpSpPr>
            <p:sp>
              <p:nvSpPr>
                <p:cNvPr id="42" name="Rectangle 376"/>
                <p:cNvSpPr>
                  <a:spLocks noChangeArrowheads="1"/>
                </p:cNvSpPr>
                <p:nvPr/>
              </p:nvSpPr>
              <p:spPr bwMode="auto">
                <a:xfrm>
                  <a:off x="4762" y="4544"/>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3" name="Rectangle 377"/>
                <p:cNvSpPr>
                  <a:spLocks noChangeArrowheads="1"/>
                </p:cNvSpPr>
                <p:nvPr/>
              </p:nvSpPr>
              <p:spPr bwMode="auto">
                <a:xfrm>
                  <a:off x="4762" y="4720"/>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4" name="Rectangle 378"/>
                <p:cNvSpPr>
                  <a:spLocks noChangeArrowheads="1"/>
                </p:cNvSpPr>
                <p:nvPr/>
              </p:nvSpPr>
              <p:spPr bwMode="auto">
                <a:xfrm>
                  <a:off x="4762" y="4896"/>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5" name="Rectangle 379"/>
                <p:cNvSpPr>
                  <a:spLocks noChangeArrowheads="1"/>
                </p:cNvSpPr>
                <p:nvPr/>
              </p:nvSpPr>
              <p:spPr bwMode="auto">
                <a:xfrm>
                  <a:off x="4762" y="5072"/>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6" name="Rectangle 380"/>
                <p:cNvSpPr>
                  <a:spLocks noChangeArrowheads="1"/>
                </p:cNvSpPr>
                <p:nvPr/>
              </p:nvSpPr>
              <p:spPr bwMode="auto">
                <a:xfrm>
                  <a:off x="4762" y="5248"/>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7" name="Rectangle 381"/>
                <p:cNvSpPr>
                  <a:spLocks noChangeArrowheads="1"/>
                </p:cNvSpPr>
                <p:nvPr/>
              </p:nvSpPr>
              <p:spPr bwMode="auto">
                <a:xfrm>
                  <a:off x="4762" y="5424"/>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8" name="Rectangle 382"/>
                <p:cNvSpPr>
                  <a:spLocks noChangeArrowheads="1"/>
                </p:cNvSpPr>
                <p:nvPr/>
              </p:nvSpPr>
              <p:spPr bwMode="auto">
                <a:xfrm>
                  <a:off x="4762" y="5600"/>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9" name="Rectangle 383"/>
                <p:cNvSpPr>
                  <a:spLocks noChangeArrowheads="1"/>
                </p:cNvSpPr>
                <p:nvPr/>
              </p:nvSpPr>
              <p:spPr bwMode="auto">
                <a:xfrm>
                  <a:off x="4762" y="5776"/>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0" name="Rectangle 384"/>
                <p:cNvSpPr>
                  <a:spLocks noChangeArrowheads="1"/>
                </p:cNvSpPr>
                <p:nvPr/>
              </p:nvSpPr>
              <p:spPr bwMode="auto">
                <a:xfrm>
                  <a:off x="4762" y="5953"/>
                  <a:ext cx="1053" cy="68"/>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grpSp>
      <p:sp>
        <p:nvSpPr>
          <p:cNvPr id="66" name="Ορθογώνιο 65"/>
          <p:cNvSpPr/>
          <p:nvPr/>
        </p:nvSpPr>
        <p:spPr>
          <a:xfrm>
            <a:off x="305001" y="4443055"/>
            <a:ext cx="3465051" cy="400110"/>
          </a:xfrm>
          <a:prstGeom prst="rect">
            <a:avLst/>
          </a:prstGeom>
        </p:spPr>
        <p:txBody>
          <a:bodyPr wrap="none">
            <a:spAutoFit/>
          </a:bodyPr>
          <a:lstStyle/>
          <a:p>
            <a:r>
              <a:rPr lang="el-GR" sz="2000" b="1" dirty="0">
                <a:latin typeface="+mn-lt"/>
              </a:rPr>
              <a:t>Σχήμα 6: </a:t>
            </a:r>
            <a:r>
              <a:rPr lang="el-GR" sz="2000" dirty="0">
                <a:latin typeface="+mn-lt"/>
              </a:rPr>
              <a:t>Φιλτράρισμα χωρικών</a:t>
            </a:r>
          </a:p>
        </p:txBody>
      </p:sp>
    </p:spTree>
    <p:extLst>
      <p:ext uri="{BB962C8B-B14F-4D97-AF65-F5344CB8AC3E}">
        <p14:creationId xmlns:p14="http://schemas.microsoft.com/office/powerpoint/2010/main" val="4114999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6</a:t>
            </a:r>
            <a:r>
              <a:rPr lang="en-US" sz="3600" b="0" dirty="0" smtClean="0"/>
              <a:t>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r>
              <a:rPr lang="el-GR" dirty="0"/>
              <a:t>Παρατηρείστε στο σχήμα την εικόνα (α). Ο μετασχηματισμός της θα παρουσιάσει μια εικόνα που διαμορφώνεται από μια ασαφή φωτεινή κυκλική περιοχή (που περιέχει σχεδόν το σύνολο των πληροφοριών της εικόνας) και περιφερειακά από τέσσερις φωτεινούς κροσσούς, οι οποίοι δημιουργούνται λόγω του πλέγματος. </a:t>
            </a:r>
            <a:endParaRPr lang="el-GR" dirty="0" smtClean="0"/>
          </a:p>
          <a:p>
            <a:r>
              <a:rPr lang="el-GR" dirty="0" smtClean="0"/>
              <a:t>Οι δυο </a:t>
            </a:r>
            <a:r>
              <a:rPr lang="el-GR" dirty="0"/>
              <a:t>κροσσοί στον κατακόρυφο άξονα δημιουργούνται από τις οριζόντιες ραβδώσεις του πλέγματος, ενώ οι άλλοι δυο στον οριζόντιο άξονα δημιουργούνται από τις κατακόρυφες </a:t>
            </a:r>
            <a:r>
              <a:rPr lang="el-GR" dirty="0" smtClean="0"/>
              <a:t>ραβδώσεις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195317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Φιλτράρισμα χωρικών συχνοτήτων – Επεξεργασία εικόνας</a:t>
            </a:r>
            <a:r>
              <a:rPr lang="en-US" sz="4400" dirty="0"/>
              <a:t> </a:t>
            </a:r>
            <a:r>
              <a:rPr lang="en-US" sz="3600" b="0" dirty="0" smtClean="0"/>
              <a:t>(</a:t>
            </a:r>
            <a:r>
              <a:rPr lang="el-GR" sz="3600" b="0" dirty="0" smtClean="0"/>
              <a:t>7</a:t>
            </a:r>
            <a:r>
              <a:rPr lang="en-US" sz="3600" b="0" dirty="0" smtClean="0"/>
              <a:t>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r>
              <a:rPr lang="el-GR" dirty="0"/>
              <a:t>Αν στο επίπεδο Fourier τοποθετήσουμε ένα διαφανές φίλτρο (μάσκα) που φέρει τέσσερις αδιαφανείς κηλίδες, τοποθετημένες κατά τρόπο που να μπλοκάρουν τους φωτεινούς κροσσούς (δηλαδή μπλοκάρουμε το φάσμα συχνοτήτων του πλέγματος), τότε ο αντίστροφος μετασχηματισμός Fourier θα ανασυνθέσει την αρχική εικόνα, χωρίς όμως τις πληροφορίες που προέρχονται από το πλέγμα. Αυτό έχει ως αποτέλεσμα την αφαίρεση του πλέγματος στην τελική εικόνα. Στις επόμενες δυο περιπτώσεις (β) και (γ) χρησιμοποιήσαμε φίλτρα διέλευσης υψηλών και χαμηλών συχνοτήτων αντίστοιχα.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4025164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80928"/>
            <a:ext cx="8229600" cy="908720"/>
          </a:xfrm>
          <a:ln w="25400">
            <a:solidFill>
              <a:schemeClr val="accent1"/>
            </a:solidFill>
          </a:ln>
        </p:spPr>
        <p:txBody>
          <a:bodyPr/>
          <a:lstStyle/>
          <a:p>
            <a:r>
              <a:rPr lang="el-GR" dirty="0" smtClean="0"/>
              <a:t>Πείραμα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680854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395536" y="1196752"/>
            <a:ext cx="8291264" cy="5184576"/>
          </a:xfrm>
        </p:spPr>
        <p:txBody>
          <a:bodyPr>
            <a:normAutofit lnSpcReduction="10000"/>
          </a:bodyPr>
          <a:lstStyle/>
          <a:p>
            <a:r>
              <a:rPr lang="el-GR" dirty="0"/>
              <a:t>Η οπτική Fourier είναι ένα από τα πιο ισχυρά εργαλεία στην ανάλυση των χωρικών συχνοτήτων εικόνων. Μια ιδιότητα που κάνει την οπτική ένα εντυπωσιακό εργαλείο σε τέτοιου είδους ανάλυση είναι ότι, κατά την ελεύθερη διάδοση του φωτός στον </a:t>
            </a:r>
            <a:r>
              <a:rPr lang="el-GR" dirty="0" smtClean="0"/>
              <a:t>αέρα</a:t>
            </a:r>
            <a:r>
              <a:rPr lang="el-GR" dirty="0"/>
              <a:t>, μπορούμε να δούμε σε πραγματικό χρόνο την επίδραση που έχουν οι φακοί και τα διάφορα οπτικά φίλτρα σε μια δέσμη φωτός, καθώς αυτή διαδίδεται δια μέσου του συστήματος</a:t>
            </a:r>
            <a:r>
              <a:rPr lang="el-GR" dirty="0" smtClean="0"/>
              <a:t>.</a:t>
            </a:r>
          </a:p>
          <a:p>
            <a:r>
              <a:rPr lang="el-GR" dirty="0"/>
              <a:t>Στο πείραμα αυτό θα διαμορφώσουμε ένα σύστημα φακών που θα μας επιτρέψει την απεικόνιση του φάσματος Fourier διαφόρων αντικειμένων μιας και δυο διαστάσεων και θα χρησιμοποιήσουμε μια σειρά από οπτικά φίλτρα για την τροποποίηση αυτού του φάσματος. Θα φιλτράρουμε δηλαδή επιλεκτικά το φάσμα των χωρικών </a:t>
            </a:r>
            <a:r>
              <a:rPr lang="el-GR" dirty="0" smtClean="0"/>
              <a:t>συχνοτήτων </a:t>
            </a:r>
            <a:r>
              <a:rPr lang="el-GR" dirty="0"/>
              <a:t>της αρχικής μας εικόνας, μεταβάλλοντας έτσι τα χαρακτηριστικά 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59986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3)</a:t>
            </a:r>
            <a:endParaRPr lang="el-GR" sz="3200" b="0" dirty="0"/>
          </a:p>
        </p:txBody>
      </p:sp>
      <p:sp>
        <p:nvSpPr>
          <p:cNvPr id="3" name="Θέση περιεχομένου 2"/>
          <p:cNvSpPr>
            <a:spLocks noGrp="1"/>
          </p:cNvSpPr>
          <p:nvPr>
            <p:ph idx="1"/>
          </p:nvPr>
        </p:nvSpPr>
        <p:spPr/>
        <p:txBody>
          <a:bodyPr>
            <a:normAutofit/>
          </a:bodyPr>
          <a:lstStyle/>
          <a:p>
            <a:pPr marL="0" indent="0">
              <a:buNone/>
            </a:pPr>
            <a:r>
              <a:rPr lang="el-GR" dirty="0"/>
              <a:t>Η πειραματική διάταξη που είναι τοποθετημένη επάνω σε μια μεταλλική οπτική βάση (Σχήμα 7), αποτελείται από τα εξής τμήματα: </a:t>
            </a:r>
            <a:endParaRPr lang="el-GR" dirty="0" smtClean="0"/>
          </a:p>
          <a:p>
            <a:r>
              <a:rPr lang="el-GR" dirty="0" smtClean="0"/>
              <a:t>Ένα </a:t>
            </a:r>
            <a:r>
              <a:rPr lang="el-GR" dirty="0"/>
              <a:t>laser He-Ne/1mW, 632.8 </a:t>
            </a:r>
            <a:r>
              <a:rPr lang="el-GR" dirty="0" smtClean="0"/>
              <a:t>nm,</a:t>
            </a:r>
            <a:endParaRPr lang="el-GR" dirty="0"/>
          </a:p>
          <a:p>
            <a:r>
              <a:rPr lang="el-GR" dirty="0" smtClean="0"/>
              <a:t>Σύστημα </a:t>
            </a:r>
            <a:r>
              <a:rPr lang="el-GR" dirty="0"/>
              <a:t>διάνοιξης και παραλληλισμού της δέσμης του </a:t>
            </a:r>
            <a:r>
              <a:rPr lang="el-GR" dirty="0" smtClean="0"/>
              <a:t>Laser,</a:t>
            </a:r>
            <a:endParaRPr lang="el-GR" dirty="0"/>
          </a:p>
          <a:p>
            <a:r>
              <a:rPr lang="el-GR" dirty="0" smtClean="0"/>
              <a:t>Δυο </a:t>
            </a:r>
            <a:r>
              <a:rPr lang="el-GR" dirty="0"/>
              <a:t>κάτοπτρα 30x30 </a:t>
            </a:r>
            <a:r>
              <a:rPr lang="el-GR" dirty="0" smtClean="0"/>
              <a:t>mm,</a:t>
            </a:r>
            <a:endParaRPr lang="el-GR" dirty="0"/>
          </a:p>
          <a:p>
            <a:r>
              <a:rPr lang="el-GR" dirty="0" smtClean="0"/>
              <a:t>Αντικειμενικός </a:t>
            </a:r>
            <a:r>
              <a:rPr lang="el-GR" dirty="0"/>
              <a:t>φακός 20x, Ν.Α </a:t>
            </a:r>
            <a:r>
              <a:rPr lang="el-GR" dirty="0" smtClean="0"/>
              <a:t>0.45,</a:t>
            </a:r>
            <a:endParaRPr lang="el-GR" dirty="0"/>
          </a:p>
          <a:p>
            <a:r>
              <a:rPr lang="el-GR" dirty="0" smtClean="0"/>
              <a:t>Ένα </a:t>
            </a:r>
            <a:r>
              <a:rPr lang="el-GR" dirty="0"/>
              <a:t>διάφραγμα οπής διαμέτρου 30 </a:t>
            </a:r>
            <a:r>
              <a:rPr lang="el-GR" dirty="0" smtClean="0"/>
              <a:t>μm,</a:t>
            </a:r>
            <a:endParaRPr lang="el-GR" dirty="0"/>
          </a:p>
          <a:p>
            <a:r>
              <a:rPr lang="el-GR" dirty="0" smtClean="0"/>
              <a:t>Δυο </a:t>
            </a:r>
            <a:r>
              <a:rPr lang="el-GR" dirty="0"/>
              <a:t>φακούς  +150 </a:t>
            </a:r>
            <a:r>
              <a:rPr lang="el-GR" dirty="0" smtClean="0"/>
              <a:t>mm,</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93541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Η χωρική </a:t>
            </a:r>
            <a:r>
              <a:rPr lang="el-GR" dirty="0" smtClean="0"/>
              <a:t>συχνότητα </a:t>
            </a:r>
            <a:r>
              <a:rPr lang="el-GR" dirty="0"/>
              <a:t>είναι η συχνότητα του κύματος κατά τη διάδοσή του στο χώρο. Το πλάτος αντιστοιχεί στην αντίθεση ή διαφορά μεταξύ των ακραίων τιμών σκοτεινού – </a:t>
            </a:r>
            <a:r>
              <a:rPr lang="el-GR" dirty="0" smtClean="0"/>
              <a:t>φωτεινού </a:t>
            </a:r>
            <a:r>
              <a:rPr lang="el-GR" dirty="0"/>
              <a:t>της εικόνας, ενώ η φάση περιγράφει τη μετατόπιση της θέσης του κύματος, σε σχέση με την αρχική. Η λειτουργία επομένως ενός οπτικού συστήματος απεικόνισης συνίσταται στην κωδικοποίηση των παραπάνω παραμέτρων και τη μεταφορά τους (μέσω του οπτικού κύματος που διαμορφώνουν) σ΄ ένα επίπεδο απεικόνισης (επίπεδο Fourier ή επίπεδο συχνοτήτων). Το παραπάνω πραγματοποιείται με τη βοήθεια </a:t>
            </a:r>
            <a:r>
              <a:rPr lang="el-GR" dirty="0" smtClean="0"/>
              <a:t>μετασχηματισμών </a:t>
            </a:r>
            <a:r>
              <a:rPr lang="el-GR" dirty="0"/>
              <a:t>Fourier.</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225365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r>
              <a:rPr lang="el-GR" dirty="0"/>
              <a:t>Αντικείμενα όπως:</a:t>
            </a:r>
          </a:p>
          <a:p>
            <a:pPr marL="857250" lvl="1" indent="-457200">
              <a:buFont typeface="+mj-lt"/>
              <a:buAutoNum type="arabicPeriod"/>
            </a:pPr>
            <a:r>
              <a:rPr lang="el-GR" dirty="0" smtClean="0"/>
              <a:t>μια </a:t>
            </a:r>
            <a:r>
              <a:rPr lang="el-GR" dirty="0"/>
              <a:t>σειρά οπτικών φραγμάτων διαφόρων </a:t>
            </a:r>
            <a:r>
              <a:rPr lang="el-GR" dirty="0" smtClean="0"/>
              <a:t>σταθερών,</a:t>
            </a:r>
            <a:endParaRPr lang="el-GR" dirty="0"/>
          </a:p>
          <a:p>
            <a:pPr marL="857250" lvl="1" indent="-457200">
              <a:buFont typeface="+mj-lt"/>
              <a:buAutoNum type="arabicPeriod"/>
            </a:pPr>
            <a:r>
              <a:rPr lang="el-GR" dirty="0" smtClean="0"/>
              <a:t>ένα </a:t>
            </a:r>
            <a:r>
              <a:rPr lang="el-GR" dirty="0"/>
              <a:t>διάφραγμα ίριδας μεταβλητής </a:t>
            </a:r>
            <a:r>
              <a:rPr lang="el-GR" dirty="0" smtClean="0"/>
              <a:t>διαμέτρου,</a:t>
            </a:r>
            <a:endParaRPr lang="el-GR" dirty="0"/>
          </a:p>
          <a:p>
            <a:pPr marL="857250" lvl="1" indent="-457200">
              <a:buFont typeface="+mj-lt"/>
              <a:buAutoNum type="arabicPeriod"/>
            </a:pPr>
            <a:r>
              <a:rPr lang="el-GR" dirty="0" smtClean="0"/>
              <a:t>μια </a:t>
            </a:r>
            <a:r>
              <a:rPr lang="el-GR" dirty="0"/>
              <a:t>σειρά </a:t>
            </a:r>
            <a:r>
              <a:rPr lang="el-GR" dirty="0" smtClean="0"/>
              <a:t>διαφραγμάτων,</a:t>
            </a:r>
            <a:endParaRPr lang="el-GR" dirty="0"/>
          </a:p>
          <a:p>
            <a:pPr marL="857250" lvl="1" indent="-457200">
              <a:buFont typeface="+mj-lt"/>
              <a:buAutoNum type="arabicPeriod"/>
            </a:pPr>
            <a:r>
              <a:rPr lang="el-GR" dirty="0" smtClean="0"/>
              <a:t>διάφορες </a:t>
            </a:r>
            <a:r>
              <a:rPr lang="el-GR" dirty="0"/>
              <a:t>εικόνες σε σλάϊντ </a:t>
            </a:r>
            <a:r>
              <a:rPr lang="el-GR" dirty="0" smtClean="0"/>
              <a:t>,</a:t>
            </a:r>
            <a:endParaRPr lang="el-GR" dirty="0"/>
          </a:p>
          <a:p>
            <a:pPr marL="857250" lvl="1" indent="-457200">
              <a:buFont typeface="+mj-lt"/>
              <a:buAutoNum type="arabicPeriod"/>
            </a:pPr>
            <a:r>
              <a:rPr lang="el-GR" dirty="0" smtClean="0"/>
              <a:t>βάσεις </a:t>
            </a:r>
            <a:r>
              <a:rPr lang="el-GR" dirty="0"/>
              <a:t>τοποθέτησης των </a:t>
            </a:r>
            <a:r>
              <a:rPr lang="el-GR" dirty="0" smtClean="0"/>
              <a:t>σλάιντς </a:t>
            </a:r>
            <a:r>
              <a:rPr lang="el-GR" dirty="0"/>
              <a:t>(αντικείμενα – </a:t>
            </a:r>
            <a:r>
              <a:rPr lang="el-GR" dirty="0" smtClean="0"/>
              <a:t>φίλτρα.</a:t>
            </a:r>
          </a:p>
          <a:p>
            <a:r>
              <a:rPr lang="el-GR" dirty="0" smtClean="0"/>
              <a:t>Πέτασμα,</a:t>
            </a:r>
            <a:endParaRPr lang="el-GR" dirty="0"/>
          </a:p>
          <a:p>
            <a:r>
              <a:rPr lang="el-GR" dirty="0" smtClean="0"/>
              <a:t>Διάφορα </a:t>
            </a:r>
            <a:r>
              <a:rPr lang="el-GR" dirty="0"/>
              <a:t>βοηθητικά </a:t>
            </a:r>
            <a:r>
              <a:rPr lang="el-GR" dirty="0" smtClean="0"/>
              <a:t>εξαρτήματα. </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822536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(3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grpSp>
        <p:nvGrpSpPr>
          <p:cNvPr id="50" name="Ομάδα 49"/>
          <p:cNvGrpSpPr/>
          <p:nvPr/>
        </p:nvGrpSpPr>
        <p:grpSpPr>
          <a:xfrm>
            <a:off x="2252345" y="1521301"/>
            <a:ext cx="4635500" cy="2794635"/>
            <a:chOff x="2252345" y="1521301"/>
            <a:chExt cx="4635500" cy="2794635"/>
          </a:xfrm>
        </p:grpSpPr>
        <p:grpSp>
          <p:nvGrpSpPr>
            <p:cNvPr id="7" name="Group 433"/>
            <p:cNvGrpSpPr>
              <a:grpSpLocks/>
            </p:cNvGrpSpPr>
            <p:nvPr/>
          </p:nvGrpSpPr>
          <p:grpSpPr bwMode="auto">
            <a:xfrm flipH="1">
              <a:off x="4295775" y="1636871"/>
              <a:ext cx="840105" cy="182245"/>
              <a:chOff x="7226" y="2867"/>
              <a:chExt cx="1051" cy="182"/>
            </a:xfrm>
          </p:grpSpPr>
          <p:sp>
            <p:nvSpPr>
              <p:cNvPr id="48" name="AutoShape 434"/>
              <p:cNvSpPr>
                <a:spLocks noChangeArrowheads="1"/>
              </p:cNvSpPr>
              <p:nvPr/>
            </p:nvSpPr>
            <p:spPr bwMode="auto">
              <a:xfrm>
                <a:off x="7226" y="2867"/>
                <a:ext cx="947" cy="182"/>
              </a:xfrm>
              <a:prstGeom prst="roundRect">
                <a:avLst>
                  <a:gd name="adj" fmla="val 16667"/>
                </a:avLst>
              </a:prstGeom>
              <a:gradFill rotWithShape="1">
                <a:gsLst>
                  <a:gs pos="0">
                    <a:srgbClr val="FFFFFF"/>
                  </a:gs>
                  <a:gs pos="100000">
                    <a:srgbClr val="FFFFFF">
                      <a:gamma/>
                      <a:shade val="78824"/>
                      <a:invGamma/>
                    </a:srgbClr>
                  </a:gs>
                </a:gsLst>
                <a:path path="rect">
                  <a:fillToRect r="100000" b="100000"/>
                </a:path>
              </a:gradFill>
              <a:ln w="12700">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49" name="Rectangle 435"/>
              <p:cNvSpPr>
                <a:spLocks noChangeArrowheads="1"/>
              </p:cNvSpPr>
              <p:nvPr/>
            </p:nvSpPr>
            <p:spPr bwMode="auto">
              <a:xfrm flipH="1">
                <a:off x="8206" y="2893"/>
                <a:ext cx="71" cy="130"/>
              </a:xfrm>
              <a:prstGeom prst="rect">
                <a:avLst/>
              </a:prstGeom>
              <a:gradFill rotWithShape="1">
                <a:gsLst>
                  <a:gs pos="0">
                    <a:srgbClr val="FFFFFF"/>
                  </a:gs>
                  <a:gs pos="100000">
                    <a:srgbClr val="FFFFFF">
                      <a:gamma/>
                      <a:shade val="78824"/>
                      <a:invGamma/>
                    </a:srgbClr>
                  </a:gs>
                </a:gsLst>
                <a:path path="rect">
                  <a:fillToRect r="100000" b="100000"/>
                </a:path>
              </a:gra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cxnSp>
          <p:nvCxnSpPr>
            <p:cNvPr id="8" name="Line 436"/>
            <p:cNvCxnSpPr/>
            <p:nvPr/>
          </p:nvCxnSpPr>
          <p:spPr bwMode="auto">
            <a:xfrm>
              <a:off x="4439285" y="3512026"/>
              <a:ext cx="635" cy="57975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437"/>
            <p:cNvCxnSpPr/>
            <p:nvPr/>
          </p:nvCxnSpPr>
          <p:spPr bwMode="auto">
            <a:xfrm rot="5400000">
              <a:off x="3334385" y="3086576"/>
              <a:ext cx="635" cy="57975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438"/>
            <p:cNvCxnSpPr/>
            <p:nvPr/>
          </p:nvCxnSpPr>
          <p:spPr bwMode="auto">
            <a:xfrm rot="5400000">
              <a:off x="2911475" y="2977991"/>
              <a:ext cx="692150" cy="1143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439"/>
            <p:cNvCxnSpPr/>
            <p:nvPr/>
          </p:nvCxnSpPr>
          <p:spPr bwMode="auto">
            <a:xfrm rot="5400000" flipV="1">
              <a:off x="3040380" y="2951956"/>
              <a:ext cx="697865" cy="1428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Rectangle 440"/>
            <p:cNvSpPr>
              <a:spLocks noChangeArrowheads="1"/>
            </p:cNvSpPr>
            <p:nvPr/>
          </p:nvSpPr>
          <p:spPr bwMode="auto">
            <a:xfrm>
              <a:off x="3914775" y="3532346"/>
              <a:ext cx="45085" cy="55245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3" name="Line 441"/>
            <p:cNvCxnSpPr/>
            <p:nvPr/>
          </p:nvCxnSpPr>
          <p:spPr bwMode="auto">
            <a:xfrm rot="5400000">
              <a:off x="3193415" y="3647916"/>
              <a:ext cx="54610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442"/>
            <p:cNvCxnSpPr/>
            <p:nvPr/>
          </p:nvCxnSpPr>
          <p:spPr bwMode="auto">
            <a:xfrm rot="5400000">
              <a:off x="3014980" y="3560286"/>
              <a:ext cx="36639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443"/>
            <p:cNvCxnSpPr/>
            <p:nvPr/>
          </p:nvCxnSpPr>
          <p:spPr bwMode="auto">
            <a:xfrm flipV="1">
              <a:off x="4439285" y="3616166"/>
              <a:ext cx="1352550" cy="3625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444"/>
            <p:cNvCxnSpPr/>
            <p:nvPr/>
          </p:nvCxnSpPr>
          <p:spPr bwMode="auto">
            <a:xfrm>
              <a:off x="4434840" y="3635851"/>
              <a:ext cx="1365250" cy="3232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Rectangle 445"/>
            <p:cNvSpPr>
              <a:spLocks noChangeArrowheads="1"/>
            </p:cNvSpPr>
            <p:nvPr/>
          </p:nvSpPr>
          <p:spPr bwMode="auto">
            <a:xfrm rot="2790944">
              <a:off x="3284220" y="1529556"/>
              <a:ext cx="45085" cy="35623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8" name="Line 446"/>
            <p:cNvCxnSpPr/>
            <p:nvPr/>
          </p:nvCxnSpPr>
          <p:spPr bwMode="auto">
            <a:xfrm flipH="1">
              <a:off x="3328035" y="1732756"/>
              <a:ext cx="95504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Oval 447"/>
            <p:cNvSpPr>
              <a:spLocks noChangeArrowheads="1"/>
            </p:cNvSpPr>
            <p:nvPr/>
          </p:nvSpPr>
          <p:spPr bwMode="auto">
            <a:xfrm>
              <a:off x="3196590" y="2271236"/>
              <a:ext cx="253365" cy="90805"/>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0" name="Oval 448"/>
            <p:cNvSpPr>
              <a:spLocks noChangeArrowheads="1"/>
            </p:cNvSpPr>
            <p:nvPr/>
          </p:nvSpPr>
          <p:spPr bwMode="auto">
            <a:xfrm>
              <a:off x="3196590" y="2529681"/>
              <a:ext cx="253365" cy="90805"/>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21" name="Line 449"/>
            <p:cNvCxnSpPr/>
            <p:nvPr/>
          </p:nvCxnSpPr>
          <p:spPr bwMode="auto">
            <a:xfrm>
              <a:off x="3450590" y="2311876"/>
              <a:ext cx="635" cy="2692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450"/>
            <p:cNvCxnSpPr/>
            <p:nvPr/>
          </p:nvCxnSpPr>
          <p:spPr bwMode="auto">
            <a:xfrm>
              <a:off x="3194685" y="2311876"/>
              <a:ext cx="635" cy="2692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451"/>
            <p:cNvCxnSpPr/>
            <p:nvPr/>
          </p:nvCxnSpPr>
          <p:spPr bwMode="auto">
            <a:xfrm>
              <a:off x="3319780" y="1732756"/>
              <a:ext cx="1270" cy="9632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Freeform 452"/>
            <p:cNvSpPr>
              <a:spLocks/>
            </p:cNvSpPr>
            <p:nvPr/>
          </p:nvSpPr>
          <p:spPr bwMode="auto">
            <a:xfrm>
              <a:off x="3160395" y="2626836"/>
              <a:ext cx="132715" cy="63500"/>
            </a:xfrm>
            <a:custGeom>
              <a:avLst/>
              <a:gdLst>
                <a:gd name="T0" fmla="*/ 0 w 209"/>
                <a:gd name="T1" fmla="*/ 0 h 100"/>
                <a:gd name="T2" fmla="*/ 209 w 209"/>
                <a:gd name="T3" fmla="*/ 100 h 100"/>
              </a:gdLst>
              <a:ahLst/>
              <a:cxnLst>
                <a:cxn ang="0">
                  <a:pos x="T0" y="T1"/>
                </a:cxn>
                <a:cxn ang="0">
                  <a:pos x="T2" y="T3"/>
                </a:cxn>
              </a:cxnLst>
              <a:rect l="0" t="0" r="r" b="b"/>
              <a:pathLst>
                <a:path w="209" h="100">
                  <a:moveTo>
                    <a:pt x="0" y="0"/>
                  </a:moveTo>
                  <a:lnTo>
                    <a:pt x="209" y="10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5" name="Freeform 453"/>
            <p:cNvSpPr>
              <a:spLocks/>
            </p:cNvSpPr>
            <p:nvPr/>
          </p:nvSpPr>
          <p:spPr bwMode="auto">
            <a:xfrm>
              <a:off x="3340735" y="2624296"/>
              <a:ext cx="132715" cy="63500"/>
            </a:xfrm>
            <a:custGeom>
              <a:avLst/>
              <a:gdLst>
                <a:gd name="T0" fmla="*/ 209 w 209"/>
                <a:gd name="T1" fmla="*/ 0 h 100"/>
                <a:gd name="T2" fmla="*/ 0 w 209"/>
                <a:gd name="T3" fmla="*/ 100 h 100"/>
              </a:gdLst>
              <a:ahLst/>
              <a:cxnLst>
                <a:cxn ang="0">
                  <a:pos x="T0" y="T1"/>
                </a:cxn>
                <a:cxn ang="0">
                  <a:pos x="T2" y="T3"/>
                </a:cxn>
              </a:cxnLst>
              <a:rect l="0" t="0" r="r" b="b"/>
              <a:pathLst>
                <a:path w="209" h="100">
                  <a:moveTo>
                    <a:pt x="209" y="0"/>
                  </a:moveTo>
                  <a:lnTo>
                    <a:pt x="0" y="10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6" name="Rectangle 454"/>
            <p:cNvSpPr>
              <a:spLocks noChangeArrowheads="1"/>
            </p:cNvSpPr>
            <p:nvPr/>
          </p:nvSpPr>
          <p:spPr bwMode="auto">
            <a:xfrm rot="18809056" flipH="1">
              <a:off x="3284855" y="3581876"/>
              <a:ext cx="45085" cy="47815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27" name="Line 455"/>
            <p:cNvCxnSpPr/>
            <p:nvPr/>
          </p:nvCxnSpPr>
          <p:spPr bwMode="auto">
            <a:xfrm>
              <a:off x="3188970" y="3684111"/>
              <a:ext cx="71882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456"/>
            <p:cNvCxnSpPr/>
            <p:nvPr/>
          </p:nvCxnSpPr>
          <p:spPr bwMode="auto">
            <a:xfrm>
              <a:off x="3448050" y="3926046"/>
              <a:ext cx="47434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457"/>
            <p:cNvCxnSpPr/>
            <p:nvPr/>
          </p:nvCxnSpPr>
          <p:spPr bwMode="auto">
            <a:xfrm flipV="1">
              <a:off x="3956685" y="3634581"/>
              <a:ext cx="481965" cy="495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458"/>
            <p:cNvCxnSpPr/>
            <p:nvPr/>
          </p:nvCxnSpPr>
          <p:spPr bwMode="auto">
            <a:xfrm flipH="1" flipV="1">
              <a:off x="3956050" y="3933666"/>
              <a:ext cx="481965" cy="495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Text Box 460"/>
            <p:cNvSpPr txBox="1">
              <a:spLocks noChangeArrowheads="1"/>
            </p:cNvSpPr>
            <p:nvPr/>
          </p:nvSpPr>
          <p:spPr bwMode="auto">
            <a:xfrm>
              <a:off x="4075430" y="4112101"/>
              <a:ext cx="824230" cy="195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1</a:t>
              </a:r>
              <a:r>
                <a:rPr lang="en-US" sz="1200" dirty="0">
                  <a:effectLst/>
                  <a:latin typeface="Arial"/>
                  <a:ea typeface="Times New Roman"/>
                  <a:cs typeface="Times New Roman"/>
                </a:rPr>
                <a:t> (+ 150)</a:t>
              </a:r>
              <a:endParaRPr lang="el-GR" sz="1100" dirty="0">
                <a:effectLst/>
                <a:latin typeface="Arial"/>
                <a:ea typeface="Times New Roman"/>
                <a:cs typeface="Times New Roman"/>
              </a:endParaRPr>
            </a:p>
          </p:txBody>
        </p:sp>
        <p:sp>
          <p:nvSpPr>
            <p:cNvPr id="32" name="Text Box 461"/>
            <p:cNvSpPr txBox="1">
              <a:spLocks noChangeArrowheads="1"/>
            </p:cNvSpPr>
            <p:nvPr/>
          </p:nvSpPr>
          <p:spPr bwMode="auto">
            <a:xfrm>
              <a:off x="4383405" y="1643221"/>
              <a:ext cx="775335" cy="16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sp>
          <p:nvSpPr>
            <p:cNvPr id="33" name="Text Box 462"/>
            <p:cNvSpPr txBox="1">
              <a:spLocks noChangeArrowheads="1"/>
            </p:cNvSpPr>
            <p:nvPr/>
          </p:nvSpPr>
          <p:spPr bwMode="auto">
            <a:xfrm>
              <a:off x="3035935" y="1521301"/>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4" name="Text Box 463"/>
            <p:cNvSpPr txBox="1">
              <a:spLocks noChangeArrowheads="1"/>
            </p:cNvSpPr>
            <p:nvPr/>
          </p:nvSpPr>
          <p:spPr bwMode="auto">
            <a:xfrm>
              <a:off x="3033395" y="3820636"/>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35" name="Text Box 464"/>
            <p:cNvSpPr txBox="1">
              <a:spLocks noChangeArrowheads="1"/>
            </p:cNvSpPr>
            <p:nvPr/>
          </p:nvSpPr>
          <p:spPr bwMode="auto">
            <a:xfrm>
              <a:off x="2252345" y="3276441"/>
              <a:ext cx="824230" cy="195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0</a:t>
              </a:r>
              <a:r>
                <a:rPr lang="en-US" sz="1200" dirty="0">
                  <a:effectLst/>
                  <a:latin typeface="Arial"/>
                  <a:ea typeface="Times New Roman"/>
                  <a:cs typeface="Times New Roman"/>
                </a:rPr>
                <a:t> (+ 100)</a:t>
              </a:r>
              <a:endParaRPr lang="el-GR" sz="1100" dirty="0">
                <a:effectLst/>
                <a:latin typeface="Arial"/>
                <a:ea typeface="Times New Roman"/>
                <a:cs typeface="Times New Roman"/>
              </a:endParaRPr>
            </a:p>
          </p:txBody>
        </p:sp>
        <p:sp>
          <p:nvSpPr>
            <p:cNvPr id="36" name="Text Box 465"/>
            <p:cNvSpPr txBox="1">
              <a:spLocks noChangeArrowheads="1"/>
            </p:cNvSpPr>
            <p:nvPr/>
          </p:nvSpPr>
          <p:spPr bwMode="auto">
            <a:xfrm>
              <a:off x="3782060" y="4112101"/>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7" name="Text Box 466"/>
            <p:cNvSpPr txBox="1">
              <a:spLocks noChangeArrowheads="1"/>
            </p:cNvSpPr>
            <p:nvPr/>
          </p:nvSpPr>
          <p:spPr bwMode="auto">
            <a:xfrm>
              <a:off x="2673985" y="2351881"/>
              <a:ext cx="50609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E 25x</a:t>
              </a:r>
              <a:endParaRPr lang="el-GR" sz="1100" dirty="0">
                <a:effectLst/>
                <a:latin typeface="Arial"/>
                <a:ea typeface="Times New Roman"/>
                <a:cs typeface="Times New Roman"/>
              </a:endParaRPr>
            </a:p>
          </p:txBody>
        </p:sp>
        <p:sp>
          <p:nvSpPr>
            <p:cNvPr id="38" name="Text Box 467"/>
            <p:cNvSpPr txBox="1">
              <a:spLocks noChangeArrowheads="1"/>
            </p:cNvSpPr>
            <p:nvPr/>
          </p:nvSpPr>
          <p:spPr bwMode="auto">
            <a:xfrm>
              <a:off x="6063615" y="3279616"/>
              <a:ext cx="824230" cy="195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πέτασμα</a:t>
              </a:r>
              <a:endParaRPr lang="el-GR" sz="1100" dirty="0">
                <a:effectLst/>
                <a:latin typeface="Arial"/>
                <a:ea typeface="Times New Roman"/>
                <a:cs typeface="Times New Roman"/>
              </a:endParaRPr>
            </a:p>
          </p:txBody>
        </p:sp>
        <p:sp>
          <p:nvSpPr>
            <p:cNvPr id="39" name="AutoShape 468"/>
            <p:cNvSpPr>
              <a:spLocks/>
            </p:cNvSpPr>
            <p:nvPr/>
          </p:nvSpPr>
          <p:spPr bwMode="auto">
            <a:xfrm flipH="1">
              <a:off x="3589655" y="2240121"/>
              <a:ext cx="90805" cy="1216025"/>
            </a:xfrm>
            <a:prstGeom prst="leftBracket">
              <a:avLst>
                <a:gd name="adj" fmla="val 111597"/>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0" name="Text Box 469"/>
            <p:cNvSpPr txBox="1">
              <a:spLocks noChangeArrowheads="1"/>
            </p:cNvSpPr>
            <p:nvPr/>
          </p:nvSpPr>
          <p:spPr bwMode="auto">
            <a:xfrm>
              <a:off x="3755390" y="2698591"/>
              <a:ext cx="1855470" cy="8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spAutoFit/>
            </a:bodyPr>
            <a:lstStyle/>
            <a:p>
              <a:pPr>
                <a:lnSpc>
                  <a:spcPct val="115000"/>
                </a:lnSpc>
                <a:spcAft>
                  <a:spcPts val="1000"/>
                </a:spcAft>
              </a:pPr>
              <a:r>
                <a:rPr lang="el-GR" sz="1200" dirty="0">
                  <a:effectLst/>
                  <a:latin typeface="Arial"/>
                  <a:ea typeface="Times New Roman"/>
                  <a:cs typeface="Times New Roman"/>
                </a:rPr>
                <a:t>σύστημα διάνοιξης και </a:t>
              </a:r>
              <a:endParaRPr lang="el-GR" sz="1100" dirty="0">
                <a:effectLst/>
                <a:latin typeface="Arial"/>
                <a:ea typeface="Times New Roman"/>
                <a:cs typeface="Times New Roman"/>
              </a:endParaRPr>
            </a:p>
            <a:p>
              <a:pPr>
                <a:lnSpc>
                  <a:spcPct val="115000"/>
                </a:lnSpc>
                <a:spcAft>
                  <a:spcPts val="1000"/>
                </a:spcAft>
              </a:pPr>
              <a:r>
                <a:rPr lang="el-GR" sz="1200" dirty="0">
                  <a:effectLst/>
                  <a:latin typeface="Arial"/>
                  <a:ea typeface="Times New Roman"/>
                  <a:cs typeface="Times New Roman"/>
                </a:rPr>
                <a:t>παραλληλισμού της δέσμης</a:t>
              </a:r>
              <a:endParaRPr lang="el-GR" sz="1100" dirty="0">
                <a:effectLst/>
                <a:latin typeface="Arial"/>
                <a:ea typeface="Times New Roman"/>
                <a:cs typeface="Times New Roman"/>
              </a:endParaRPr>
            </a:p>
          </p:txBody>
        </p:sp>
        <p:sp>
          <p:nvSpPr>
            <p:cNvPr id="41" name="Rectangle 470"/>
            <p:cNvSpPr>
              <a:spLocks noChangeArrowheads="1"/>
            </p:cNvSpPr>
            <p:nvPr/>
          </p:nvSpPr>
          <p:spPr bwMode="auto">
            <a:xfrm>
              <a:off x="5097145" y="3532346"/>
              <a:ext cx="45085" cy="55245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2" name="Text Box 471"/>
            <p:cNvSpPr txBox="1">
              <a:spLocks noChangeArrowheads="1"/>
            </p:cNvSpPr>
            <p:nvPr/>
          </p:nvSpPr>
          <p:spPr bwMode="auto">
            <a:xfrm>
              <a:off x="4980940" y="4112101"/>
              <a:ext cx="301625"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cxnSp>
          <p:nvCxnSpPr>
            <p:cNvPr id="43" name="Line 472"/>
            <p:cNvCxnSpPr/>
            <p:nvPr/>
          </p:nvCxnSpPr>
          <p:spPr bwMode="auto">
            <a:xfrm>
              <a:off x="5794375" y="3512026"/>
              <a:ext cx="635" cy="57975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473"/>
            <p:cNvCxnSpPr/>
            <p:nvPr/>
          </p:nvCxnSpPr>
          <p:spPr bwMode="auto">
            <a:xfrm flipV="1">
              <a:off x="5794375" y="3778091"/>
              <a:ext cx="669290" cy="1797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474"/>
            <p:cNvCxnSpPr/>
            <p:nvPr/>
          </p:nvCxnSpPr>
          <p:spPr bwMode="auto">
            <a:xfrm>
              <a:off x="5789930" y="3614896"/>
              <a:ext cx="673735" cy="15938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Rectangle 475" descr="Πλατειά διαγώνιος προς τα επάνω"/>
            <p:cNvSpPr>
              <a:spLocks noChangeArrowheads="1"/>
            </p:cNvSpPr>
            <p:nvPr/>
          </p:nvSpPr>
          <p:spPr bwMode="auto">
            <a:xfrm>
              <a:off x="6460490" y="3532346"/>
              <a:ext cx="45085" cy="552450"/>
            </a:xfrm>
            <a:prstGeom prst="rect">
              <a:avLst/>
            </a:prstGeom>
            <a:noFill/>
            <a:ln w="12700" algn="ctr">
              <a:solidFill>
                <a:srgbClr val="000000"/>
              </a:solidFill>
              <a:miter lim="800000"/>
              <a:headEnd/>
              <a:tailEnd/>
            </a:ln>
            <a:effectLst/>
            <a:extLst>
              <a:ext uri="{909E8E84-426E-40DD-AFC4-6F175D3DCCD1}">
                <a14:hiddenFill xmlns:a14="http://schemas.microsoft.com/office/drawing/2010/main">
                  <a:pattFill prst="wdUpDiag">
                    <a:fgClr>
                      <a:srgbClr val="000000"/>
                    </a:fgClr>
                    <a:bgClr>
                      <a:srgbClr val="FFFFFF"/>
                    </a:bgClr>
                  </a:patt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7" name="Text Box 476"/>
            <p:cNvSpPr txBox="1">
              <a:spLocks noChangeArrowheads="1"/>
            </p:cNvSpPr>
            <p:nvPr/>
          </p:nvSpPr>
          <p:spPr bwMode="auto">
            <a:xfrm>
              <a:off x="5380990" y="4112101"/>
              <a:ext cx="824230" cy="195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t>
              </a:r>
              <a:r>
                <a:rPr lang="en-US" sz="1200" baseline="-25000" dirty="0">
                  <a:effectLst/>
                  <a:latin typeface="Arial"/>
                  <a:ea typeface="Times New Roman"/>
                  <a:cs typeface="Times New Roman"/>
                </a:rPr>
                <a:t>2</a:t>
              </a:r>
              <a:r>
                <a:rPr lang="en-US" sz="1200" dirty="0">
                  <a:effectLst/>
                  <a:latin typeface="Arial"/>
                  <a:ea typeface="Times New Roman"/>
                  <a:cs typeface="Times New Roman"/>
                </a:rPr>
                <a:t> (+ 150)</a:t>
              </a:r>
              <a:endParaRPr lang="el-GR" sz="1100" dirty="0">
                <a:effectLst/>
                <a:latin typeface="Arial"/>
                <a:ea typeface="Times New Roman"/>
                <a:cs typeface="Times New Roman"/>
              </a:endParaRPr>
            </a:p>
          </p:txBody>
        </p:sp>
      </p:grpSp>
      <p:sp>
        <p:nvSpPr>
          <p:cNvPr id="51" name="Ορθογώνιο 50"/>
          <p:cNvSpPr/>
          <p:nvPr/>
        </p:nvSpPr>
        <p:spPr>
          <a:xfrm>
            <a:off x="707125" y="4444267"/>
            <a:ext cx="7560840" cy="707886"/>
          </a:xfrm>
          <a:prstGeom prst="rect">
            <a:avLst/>
          </a:prstGeom>
        </p:spPr>
        <p:txBody>
          <a:bodyPr wrap="square">
            <a:spAutoFit/>
          </a:bodyPr>
          <a:lstStyle/>
          <a:p>
            <a:r>
              <a:rPr lang="el-GR" sz="2000" b="1" dirty="0">
                <a:latin typeface="+mn-lt"/>
              </a:rPr>
              <a:t>Σχήμα 7: </a:t>
            </a:r>
            <a:r>
              <a:rPr lang="el-GR" sz="2000" dirty="0">
                <a:latin typeface="+mn-lt"/>
              </a:rPr>
              <a:t>Τυπική διάταξη μελέτης βασικών αρχών της οπτικής Fourier σε διάταξη 4f.</a:t>
            </a:r>
          </a:p>
        </p:txBody>
      </p:sp>
    </p:spTree>
    <p:extLst>
      <p:ext uri="{BB962C8B-B14F-4D97-AF65-F5344CB8AC3E}">
        <p14:creationId xmlns:p14="http://schemas.microsoft.com/office/powerpoint/2010/main" val="3664746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noFill/>
          <a:ln w="25400">
            <a:solidFill>
              <a:schemeClr val="accent1"/>
            </a:solidFill>
          </a:ln>
        </p:spPr>
        <p:txBody>
          <a:bodyPr/>
          <a:lstStyle/>
          <a:p>
            <a:r>
              <a:rPr lang="el-GR" dirty="0"/>
              <a:t>Πειραματική διαδικασία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709729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Ευθυγράμμιση διάταξης </a:t>
            </a:r>
            <a:r>
              <a:rPr lang="el-GR" sz="3200" b="0" dirty="0" smtClean="0"/>
              <a:t>(1 από 5)</a:t>
            </a:r>
            <a:endParaRPr lang="el-GR" sz="3200" b="0" dirty="0"/>
          </a:p>
        </p:txBody>
      </p:sp>
      <p:sp>
        <p:nvSpPr>
          <p:cNvPr id="3" name="Θέση περιεχομένου 2"/>
          <p:cNvSpPr>
            <a:spLocks noGrp="1"/>
          </p:cNvSpPr>
          <p:nvPr>
            <p:ph idx="1"/>
          </p:nvPr>
        </p:nvSpPr>
        <p:spPr/>
        <p:txBody>
          <a:bodyPr/>
          <a:lstStyle/>
          <a:p>
            <a:r>
              <a:rPr lang="el-GR" dirty="0"/>
              <a:t>Για να εκτελέσουμε σωστά το πείραμα θα πρέπει πρώτα να ευθυγραμμίσουμε τη δέσμη του laser κατά μήκος της οπτικής τράπεζας. Προς τούτο τοποθετούμε στην οπτική τράπεζα το laser και τα δυο κάτοπτρα Μ1 και Μ2, όπως εμφανίζονται στο Σχήμα 7. Θέτουμε σε λειτουργία το </a:t>
            </a:r>
            <a:r>
              <a:rPr lang="el-GR" dirty="0"/>
              <a:t>laser</a:t>
            </a:r>
            <a:r>
              <a:rPr lang="el-GR" dirty="0"/>
              <a:t> και ρυθμίζουμε την πορεία της δέσμης από τους κοχλίες που βρίσκονται στο πίσω τμήμα των κατόπτρων, έτσι που αυτή να οδηγείται παράλληλα κατά μήκος της οπτικής τράπεζας (μετράμε με ένα χάρακα σε διάφορα σημεία, κατά μήκος της δέσμης, την απόστασή της από την οπτική τράπεζα).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991832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Ευθυγράμμιση διάταξης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67544" y="1052736"/>
            <a:ext cx="8229600" cy="5544616"/>
          </a:xfrm>
        </p:spPr>
        <p:txBody>
          <a:bodyPr>
            <a:normAutofit lnSpcReduction="10000"/>
          </a:bodyPr>
          <a:lstStyle/>
          <a:p>
            <a:r>
              <a:rPr lang="el-GR" dirty="0"/>
              <a:t>Στη συνέχεια τοποθετούμε το σύστημα διάνοιξης της δέσμης Ε25x, αφού αφαιρέσου-με από αυτό τον αντικειμενικό φακό 20x και το διάφραγμα οπής διαμέτρου 30 μm. Κατά την τοποθέτησή του, θα πρέπει να εξασφαλίσουμε ότι η δέσμη διέρχεται από το κυκλικό διάφραγμα χωρίς να συναντά εμπόδια. Κατόπιν αυτού αφαιρούμε από το σύστημα το διάφραγμα και τοποθετούμε τον αντικειμενικό φακό 20x και το </a:t>
            </a:r>
            <a:r>
              <a:rPr lang="el-GR" dirty="0" smtClean="0"/>
              <a:t>διάφραγμα </a:t>
            </a:r>
            <a:r>
              <a:rPr lang="el-GR" dirty="0"/>
              <a:t>κυκλικής οπής διαμέτρου 30 μm. Μετακινούμε το διάφραγμα της κυκλικής οπής προς την εστία του αντικειμενικού φακού, μέχρι να παρατηρήσουμε ένα καθαρό σποτ επάνω σε ένα κομμάτι χαρτιού το οποίο τοποθετούμε πίσω από το διάφραγμα και ρυθμίζουμε πλευρικά τις θέσεις του φακού και του διαφράγματος, έτσι ώστε να μην παρατηρούμε φαινόμενα περίθλασης (δηλαδή στο ίχνος της δέσμης να παρατηρείται μια ομαλή κατανομή της έντασης).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894307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Ευθυγράμμιση διάταξης </a:t>
            </a:r>
            <a:r>
              <a:rPr lang="el-GR" sz="3200" b="0" dirty="0" smtClean="0"/>
              <a:t>(3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Τοποθετούμε στην πορεία της δέσμης το φακό </a:t>
                </a:r>
                <a14:m>
                  <m:oMath xmlns:m="http://schemas.openxmlformats.org/officeDocument/2006/math">
                    <m:sSub>
                      <m:sSubPr>
                        <m:ctrlPr>
                          <a:rPr lang="el-GR" i="1">
                            <a:latin typeface="Cambria Math"/>
                          </a:rPr>
                        </m:ctrlPr>
                      </m:sSubPr>
                      <m:e>
                        <m:r>
                          <a:rPr lang="el-GR" i="1">
                            <a:latin typeface="Cambria Math" panose="02040503050406030204" pitchFamily="18" charset="0"/>
                          </a:rPr>
                          <m:t>𝐿</m:t>
                        </m:r>
                      </m:e>
                      <m:sub>
                        <m:r>
                          <a:rPr lang="el-GR" i="1">
                            <a:latin typeface="Cambria Math" panose="02040503050406030204" pitchFamily="18" charset="0"/>
                          </a:rPr>
                          <m:t>0</m:t>
                        </m:r>
                      </m:sub>
                    </m:sSub>
                  </m:oMath>
                </a14:m>
                <a:r>
                  <a:rPr lang="el-GR" dirty="0"/>
                  <a:t> (f = +100 mm) και σε απόσταση 100 mm από το διάφραγμα της κυκλικής οπής, έτσι που η δέσμη να εξέρχεται από το φακό ως δέσμη παράλληλων ακτίνων (τσεκάρουμε τον παραλληλισμό της δέσμης </a:t>
                </a:r>
                <a:r>
                  <a:rPr lang="el-GR" dirty="0" smtClean="0"/>
                  <a:t>μετρώντας </a:t>
                </a:r>
                <a:r>
                  <a:rPr lang="el-GR" dirty="0"/>
                  <a:t>με ένα χάρακα τη διάμετρό της σε διάφορες αποστάσεις από το φακό). Στο Σχήμα 8 παρουσιάζουμε ένα συνοπτικό διάγραμμα του συστήματος διάνοιξης και παραλληλισμού της δέσμης του laser.</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874832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Ευθυγράμμιση διάταξης </a:t>
            </a:r>
            <a:r>
              <a:rPr lang="el-GR" sz="3200" b="0" dirty="0" smtClean="0"/>
              <a:t>(4 </a:t>
            </a:r>
            <a:r>
              <a:rPr lang="el-GR" sz="3200" b="0" dirty="0"/>
              <a:t>από </a:t>
            </a:r>
            <a:r>
              <a:rPr lang="el-GR" sz="3200" b="0" dirty="0" smtClean="0"/>
              <a:t>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mc:AlternateContent xmlns:mc="http://schemas.openxmlformats.org/markup-compatibility/2006" xmlns:a14="http://schemas.microsoft.com/office/drawing/2010/main">
        <mc:Choice Requires="a14">
          <p:sp>
            <p:nvSpPr>
              <p:cNvPr id="34" name="Ορθογώνιο 33"/>
              <p:cNvSpPr/>
              <p:nvPr/>
            </p:nvSpPr>
            <p:spPr>
              <a:xfrm>
                <a:off x="618115" y="3933056"/>
                <a:ext cx="8034118" cy="1015663"/>
              </a:xfrm>
              <a:prstGeom prst="rect">
                <a:avLst/>
              </a:prstGeom>
            </p:spPr>
            <p:txBody>
              <a:bodyPr wrap="square">
                <a:spAutoFit/>
              </a:bodyPr>
              <a:lstStyle/>
              <a:p>
                <a:r>
                  <a:rPr lang="el-GR" sz="2000" b="1" dirty="0">
                    <a:latin typeface="+mn-lt"/>
                  </a:rPr>
                  <a:t>Σχήμα 8: </a:t>
                </a:r>
                <a:r>
                  <a:rPr lang="el-GR" sz="2000" dirty="0">
                    <a:latin typeface="+mn-lt"/>
                  </a:rPr>
                  <a:t>Σύστημα διάνοιξης και παραλληλισμού της δέσμης του laser. </a:t>
                </a:r>
                <a14:m>
                  <m:oMath xmlns:m="http://schemas.openxmlformats.org/officeDocument/2006/math">
                    <m:sSub>
                      <m:sSubPr>
                        <m:ctrlPr>
                          <a:rPr lang="el-GR" sz="2000" i="1">
                            <a:latin typeface="Cambria Math"/>
                          </a:rPr>
                        </m:ctrlPr>
                      </m:sSubPr>
                      <m:e>
                        <m:r>
                          <a:rPr lang="el-GR" sz="2000" b="1" i="1">
                            <a:latin typeface="Cambria Math" panose="02040503050406030204" pitchFamily="18" charset="0"/>
                          </a:rPr>
                          <m:t>𝑫</m:t>
                        </m:r>
                      </m:e>
                      <m:sub>
                        <m:r>
                          <a:rPr lang="el-GR" sz="2000" b="1" i="1">
                            <a:latin typeface="Cambria Math" panose="02040503050406030204" pitchFamily="18" charset="0"/>
                          </a:rPr>
                          <m:t>𝟏</m:t>
                        </m:r>
                      </m:sub>
                    </m:sSub>
                  </m:oMath>
                </a14:m>
                <a:r>
                  <a:rPr lang="el-GR" sz="2000" dirty="0">
                    <a:latin typeface="+mn-lt"/>
                  </a:rPr>
                  <a:t> και </a:t>
                </a:r>
                <a14:m>
                  <m:oMath xmlns:m="http://schemas.openxmlformats.org/officeDocument/2006/math">
                    <m:sSub>
                      <m:sSubPr>
                        <m:ctrlPr>
                          <a:rPr lang="el-GR" sz="2000" i="1">
                            <a:latin typeface="Cambria Math"/>
                          </a:rPr>
                        </m:ctrlPr>
                      </m:sSubPr>
                      <m:e>
                        <m:r>
                          <a:rPr lang="el-GR" sz="2000" b="1" i="1">
                            <a:latin typeface="Cambria Math" panose="02040503050406030204" pitchFamily="18" charset="0"/>
                          </a:rPr>
                          <m:t>𝑫</m:t>
                        </m:r>
                      </m:e>
                      <m:sub>
                        <m:r>
                          <a:rPr lang="el-GR" sz="2000" b="1" i="1">
                            <a:latin typeface="Cambria Math" panose="02040503050406030204" pitchFamily="18" charset="0"/>
                          </a:rPr>
                          <m:t>𝟐</m:t>
                        </m:r>
                      </m:sub>
                    </m:sSub>
                  </m:oMath>
                </a14:m>
                <a:r>
                  <a:rPr lang="el-GR" sz="2000" dirty="0">
                    <a:latin typeface="+mn-lt"/>
                  </a:rPr>
                  <a:t> είναι οι διάμετροι της δέσμης του laser πριν και μετά τη διάνοιξη και τον παραλληλισμό της αντίστοιχα.</a:t>
                </a:r>
                <a:endParaRPr lang="el-GR" sz="2000" b="1" dirty="0">
                  <a:latin typeface="+mn-lt"/>
                </a:endParaRPr>
              </a:p>
            </p:txBody>
          </p:sp>
        </mc:Choice>
        <mc:Fallback xmlns="">
          <p:sp>
            <p:nvSpPr>
              <p:cNvPr id="34" name="Ορθογώνιο 33"/>
              <p:cNvSpPr>
                <a:spLocks noRot="1" noChangeAspect="1" noMove="1" noResize="1" noEditPoints="1" noAdjustHandles="1" noChangeArrowheads="1" noChangeShapeType="1" noTextEdit="1"/>
              </p:cNvSpPr>
              <p:nvPr/>
            </p:nvSpPr>
            <p:spPr>
              <a:xfrm>
                <a:off x="618115" y="3933056"/>
                <a:ext cx="8034118" cy="1015663"/>
              </a:xfrm>
              <a:prstGeom prst="rect">
                <a:avLst/>
              </a:prstGeom>
              <a:blipFill rotWithShape="0">
                <a:blip r:embed="rId3"/>
                <a:stretch>
                  <a:fillRect l="-759" t="-2994" b="-9581"/>
                </a:stretch>
              </a:blipFill>
            </p:spPr>
            <p:txBody>
              <a:bodyPr/>
              <a:lstStyle/>
              <a:p>
                <a:r>
                  <a:rPr lang="el-GR">
                    <a:noFill/>
                  </a:rPr>
                  <a:t> </a:t>
                </a:r>
              </a:p>
            </p:txBody>
          </p:sp>
        </mc:Fallback>
      </mc:AlternateContent>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pSp>
        <p:nvGrpSpPr>
          <p:cNvPr id="37" name="Ομάδα 36"/>
          <p:cNvGrpSpPr/>
          <p:nvPr/>
        </p:nvGrpSpPr>
        <p:grpSpPr>
          <a:xfrm>
            <a:off x="2613016" y="1825737"/>
            <a:ext cx="4947899" cy="1550030"/>
            <a:chOff x="2613016" y="1825737"/>
            <a:chExt cx="4947899" cy="1550030"/>
          </a:xfrm>
        </p:grpSpPr>
        <p:grpSp>
          <p:nvGrpSpPr>
            <p:cNvPr id="33" name="Ομάδα 32"/>
            <p:cNvGrpSpPr/>
            <p:nvPr/>
          </p:nvGrpSpPr>
          <p:grpSpPr>
            <a:xfrm>
              <a:off x="2613016" y="1825737"/>
              <a:ext cx="3804285" cy="1550030"/>
              <a:chOff x="2169640" y="1608227"/>
              <a:chExt cx="3804285" cy="1550030"/>
            </a:xfrm>
          </p:grpSpPr>
          <p:cxnSp>
            <p:nvCxnSpPr>
              <p:cNvPr id="7" name="Line 479"/>
              <p:cNvCxnSpPr/>
              <p:nvPr/>
            </p:nvCxnSpPr>
            <p:spPr bwMode="auto">
              <a:xfrm>
                <a:off x="3535525" y="2270527"/>
                <a:ext cx="635" cy="57975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480"/>
              <p:cNvCxnSpPr/>
              <p:nvPr/>
            </p:nvCxnSpPr>
            <p:spPr bwMode="auto">
              <a:xfrm>
                <a:off x="2805910" y="2434357"/>
                <a:ext cx="72517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481"/>
              <p:cNvCxnSpPr/>
              <p:nvPr/>
            </p:nvCxnSpPr>
            <p:spPr bwMode="auto">
              <a:xfrm>
                <a:off x="2805910" y="2636287"/>
                <a:ext cx="72517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482"/>
              <p:cNvCxnSpPr/>
              <p:nvPr/>
            </p:nvCxnSpPr>
            <p:spPr bwMode="auto">
              <a:xfrm>
                <a:off x="5237960" y="2130827"/>
                <a:ext cx="635" cy="85915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483"/>
              <p:cNvCxnSpPr/>
              <p:nvPr/>
            </p:nvCxnSpPr>
            <p:spPr bwMode="auto">
              <a:xfrm>
                <a:off x="3531080" y="2434357"/>
                <a:ext cx="1721485" cy="3702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484"/>
              <p:cNvCxnSpPr/>
              <p:nvPr/>
            </p:nvCxnSpPr>
            <p:spPr bwMode="auto">
              <a:xfrm flipV="1">
                <a:off x="3533620" y="2368952"/>
                <a:ext cx="1694180" cy="2654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485"/>
              <p:cNvCxnSpPr/>
              <p:nvPr/>
            </p:nvCxnSpPr>
            <p:spPr bwMode="auto">
              <a:xfrm>
                <a:off x="5248755" y="2804562"/>
                <a:ext cx="725170"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486"/>
              <p:cNvCxnSpPr/>
              <p:nvPr/>
            </p:nvCxnSpPr>
            <p:spPr bwMode="auto">
              <a:xfrm>
                <a:off x="5232245" y="2363872"/>
                <a:ext cx="725805"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487"/>
              <p:cNvCxnSpPr/>
              <p:nvPr/>
            </p:nvCxnSpPr>
            <p:spPr bwMode="auto">
              <a:xfrm>
                <a:off x="4056225" y="2179087"/>
                <a:ext cx="635" cy="34226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488"/>
              <p:cNvCxnSpPr/>
              <p:nvPr/>
            </p:nvCxnSpPr>
            <p:spPr bwMode="auto">
              <a:xfrm>
                <a:off x="4056225" y="2574692"/>
                <a:ext cx="635" cy="34226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 Box 489"/>
              <p:cNvSpPr txBox="1">
                <a:spLocks noChangeArrowheads="1"/>
              </p:cNvSpPr>
              <p:nvPr/>
            </p:nvSpPr>
            <p:spPr bwMode="auto">
              <a:xfrm>
                <a:off x="2730689" y="1772816"/>
                <a:ext cx="947420" cy="45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smtClean="0">
                    <a:effectLst/>
                    <a:latin typeface="Arial"/>
                    <a:ea typeface="Times New Roman"/>
                    <a:cs typeface="Times New Roman"/>
                  </a:rPr>
                  <a:t>αντικειμενικόςφακός</a:t>
                </a:r>
                <a:endParaRPr lang="el-GR" sz="1100" dirty="0">
                  <a:effectLst/>
                  <a:latin typeface="Arial"/>
                  <a:ea typeface="Times New Roman"/>
                  <a:cs typeface="Times New Roman"/>
                </a:endParaRPr>
              </a:p>
            </p:txBody>
          </p:sp>
          <p:sp>
            <p:nvSpPr>
              <p:cNvPr id="18" name="Text Box 490"/>
              <p:cNvSpPr txBox="1">
                <a:spLocks noChangeArrowheads="1"/>
              </p:cNvSpPr>
              <p:nvPr/>
            </p:nvSpPr>
            <p:spPr bwMode="auto">
              <a:xfrm>
                <a:off x="3772002" y="1608227"/>
                <a:ext cx="947420" cy="52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διάφραγμα</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κυκλικής οπής</a:t>
                </a:r>
                <a:endParaRPr lang="el-GR" sz="1100" dirty="0">
                  <a:effectLst/>
                  <a:latin typeface="Arial"/>
                  <a:ea typeface="Times New Roman"/>
                  <a:cs typeface="Times New Roman"/>
                </a:endParaRPr>
              </a:p>
            </p:txBody>
          </p:sp>
          <p:sp>
            <p:nvSpPr>
              <p:cNvPr id="19" name="Text Box 491"/>
              <p:cNvSpPr txBox="1">
                <a:spLocks noChangeArrowheads="1"/>
              </p:cNvSpPr>
              <p:nvPr/>
            </p:nvSpPr>
            <p:spPr bwMode="auto">
              <a:xfrm>
                <a:off x="4844895" y="1916832"/>
                <a:ext cx="815340" cy="16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φακός L</a:t>
                </a:r>
                <a:r>
                  <a:rPr lang="en-US" sz="1100" baseline="-25000" dirty="0">
                    <a:effectLst/>
                    <a:latin typeface="Arial"/>
                    <a:ea typeface="Times New Roman"/>
                    <a:cs typeface="Times New Roman"/>
                  </a:rPr>
                  <a:t>0</a:t>
                </a:r>
                <a:endParaRPr lang="el-GR" sz="1100" dirty="0">
                  <a:effectLst/>
                  <a:latin typeface="Arial"/>
                  <a:ea typeface="Times New Roman"/>
                  <a:cs typeface="Times New Roman"/>
                </a:endParaRPr>
              </a:p>
            </p:txBody>
          </p:sp>
          <p:cxnSp>
            <p:nvCxnSpPr>
              <p:cNvPr id="20" name="Line 492"/>
              <p:cNvCxnSpPr/>
              <p:nvPr/>
            </p:nvCxnSpPr>
            <p:spPr bwMode="auto">
              <a:xfrm>
                <a:off x="3535525" y="2999507"/>
                <a:ext cx="635" cy="1238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493"/>
              <p:cNvCxnSpPr/>
              <p:nvPr/>
            </p:nvCxnSpPr>
            <p:spPr bwMode="auto">
              <a:xfrm>
                <a:off x="4054320" y="2999507"/>
                <a:ext cx="635" cy="1238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494"/>
              <p:cNvCxnSpPr/>
              <p:nvPr/>
            </p:nvCxnSpPr>
            <p:spPr bwMode="auto">
              <a:xfrm>
                <a:off x="3531080" y="3064277"/>
                <a:ext cx="523875" cy="63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 name="Text Box 495"/>
              <p:cNvSpPr txBox="1">
                <a:spLocks noChangeArrowheads="1"/>
              </p:cNvSpPr>
              <p:nvPr/>
            </p:nvSpPr>
            <p:spPr bwMode="auto">
              <a:xfrm>
                <a:off x="3647920" y="2992522"/>
                <a:ext cx="288925" cy="15367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f</a:t>
                </a:r>
                <a:r>
                  <a:rPr lang="en-US" sz="1100" baseline="-25000" dirty="0">
                    <a:effectLst/>
                    <a:latin typeface="Arial"/>
                    <a:ea typeface="Times New Roman"/>
                    <a:cs typeface="Times New Roman"/>
                  </a:rPr>
                  <a:t>α</a:t>
                </a:r>
                <a:r>
                  <a:rPr lang="en-US" sz="1100" baseline="-25000" dirty="0" err="1">
                    <a:effectLst/>
                    <a:latin typeface="Arial"/>
                    <a:ea typeface="Times New Roman"/>
                    <a:cs typeface="Times New Roman"/>
                  </a:rPr>
                  <a:t>ντ</a:t>
                </a:r>
                <a:endParaRPr lang="el-GR" sz="1100" dirty="0">
                  <a:effectLst/>
                  <a:latin typeface="Arial"/>
                  <a:ea typeface="Times New Roman"/>
                  <a:cs typeface="Times New Roman"/>
                </a:endParaRPr>
              </a:p>
            </p:txBody>
          </p:sp>
          <p:cxnSp>
            <p:nvCxnSpPr>
              <p:cNvPr id="24" name="Line 496"/>
              <p:cNvCxnSpPr/>
              <p:nvPr/>
            </p:nvCxnSpPr>
            <p:spPr bwMode="auto">
              <a:xfrm>
                <a:off x="5240500" y="3010302"/>
                <a:ext cx="635" cy="1238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Line 497"/>
              <p:cNvCxnSpPr/>
              <p:nvPr/>
            </p:nvCxnSpPr>
            <p:spPr bwMode="auto">
              <a:xfrm>
                <a:off x="4052415" y="3064277"/>
                <a:ext cx="1181100" cy="127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 name="Text Box 498"/>
              <p:cNvSpPr txBox="1">
                <a:spLocks noChangeArrowheads="1"/>
              </p:cNvSpPr>
              <p:nvPr/>
            </p:nvSpPr>
            <p:spPr bwMode="auto">
              <a:xfrm>
                <a:off x="4251805" y="2981092"/>
                <a:ext cx="767715" cy="1771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f</a:t>
                </a:r>
                <a:r>
                  <a:rPr lang="en-US" sz="1100" baseline="-25000" dirty="0">
                    <a:effectLst/>
                    <a:latin typeface="Arial"/>
                    <a:ea typeface="Times New Roman"/>
                    <a:cs typeface="Times New Roman"/>
                  </a:rPr>
                  <a:t>0</a:t>
                </a:r>
                <a:r>
                  <a:rPr lang="en-US" sz="1100" dirty="0">
                    <a:effectLst/>
                    <a:latin typeface="Arial"/>
                    <a:ea typeface="Times New Roman"/>
                    <a:cs typeface="Times New Roman"/>
                  </a:rPr>
                  <a:t> = 100 mm</a:t>
                </a:r>
                <a:endParaRPr lang="el-GR" sz="1100" dirty="0">
                  <a:effectLst/>
                  <a:latin typeface="Arial"/>
                  <a:ea typeface="Times New Roman"/>
                  <a:cs typeface="Times New Roman"/>
                </a:endParaRPr>
              </a:p>
            </p:txBody>
          </p:sp>
          <p:cxnSp>
            <p:nvCxnSpPr>
              <p:cNvPr id="27" name="Line 499"/>
              <p:cNvCxnSpPr/>
              <p:nvPr/>
            </p:nvCxnSpPr>
            <p:spPr bwMode="auto">
              <a:xfrm>
                <a:off x="2977995" y="2436897"/>
                <a:ext cx="1270" cy="2000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 name="Text Box 500"/>
              <p:cNvSpPr txBox="1">
                <a:spLocks noChangeArrowheads="1"/>
              </p:cNvSpPr>
              <p:nvPr/>
            </p:nvSpPr>
            <p:spPr bwMode="auto">
              <a:xfrm>
                <a:off x="2880840" y="2461662"/>
                <a:ext cx="174625" cy="12954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a:t>
                </a:r>
                <a:r>
                  <a:rPr lang="en-US" sz="11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9" name="Line 501"/>
              <p:cNvCxnSpPr/>
              <p:nvPr/>
            </p:nvCxnSpPr>
            <p:spPr bwMode="auto">
              <a:xfrm>
                <a:off x="5455130" y="2366412"/>
                <a:ext cx="2540" cy="43815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 Box 502"/>
              <p:cNvSpPr txBox="1">
                <a:spLocks noChangeArrowheads="1"/>
              </p:cNvSpPr>
              <p:nvPr/>
            </p:nvSpPr>
            <p:spPr bwMode="auto">
              <a:xfrm>
                <a:off x="5345275" y="2509287"/>
                <a:ext cx="217805" cy="1390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D</a:t>
                </a:r>
                <a:r>
                  <a:rPr lang="en-US" sz="11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32" name="Text Box 505"/>
              <p:cNvSpPr txBox="1">
                <a:spLocks noChangeArrowheads="1"/>
              </p:cNvSpPr>
              <p:nvPr/>
            </p:nvSpPr>
            <p:spPr bwMode="auto">
              <a:xfrm>
                <a:off x="2169640" y="2371492"/>
                <a:ext cx="584835" cy="294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δέσμη</a:t>
                </a:r>
                <a:endParaRPr lang="el-GR" sz="1100" dirty="0">
                  <a:effectLst/>
                  <a:latin typeface="Arial"/>
                  <a:ea typeface="Times New Roman"/>
                  <a:cs typeface="Times New Roman"/>
                </a:endParaRPr>
              </a:p>
              <a:p>
                <a:pPr algn="ctr">
                  <a:lnSpc>
                    <a:spcPct val="115000"/>
                  </a:lnSpc>
                  <a:spcAft>
                    <a:spcPts val="1000"/>
                  </a:spcAft>
                </a:pPr>
                <a:r>
                  <a:rPr lang="en-US" sz="1100" dirty="0">
                    <a:effectLst/>
                    <a:latin typeface="Arial"/>
                    <a:ea typeface="Times New Roman"/>
                    <a:cs typeface="Times New Roman"/>
                  </a:rPr>
                  <a:t>laser</a:t>
                </a:r>
                <a:endParaRPr lang="el-GR" sz="1100" dirty="0">
                  <a:effectLst/>
                  <a:latin typeface="Arial"/>
                  <a:ea typeface="Times New Roman"/>
                  <a:cs typeface="Times New Roman"/>
                </a:endParaRPr>
              </a:p>
            </p:txBody>
          </p:sp>
        </p:grpSp>
        <p:graphicFrame>
          <p:nvGraphicFramePr>
            <p:cNvPr id="36" name="Αντικείμενο 35"/>
            <p:cNvGraphicFramePr>
              <a:graphicFrameLocks noChangeAspect="1"/>
            </p:cNvGraphicFramePr>
            <p:nvPr>
              <p:extLst/>
            </p:nvPr>
          </p:nvGraphicFramePr>
          <p:xfrm>
            <a:off x="6732240" y="2563601"/>
            <a:ext cx="828675" cy="428625"/>
          </p:xfrm>
          <a:graphic>
            <a:graphicData uri="http://schemas.openxmlformats.org/presentationml/2006/ole">
              <mc:AlternateContent xmlns:mc="http://schemas.openxmlformats.org/markup-compatibility/2006">
                <mc:Choice xmlns:v="urn:schemas-microsoft-com:vml" Requires="v">
                  <p:oleObj spid="_x0000_s1030" name="Εξίσωση" r:id="rId4" imgW="825500" imgH="431800" progId="Equation.3">
                    <p:embed/>
                  </p:oleObj>
                </mc:Choice>
                <mc:Fallback>
                  <p:oleObj name="Εξίσωση" r:id="rId4" imgW="825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563601"/>
                          <a:ext cx="8286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737860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Ευθυγράμμιση διάταξης </a:t>
            </a:r>
            <a:r>
              <a:rPr lang="el-GR" sz="3200" b="0" dirty="0" smtClean="0"/>
              <a:t>(5 </a:t>
            </a:r>
            <a:r>
              <a:rPr lang="el-GR" sz="3200" b="0" dirty="0"/>
              <a:t>από </a:t>
            </a:r>
            <a:r>
              <a:rPr lang="el-GR" sz="3200" b="0" dirty="0" smtClean="0"/>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Τοποθετούμε στην οπτική τράπεζα και τα υπόλοιπα στοιχεία της διάταξης, δηλαδή τη βάση στήριξης </a:t>
                </a:r>
                <a14:m>
                  <m:oMath xmlns:m="http://schemas.openxmlformats.org/officeDocument/2006/math">
                    <m:sSub>
                      <m:sSubPr>
                        <m:ctrlPr>
                          <a:rPr lang="el-GR" i="1">
                            <a:latin typeface="Cambria Math"/>
                          </a:rPr>
                        </m:ctrlPr>
                      </m:sSubPr>
                      <m:e>
                        <m:r>
                          <a:rPr lang="el-GR" i="1">
                            <a:latin typeface="Cambria Math" panose="02040503050406030204" pitchFamily="18" charset="0"/>
                          </a:rPr>
                          <m:t>𝑃</m:t>
                        </m:r>
                      </m:e>
                      <m:sub>
                        <m:r>
                          <a:rPr lang="el-GR" i="1">
                            <a:latin typeface="Cambria Math" panose="02040503050406030204" pitchFamily="18" charset="0"/>
                          </a:rPr>
                          <m:t>1</m:t>
                        </m:r>
                      </m:sub>
                    </m:sSub>
                  </m:oMath>
                </a14:m>
                <a:r>
                  <a:rPr lang="el-GR" dirty="0"/>
                  <a:t> των αντικειμένων, το φακό </a:t>
                </a:r>
                <a14:m>
                  <m:oMath xmlns:m="http://schemas.openxmlformats.org/officeDocument/2006/math">
                    <m:sSub>
                      <m:sSubPr>
                        <m:ctrlPr>
                          <a:rPr lang="el-GR" i="1">
                            <a:latin typeface="Cambria Math"/>
                          </a:rPr>
                        </m:ctrlPr>
                      </m:sSubPr>
                      <m:e>
                        <m:r>
                          <a:rPr lang="el-GR" i="1">
                            <a:latin typeface="Cambria Math" panose="02040503050406030204" pitchFamily="18" charset="0"/>
                          </a:rPr>
                          <m:t>𝐿</m:t>
                        </m:r>
                      </m:e>
                      <m:sub>
                        <m:r>
                          <a:rPr lang="el-GR" i="1">
                            <a:latin typeface="Cambria Math" panose="02040503050406030204" pitchFamily="18" charset="0"/>
                          </a:rPr>
                          <m:t>1</m:t>
                        </m:r>
                      </m:sub>
                    </m:sSub>
                  </m:oMath>
                </a14:m>
                <a:r>
                  <a:rPr lang="el-GR" dirty="0"/>
                  <a:t>, τη βάση στήριξης </a:t>
                </a:r>
                <a14:m>
                  <m:oMath xmlns:m="http://schemas.openxmlformats.org/officeDocument/2006/math">
                    <m:sSub>
                      <m:sSubPr>
                        <m:ctrlPr>
                          <a:rPr lang="el-GR" i="1">
                            <a:latin typeface="Cambria Math"/>
                          </a:rPr>
                        </m:ctrlPr>
                      </m:sSubPr>
                      <m:e>
                        <m:r>
                          <a:rPr lang="el-GR" i="1">
                            <a:latin typeface="Cambria Math" panose="02040503050406030204" pitchFamily="18" charset="0"/>
                          </a:rPr>
                          <m:t>𝑃</m:t>
                        </m:r>
                      </m:e>
                      <m:sub>
                        <m:r>
                          <a:rPr lang="el-GR" i="1">
                            <a:latin typeface="Cambria Math" panose="02040503050406030204" pitchFamily="18" charset="0"/>
                          </a:rPr>
                          <m:t>2</m:t>
                        </m:r>
                      </m:sub>
                    </m:sSub>
                  </m:oMath>
                </a14:m>
                <a:r>
                  <a:rPr lang="el-GR" dirty="0"/>
                  <a:t> των φίλτρων, το φακό </a:t>
                </a:r>
                <a14:m>
                  <m:oMath xmlns:m="http://schemas.openxmlformats.org/officeDocument/2006/math">
                    <m:sSub>
                      <m:sSubPr>
                        <m:ctrlPr>
                          <a:rPr lang="el-GR" i="1">
                            <a:latin typeface="Cambria Math"/>
                          </a:rPr>
                        </m:ctrlPr>
                      </m:sSubPr>
                      <m:e>
                        <m:r>
                          <a:rPr lang="el-GR" i="1">
                            <a:latin typeface="Cambria Math" panose="02040503050406030204" pitchFamily="18" charset="0"/>
                          </a:rPr>
                          <m:t>𝐿</m:t>
                        </m:r>
                      </m:e>
                      <m:sub>
                        <m:r>
                          <a:rPr lang="el-GR" i="1">
                            <a:latin typeface="Cambria Math" panose="02040503050406030204" pitchFamily="18" charset="0"/>
                          </a:rPr>
                          <m:t>2</m:t>
                        </m:r>
                      </m:sub>
                    </m:sSub>
                  </m:oMath>
                </a14:m>
                <a:r>
                  <a:rPr lang="el-GR" dirty="0"/>
                  <a:t> και το πέτασμα. Σημείωση: οι θέσεις που θα τοποθετηθούν αυτά τα </a:t>
                </a:r>
                <a:r>
                  <a:rPr lang="el-GR" dirty="0" smtClean="0"/>
                  <a:t>αντικείμενα </a:t>
                </a:r>
                <a:r>
                  <a:rPr lang="el-GR" dirty="0"/>
                  <a:t>αναφέρονται στις επόμενες παραγράφους.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1">
                <a:blip r:embed="rId2"/>
                <a:stretch>
                  <a:fillRect l="-963" t="-1042" r="-133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4156492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Οπτικοί </a:t>
            </a:r>
            <a:r>
              <a:rPr lang="el-GR" dirty="0"/>
              <a:t>μετασχηματισμοί Fourier (διάταξη 2f) </a:t>
            </a:r>
          </a:p>
        </p:txBody>
      </p:sp>
      <p:sp>
        <p:nvSpPr>
          <p:cNvPr id="3" name="Θέση περιεχομένου 2"/>
          <p:cNvSpPr>
            <a:spLocks noGrp="1"/>
          </p:cNvSpPr>
          <p:nvPr>
            <p:ph idx="1"/>
          </p:nvPr>
        </p:nvSpPr>
        <p:spPr/>
        <p:txBody>
          <a:bodyPr/>
          <a:lstStyle/>
          <a:p>
            <a:r>
              <a:rPr lang="el-GR" dirty="0"/>
              <a:t>Όπως προαναφέραμε, όταν μια δέσμη παράλληλων ακτίνων φωτός περιθλάται και στη συνέχεια διέρχεται από συγκλίνοντα φακό, ο φακός εκτελεί οπτικά ένα μετασχηματισμό Fourier, δηλαδή η απεικόνιση περίθλασης στο εστιακό επίπεδο του φακού είναι ο μετασχηματισμός Fourier του προσπίπτοντος μετώπου κύματος</a:t>
            </a:r>
            <a:r>
              <a:rPr lang="el-GR" dirty="0" smtClean="0"/>
              <a:t>.</a:t>
            </a:r>
          </a:p>
          <a:p>
            <a:r>
              <a:rPr lang="el-GR" dirty="0"/>
              <a:t>Σ΄αυτή την ενότητα του πειράματος θα μετατρέψουμε τη διάταξη του Σχήματος 7 σε διάταξη 2</a:t>
            </a:r>
            <a:r>
              <a:rPr lang="en-US" dirty="0"/>
              <a:t>f</a:t>
            </a:r>
            <a:r>
              <a:rPr lang="el-GR" dirty="0"/>
              <a:t>, δηλαδή θα αφαιρέσουμε το φακό </a:t>
            </a:r>
            <a:r>
              <a:rPr lang="en-US" dirty="0"/>
              <a:t>L</a:t>
            </a:r>
            <a:r>
              <a:rPr lang="el-GR" baseline="-25000" dirty="0"/>
              <a:t>2 </a:t>
            </a:r>
            <a:r>
              <a:rPr lang="el-GR" dirty="0"/>
              <a:t>από την οπτική τράπεζα και θα μεταφέρουμε το πέτασμα στη θέση </a:t>
            </a:r>
            <a:r>
              <a:rPr lang="en-US" dirty="0"/>
              <a:t>P</a:t>
            </a:r>
            <a:r>
              <a:rPr lang="el-GR" baseline="-25000" dirty="0"/>
              <a:t>2</a:t>
            </a:r>
            <a:r>
              <a:rPr lang="el-GR" dirty="0"/>
              <a:t> (αφού αφαιρέσουμε επίσης τη βάση τοποθέτησης των φίλτρων).</a:t>
            </a:r>
            <a:endParaRPr lang="el-GR" b="1" dirty="0"/>
          </a:p>
          <a:p>
            <a:r>
              <a:rPr lang="el-GR" dirty="0"/>
              <a:t>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855097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Οπτικοί μετασχηματισμοί Fourier (διάταξη 2f) </a:t>
            </a:r>
            <a:r>
              <a:rPr lang="el-GR" sz="3200" b="0" dirty="0" smtClean="0"/>
              <a:t>(1 από 3)</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b="1" dirty="0"/>
              <a:t>Σημείωση:</a:t>
            </a:r>
            <a:r>
              <a:rPr lang="el-GR" dirty="0"/>
              <a:t> η βάση τοποθέτησης αντικειμένων </a:t>
            </a:r>
            <a:r>
              <a:rPr lang="en-US" dirty="0"/>
              <a:t>P</a:t>
            </a:r>
            <a:r>
              <a:rPr lang="el-GR" baseline="-25000" dirty="0"/>
              <a:t>1 </a:t>
            </a:r>
            <a:r>
              <a:rPr lang="el-GR" dirty="0"/>
              <a:t>και το πέτασμα ευρίσκονται εκατέρωθεν του φακού </a:t>
            </a:r>
            <a:r>
              <a:rPr lang="en-US" dirty="0"/>
              <a:t>L</a:t>
            </a:r>
            <a:r>
              <a:rPr lang="el-GR" baseline="-25000" dirty="0"/>
              <a:t>1 </a:t>
            </a:r>
            <a:r>
              <a:rPr lang="el-GR" dirty="0"/>
              <a:t>σε απόσταση 1</a:t>
            </a:r>
            <a:r>
              <a:rPr lang="en-US" dirty="0"/>
              <a:t>f</a:t>
            </a:r>
            <a:r>
              <a:rPr lang="el-GR" baseline="-25000" dirty="0"/>
              <a:t>1</a:t>
            </a:r>
            <a:r>
              <a:rPr lang="el-GR" dirty="0"/>
              <a:t> (</a:t>
            </a:r>
            <a:r>
              <a:rPr lang="en-US" dirty="0"/>
              <a:t>f</a:t>
            </a:r>
            <a:r>
              <a:rPr lang="el-GR" baseline="-25000" dirty="0"/>
              <a:t>1</a:t>
            </a:r>
            <a:r>
              <a:rPr lang="el-GR" dirty="0"/>
              <a:t> = 150 </a:t>
            </a:r>
            <a:r>
              <a:rPr lang="en-US" dirty="0"/>
              <a:t>cm</a:t>
            </a:r>
            <a:r>
              <a:rPr lang="el-GR" dirty="0"/>
              <a:t>) από το φακό.</a:t>
            </a:r>
            <a:endParaRPr lang="el-GR" b="1" dirty="0"/>
          </a:p>
          <a:p>
            <a:r>
              <a:rPr lang="el-GR" dirty="0"/>
              <a:t>Χρησιμοποιώντας, στη συνέχεια, διάφορα αντικείμενα (όπως για παράδειγμα οπτικά φράγματα διαφόρων σταθερών, μεταλλικά πλέγματα, οπές, σχισμές κ.λπ) τα οποία είναι δομημένα επάνω σε </a:t>
            </a:r>
            <a:r>
              <a:rPr lang="el-GR" dirty="0" smtClean="0"/>
              <a:t>σλάιντς </a:t>
            </a:r>
            <a:r>
              <a:rPr lang="el-GR" dirty="0"/>
              <a:t>θα παρατηρήσουμε και καταγράψουμε τις απεικονίσεις περίθλασης στο επίπεδο Fourier.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77186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Ένας μετασχηματισμός Fourier, δεν κωδικοποιεί μόνο ένα απλό ημιτονοειδές, αλλά ένα πλήθος ημιτονοειδών που διαμορφώνουν την εικόνα και επομένως ένα πλήθος χωρικών συχνοτήτων σε μια μεγάλη περιοχή που καλύπτει από χαμηλές έως πολύ υψηλές συχνότητες τις οποίες και μεταφέρει στο επίπεδο απεικόνισης. Για να γίνει πιο κατανοητό αυτό σκεφτείτε την περίπτωση ενός πρίσματος, όπου μια ακτίνα φωτός διασπάται σε ένα φάσμα χρωμάτων. Κατά την ίδια έννοια και ο μετασχηματισμός Fourier αναλύει μια συνάρτηση f(x) σε ένα φάσμα συχνοτήτων. Δεδομένου ότι η προσέγγιση Fourier πραγματεύεται τη διαδικασία οπτικής απεικόνισης ως φαινόμενο περίθλασης, πολλές πρακτικές εφαρμογές της περίθλασης  και όχι μόνο στην οπτική, χρησιμοποιούν ως εργαλείο τους μετασχηματισμούς Fourier.</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871547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Οπτικοί μετασχηματισμοί Fourier (διάταξη 2f) </a:t>
            </a:r>
            <a:r>
              <a:rPr lang="el-GR" sz="3600" b="0" dirty="0" smtClean="0"/>
              <a:t>(2 </a:t>
            </a:r>
            <a:r>
              <a:rPr lang="el-GR" sz="3600" b="0" dirty="0"/>
              <a:t>από </a:t>
            </a:r>
            <a:r>
              <a:rPr lang="el-GR" sz="3600" b="0" dirty="0" smtClean="0"/>
              <a:t>3)</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Τέλος, ειδικά για την περίπτωση των οπτικών φραγμάτων, θα υπολογίσουμε την απόσταση κάθε φωτεινού κροσσού από τον οπτικό άξονα του φακού. Προς τούτο θα εργαστούμε ως εξής: δεδομένης της σταθεράς d του οπτικού φράγματος (δηλαδή της απόστασης μεταξύ δυο διαδοχικών γραμμών), οι κροσσοί συμβολής θα παρατηρηθούν για συγκεκριμένες γωνίες που ικανοποιούν τη </a:t>
                </a:r>
                <a:r>
                  <a:rPr lang="el-GR" dirty="0" smtClean="0"/>
                  <a:t>σχέση</a:t>
                </a:r>
                <a:r>
                  <a:rPr lang="en-US" dirty="0" smtClean="0"/>
                  <a:t>: </a:t>
                </a:r>
              </a:p>
              <a:p>
                <a:pPr marL="0" indent="0" algn="ctr">
                  <a:buNone/>
                </a:pPr>
                <a14:m>
                  <m:oMath xmlns:m="http://schemas.openxmlformats.org/officeDocument/2006/math">
                    <m:r>
                      <a:rPr lang="el-GR" i="1">
                        <a:latin typeface="Cambria Math" panose="02040503050406030204" pitchFamily="18" charset="0"/>
                      </a:rPr>
                      <m:t>𝑚</m:t>
                    </m:r>
                    <m:r>
                      <a:rPr lang="el-GR" i="1">
                        <a:latin typeface="Cambria Math" panose="02040503050406030204" pitchFamily="18" charset="0"/>
                      </a:rPr>
                      <m:t>𝜆</m:t>
                    </m:r>
                    <m:r>
                      <a:rPr lang="el-GR" i="1">
                        <a:latin typeface="Cambria Math" panose="02040503050406030204" pitchFamily="18" charset="0"/>
                      </a:rPr>
                      <m:t>=</m:t>
                    </m:r>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sin</m:t>
                        </m:r>
                      </m:fName>
                      <m:e>
                        <m:r>
                          <a:rPr lang="el-GR" i="1">
                            <a:latin typeface="Cambria Math" panose="02040503050406030204" pitchFamily="18" charset="0"/>
                          </a:rPr>
                          <m:t>𝜃</m:t>
                        </m:r>
                      </m:e>
                    </m:func>
                  </m:oMath>
                </a14:m>
                <a:r>
                  <a:rPr lang="en-US" i="1" dirty="0"/>
                  <a:t> </a:t>
                </a:r>
                <a:r>
                  <a:rPr lang="el-GR" dirty="0"/>
                  <a:t>όπου </a:t>
                </a:r>
                <a14:m>
                  <m:oMath xmlns:m="http://schemas.openxmlformats.org/officeDocument/2006/math">
                    <m:r>
                      <a:rPr lang="el-GR" i="1">
                        <a:latin typeface="Cambria Math" panose="02040503050406030204" pitchFamily="18" charset="0"/>
                      </a:rPr>
                      <m:t>𝑚</m:t>
                    </m:r>
                    <m:r>
                      <a:rPr lang="el-GR" i="1">
                        <a:latin typeface="Cambria Math" panose="02040503050406030204" pitchFamily="18" charset="0"/>
                      </a:rPr>
                      <m:t>=±1,±2,±3,…</m:t>
                    </m:r>
                  </m:oMath>
                </a14:m>
                <a:r>
                  <a:rPr lang="el-GR" dirty="0"/>
                  <a:t>  (2)</a:t>
                </a:r>
              </a:p>
              <a:p>
                <a:r>
                  <a:rPr lang="el-GR" dirty="0"/>
                  <a:t>Σ</a:t>
                </a:r>
                <a:r>
                  <a:rPr lang="el-GR" dirty="0" smtClean="0"/>
                  <a:t>το </a:t>
                </a:r>
                <a:r>
                  <a:rPr lang="el-GR" dirty="0"/>
                  <a:t>επίπεδο </a:t>
                </a:r>
                <a:r>
                  <a:rPr lang="en-US" dirty="0"/>
                  <a:t>Fourier</a:t>
                </a:r>
                <a:r>
                  <a:rPr lang="el-GR" dirty="0"/>
                  <a:t> αυτά τα μέγιστα θα παρατηρηθούν σε αποστάσεις </a:t>
                </a:r>
                <a:r>
                  <a:rPr lang="en-US" dirty="0">
                    <a:sym typeface="Symbol"/>
                  </a:rPr>
                  <a:t></a:t>
                </a:r>
                <a:r>
                  <a:rPr lang="el-GR" dirty="0"/>
                  <a:t> 2</a:t>
                </a:r>
                <a:r>
                  <a:rPr lang="en-US" dirty="0"/>
                  <a:t>f</a:t>
                </a:r>
                <a:r>
                  <a:rPr lang="el-GR" baseline="-25000" dirty="0"/>
                  <a:t>1</a:t>
                </a:r>
                <a:r>
                  <a:rPr lang="en-US" dirty="0"/>
                  <a:t>tan</a:t>
                </a:r>
                <a:r>
                  <a:rPr lang="el-GR" dirty="0"/>
                  <a:t>θ από τον οπτικό άξονα του φακού, </a:t>
                </a:r>
                <a:r>
                  <a:rPr lang="el-GR" dirty="0" smtClean="0"/>
                  <a:t>δηλαδή</a:t>
                </a:r>
                <a:r>
                  <a:rPr lang="en-US" dirty="0" smtClean="0"/>
                  <a:t>:</a:t>
                </a:r>
                <a:endParaRPr lang="el-GR" dirty="0" smtClean="0"/>
              </a:p>
              <a:p>
                <a:pPr marL="0" indent="0" algn="ctr">
                  <a:buNone/>
                </a:pPr>
                <a14:m>
                  <m:oMath xmlns:m="http://schemas.openxmlformats.org/officeDocument/2006/math">
                    <m:sSub>
                      <m:sSubPr>
                        <m:ctrlPr>
                          <a:rPr lang="el-GR"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𝑚</m:t>
                        </m:r>
                      </m:sub>
                    </m:sSub>
                    <m:r>
                      <a:rPr lang="el-GR" i="1">
                        <a:latin typeface="Cambria Math" panose="02040503050406030204" pitchFamily="18" charset="0"/>
                      </a:rPr>
                      <m:t>≅2</m:t>
                    </m:r>
                    <m:sSub>
                      <m:sSubPr>
                        <m:ctrlPr>
                          <a:rPr lang="el-GR" i="1">
                            <a:latin typeface="Cambria Math"/>
                          </a:rPr>
                        </m:ctrlPr>
                      </m:sSubPr>
                      <m:e>
                        <m:r>
                          <a:rPr lang="en-US" i="1">
                            <a:latin typeface="Cambria Math" panose="02040503050406030204" pitchFamily="18" charset="0"/>
                          </a:rPr>
                          <m:t>𝑓</m:t>
                        </m:r>
                      </m:e>
                      <m:sub>
                        <m:r>
                          <a:rPr lang="el-GR" i="1">
                            <a:latin typeface="Cambria Math" panose="02040503050406030204" pitchFamily="18" charset="0"/>
                          </a:rPr>
                          <m:t>1</m:t>
                        </m:r>
                      </m:sub>
                    </m:sSub>
                    <m:func>
                      <m:funcPr>
                        <m:ctrlPr>
                          <a:rPr lang="el-GR" i="1">
                            <a:latin typeface="Cambria Math"/>
                          </a:rPr>
                        </m:ctrlPr>
                      </m:funcPr>
                      <m:fName>
                        <m:r>
                          <m:rPr>
                            <m:sty m:val="p"/>
                          </m:rPr>
                          <a:rPr lang="en-US">
                            <a:latin typeface="Cambria Math" panose="02040503050406030204" pitchFamily="18" charset="0"/>
                          </a:rPr>
                          <m:t>tan</m:t>
                        </m:r>
                      </m:fName>
                      <m:e>
                        <m:r>
                          <a:rPr lang="el-GR" i="1">
                            <a:latin typeface="Cambria Math" panose="02040503050406030204" pitchFamily="18" charset="0"/>
                          </a:rPr>
                          <m:t>𝜃</m:t>
                        </m:r>
                      </m:e>
                    </m:func>
                  </m:oMath>
                </a14:m>
                <a:r>
                  <a:rPr lang="el-GR" dirty="0"/>
                  <a:t>  (3)</a:t>
                </a:r>
              </a:p>
              <a:p>
                <a:pPr marL="0" indent="0" algn="ctr">
                  <a:buNone/>
                </a:pPr>
                <a:endParaRPr lang="en-US" dirty="0" smtClean="0"/>
              </a:p>
              <a:p>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6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3048623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Οπτικοί μετασχηματισμοί Fourier (διάταξη 2f) </a:t>
            </a:r>
            <a:r>
              <a:rPr lang="el-GR" sz="3600" b="0" dirty="0" smtClean="0"/>
              <a:t>(3 </a:t>
            </a:r>
            <a:r>
              <a:rPr lang="el-GR" sz="3600" b="0" dirty="0"/>
              <a:t>από </a:t>
            </a:r>
            <a:r>
              <a:rPr lang="el-GR" sz="3600" b="0" dirty="0" smtClean="0"/>
              <a:t>3)</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916832"/>
                <a:ext cx="8229600" cy="4320480"/>
              </a:xfrm>
            </p:spPr>
            <p:txBody>
              <a:bodyPr/>
              <a:lstStyle/>
              <a:p>
                <a:r>
                  <a:rPr lang="el-GR" dirty="0"/>
                  <a:t>Από τη σχέση (2) θα προσδιορίσουμε, για κάθε κροσσό, τη γωνία στην οποία </a:t>
                </a:r>
                <a:r>
                  <a:rPr lang="el-GR" dirty="0" smtClean="0"/>
                  <a:t>σχηματίζεται </a:t>
                </a:r>
                <a:r>
                  <a:rPr lang="el-GR" dirty="0"/>
                  <a:t>και από τη σχέση (3) θα υπολογίσουμε την απόσταση </a:t>
                </a:r>
                <a14:m>
                  <m:oMath xmlns:m="http://schemas.openxmlformats.org/officeDocument/2006/math">
                    <m:sSub>
                      <m:sSubPr>
                        <m:ctrlPr>
                          <a:rPr lang="el-GR"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𝑚</m:t>
                        </m:r>
                      </m:sub>
                    </m:sSub>
                  </m:oMath>
                </a14:m>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916832"/>
                <a:ext cx="8229600" cy="4320480"/>
              </a:xfrm>
              <a:blipFill rotWithShape="0">
                <a:blip r:embed="rId2"/>
                <a:stretch>
                  <a:fillRect l="-963" t="-112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271805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Ανασύνθεση και επεξεργασία εικόνας – Φιλτράρισμα χωρικών συχνοτήτων (διάταξη 4 f</a:t>
            </a:r>
            <a:r>
              <a:rPr lang="el-GR" sz="3000" dirty="0" smtClean="0"/>
              <a:t>)</a:t>
            </a:r>
            <a:r>
              <a:rPr lang="en-US" sz="3000" dirty="0" smtClean="0"/>
              <a:t> </a:t>
            </a:r>
            <a:r>
              <a:rPr lang="en-US" sz="3000" b="0" dirty="0" smtClean="0"/>
              <a:t>(1 </a:t>
            </a:r>
            <a:r>
              <a:rPr lang="el-GR" sz="3000" b="0" dirty="0" smtClean="0"/>
              <a:t>από</a:t>
            </a:r>
            <a:r>
              <a:rPr lang="en-US" sz="3000" b="0" dirty="0" smtClean="0"/>
              <a:t> </a:t>
            </a:r>
            <a:r>
              <a:rPr lang="el-GR" sz="3000" b="0" dirty="0" smtClean="0"/>
              <a:t>2</a:t>
            </a:r>
            <a:r>
              <a:rPr lang="en-US" sz="3000" b="0" dirty="0" smtClean="0"/>
              <a:t>)</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smtClean="0"/>
                  <a:t>Σ΄αυτό</a:t>
                </a:r>
                <a:r>
                  <a:rPr lang="el-GR" dirty="0"/>
                  <a:t> το τμήμα του πειράματος θα δημιουργήσουμε ένα σύστημα επεξεργασίας </a:t>
                </a:r>
                <a:r>
                  <a:rPr lang="el-GR" dirty="0" smtClean="0"/>
                  <a:t>οπτικού </a:t>
                </a:r>
                <a:r>
                  <a:rPr lang="el-GR" dirty="0"/>
                  <a:t>σήματος (διάταξη 4f). Θα απεικονίζουμε το μετασχηματισμό Fourier του </a:t>
                </a:r>
                <a:r>
                  <a:rPr lang="el-GR" dirty="0" smtClean="0"/>
                  <a:t>σήματος </a:t>
                </a:r>
                <a:r>
                  <a:rPr lang="el-GR" dirty="0"/>
                  <a:t>εισόδου, χρησιμοποιώντας το φακό </a:t>
                </a:r>
                <a14:m>
                  <m:oMath xmlns:m="http://schemas.openxmlformats.org/officeDocument/2006/math">
                    <m:sSub>
                      <m:sSubPr>
                        <m:ctrlPr>
                          <a:rPr lang="el-GR" i="1" dirty="0" smtClean="0">
                            <a:latin typeface="Cambria Math"/>
                          </a:rPr>
                        </m:ctrlPr>
                      </m:sSubPr>
                      <m:e>
                        <m:r>
                          <m:rPr>
                            <m:sty m:val="p"/>
                          </m:rPr>
                          <a:rPr lang="en-US" b="0" i="0" dirty="0" smtClean="0">
                            <a:latin typeface="Cambria Math"/>
                          </a:rPr>
                          <m:t>L</m:t>
                        </m:r>
                      </m:e>
                      <m:sub>
                        <m:r>
                          <a:rPr lang="en-US" b="0" i="1" dirty="0" smtClean="0">
                            <a:latin typeface="Cambria Math"/>
                          </a:rPr>
                          <m:t>1</m:t>
                        </m:r>
                      </m:sub>
                    </m:sSub>
                  </m:oMath>
                </a14:m>
                <a:r>
                  <a:rPr lang="el-GR" dirty="0"/>
                  <a:t>, θα φιλτράρουμε το μετασχηματισμό τοποθετώντας διάφορα φίλτρα στο επίπεδο Fourier και θα ανασυνθέτουμε το σήμα πραγματοποιώντας τον αντίστροφο μετασχηματισμό Fourier με τη χρήση του φακού </a:t>
                </a:r>
                <a14:m>
                  <m:oMath xmlns:m="http://schemas.openxmlformats.org/officeDocument/2006/math">
                    <m:sSub>
                      <m:sSubPr>
                        <m:ctrlPr>
                          <a:rPr lang="el-GR" i="1" dirty="0">
                            <a:latin typeface="Cambria Math"/>
                          </a:rPr>
                        </m:ctrlPr>
                      </m:sSubPr>
                      <m:e>
                        <m:r>
                          <m:rPr>
                            <m:sty m:val="p"/>
                          </m:rPr>
                          <a:rPr lang="en-US" dirty="0">
                            <a:latin typeface="Cambria Math"/>
                          </a:rPr>
                          <m:t>L</m:t>
                        </m:r>
                      </m:e>
                      <m:sub>
                        <m:r>
                          <a:rPr lang="en-US" b="0" i="1" dirty="0" smtClean="0">
                            <a:latin typeface="Cambria Math"/>
                          </a:rPr>
                          <m:t>2</m:t>
                        </m:r>
                      </m:sub>
                    </m:sSub>
                  </m:oMath>
                </a14:m>
                <a:r>
                  <a:rPr lang="el-GR" dirty="0"/>
                  <a:t>. Μια τυπική διάταξη ενός τέτοιου συστήματος, παρουσιάζεται στο Σχήμα 7.</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96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314446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000" dirty="0"/>
              <a:t>Ανασύνθεση και επεξεργασία εικόνας – Φιλτράρισμα χωρικών συχνοτήτων (διάταξη 4 f)</a:t>
            </a:r>
            <a:r>
              <a:rPr lang="en-US" sz="3000" dirty="0"/>
              <a:t> </a:t>
            </a:r>
            <a:r>
              <a:rPr lang="en-US" sz="3000" b="0" dirty="0" smtClean="0"/>
              <a:t>(</a:t>
            </a:r>
            <a:r>
              <a:rPr lang="el-GR" sz="3000" b="0" dirty="0" smtClean="0"/>
              <a:t>2</a:t>
            </a:r>
            <a:r>
              <a:rPr lang="en-US" sz="3000" b="0" dirty="0" smtClean="0"/>
              <a:t> </a:t>
            </a:r>
            <a:r>
              <a:rPr lang="el-GR" sz="3000" b="0" dirty="0"/>
              <a:t>από</a:t>
            </a:r>
            <a:r>
              <a:rPr lang="en-US" sz="3000" b="0" dirty="0"/>
              <a:t> </a:t>
            </a:r>
            <a:r>
              <a:rPr lang="el-GR" sz="3000" b="0" dirty="0" smtClean="0"/>
              <a:t>2</a:t>
            </a:r>
            <a:r>
              <a:rPr lang="en-US" sz="3000" b="0" dirty="0" smtClean="0"/>
              <a:t>)</a:t>
            </a:r>
            <a:endParaRPr lang="el-GR" sz="3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Εδώ να υπενθυμίσουμε ότι οι υψηλές χωρικές συχνότητες διαμορφώνουν τις γρήγορες και διακριτές μεταβολές της έντασης ενός σήματος: λεπτομέρειες, θόρυβος, παρυφές (άκρα) </a:t>
                </a:r>
                <a:r>
                  <a:rPr lang="el-GR" dirty="0"/>
                  <a:t>κ.λπ, ενώ οι χαμηλές συχνότητες ευθύνονται για τις σταδιακές και ομαλές μεταβολές της έντασης: γενική εικόνα της κατανομής της έντασης, ευρείς περιοχές όπου παρατηρείται ομαλή μεταβολή της κ.λπ.</a:t>
                </a:r>
              </a:p>
              <a:p>
                <a:r>
                  <a:rPr lang="el-GR" dirty="0"/>
                  <a:t>Για την πραγματοποίηση της διάταξης 4f θα αφαιρέσουμε το πέτασμα από τη θέση </a:t>
                </a:r>
                <a14:m>
                  <m:oMath xmlns:m="http://schemas.openxmlformats.org/officeDocument/2006/math">
                    <m:sSub>
                      <m:sSubPr>
                        <m:ctrlPr>
                          <a:rPr lang="el-GR" i="1" dirty="0">
                            <a:latin typeface="Cambria Math"/>
                          </a:rPr>
                        </m:ctrlPr>
                      </m:sSubPr>
                      <m:e>
                        <m:r>
                          <m:rPr>
                            <m:sty m:val="p"/>
                          </m:rPr>
                          <a:rPr lang="en-US" b="0" i="0" dirty="0" smtClean="0">
                            <a:latin typeface="Cambria Math"/>
                          </a:rPr>
                          <m:t>P</m:t>
                        </m:r>
                      </m:e>
                      <m:sub>
                        <m:r>
                          <a:rPr lang="en-US" i="1" dirty="0">
                            <a:latin typeface="Cambria Math"/>
                          </a:rPr>
                          <m:t>1</m:t>
                        </m:r>
                      </m:sub>
                    </m:sSub>
                  </m:oMath>
                </a14:m>
                <a:r>
                  <a:rPr lang="el-GR" dirty="0"/>
                  <a:t> και στη θέση του θα τοποθετήσουμε τη βάση τοποθέτησης των φίλτρων. Στη συνέχεια θα τοποθετήσουμε το φακό </a:t>
                </a:r>
                <a14:m>
                  <m:oMath xmlns:m="http://schemas.openxmlformats.org/officeDocument/2006/math">
                    <m:sSub>
                      <m:sSubPr>
                        <m:ctrlPr>
                          <a:rPr lang="el-GR" i="1" dirty="0">
                            <a:latin typeface="Cambria Math"/>
                          </a:rPr>
                        </m:ctrlPr>
                      </m:sSubPr>
                      <m:e>
                        <m:r>
                          <m:rPr>
                            <m:sty m:val="p"/>
                          </m:rPr>
                          <a:rPr lang="en-US" dirty="0">
                            <a:latin typeface="Cambria Math"/>
                          </a:rPr>
                          <m:t>L</m:t>
                        </m:r>
                      </m:e>
                      <m:sub>
                        <m:r>
                          <a:rPr lang="el-GR" b="0" i="1" dirty="0" smtClean="0">
                            <a:latin typeface="Cambria Math"/>
                          </a:rPr>
                          <m:t>2</m:t>
                        </m:r>
                      </m:sub>
                    </m:sSub>
                  </m:oMath>
                </a14:m>
                <a:r>
                  <a:rPr lang="el-GR" dirty="0"/>
                  <a:t> σε απόσταση </a:t>
                </a:r>
                <a14:m>
                  <m:oMath xmlns:m="http://schemas.openxmlformats.org/officeDocument/2006/math">
                    <m:sSub>
                      <m:sSubPr>
                        <m:ctrlPr>
                          <a:rPr lang="el-GR" i="1" dirty="0" smtClean="0">
                            <a:latin typeface="Cambria Math"/>
                          </a:rPr>
                        </m:ctrlPr>
                      </m:sSubPr>
                      <m:e>
                        <m:r>
                          <a:rPr lang="en-US" b="0" i="1" dirty="0" smtClean="0">
                            <a:latin typeface="Cambria Math"/>
                          </a:rPr>
                          <m:t>𝑓</m:t>
                        </m:r>
                      </m:e>
                      <m:sub>
                        <m:r>
                          <a:rPr lang="el-GR" b="0" i="1" dirty="0" smtClean="0">
                            <a:latin typeface="Cambria Math"/>
                          </a:rPr>
                          <m:t>2</m:t>
                        </m:r>
                      </m:sub>
                    </m:sSub>
                  </m:oMath>
                </a14:m>
                <a:r>
                  <a:rPr lang="el-GR" dirty="0"/>
                  <a:t> από τη βάση τοποθέτησης των φίλτρων. Τέλος θα τοποθετήσουμε το πέτασμα σε απόσταση </a:t>
                </a:r>
                <a14:m>
                  <m:oMath xmlns:m="http://schemas.openxmlformats.org/officeDocument/2006/math">
                    <m:sSub>
                      <m:sSubPr>
                        <m:ctrlPr>
                          <a:rPr lang="el-GR" i="1" dirty="0">
                            <a:latin typeface="Cambria Math"/>
                          </a:rPr>
                        </m:ctrlPr>
                      </m:sSubPr>
                      <m:e>
                        <m:r>
                          <a:rPr lang="en-US" i="1" dirty="0">
                            <a:latin typeface="Cambria Math"/>
                          </a:rPr>
                          <m:t>𝑓</m:t>
                        </m:r>
                      </m:e>
                      <m:sub>
                        <m:r>
                          <a:rPr lang="el-GR" i="1" dirty="0">
                            <a:latin typeface="Cambria Math"/>
                          </a:rPr>
                          <m:t>2</m:t>
                        </m:r>
                      </m:sub>
                    </m:sSub>
                  </m:oMath>
                </a14:m>
                <a:r>
                  <a:rPr lang="el-GR" dirty="0"/>
                  <a:t> από το φακό. </a:t>
                </a:r>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333" b="-36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3006412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Διάταξη </a:t>
            </a:r>
            <a:r>
              <a:rPr lang="el-GR" dirty="0"/>
              <a:t>2</a:t>
            </a:r>
            <a:r>
              <a:rPr lang="en-US" dirty="0"/>
              <a:t>f</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744258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Διάταξη </a:t>
            </a:r>
            <a:r>
              <a:rPr lang="el-GR" dirty="0"/>
              <a:t>4</a:t>
            </a:r>
            <a:r>
              <a:rPr lang="en-US" dirty="0" smtClean="0"/>
              <a:t>f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p:txBody>
          <a:bodyPr/>
          <a:lstStyle/>
          <a:p>
            <a:pPr marL="914400" lvl="1" indent="-457200">
              <a:buFont typeface="+mj-lt"/>
              <a:buAutoNum type="arabicPeriod"/>
            </a:pPr>
            <a:r>
              <a:rPr lang="el-GR" sz="2400" dirty="0"/>
              <a:t>Ευθυγραμμίζουμε τη δέσμη του laser σύμφωνα με τις οδηγίες της παραγράφου 2.1 και διαμορφώνουμε το σύστημα σε διάταξη 2f (δηλαδή μέχρι το σημείο που παρατηρούμε την απεικόνιση περίθλασης). Κατόπιν τοποθετούμε το φακό L2 για να πραγματοποιήσουμε το δεύτερο μετασχηματισμό Fourier.</a:t>
            </a:r>
            <a:endParaRPr lang="el-GR" sz="2000" dirty="0"/>
          </a:p>
          <a:p>
            <a:pPr marL="914400" lvl="1" indent="-457200">
              <a:buFont typeface="+mj-lt"/>
              <a:buAutoNum type="arabicPeriod"/>
            </a:pPr>
            <a:r>
              <a:rPr lang="el-GR" sz="2400" dirty="0"/>
              <a:t>Στη θέση P2  (επίπεδο Fourier που δημιουργεί ο φακός L1) τοποθετούμε το σλάϊντ που φέρει διάφραγμα με κυκλική οπή. Το διάφραγμα αυτό θα μας βοηθήσει να βρούμε ακριβώς τη θέση του φακού L2.</a:t>
            </a:r>
            <a:endParaRPr lang="el-GR" sz="20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4812467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52936"/>
            <a:ext cx="8229600" cy="908720"/>
          </a:xfrm>
          <a:ln w="25400">
            <a:solidFill>
              <a:schemeClr val="accent1"/>
            </a:solidFill>
          </a:ln>
        </p:spPr>
        <p:txBody>
          <a:bodyPr/>
          <a:lstStyle/>
          <a:p>
            <a:r>
              <a:rPr lang="el-GR" dirty="0" smtClean="0"/>
              <a:t>Εργασίες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993217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4</a:t>
            </a:r>
            <a:r>
              <a:rPr lang="en-US" dirty="0"/>
              <a:t>f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Τοποθετούμε </a:t>
            </a:r>
            <a:r>
              <a:rPr lang="el-GR" dirty="0"/>
              <a:t>το φακό L2 σε απόσταση f2 από το διάφραγμα και ένα κάτοπτρο πίσω από το φακό, σε απόσταση f2 επίσης. Παρατηρούμε το είδωλο της κυκλικής οπής στην πίσω πλευρά του διαφράγματος, ενώ ταυτόχρονα μετακινούμε τον φακό εμπρός – πίσω, κατά μήκος της οπτικής τράπεζας. Η ακριβής θέση του φακού θα είναι στο σημείο που το είδωλο της οπής θα είναι το πιο μικρό. Αφαιρούμε το σλάϊντ, χωρίς να αφαιρέσουμε τη βάση στήριξης. </a:t>
            </a:r>
          </a:p>
          <a:p>
            <a:pPr marL="457200" indent="-457200">
              <a:buFont typeface="+mj-lt"/>
              <a:buAutoNum type="arabicPeriod" startAt="3"/>
            </a:pPr>
            <a:r>
              <a:rPr lang="el-GR" dirty="0" smtClean="0"/>
              <a:t>Τοποθετούμε </a:t>
            </a:r>
            <a:r>
              <a:rPr lang="el-GR" dirty="0"/>
              <a:t>στη βάση στήριξης P1 διάφορα αντικείμενα και </a:t>
            </a:r>
            <a:r>
              <a:rPr lang="el-GR" dirty="0" smtClean="0"/>
              <a:t>παρατηρούμε/καταγράφουμε </a:t>
            </a:r>
            <a:r>
              <a:rPr lang="el-GR" dirty="0"/>
              <a:t>την εικόνα τους στο πέτασμα το οποίο τοποθετούμε στη θέση του κατόπτρου.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9377642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Οπτική </a:t>
            </a:r>
            <a:r>
              <a:rPr lang="en-US" dirty="0" smtClean="0"/>
              <a:t>Fourier</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Σύμφωνα με τη θεωρία Fourier, σχεδόν όλες οι περιοδικές συναρτήσεις μπορεί να συντεθούν από ένα άθροισμα αρμονικών όρων (δηλαδή από ημιτονικές ή </a:t>
            </a:r>
            <a:r>
              <a:rPr lang="el-GR" dirty="0" smtClean="0"/>
              <a:t>συνημιτονικές </a:t>
            </a:r>
            <a:r>
              <a:rPr lang="el-GR" dirty="0"/>
              <a:t>συνιστώσες) που παρουσιάζουν διαφορετικά πλάτη και συχνότητες. </a:t>
            </a:r>
            <a:r>
              <a:rPr lang="el-GR" dirty="0" smtClean="0"/>
              <a:t>Οπωσδήποτε </a:t>
            </a:r>
            <a:r>
              <a:rPr lang="el-GR" dirty="0"/>
              <a:t>όμως η ανάλυση δεν περιορίζεται μόνο στις περιοδικές συναρτήσεις σε σχέση με τις αρμονικές τους, αλλά επεκτείνεται και στις μη περιοδικές (για παράδειγμα </a:t>
            </a:r>
            <a:r>
              <a:rPr lang="el-GR" dirty="0" smtClean="0"/>
              <a:t>θόρυβος</a:t>
            </a:r>
            <a:r>
              <a:rPr lang="el-GR" dirty="0"/>
              <a:t>), οι οποίες μπορούν να αναλυθούν στις συνιστώσες συχνότητές τους. Ο </a:t>
            </a:r>
            <a:r>
              <a:rPr lang="el-GR" dirty="0" smtClean="0"/>
              <a:t>μετασχηματισμός </a:t>
            </a:r>
            <a:r>
              <a:rPr lang="el-GR" dirty="0"/>
              <a:t>Fourier μιας συνάρτησης διαμορφώνει επομένως ένα συνεχές φάσμα </a:t>
            </a:r>
            <a:r>
              <a:rPr lang="el-GR" dirty="0" smtClean="0"/>
              <a:t>συχνοτήτων </a:t>
            </a:r>
            <a:r>
              <a:rPr lang="el-GR" dirty="0"/>
              <a:t>(ένα σήμα δηλαδή), όπου η σπουδαιότητα της κάθε συχνότητας καθορίζεται από το αντίστοιχο πλάτος της. Υψούμενος δε στο τετράγωνο απεικονίζει την κατανομή της έντασης.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43244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7:</a:t>
            </a:r>
            <a:r>
              <a:rPr lang="el-GR" sz="2000" dirty="0" smtClean="0"/>
              <a:t> </a:t>
            </a:r>
            <a:r>
              <a:rPr lang="el-GR" sz="2000" dirty="0"/>
              <a:t>Οπτική </a:t>
            </a:r>
            <a:r>
              <a:rPr lang="en-US" sz="2000" dirty="0" smtClean="0"/>
              <a:t>Fourier</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16886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672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696976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62521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Οπτική </a:t>
            </a:r>
            <a:r>
              <a:rPr lang="en-US" dirty="0"/>
              <a:t>Fourier</a:t>
            </a:r>
            <a:r>
              <a:rPr lang="el-GR" dirty="0"/>
              <a:t>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Έτσι ένας μετασχηματισμός Fourier θα μας δώσει την κατανομή  της έντασης κατά την απεικόνιση της περίθλασης ενός αντικειμένου, δεδομένου ότι η απεικόνιση περίθλασης διαιρεί ένα οπτικό σήμα σε μια σειρά από χωρικές συχνότητες, των οποίων η σπουδαιότητα καθορίζεται από την κατανομή της έντασης.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63301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Συμβολή κυμάτων </a:t>
            </a:r>
            <a:r>
              <a:rPr lang="el-GR" sz="3200" b="0" dirty="0" smtClean="0"/>
              <a:t>(1 από 5)</a:t>
            </a:r>
            <a:endParaRPr lang="el-GR" sz="3200" b="0" dirty="0"/>
          </a:p>
        </p:txBody>
      </p:sp>
      <p:sp>
        <p:nvSpPr>
          <p:cNvPr id="3" name="Θέση περιεχομένου 2"/>
          <p:cNvSpPr>
            <a:spLocks noGrp="1"/>
          </p:cNvSpPr>
          <p:nvPr>
            <p:ph idx="1"/>
          </p:nvPr>
        </p:nvSpPr>
        <p:spPr/>
        <p:txBody>
          <a:bodyPr/>
          <a:lstStyle/>
          <a:p>
            <a:r>
              <a:rPr lang="el-GR" dirty="0"/>
              <a:t>Η συμβολή κυμάτων είναι το φαινόμενο που παρατηρείται όταν δυο ή περισσότερα κύματα που διαδίδονται στο ίδιο μέσο, αλληλεπιδρούν (συμβάλλουν) μεταξύ τους. Η συμβολή τους μπορεί να είναι είτε ενισχυτική είτε αποσβεστική, δηλαδή το νέο κύμα που θα προκύψει να είναι μεγαλύτερο από τα αρχικά κύματα ή πολύ μικρότερο ή και </a:t>
            </a:r>
            <a:r>
              <a:rPr lang="el-GR" dirty="0" smtClean="0"/>
              <a:t>μηδενικό.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45926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Συμβολή κυμάτων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Φαινόμενα συμβολής συναντώνται σε όλα τα κύματα: ακουστικά, μηχανικά, </a:t>
            </a:r>
            <a:r>
              <a:rPr lang="el-GR" dirty="0" smtClean="0"/>
              <a:t>ηλεκτρομαγνητικά </a:t>
            </a:r>
            <a:r>
              <a:rPr lang="el-GR" dirty="0"/>
              <a:t>κ.λπ. Το πιο εντυπωσιακό όμως φαινόμενο συμβολής παρατηρείται στην περίπτωση συμβολής ηλεκτρομαγνητικών κυμάτων ορατού φωτός. Σ΄ αυτή την περίπτωση το συνολικό ηλεκτρικό πεδίο του κύματος που προκύπτει είναι το </a:t>
            </a:r>
            <a:r>
              <a:rPr lang="el-GR" dirty="0" smtClean="0"/>
              <a:t>ανυσματικό </a:t>
            </a:r>
            <a:r>
              <a:rPr lang="el-GR" dirty="0"/>
              <a:t>άθροισμα των ηλεκτρικών πεδίων των επί μέρους κυμάτων που συμβάλλουν, ανεξάρτητα από τη συχνότητά τους, τη διεύθυνσή τους ή την αρχή τους. Επειδή τα ηλεκτρομαγνητικά κύματα ταλαντώνονται σε σχέση με το χρόνο, βασικός παράγοντας εδώ είναι η διαφορά φάσης μεταξύ τους. Φαινόμενα συμβολής είναι γενικώς ορατά όταν τα κύματα που συμβάλλουν έχουν την ίδια συχνότητα (ή μήκος κύματος), έτσι ώστε η διαφορά φάσης τους είναι σταθερή σε σχέση με το χρόνο. Αυτό επιτυγχάνεται όταν τα κύματα προέρχονται από την ίδια πηγή (διαίρεση μετώπου κύματος).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762584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545ac4d7691b0d66e4f7546e9cd7986358fa77"/>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5342</Words>
  <Application>Microsoft Office PowerPoint</Application>
  <PresentationFormat>Προβολή στην οθόνη (4:3)</PresentationFormat>
  <Paragraphs>356</Paragraphs>
  <Slides>64</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64</vt:i4>
      </vt:variant>
    </vt:vector>
  </HeadingPairs>
  <TitlesOfParts>
    <vt:vector size="67" baseType="lpstr">
      <vt:lpstr>OC_template_updated</vt:lpstr>
      <vt:lpstr>1_OC_template_updated</vt:lpstr>
      <vt:lpstr>Εξίσωση</vt:lpstr>
      <vt:lpstr>Φυσική Οπτική (Ε)</vt:lpstr>
      <vt:lpstr>Θεωρία</vt:lpstr>
      <vt:lpstr>Εισαγωγή (1 από 3)</vt:lpstr>
      <vt:lpstr>Εισαγωγή (2 από 3)</vt:lpstr>
      <vt:lpstr>Εισαγωγή (3 από 3)</vt:lpstr>
      <vt:lpstr>Οπτική Fourier (1 από 2)</vt:lpstr>
      <vt:lpstr>Οπτική Fourier (2 από 2)</vt:lpstr>
      <vt:lpstr>Συμβολή κυμάτων (1 από 5)</vt:lpstr>
      <vt:lpstr>Συμβολή κυμάτων (2 από 5)</vt:lpstr>
      <vt:lpstr>Συμβολή κυμάτων (3 από 5)</vt:lpstr>
      <vt:lpstr>Συμβολή κυμάτων (4 από 5)</vt:lpstr>
      <vt:lpstr>Συμβολή κυμάτων (5 από 5)</vt:lpstr>
      <vt:lpstr>Περίθλαση φωτός (1 από 7)</vt:lpstr>
      <vt:lpstr>Περίθλαση φωτός (2 από 7)</vt:lpstr>
      <vt:lpstr>Περίθλαση φωτός (3 από 7)</vt:lpstr>
      <vt:lpstr>Περίθλαση φωτός (4 από 7)</vt:lpstr>
      <vt:lpstr>Περίθλαση φωτός (5 από 7)</vt:lpstr>
      <vt:lpstr>Περίθλαση φωτός (6 από 7)</vt:lpstr>
      <vt:lpstr>Περίθλαση φωτός (7 από 7)</vt:lpstr>
      <vt:lpstr>Χωρικές συχνότητες (1 από 2)</vt:lpstr>
      <vt:lpstr>Χωρικές συχνότητες (2 από 2)</vt:lpstr>
      <vt:lpstr>Ο φακός ως μετασχηματιστής Fourier (1 από 6)</vt:lpstr>
      <vt:lpstr>Ο φακός ως μετασχηματιστής Fourier (2 από 6)</vt:lpstr>
      <vt:lpstr>Ο φακός ως μετασχηματιστής Fourier (3 από 6)</vt:lpstr>
      <vt:lpstr>Ο φακός ως μετασχηματιστής Fourier (4 από 6)</vt:lpstr>
      <vt:lpstr>Ο φακός ως μετασχηματιστής Fourier (5 από 6)</vt:lpstr>
      <vt:lpstr>Ο φακός ως μετασχηματιστής Fourier (6 από 6)</vt:lpstr>
      <vt:lpstr>Αντίστροφος μετασχηματισμός Fourier – Ανασύνθεση εικόνας (1 από 2)</vt:lpstr>
      <vt:lpstr>Αντίστροφος μετασχηματισμός Fourier – Ανασύνθεση εικόνας (2 από 2)</vt:lpstr>
      <vt:lpstr>Φιλτράρισμα χωρικών συχνοτήτων – Επεξεργασία εικόνας (1 από 7)</vt:lpstr>
      <vt:lpstr>Φιλτράρισμα χωρικών συχνοτήτων – Επεξεργασία εικόνας (2 από 7)</vt:lpstr>
      <vt:lpstr>Φιλτράρισμα χωρικών συχνοτήτων – Επεξεργασία εικόνας (3 από 7)</vt:lpstr>
      <vt:lpstr>Φιλτράρισμα χωρικών συχνοτήτων – Επεξεργασία εικόνας (4 από 7)</vt:lpstr>
      <vt:lpstr>Φιλτράρισμα χωρικών συχνοτήτων – Επεξεργασία εικόνας (5 από 7)</vt:lpstr>
      <vt:lpstr>Φιλτράρισμα χωρικών συχνοτήτων – Επεξεργασία εικόνας (6 από 7)</vt:lpstr>
      <vt:lpstr>Φιλτράρισμα χωρικών συχνοτήτων – Επεξεργασία εικόνας (7 από 7)</vt:lpstr>
      <vt:lpstr>Πείραμα </vt:lpstr>
      <vt:lpstr>Σκοπός</vt:lpstr>
      <vt:lpstr>Πειραματική διάταξη (1 από 3)</vt:lpstr>
      <vt:lpstr>Πειραματική διάταξη (2 από 3)</vt:lpstr>
      <vt:lpstr>Πειραματική διάταξη (3 από 3)</vt:lpstr>
      <vt:lpstr>Πειραματική διαδικασία</vt:lpstr>
      <vt:lpstr>Ευθυγράμμιση διάταξης (1 από 5)</vt:lpstr>
      <vt:lpstr>Ευθυγράμμιση διάταξης (2 από 5)</vt:lpstr>
      <vt:lpstr>Ευθυγράμμιση διάταξης (3 από 5)</vt:lpstr>
      <vt:lpstr>Ευθυγράμμιση διάταξης (4 από 5)</vt:lpstr>
      <vt:lpstr>Ευθυγράμμιση διάταξης (5 από 5)</vt:lpstr>
      <vt:lpstr>Οπτικοί μετασχηματισμοί Fourier (διάταξη 2f) </vt:lpstr>
      <vt:lpstr>Οπτικοί μετασχηματισμοί Fourier (διάταξη 2f) (1 από 3)</vt:lpstr>
      <vt:lpstr>Οπτικοί μετασχηματισμοί Fourier (διάταξη 2f) (2 από 3)</vt:lpstr>
      <vt:lpstr>Οπτικοί μετασχηματισμοί Fourier (διάταξη 2f) (3 από 3)</vt:lpstr>
      <vt:lpstr>Ανασύνθεση και επεξεργασία εικόνας – Φιλτράρισμα χωρικών συχνοτήτων (διάταξη 4 f) (1 από 2)</vt:lpstr>
      <vt:lpstr>Ανασύνθεση και επεξεργασία εικόνας – Φιλτράρισμα χωρικών συχνοτήτων (διάταξη 4 f) (2 από 2)</vt:lpstr>
      <vt:lpstr>Διάταξη 2f</vt:lpstr>
      <vt:lpstr>Διάταξη 4f (1 από 2)</vt:lpstr>
      <vt:lpstr>Εργασίες</vt:lpstr>
      <vt:lpstr>Διάταξη 4f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42</cp:revision>
  <dcterms:created xsi:type="dcterms:W3CDTF">2013-03-04T13:35:19Z</dcterms:created>
  <dcterms:modified xsi:type="dcterms:W3CDTF">2015-06-04T11:42:43Z</dcterms:modified>
</cp:coreProperties>
</file>