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2"/>
  </p:notesMasterIdLst>
  <p:handoutMasterIdLst>
    <p:handoutMasterId r:id="rId23"/>
  </p:handoutMasterIdLst>
  <p:sldIdLst>
    <p:sldId id="279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7" r:id="rId15"/>
    <p:sldId id="262" r:id="rId16"/>
    <p:sldId id="264" r:id="rId17"/>
    <p:sldId id="281" r:id="rId18"/>
    <p:sldId id="282" r:id="rId19"/>
    <p:sldId id="266" r:id="rId20"/>
    <p:sldId id="280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8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 marL="1143000" indent="-228600">
              <a:buFont typeface="Calibri" panose="020F0502020204030204" pitchFamily="34" charset="0"/>
              <a:buChar char="‒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8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6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9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09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6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7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5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6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14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0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ormic-acid-CRC-MW-3D-ball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Benjah-bmm2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5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Οξέα και Εστέρες 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3967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Αρωματικά </a:t>
            </a:r>
            <a:r>
              <a:rPr lang="el-GR" dirty="0" err="1"/>
              <a:t>Καρβοξυλικά</a:t>
            </a:r>
            <a:r>
              <a:rPr lang="el-GR" dirty="0"/>
              <a:t> Οξέα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59114"/>
            <a:ext cx="1656184" cy="2150888"/>
          </a:xfrm>
        </p:spPr>
      </p:pic>
      <p:sp>
        <p:nvSpPr>
          <p:cNvPr id="6" name="Ορθογώνιο 5"/>
          <p:cNvSpPr/>
          <p:nvPr/>
        </p:nvSpPr>
        <p:spPr>
          <a:xfrm>
            <a:off x="899592" y="3945665"/>
            <a:ext cx="227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4A82"/>
                </a:solidFill>
                <a:latin typeface="Calibri"/>
              </a:rPr>
              <a:t>M-</a:t>
            </a:r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Τολουϊκό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Οξύ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94379"/>
            <a:ext cx="1800200" cy="1938677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467177" y="3943662"/>
            <a:ext cx="1882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Φθαλικό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 Οξύ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Ακυλοχλωρίδια</a:t>
            </a:r>
          </a:p>
        </p:txBody>
      </p:sp>
      <p:grpSp>
        <p:nvGrpSpPr>
          <p:cNvPr id="11" name="Ομάδα 10"/>
          <p:cNvGrpSpPr/>
          <p:nvPr/>
        </p:nvGrpSpPr>
        <p:grpSpPr>
          <a:xfrm>
            <a:off x="1374060" y="2707192"/>
            <a:ext cx="2159260" cy="932912"/>
            <a:chOff x="539552" y="1127936"/>
            <a:chExt cx="2159260" cy="932912"/>
          </a:xfrm>
        </p:grpSpPr>
        <p:sp>
          <p:nvSpPr>
            <p:cNvPr id="7" name="Θέση περιεχομένου 2"/>
            <p:cNvSpPr txBox="1">
              <a:spLocks/>
            </p:cNvSpPr>
            <p:nvPr/>
          </p:nvSpPr>
          <p:spPr>
            <a:xfrm>
              <a:off x="539552" y="1556792"/>
              <a:ext cx="2159260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ts val="1200"/>
                </a:spcBef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‒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en-US" dirty="0" smtClean="0">
                  <a:solidFill>
                    <a:prstClr val="black"/>
                  </a:solidFill>
                </a:rPr>
                <a:t>CH₃CH₂CH₂-C-CI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1940516" y="1325959"/>
              <a:ext cx="39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=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9510" y="1127936"/>
              <a:ext cx="39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Ορθογώνιο 11"/>
          <p:cNvSpPr/>
          <p:nvPr/>
        </p:nvSpPr>
        <p:spPr>
          <a:xfrm>
            <a:off x="1066964" y="3705966"/>
            <a:ext cx="2773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Βουτανυλοχλωρίδιο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6083621" y="2596807"/>
            <a:ext cx="1706986" cy="1031584"/>
            <a:chOff x="5889350" y="2674382"/>
            <a:chExt cx="1706986" cy="1031584"/>
          </a:xfrm>
        </p:grpSpPr>
        <p:grpSp>
          <p:nvGrpSpPr>
            <p:cNvPr id="13" name="Ομάδα 12"/>
            <p:cNvGrpSpPr/>
            <p:nvPr/>
          </p:nvGrpSpPr>
          <p:grpSpPr>
            <a:xfrm>
              <a:off x="5889350" y="2913878"/>
              <a:ext cx="1706986" cy="792088"/>
              <a:chOff x="1568870" y="4055876"/>
              <a:chExt cx="1706986" cy="792088"/>
            </a:xfrm>
          </p:grpSpPr>
          <p:sp>
            <p:nvSpPr>
              <p:cNvPr id="15" name="Εξάγωνο 14"/>
              <p:cNvSpPr/>
              <p:nvPr/>
            </p:nvSpPr>
            <p:spPr>
              <a:xfrm>
                <a:off x="1568870" y="4055876"/>
                <a:ext cx="928584" cy="792088"/>
              </a:xfrm>
              <a:prstGeom prst="hexag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Ευθεία γραμμή σύνδεσης 15"/>
              <p:cNvCxnSpPr/>
              <p:nvPr/>
            </p:nvCxnSpPr>
            <p:spPr>
              <a:xfrm flipH="1">
                <a:off x="1655487" y="4149080"/>
                <a:ext cx="144215" cy="3028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Ευθεία γραμμή σύνδεσης 16"/>
              <p:cNvCxnSpPr/>
              <p:nvPr/>
            </p:nvCxnSpPr>
            <p:spPr>
              <a:xfrm>
                <a:off x="2267944" y="4149079"/>
                <a:ext cx="143458" cy="3028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Ευθεία γραμμή σύνδεσης 17"/>
              <p:cNvCxnSpPr/>
              <p:nvPr/>
            </p:nvCxnSpPr>
            <p:spPr>
              <a:xfrm>
                <a:off x="1866878" y="4770389"/>
                <a:ext cx="3273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2444935" y="4221087"/>
                <a:ext cx="8309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-C-CI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6200000">
              <a:off x="6805396" y="2872405"/>
              <a:ext cx="39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=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24390" y="2674382"/>
              <a:ext cx="3960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3" name="Ορθογώνιο 22"/>
          <p:cNvSpPr/>
          <p:nvPr/>
        </p:nvSpPr>
        <p:spPr>
          <a:xfrm>
            <a:off x="5641813" y="3705966"/>
            <a:ext cx="231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err="1">
                <a:solidFill>
                  <a:prstClr val="black"/>
                </a:solidFill>
                <a:latin typeface="Calibri"/>
              </a:rPr>
              <a:t>Βενζυλοχλωρίδιο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5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Ακυλαλογονίδια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46271"/>
            <a:ext cx="2448272" cy="2495658"/>
          </a:xfrm>
        </p:spPr>
      </p:pic>
      <p:sp>
        <p:nvSpPr>
          <p:cNvPr id="6" name="Ορθογώνιο 5"/>
          <p:cNvSpPr/>
          <p:nvPr/>
        </p:nvSpPr>
        <p:spPr>
          <a:xfrm>
            <a:off x="323528" y="4371272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2-Χλωροπροπιονυλοβρωμίδιο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32" y="1988840"/>
            <a:ext cx="2952328" cy="229625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051367" y="4400127"/>
            <a:ext cx="386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3-Μεθυλπεντανυλοχλωρίδιο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l-GR" sz="2000" dirty="0"/>
              <a:t>. «Μαθήματα Βιοχημείας.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5:</a:t>
            </a:r>
            <a:r>
              <a:rPr lang="el-GR" sz="2000" dirty="0"/>
              <a:t> Οξέα και </a:t>
            </a:r>
            <a:r>
              <a:rPr lang="el-GR" sz="2000" dirty="0" smtClean="0"/>
              <a:t>Εστέρες».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Οξέα και Εστέρες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16832"/>
            <a:ext cx="4330824" cy="3456384"/>
          </a:xfrm>
        </p:spPr>
        <p:txBody>
          <a:bodyPr/>
          <a:lstStyle/>
          <a:p>
            <a:r>
              <a:rPr lang="el-GR" dirty="0"/>
              <a:t>Ονοματολογία.</a:t>
            </a:r>
          </a:p>
          <a:p>
            <a:r>
              <a:rPr lang="el-GR" dirty="0" smtClean="0"/>
              <a:t>Φυσικές </a:t>
            </a:r>
            <a:r>
              <a:rPr lang="el-GR" dirty="0"/>
              <a:t>Ιδιότητες.</a:t>
            </a:r>
          </a:p>
          <a:p>
            <a:r>
              <a:rPr lang="el-GR" dirty="0" smtClean="0"/>
              <a:t>Πηγές </a:t>
            </a:r>
            <a:r>
              <a:rPr lang="el-GR" dirty="0"/>
              <a:t>προέλευσης.</a:t>
            </a:r>
          </a:p>
          <a:p>
            <a:r>
              <a:rPr lang="el-GR" dirty="0" smtClean="0"/>
              <a:t>Αντιδράσεις</a:t>
            </a:r>
            <a:r>
              <a:rPr lang="el-GR" dirty="0"/>
              <a:t>.</a:t>
            </a:r>
          </a:p>
          <a:p>
            <a:r>
              <a:rPr lang="el-GR" dirty="0" smtClean="0"/>
              <a:t>Παράγωγα των </a:t>
            </a:r>
            <a:r>
              <a:rPr lang="el-GR" dirty="0" err="1" smtClean="0"/>
              <a:t>καρβοξυλικών</a:t>
            </a:r>
            <a:r>
              <a:rPr lang="el-GR" dirty="0" smtClean="0"/>
              <a:t> </a:t>
            </a:r>
            <a:r>
              <a:rPr lang="el-GR" dirty="0"/>
              <a:t>Οξέων.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39156"/>
            <a:ext cx="1368152" cy="1997501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6516216" y="2782669"/>
            <a:ext cx="1705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Καρβοξύλιο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62" y="3836657"/>
            <a:ext cx="1260140" cy="2100233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6444208" y="4410010"/>
            <a:ext cx="2303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Παράγωγα 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των </a:t>
            </a:r>
            <a:r>
              <a:rPr lang="el-GR" sz="2400" b="1" dirty="0" err="1" smtClean="0">
                <a:solidFill>
                  <a:srgbClr val="004A82"/>
                </a:solidFill>
                <a:latin typeface="Calibri"/>
              </a:rPr>
              <a:t>Καρβοξυλικών</a:t>
            </a:r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Οξέων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Παράγωγα των </a:t>
            </a:r>
            <a:r>
              <a:rPr lang="el-GR" dirty="0" err="1"/>
              <a:t>καρβοξυλικών</a:t>
            </a:r>
            <a:r>
              <a:rPr lang="el-GR" dirty="0"/>
              <a:t> Οξέων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483768" y="1431758"/>
            <a:ext cx="1162472" cy="5760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-Z= -CI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4644008" y="1412776"/>
            <a:ext cx="2250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Ακυλοχλωρίδια.</a:t>
            </a: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979712" y="2132856"/>
            <a:ext cx="2016224" cy="71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-Z= -OR  -</a:t>
            </a:r>
            <a:r>
              <a:rPr lang="en-US" dirty="0" err="1" smtClean="0">
                <a:solidFill>
                  <a:prstClr val="black"/>
                </a:solidFill>
              </a:rPr>
              <a:t>OAr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96201" y="2132855"/>
            <a:ext cx="1279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Εστέρες.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79512" y="2780928"/>
            <a:ext cx="4464496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-Z= -NH₂, -NHR, -</a:t>
            </a:r>
            <a:r>
              <a:rPr lang="en-US" dirty="0" err="1" smtClean="0">
                <a:solidFill>
                  <a:prstClr val="black"/>
                </a:solidFill>
              </a:rPr>
              <a:t>NHAr</a:t>
            </a:r>
            <a:r>
              <a:rPr lang="en-US" dirty="0" smtClean="0">
                <a:solidFill>
                  <a:prstClr val="black"/>
                </a:solidFill>
              </a:rPr>
              <a:t>, -NR₂, -</a:t>
            </a:r>
            <a:r>
              <a:rPr lang="en-US" dirty="0" err="1" smtClean="0">
                <a:solidFill>
                  <a:prstClr val="black"/>
                </a:solidFill>
              </a:rPr>
              <a:t>NAr</a:t>
            </a:r>
            <a:r>
              <a:rPr lang="en-US" dirty="0" smtClean="0">
                <a:solidFill>
                  <a:prstClr val="black"/>
                </a:solidFill>
              </a:rPr>
              <a:t>₂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724313" y="2798683"/>
            <a:ext cx="1144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Αμίδια.</a:t>
            </a:r>
          </a:p>
        </p:txBody>
      </p:sp>
      <p:grpSp>
        <p:nvGrpSpPr>
          <p:cNvPr id="15" name="Ομάδα 14"/>
          <p:cNvGrpSpPr/>
          <p:nvPr/>
        </p:nvGrpSpPr>
        <p:grpSpPr>
          <a:xfrm>
            <a:off x="1043608" y="3967200"/>
            <a:ext cx="1656184" cy="925514"/>
            <a:chOff x="611560" y="3253183"/>
            <a:chExt cx="1656184" cy="925514"/>
          </a:xfrm>
        </p:grpSpPr>
        <p:sp>
          <p:nvSpPr>
            <p:cNvPr id="12" name="TextBox 11"/>
            <p:cNvSpPr txBox="1"/>
            <p:nvPr/>
          </p:nvSpPr>
          <p:spPr>
            <a:xfrm>
              <a:off x="611560" y="3717032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-Z= -O-C-R, 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1428787" y="3486200"/>
              <a:ext cx="341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=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14445" y="3253183"/>
              <a:ext cx="476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3386579" y="3950786"/>
            <a:ext cx="1218713" cy="922592"/>
            <a:chOff x="1043323" y="3237861"/>
            <a:chExt cx="1218713" cy="922592"/>
          </a:xfrm>
        </p:grpSpPr>
        <p:sp>
          <p:nvSpPr>
            <p:cNvPr id="17" name="TextBox 16"/>
            <p:cNvSpPr txBox="1"/>
            <p:nvPr/>
          </p:nvSpPr>
          <p:spPr>
            <a:xfrm>
              <a:off x="1043323" y="3698788"/>
              <a:ext cx="1218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-O-C-</a:t>
              </a:r>
              <a:r>
                <a:rPr lang="en-US" sz="2400" dirty="0" err="1" smtClean="0">
                  <a:solidFill>
                    <a:prstClr val="black"/>
                  </a:solidFill>
                  <a:latin typeface="Calibri"/>
                </a:rPr>
                <a:t>Ar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, 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428787" y="3486200"/>
              <a:ext cx="341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=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14445" y="3237861"/>
              <a:ext cx="476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0" name="Ορθογώνιο 19"/>
          <p:cNvSpPr/>
          <p:nvPr/>
        </p:nvSpPr>
        <p:spPr>
          <a:xfrm>
            <a:off x="5076056" y="4369778"/>
            <a:ext cx="2460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Ανυδρίτες Οξέων.</a:t>
            </a:r>
          </a:p>
        </p:txBody>
      </p:sp>
      <p:grpSp>
        <p:nvGrpSpPr>
          <p:cNvPr id="21" name="Ομάδα 20"/>
          <p:cNvGrpSpPr/>
          <p:nvPr/>
        </p:nvGrpSpPr>
        <p:grpSpPr>
          <a:xfrm>
            <a:off x="1979712" y="5326482"/>
            <a:ext cx="1656184" cy="925514"/>
            <a:chOff x="611560" y="3253183"/>
            <a:chExt cx="1656184" cy="925514"/>
          </a:xfrm>
        </p:grpSpPr>
        <p:sp>
          <p:nvSpPr>
            <p:cNvPr id="22" name="TextBox 21"/>
            <p:cNvSpPr txBox="1"/>
            <p:nvPr/>
          </p:nvSpPr>
          <p:spPr>
            <a:xfrm>
              <a:off x="611560" y="3717032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-Z= [-R-C-] 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1509244" y="3486200"/>
              <a:ext cx="341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=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94902" y="3253183"/>
              <a:ext cx="4764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" name="Ορθογώνιο 24"/>
          <p:cNvSpPr/>
          <p:nvPr/>
        </p:nvSpPr>
        <p:spPr>
          <a:xfrm>
            <a:off x="5135776" y="5743085"/>
            <a:ext cx="1679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Calibri"/>
              </a:rPr>
              <a:t>Ακυλομάδα</a:t>
            </a:r>
            <a:endParaRPr lang="el-GR" sz="2400" b="1" dirty="0">
              <a:solidFill>
                <a:srgbClr val="004A82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Ονοματολογία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Εντοπίζουμε την μεγαλύτερη </a:t>
            </a:r>
            <a:r>
              <a:rPr lang="el-GR" dirty="0" err="1"/>
              <a:t>αλυσσίδα</a:t>
            </a:r>
            <a:r>
              <a:rPr lang="el-GR" dirty="0"/>
              <a:t> που περιέχει </a:t>
            </a:r>
            <a:r>
              <a:rPr lang="el-GR" dirty="0" smtClean="0"/>
              <a:t>την</a:t>
            </a:r>
            <a:r>
              <a:rPr lang="en-US" dirty="0" smtClean="0"/>
              <a:t> </a:t>
            </a:r>
            <a:r>
              <a:rPr lang="el-GR" dirty="0" err="1" smtClean="0"/>
              <a:t>καρβοξυλομάδα</a:t>
            </a:r>
            <a:r>
              <a:rPr lang="el-GR" dirty="0" smtClean="0"/>
              <a:t> </a:t>
            </a:r>
            <a:r>
              <a:rPr lang="el-GR" b="1" dirty="0">
                <a:solidFill>
                  <a:srgbClr val="004A82"/>
                </a:solidFill>
              </a:rPr>
              <a:t>CΟOΗ-.</a:t>
            </a:r>
          </a:p>
          <a:p>
            <a:r>
              <a:rPr lang="el-GR" dirty="0" smtClean="0"/>
              <a:t>Παίρνουμε </a:t>
            </a:r>
            <a:r>
              <a:rPr lang="el-GR" dirty="0"/>
              <a:t>το όνομα του αντίστοιχου Υδρογονάνθρακα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  <a:r>
              <a:rPr lang="el-GR" dirty="0" smtClean="0"/>
              <a:t>την </a:t>
            </a:r>
            <a:r>
              <a:rPr lang="el-GR" dirty="0"/>
              <a:t>κατάληξη </a:t>
            </a:r>
            <a:r>
              <a:rPr lang="el-GR" b="1" dirty="0">
                <a:solidFill>
                  <a:srgbClr val="004A82"/>
                </a:solidFill>
              </a:rPr>
              <a:t>-</a:t>
            </a:r>
            <a:r>
              <a:rPr lang="el-GR" b="1" dirty="0" err="1">
                <a:solidFill>
                  <a:srgbClr val="004A82"/>
                </a:solidFill>
              </a:rPr>
              <a:t>ικό</a:t>
            </a:r>
            <a:r>
              <a:rPr lang="el-GR" b="1" dirty="0">
                <a:solidFill>
                  <a:srgbClr val="004A82"/>
                </a:solidFill>
              </a:rPr>
              <a:t> οξύ.</a:t>
            </a:r>
          </a:p>
          <a:p>
            <a:r>
              <a:rPr lang="el-GR" dirty="0" smtClean="0"/>
              <a:t>Το </a:t>
            </a:r>
            <a:r>
              <a:rPr lang="el-GR" dirty="0"/>
              <a:t>άτομο του άνθρακα της </a:t>
            </a:r>
            <a:r>
              <a:rPr lang="el-GR" dirty="0" err="1"/>
              <a:t>καρβοξυλομάδας</a:t>
            </a:r>
            <a:r>
              <a:rPr lang="el-GR" dirty="0"/>
              <a:t> παίρνει </a:t>
            </a:r>
            <a:r>
              <a:rPr lang="el-GR" dirty="0" smtClean="0"/>
              <a:t>τον</a:t>
            </a:r>
            <a:r>
              <a:rPr lang="en-US" dirty="0" smtClean="0"/>
              <a:t> </a:t>
            </a:r>
            <a:r>
              <a:rPr lang="el-GR" dirty="0" smtClean="0"/>
              <a:t>αριθμό </a:t>
            </a:r>
            <a:r>
              <a:rPr lang="el-GR" dirty="0"/>
              <a:t>1.</a:t>
            </a:r>
          </a:p>
          <a:p>
            <a:r>
              <a:rPr lang="el-GR" dirty="0" smtClean="0"/>
              <a:t>Ακολουθούμε </a:t>
            </a:r>
            <a:r>
              <a:rPr lang="el-GR" dirty="0"/>
              <a:t>τους κανόνες της IUPAC για </a:t>
            </a:r>
            <a:r>
              <a:rPr lang="el-GR" dirty="0" smtClean="0"/>
              <a:t>άλλους</a:t>
            </a:r>
            <a:r>
              <a:rPr lang="en-US" dirty="0" smtClean="0"/>
              <a:t> </a:t>
            </a:r>
            <a:r>
              <a:rPr lang="el-GR" dirty="0" smtClean="0"/>
              <a:t>κλάδους </a:t>
            </a:r>
            <a:r>
              <a:rPr lang="el-GR" dirty="0"/>
              <a:t>και ομάδες.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</a:t>
            </a:r>
            <a:r>
              <a:rPr lang="el-GR" dirty="0" smtClean="0"/>
              <a:t>Οξέων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1115616" y="1588472"/>
            <a:ext cx="1800200" cy="890525"/>
            <a:chOff x="467544" y="1572070"/>
            <a:chExt cx="1800200" cy="890525"/>
          </a:xfrm>
        </p:grpSpPr>
        <p:sp>
          <p:nvSpPr>
            <p:cNvPr id="5" name="TextBox 4"/>
            <p:cNvSpPr txBox="1"/>
            <p:nvPr/>
          </p:nvSpPr>
          <p:spPr>
            <a:xfrm>
              <a:off x="467544" y="2000930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CH₃CH₂C-OH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327930" y="1770097"/>
              <a:ext cx="396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=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2973" y="1572070"/>
              <a:ext cx="417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O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24128" y="2033735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Προπανικό Οξύ.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5816" y="293801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CH₃CH₂CH₂CH(CH₃)CH₂COOH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293801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3-Μεθυλοεξανικό Οξύ.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830391" y="3827786"/>
            <a:ext cx="2531158" cy="924243"/>
            <a:chOff x="467544" y="1538352"/>
            <a:chExt cx="2531158" cy="924243"/>
          </a:xfrm>
        </p:grpSpPr>
        <p:sp>
          <p:nvSpPr>
            <p:cNvPr id="13" name="TextBox 12"/>
            <p:cNvSpPr txBox="1"/>
            <p:nvPr/>
          </p:nvSpPr>
          <p:spPr>
            <a:xfrm>
              <a:off x="467544" y="2000930"/>
              <a:ext cx="253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CH₃-CH-CH₂-COOH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957909" y="1759767"/>
              <a:ext cx="396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6768" y="1538352"/>
              <a:ext cx="575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Br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38185" y="4320480"/>
            <a:ext cx="332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3-Βρωμοβουτανικό Οξύ.</a:t>
            </a:r>
          </a:p>
        </p:txBody>
      </p:sp>
      <p:grpSp>
        <p:nvGrpSpPr>
          <p:cNvPr id="17" name="Ομάδα 16"/>
          <p:cNvGrpSpPr/>
          <p:nvPr/>
        </p:nvGrpSpPr>
        <p:grpSpPr>
          <a:xfrm>
            <a:off x="830390" y="5262005"/>
            <a:ext cx="3093537" cy="891438"/>
            <a:chOff x="467543" y="1571157"/>
            <a:chExt cx="3093537" cy="891438"/>
          </a:xfrm>
        </p:grpSpPr>
        <p:sp>
          <p:nvSpPr>
            <p:cNvPr id="18" name="TextBox 17"/>
            <p:cNvSpPr txBox="1"/>
            <p:nvPr/>
          </p:nvSpPr>
          <p:spPr>
            <a:xfrm>
              <a:off x="467543" y="2000930"/>
              <a:ext cx="3093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CH₃-CH-CH-CH₂-COOH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957909" y="1759767"/>
              <a:ext cx="396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76768" y="1571157"/>
              <a:ext cx="575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CI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1754532" y="5460032"/>
            <a:ext cx="39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3240" y="5252588"/>
            <a:ext cx="575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CI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9991" y="571425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3,4-Διχλωροπεντανικό Οξύ.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 Οξέων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649645" y="2307402"/>
            <a:ext cx="2531158" cy="923330"/>
            <a:chOff x="467544" y="2000930"/>
            <a:chExt cx="2531158" cy="923330"/>
          </a:xfrm>
        </p:grpSpPr>
        <p:sp>
          <p:nvSpPr>
            <p:cNvPr id="6" name="TextBox 5"/>
            <p:cNvSpPr txBox="1"/>
            <p:nvPr/>
          </p:nvSpPr>
          <p:spPr>
            <a:xfrm>
              <a:off x="467544" y="2000930"/>
              <a:ext cx="253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CH₃-CH₂CH-COOH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1419575" y="2198956"/>
              <a:ext cx="3960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33515" y="2462595"/>
              <a:ext cx="1295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Calibri"/>
                </a:rPr>
                <a:t>CH₃-CH₂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572000" y="250542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2-Αιθυλοβουτανικό Οξύ.</a:t>
            </a:r>
          </a:p>
        </p:txBody>
      </p:sp>
      <p:grpSp>
        <p:nvGrpSpPr>
          <p:cNvPr id="23" name="Ομάδα 22"/>
          <p:cNvGrpSpPr/>
          <p:nvPr/>
        </p:nvGrpSpPr>
        <p:grpSpPr>
          <a:xfrm>
            <a:off x="770395" y="4055875"/>
            <a:ext cx="2520280" cy="792088"/>
            <a:chOff x="1115616" y="4055876"/>
            <a:chExt cx="2520280" cy="792088"/>
          </a:xfrm>
        </p:grpSpPr>
        <p:sp>
          <p:nvSpPr>
            <p:cNvPr id="11" name="TextBox 10"/>
            <p:cNvSpPr txBox="1"/>
            <p:nvPr/>
          </p:nvSpPr>
          <p:spPr>
            <a:xfrm>
              <a:off x="1115616" y="4221088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CI-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Εξάγωνο 11"/>
            <p:cNvSpPr/>
            <p:nvPr/>
          </p:nvSpPr>
          <p:spPr>
            <a:xfrm>
              <a:off x="1568870" y="4055876"/>
              <a:ext cx="928584" cy="792088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4" name="Ευθεία γραμμή σύνδεσης 13"/>
            <p:cNvCxnSpPr/>
            <p:nvPr/>
          </p:nvCxnSpPr>
          <p:spPr>
            <a:xfrm flipH="1">
              <a:off x="1655487" y="4149080"/>
              <a:ext cx="144215" cy="3028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>
              <a:off x="2267944" y="4149079"/>
              <a:ext cx="143458" cy="302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1866878" y="4770389"/>
              <a:ext cx="327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444935" y="4221087"/>
              <a:ext cx="1190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-COOH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562140" y="414907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4-Χλωροβενζοϊκό Οξύ.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dirty="0"/>
              <a:t>Ορισμένα γνωστά Οξέα (κοινά ονόματα)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95736" y="1632000"/>
            <a:ext cx="1378496" cy="50405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HCOOH</a:t>
            </a: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572000" y="1628800"/>
            <a:ext cx="2520280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b="1" dirty="0">
                <a:solidFill>
                  <a:srgbClr val="004A82"/>
                </a:solidFill>
              </a:rPr>
              <a:t>Μυρμηκικό Οξύ.</a:t>
            </a: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123728" y="2508922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CH₃COOH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4568058" y="2503490"/>
            <a:ext cx="2520280" cy="51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b="1" dirty="0">
                <a:solidFill>
                  <a:srgbClr val="004A82"/>
                </a:solidFill>
              </a:rPr>
              <a:t>Οξικό Οξύ.</a:t>
            </a: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1960474" y="4365104"/>
            <a:ext cx="2159260" cy="710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CH₃(CH₂)₈COOH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4568058" y="3366118"/>
            <a:ext cx="2520280" cy="51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b="1" dirty="0">
                <a:solidFill>
                  <a:srgbClr val="004A82"/>
                </a:solidFill>
              </a:rPr>
              <a:t>Βουτυρικό Οξύ.</a:t>
            </a: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1988096" y="3581400"/>
            <a:ext cx="2159260" cy="710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CH₃(CH₂)₂COOH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>
          <a:xfrm>
            <a:off x="4588771" y="4292354"/>
            <a:ext cx="2520280" cy="51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b="1" dirty="0">
                <a:solidFill>
                  <a:srgbClr val="004A82"/>
                </a:solidFill>
              </a:rPr>
              <a:t>Καπρικό Οξύ.</a:t>
            </a:r>
          </a:p>
        </p:txBody>
      </p: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1979214" y="5157192"/>
            <a:ext cx="230475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CH₃(CH₂)₁₀COOH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>
          <a:xfrm>
            <a:off x="4568058" y="5076058"/>
            <a:ext cx="2520280" cy="51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b="1" dirty="0">
                <a:solidFill>
                  <a:srgbClr val="004A82"/>
                </a:solidFill>
              </a:rPr>
              <a:t>Λαυρικό Οξύ.</a:t>
            </a:r>
          </a:p>
        </p:txBody>
      </p: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1921999" y="5877272"/>
            <a:ext cx="230475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CH₃(CH₂)₁₆COOH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5" name="Θέση περιεχομένου 2"/>
          <p:cNvSpPr txBox="1">
            <a:spLocks/>
          </p:cNvSpPr>
          <p:nvPr/>
        </p:nvSpPr>
        <p:spPr>
          <a:xfrm>
            <a:off x="4588771" y="5757666"/>
            <a:ext cx="2520280" cy="51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l-GR" b="1" dirty="0">
                <a:solidFill>
                  <a:srgbClr val="004A82"/>
                </a:solidFill>
              </a:rPr>
              <a:t>Στεατικό Οξύ.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Μυρμηκικό Οξύ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Formic-acid-CRC-MW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58" y="1124744"/>
            <a:ext cx="6166284" cy="52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765376" y="6207695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Formic-acid-CRC-MW-3D-balls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2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Αρωματικά </a:t>
            </a:r>
            <a:r>
              <a:rPr lang="el-GR" dirty="0" err="1"/>
              <a:t>Καρβοξυλικά</a:t>
            </a:r>
            <a:r>
              <a:rPr lang="el-GR" dirty="0"/>
              <a:t> Οξέα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1872208" cy="2950600"/>
          </a:xfrm>
        </p:spPr>
      </p:pic>
      <p:sp>
        <p:nvSpPr>
          <p:cNvPr id="6" name="Ορθογώνιο 5"/>
          <p:cNvSpPr/>
          <p:nvPr/>
        </p:nvSpPr>
        <p:spPr>
          <a:xfrm>
            <a:off x="899591" y="5013176"/>
            <a:ext cx="1873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Βενζοϊκό Οξύ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32991"/>
            <a:ext cx="1607703" cy="2952328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5148064" y="4943645"/>
            <a:ext cx="3012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Calibri"/>
              </a:rPr>
              <a:t>3-Βρωμοβενζοϊκό Οξύ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2cb126dbd691f1e8b33ba7d6165864448e9a5"/>
  <p:tag name="ISPRING_RESOURCE_PATHS_HASH_PRESENTER" val="f2fbb6715e302dfff0eb9cfe3686f11ccea934"/>
</p:tagLst>
</file>

<file path=ppt/theme/theme1.xml><?xml version="1.0" encoding="utf-8"?>
<a:theme xmlns:a="http://schemas.openxmlformats.org/drawingml/2006/main" name="OC_template_updated">
  <a:themeElements>
    <a:clrScheme name="Προσαρμοσμένο 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5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929</Words>
  <Application>Microsoft Office PowerPoint</Application>
  <PresentationFormat>On-screen Show (4:3)</PresentationFormat>
  <Paragraphs>166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OC_template_updated</vt:lpstr>
      <vt:lpstr>1_OC_template_updated</vt:lpstr>
      <vt:lpstr>Βιοχημεία</vt:lpstr>
      <vt:lpstr>Οξέα και Εστέρες</vt:lpstr>
      <vt:lpstr>Παράγωγα των καρβοξυλικών Οξέων</vt:lpstr>
      <vt:lpstr>Ονοματολογία</vt:lpstr>
      <vt:lpstr>Παραδείγματα Οξέων (1 από 2)</vt:lpstr>
      <vt:lpstr>Παραδείγματα Οξέων (2 από 2)</vt:lpstr>
      <vt:lpstr>Ορισμένα γνωστά Οξέα (κοινά ονόματα)</vt:lpstr>
      <vt:lpstr>Μυρμηκικό Οξύ</vt:lpstr>
      <vt:lpstr>Αρωματικά Καρβοξυλικά Οξέα</vt:lpstr>
      <vt:lpstr>Αρωματικά Καρβοξυλικά Οξέα</vt:lpstr>
      <vt:lpstr>Ακυλοχλωρίδια</vt:lpstr>
      <vt:lpstr>Ακυλαλογονίδια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47</cp:revision>
  <dcterms:created xsi:type="dcterms:W3CDTF">2013-03-04T13:35:19Z</dcterms:created>
  <dcterms:modified xsi:type="dcterms:W3CDTF">2015-04-30T13:23:48Z</dcterms:modified>
</cp:coreProperties>
</file>