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72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1" r:id="rId20"/>
    <p:sldId id="292" r:id="rId21"/>
    <p:sldId id="294" r:id="rId22"/>
    <p:sldId id="296" r:id="rId23"/>
    <p:sldId id="297" r:id="rId24"/>
    <p:sldId id="298" r:id="rId25"/>
    <p:sldId id="299" r:id="rId26"/>
    <p:sldId id="300" r:id="rId27"/>
    <p:sldId id="303" r:id="rId28"/>
    <p:sldId id="304" r:id="rId29"/>
    <p:sldId id="313" r:id="rId30"/>
    <p:sldId id="305" r:id="rId31"/>
    <p:sldId id="306" r:id="rId32"/>
    <p:sldId id="307" r:id="rId33"/>
    <p:sldId id="309" r:id="rId34"/>
    <p:sldId id="257" r:id="rId35"/>
    <p:sldId id="262" r:id="rId36"/>
    <p:sldId id="264" r:id="rId37"/>
    <p:sldId id="269" r:id="rId38"/>
    <p:sldId id="270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69A738-A7D4-4E15-BC67-6005C2DA28E7}" type="slidenum">
              <a:rPr kumimoji="0" lang="el-GR" altLang="el-GR" sz="1300">
                <a:latin typeface="Arial" charset="0"/>
              </a:rPr>
              <a:pPr eaLnBrk="1" hangingPunct="1"/>
              <a:t>6</a:t>
            </a:fld>
            <a:endParaRPr kumimoji="0" lang="el-GR" altLang="el-GR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197" y="4860925"/>
            <a:ext cx="5213671" cy="4605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34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753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538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310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9448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AC8A-8E23-49EF-BB85-BEF437170F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494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Ακτινολογική Νοσηλευτική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Μετακίνηση βαρών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Ραδιολογίας - Ακτινολογίας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Μυ</a:t>
            </a:r>
            <a:r>
              <a:rPr lang="el-GR" altLang="el-GR" dirty="0" smtClean="0">
                <a:cs typeface="Arial" charset="0"/>
              </a:rPr>
              <a:t>ϊκές ομάδες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Κινητικοί μύες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Βρίσκονται στα άκρα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Χαρακτηρίζονται από μακρούς τένοντες (λευκοί)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Μύες στηρικτικοί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Βρίσκονται στον κορμό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Παρέχουν σταθερότητα θέσης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Χαρακτηρίζονται από μεγάλες μυ</a:t>
            </a:r>
            <a:r>
              <a:rPr lang="el-GR" altLang="el-GR" dirty="0" smtClean="0">
                <a:cs typeface="Arial" charset="0"/>
              </a:rPr>
              <a:t>ϊκές μάζες (ερυθροί)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642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8640959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kumimoji="0" lang="el-GR" altLang="el-GR" b="1" dirty="0">
                <a:solidFill>
                  <a:srgbClr val="ED181E"/>
                </a:solidFill>
                <a:latin typeface="+mn-lt"/>
              </a:rPr>
              <a:t>Κόκκινοι </a:t>
            </a:r>
            <a:r>
              <a:rPr kumimoji="0" lang="el-GR" altLang="el-GR" b="1" dirty="0" smtClean="0">
                <a:solidFill>
                  <a:srgbClr val="ED181E"/>
                </a:solidFill>
                <a:latin typeface="+mn-lt"/>
              </a:rPr>
              <a:t>μυς</a:t>
            </a:r>
            <a:r>
              <a:rPr kumimoji="0" lang="en-US" altLang="el-GR" sz="2200" b="1" dirty="0">
                <a:latin typeface="+mn-lt"/>
              </a:rPr>
              <a:t>	</a:t>
            </a:r>
            <a:endParaRPr kumimoji="0" lang="el-GR" altLang="el-GR" sz="2200" b="1" dirty="0" smtClean="0">
              <a:latin typeface="+mn-lt"/>
            </a:endParaRPr>
          </a:p>
          <a:p>
            <a:r>
              <a:rPr kumimoji="0" lang="el-GR" altLang="el-GR" sz="2200" dirty="0" smtClean="0">
                <a:solidFill>
                  <a:schemeClr val="bg1"/>
                </a:solidFill>
                <a:latin typeface="+mn-lt"/>
              </a:rPr>
              <a:t>Αργοί</a:t>
            </a:r>
          </a:p>
          <a:p>
            <a:r>
              <a:rPr kumimoji="0" lang="el-GR" altLang="el-GR" sz="2200" dirty="0" err="1" smtClean="0">
                <a:solidFill>
                  <a:schemeClr val="bg1"/>
                </a:solidFill>
                <a:latin typeface="+mn-lt"/>
              </a:rPr>
              <a:t>Αεροβικοί</a:t>
            </a:r>
            <a:r>
              <a:rPr kumimoji="0" lang="en-US" altLang="el-GR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el-GR" sz="2200" dirty="0">
                <a:solidFill>
                  <a:schemeClr val="bg1"/>
                </a:solidFill>
                <a:latin typeface="+mn-lt"/>
              </a:rPr>
              <a:t>(red from myoglobin) </a:t>
            </a:r>
            <a:endParaRPr kumimoji="0" lang="el-GR" altLang="el-GR" sz="2200" dirty="0" smtClean="0">
              <a:solidFill>
                <a:schemeClr val="bg1"/>
              </a:solidFill>
              <a:latin typeface="+mn-lt"/>
            </a:endParaRPr>
          </a:p>
          <a:p>
            <a:r>
              <a:rPr kumimoji="0" lang="el-GR" altLang="el-GR" sz="2200" dirty="0" smtClean="0">
                <a:solidFill>
                  <a:schemeClr val="bg1"/>
                </a:solidFill>
                <a:latin typeface="+mn-lt"/>
              </a:rPr>
              <a:t>Έντονη </a:t>
            </a:r>
            <a:r>
              <a:rPr kumimoji="0" lang="el-GR" altLang="el-GR" sz="2200" dirty="0" err="1" smtClean="0">
                <a:solidFill>
                  <a:schemeClr val="bg1"/>
                </a:solidFill>
                <a:latin typeface="+mn-lt"/>
              </a:rPr>
              <a:t>αγγείωση</a:t>
            </a:r>
            <a:endParaRPr kumimoji="0" lang="el-GR" altLang="el-GR" sz="2200" dirty="0">
              <a:solidFill>
                <a:schemeClr val="bg1"/>
              </a:solidFill>
              <a:latin typeface="+mn-lt"/>
            </a:endParaRPr>
          </a:p>
          <a:p>
            <a:r>
              <a:rPr kumimoji="0" lang="el-GR" altLang="el-GR" sz="2200" dirty="0" smtClean="0">
                <a:solidFill>
                  <a:schemeClr val="bg1"/>
                </a:solidFill>
                <a:latin typeface="+mn-lt"/>
              </a:rPr>
              <a:t>Αντοχή</a:t>
            </a:r>
            <a:endParaRPr kumimoji="0" lang="el-GR" altLang="el-GR" sz="2200" dirty="0">
              <a:solidFill>
                <a:schemeClr val="bg1"/>
              </a:solidFill>
              <a:latin typeface="+mn-lt"/>
            </a:endParaRPr>
          </a:p>
          <a:p>
            <a:r>
              <a:rPr kumimoji="0" lang="el-GR" altLang="el-GR" sz="2200" dirty="0" smtClean="0">
                <a:solidFill>
                  <a:schemeClr val="bg1"/>
                </a:solidFill>
                <a:latin typeface="+mn-lt"/>
              </a:rPr>
              <a:t>Μυϊκές </a:t>
            </a:r>
            <a:r>
              <a:rPr kumimoji="0" lang="el-GR" altLang="el-GR" sz="2200" dirty="0">
                <a:solidFill>
                  <a:schemeClr val="bg1"/>
                </a:solidFill>
                <a:latin typeface="+mn-lt"/>
              </a:rPr>
              <a:t>ίνες μικρής διαμέτρου </a:t>
            </a:r>
            <a:r>
              <a:rPr kumimoji="0" lang="en-US" altLang="el-GR" sz="2200" dirty="0">
                <a:solidFill>
                  <a:schemeClr val="bg1"/>
                </a:solidFill>
                <a:latin typeface="+mn-lt"/>
              </a:rPr>
              <a:t>(50 - 150 </a:t>
            </a:r>
            <a:r>
              <a:rPr kumimoji="0" lang="en-US" altLang="el-GR" sz="2200" dirty="0">
                <a:solidFill>
                  <a:schemeClr val="bg1"/>
                </a:solidFill>
                <a:latin typeface="+mn-lt"/>
                <a:sym typeface="Symbol" pitchFamily="18" charset="2"/>
              </a:rPr>
              <a:t></a:t>
            </a:r>
            <a:r>
              <a:rPr kumimoji="0" lang="en-US" altLang="el-GR" sz="2200" dirty="0" smtClean="0">
                <a:solidFill>
                  <a:schemeClr val="bg1"/>
                </a:solidFill>
                <a:latin typeface="+mn-lt"/>
              </a:rPr>
              <a:t>m)</a:t>
            </a:r>
            <a:endParaRPr kumimoji="0" lang="el-GR" altLang="el-GR" sz="2200" dirty="0" smtClean="0">
              <a:solidFill>
                <a:schemeClr val="bg1"/>
              </a:solidFill>
              <a:latin typeface="+mn-lt"/>
            </a:endParaRPr>
          </a:p>
          <a:p>
            <a:r>
              <a:rPr kumimoji="0" lang="el-GR" altLang="el-GR" sz="2200" dirty="0" smtClean="0">
                <a:solidFill>
                  <a:schemeClr val="bg1"/>
                </a:solidFill>
                <a:latin typeface="+mn-lt"/>
              </a:rPr>
              <a:t>Έντονη νεύρωση</a:t>
            </a:r>
            <a:endParaRPr kumimoji="0" lang="el-GR" altLang="el-GR" sz="2200" dirty="0">
              <a:solidFill>
                <a:schemeClr val="bg1"/>
              </a:solidFill>
              <a:latin typeface="+mn-lt"/>
            </a:endParaRPr>
          </a:p>
          <a:p>
            <a:r>
              <a:rPr kumimoji="0" lang="el-GR" altLang="el-GR" sz="2200" dirty="0" smtClean="0">
                <a:solidFill>
                  <a:schemeClr val="bg1"/>
                </a:solidFill>
                <a:latin typeface="+mn-lt"/>
              </a:rPr>
              <a:t>Εμφανίζουν τονικότητα</a:t>
            </a:r>
          </a:p>
          <a:p>
            <a:r>
              <a:rPr kumimoji="0" lang="el-GR" altLang="el-GR" sz="2200" dirty="0" smtClean="0">
                <a:solidFill>
                  <a:schemeClr val="bg1"/>
                </a:solidFill>
                <a:latin typeface="+mn-lt"/>
              </a:rPr>
              <a:t>Μικρό </a:t>
            </a:r>
            <a:r>
              <a:rPr kumimoji="0" lang="el-GR" altLang="el-GR" sz="2200" dirty="0">
                <a:solidFill>
                  <a:schemeClr val="bg1"/>
                </a:solidFill>
                <a:latin typeface="+mn-lt"/>
              </a:rPr>
              <a:t>ποσοστό του </a:t>
            </a:r>
            <a:r>
              <a:rPr kumimoji="0" lang="el-GR" altLang="el-GR" sz="2200" dirty="0" smtClean="0">
                <a:solidFill>
                  <a:schemeClr val="bg1"/>
                </a:solidFill>
                <a:latin typeface="+mn-lt"/>
              </a:rPr>
              <a:t>μυϊκού </a:t>
            </a:r>
            <a:r>
              <a:rPr kumimoji="0" lang="el-GR" altLang="el-GR" sz="2200" dirty="0">
                <a:solidFill>
                  <a:schemeClr val="bg1"/>
                </a:solidFill>
                <a:latin typeface="+mn-lt"/>
              </a:rPr>
              <a:t>ιστού 	</a:t>
            </a:r>
            <a:r>
              <a:rPr kumimoji="0" lang="en-US" altLang="el-GR" sz="2200" dirty="0">
                <a:solidFill>
                  <a:schemeClr val="bg1"/>
                </a:solidFill>
                <a:latin typeface="+mn-lt"/>
              </a:rPr>
              <a:t>	</a:t>
            </a:r>
          </a:p>
          <a:p>
            <a:r>
              <a:rPr kumimoji="0" lang="en-US" altLang="el-GR" sz="2200" dirty="0">
                <a:solidFill>
                  <a:schemeClr val="bg1"/>
                </a:solidFill>
                <a:latin typeface="+mn-lt"/>
              </a:rPr>
              <a:t>  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79512" y="3933056"/>
            <a:ext cx="815181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</a:pPr>
            <a:r>
              <a:rPr kumimoji="0" lang="el-GR" altLang="el-GR" b="1" dirty="0">
                <a:solidFill>
                  <a:srgbClr val="FF99FF"/>
                </a:solidFill>
                <a:latin typeface="+mn-lt"/>
              </a:rPr>
              <a:t>Ροζ μύες</a:t>
            </a:r>
            <a:endParaRPr kumimoji="0" lang="en-US" altLang="el-GR" dirty="0">
              <a:solidFill>
                <a:srgbClr val="FF99FF"/>
              </a:solidFill>
              <a:latin typeface="+mn-lt"/>
            </a:endParaRPr>
          </a:p>
          <a:p>
            <a:r>
              <a:rPr kumimoji="0" lang="el-GR" altLang="el-GR" sz="2200" dirty="0">
                <a:solidFill>
                  <a:schemeClr val="bg1"/>
                </a:solidFill>
                <a:latin typeface="+mn-lt"/>
              </a:rPr>
              <a:t>Μεταξύ λευκών και κόκκινων μυών, διάφορες παραλλαγές</a:t>
            </a:r>
            <a:endParaRPr kumimoji="0" lang="en-US" altLang="el-GR" sz="2200" dirty="0">
              <a:solidFill>
                <a:schemeClr val="bg1"/>
              </a:solidFill>
              <a:latin typeface="+mn-lt"/>
            </a:endParaRPr>
          </a:p>
          <a:p>
            <a:r>
              <a:rPr kumimoji="0" lang="el-GR" altLang="el-GR" sz="2200" dirty="0">
                <a:solidFill>
                  <a:schemeClr val="bg1"/>
                </a:solidFill>
                <a:latin typeface="+mn-lt"/>
              </a:rPr>
              <a:t>Ενδιάμεση συμπεριφορά</a:t>
            </a:r>
            <a:r>
              <a:rPr kumimoji="0" lang="en-US" altLang="el-GR" sz="2200" dirty="0">
                <a:solidFill>
                  <a:schemeClr val="bg1"/>
                </a:solidFill>
                <a:latin typeface="+mn-lt"/>
              </a:rPr>
              <a:t>		</a:t>
            </a:r>
          </a:p>
          <a:p>
            <a:r>
              <a:rPr kumimoji="0" lang="el-GR" altLang="el-GR" sz="2200" dirty="0" err="1" smtClean="0">
                <a:solidFill>
                  <a:schemeClr val="bg1"/>
                </a:solidFill>
                <a:latin typeface="+mn-lt"/>
              </a:rPr>
              <a:t>Αεροβικοί</a:t>
            </a:r>
            <a:r>
              <a:rPr kumimoji="0" lang="en-US" altLang="el-GR" sz="2200" dirty="0">
                <a:solidFill>
                  <a:schemeClr val="bg1"/>
                </a:solidFill>
                <a:latin typeface="+mn-lt"/>
              </a:rPr>
              <a:t>		</a:t>
            </a:r>
          </a:p>
          <a:p>
            <a:r>
              <a:rPr kumimoji="0" lang="en-US" altLang="el-GR" sz="2200" dirty="0">
                <a:solidFill>
                  <a:schemeClr val="bg1"/>
                </a:solidFill>
                <a:latin typeface="+mn-lt"/>
              </a:rPr>
              <a:t>		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526359" y="356729"/>
            <a:ext cx="358214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l-GR" altLang="el-GR" sz="2400" b="1" dirty="0">
                <a:solidFill>
                  <a:schemeClr val="bg1"/>
                </a:solidFill>
                <a:latin typeface="+mn-lt"/>
              </a:rPr>
              <a:t>Λευκοί </a:t>
            </a:r>
            <a:r>
              <a:rPr lang="el-GR" altLang="el-GR" sz="2400" b="1" dirty="0" smtClean="0">
                <a:solidFill>
                  <a:schemeClr val="bg1"/>
                </a:solidFill>
                <a:latin typeface="+mn-lt"/>
              </a:rPr>
              <a:t>μύες</a:t>
            </a:r>
            <a:endParaRPr lang="el-GR" altLang="el-GR" sz="2400" b="1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Γρήγοροι</a:t>
            </a:r>
            <a:endParaRPr lang="en-US" altLang="el-GR" sz="220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Οξέωση</a:t>
            </a:r>
            <a:endParaRPr lang="en-US" altLang="el-GR" sz="220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Πτωχή </a:t>
            </a:r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αιμάτωση</a:t>
            </a:r>
          </a:p>
          <a:p>
            <a:pPr lvl="0"/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Μικρή </a:t>
            </a:r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εντατική </a:t>
            </a:r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προσπάθεια</a:t>
            </a:r>
            <a:endParaRPr lang="el-GR" altLang="el-GR" sz="220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Μεγάλες </a:t>
            </a:r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ίνες</a:t>
            </a:r>
            <a:r>
              <a:rPr lang="en-US" altLang="el-GR" sz="2200" dirty="0">
                <a:solidFill>
                  <a:schemeClr val="bg1"/>
                </a:solidFill>
                <a:latin typeface="+mn-lt"/>
              </a:rPr>
              <a:t> (300</a:t>
            </a:r>
            <a:r>
              <a:rPr lang="en-US" altLang="el-GR" sz="2200" dirty="0">
                <a:solidFill>
                  <a:schemeClr val="bg1"/>
                </a:solidFill>
                <a:latin typeface="+mn-lt"/>
                <a:sym typeface="Symbol" pitchFamily="18" charset="2"/>
              </a:rPr>
              <a:t></a:t>
            </a:r>
            <a:r>
              <a:rPr lang="en-US" altLang="el-GR" sz="2200" dirty="0" smtClean="0">
                <a:solidFill>
                  <a:schemeClr val="bg1"/>
                </a:solidFill>
                <a:latin typeface="+mn-lt"/>
              </a:rPr>
              <a:t>m</a:t>
            </a:r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)</a:t>
            </a:r>
            <a:endParaRPr lang="en-US" altLang="el-GR" sz="220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Μονοί ή πολλοί</a:t>
            </a:r>
            <a:endParaRPr lang="en-US" altLang="el-GR" sz="220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n-US" altLang="el-GR" sz="2200" dirty="0">
                <a:solidFill>
                  <a:schemeClr val="bg1"/>
                </a:solidFill>
                <a:latin typeface="+mn-lt"/>
              </a:rPr>
              <a:t>Twitch fibers</a:t>
            </a:r>
          </a:p>
          <a:p>
            <a:pPr lvl="0"/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οι περισσότεροι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42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6000" b="0" dirty="0" smtClean="0"/>
              <a:t>5 </a:t>
            </a:r>
            <a:r>
              <a:rPr lang="en-US" altLang="el-GR" sz="60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el-GR" sz="6000" b="0" dirty="0" smtClean="0"/>
              <a:t>’s</a:t>
            </a:r>
            <a:endParaRPr lang="el-GR" altLang="el-GR" sz="6000" b="0"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71800" y="1556792"/>
            <a:ext cx="4572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  <a:buFontTx/>
              <a:buAutoNum type="arabicPeriod"/>
            </a:pPr>
            <a:r>
              <a:rPr kumimoji="0" lang="en-US" altLang="el-GR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P</a:t>
            </a:r>
            <a:r>
              <a:rPr kumimoji="0" lang="en-US" altLang="el-GR" sz="4400" b="1" dirty="0">
                <a:solidFill>
                  <a:schemeClr val="bg1"/>
                </a:solidFill>
                <a:latin typeface="Arial" charset="0"/>
              </a:rPr>
              <a:t>rior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  <a:buFontTx/>
              <a:buAutoNum type="arabicPeriod"/>
            </a:pPr>
            <a:r>
              <a:rPr kumimoji="0" lang="en-US" altLang="el-GR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P</a:t>
            </a:r>
            <a:r>
              <a:rPr kumimoji="0" lang="en-US" altLang="el-GR" sz="4400" b="1" dirty="0">
                <a:solidFill>
                  <a:schemeClr val="bg1"/>
                </a:solidFill>
                <a:latin typeface="Arial" charset="0"/>
              </a:rPr>
              <a:t>lanning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  <a:buFontTx/>
              <a:buAutoNum type="arabicPeriod"/>
            </a:pPr>
            <a:r>
              <a:rPr kumimoji="0" lang="en-US" altLang="el-GR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P</a:t>
            </a:r>
            <a:r>
              <a:rPr kumimoji="0" lang="en-US" altLang="el-GR" sz="4400" b="1" dirty="0">
                <a:solidFill>
                  <a:schemeClr val="bg1"/>
                </a:solidFill>
                <a:latin typeface="Arial" charset="0"/>
              </a:rPr>
              <a:t>revents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  <a:buFontTx/>
              <a:buAutoNum type="arabicPeriod"/>
            </a:pPr>
            <a:r>
              <a:rPr kumimoji="0" lang="en-US" altLang="el-GR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P</a:t>
            </a:r>
            <a:r>
              <a:rPr kumimoji="0" lang="en-US" altLang="el-GR" sz="4400" b="1" dirty="0">
                <a:solidFill>
                  <a:schemeClr val="bg1"/>
                </a:solidFill>
                <a:latin typeface="Arial" charset="0"/>
              </a:rPr>
              <a:t>oor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  <a:buFontTx/>
              <a:buAutoNum type="arabicPeriod"/>
            </a:pPr>
            <a:r>
              <a:rPr kumimoji="0" lang="en-US" altLang="el-GR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P</a:t>
            </a:r>
            <a:r>
              <a:rPr kumimoji="0" lang="en-US" altLang="el-GR" sz="4400" b="1" dirty="0">
                <a:solidFill>
                  <a:schemeClr val="bg1"/>
                </a:solidFill>
                <a:latin typeface="Arial" charset="0"/>
              </a:rPr>
              <a:t>erformance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57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Βασικές αρχές μεταφοράς ασθενών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54006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Ο ασθενής να κάνει όσο περισσότερα μπορεί μόνος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Έλεγχος για επιτρεπόμενες κινήσεις (από την κάρτα θεραπείας – μπορεί αλλά πρέπει??)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Ευρεία βάση στήριξης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Το κέντρο βάρους το ασθενούς κοντά στου μεταφορέα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Χρήση ζώνης μεταφοράς (ελάττωση φορτίου ώμων)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Σήκωμα με τα γόνατα. Μη λυγίζετε τη μέση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Αποφυγή στροφής 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Μη σηκώνετε περισσότερο από ότι αντέχετε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sz="2400" dirty="0" smtClean="0"/>
              <a:t>Παρατηρείτε τον ασθενή για σημεία </a:t>
            </a:r>
            <a:r>
              <a:rPr lang="el-GR" altLang="el-GR" sz="2400" dirty="0" err="1" smtClean="0"/>
              <a:t>ορθοστατικής</a:t>
            </a:r>
            <a:r>
              <a:rPr lang="el-GR" altLang="el-GR" sz="2400" dirty="0" smtClean="0"/>
              <a:t> υπότασης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2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Ορθοστατική υπόταση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Πτώση της αρτηριακής πιέσεως όταν κάποιος σηκώνεται όρθιος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Μικρή πτώση - φυσιολογική κατάσταση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Η πτώση μπορεί να είναι μεγαλύτερη σε ασθενείς κλινήρεις ή εξαντλημένους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Συμπτώματα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l-GR" altLang="el-GR" sz="2200" dirty="0" smtClean="0"/>
              <a:t>Ζάλη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l-GR" altLang="el-GR" sz="2200" dirty="0" smtClean="0"/>
              <a:t>Λιποθυμία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l-GR" altLang="el-GR" sz="2200" dirty="0" smtClean="0"/>
              <a:t>Θολή όραση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l-GR" altLang="el-GR" sz="2200" dirty="0" smtClean="0"/>
              <a:t>Μακρόσυρτος λόγος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Αργό ανασήκωμα – Ομιλία – Βαθιές αναπνοές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l-GR" altLang="el-GR" sz="2200" dirty="0" smtClean="0"/>
              <a:t>Μη στέλνετε πίσω ασθενείς που μπορεί να λιποθυμήσουν στο διάδρομο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0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8902704" cy="115212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dirty="0" smtClean="0"/>
              <a:t>Μεταφορά από καρέκλα </a:t>
            </a:r>
            <a:r>
              <a:rPr lang="el-GR" altLang="el-GR" sz="3200" dirty="0" smtClean="0"/>
              <a:t>– ανεξάρτητος </a:t>
            </a:r>
            <a:r>
              <a:rPr lang="el-GR" altLang="el-GR" sz="3200" dirty="0" smtClean="0"/>
              <a:t>ασθενής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820472" cy="5256584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Τοποθέτηση της καρέκλας με γωνία </a:t>
            </a:r>
            <a:r>
              <a:rPr lang="el-GR" altLang="el-GR" sz="2200" dirty="0" smtClean="0"/>
              <a:t>45</a:t>
            </a:r>
            <a:r>
              <a:rPr lang="en-US" altLang="el-GR" sz="2200" dirty="0" smtClean="0">
                <a:cs typeface="Arial" charset="0"/>
              </a:rPr>
              <a:t>°</a:t>
            </a:r>
            <a:r>
              <a:rPr lang="el-GR" altLang="el-GR" sz="2200" dirty="0" smtClean="0">
                <a:cs typeface="Arial" charset="0"/>
              </a:rPr>
              <a:t> </a:t>
            </a:r>
            <a:r>
              <a:rPr lang="el-GR" altLang="el-GR" sz="2200" dirty="0" smtClean="0">
                <a:cs typeface="Arial" charset="0"/>
              </a:rPr>
              <a:t>προς το ακτινολογικό τραπέζι</a:t>
            </a:r>
            <a:endParaRPr lang="en-US" altLang="el-GR" sz="22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Η ισχυρότερη πλευρά του ασθενούς πιο κοντά στο τραπέζι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Η καρέκλα κλειδωμένη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Οι υποδοχές των ποδιών σηκωμένες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Κάθισμα στην άκρη της καρέκλας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Πίεση στα χέρια της καρέκλας για να βοηθήσουν στο σήκωμα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Αργό σήκωμα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Στήριγμα στο τραπέζι του ακτινολογικού με το χέρι που είναι πιο κοντά στο τραπέζι (το πιο ισχυρό).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Αργό γύρισμα μέχρι να αισθανθεί το τραπέζι πίσω του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Κράτημα στο τραπέζι και με τα δύο χέρια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/>
              <a:t>Κάθισμα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02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Μεταφορά από καρέκλα </a:t>
            </a:r>
            <a:r>
              <a:rPr lang="el-GR" altLang="el-GR" dirty="0" smtClean="0"/>
              <a:t>– με </a:t>
            </a:r>
            <a:r>
              <a:rPr lang="el-GR" altLang="el-GR" dirty="0" smtClean="0"/>
              <a:t>βοήθεια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Κλείδωμα καρέκλας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Υποδοχές ποδιών σηκωμένες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Κάθισμα στην άκρη της καρέκλας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Πίεση στα χέρια της καρέκλας για βοήθεια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Λύγισμα γονάτων, μέση ίσια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Τα γόνατα έξω από του ασθενούς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Σήκωμα μαζί με τέντωμα των γονάτων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Έλεγχος για ζάλη, μικρή στάση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Στροφή και οι δύο προς το τραπέζι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Στήριξη χεριών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 smtClean="0"/>
              <a:t>Κάθισμα σιγά σιγά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6300192" y="3140968"/>
            <a:ext cx="2447925" cy="3241675"/>
            <a:chOff x="185738" y="3082925"/>
            <a:chExt cx="2447925" cy="3241675"/>
          </a:xfrm>
        </p:grpSpPr>
        <p:pic>
          <p:nvPicPr>
            <p:cNvPr id="20484" name="Picture 4" descr="P1010110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54000"/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522" t="21844" r="52875" b="15150"/>
            <a:stretch>
              <a:fillRect/>
            </a:stretch>
          </p:blipFill>
          <p:spPr bwMode="auto">
            <a:xfrm>
              <a:off x="185738" y="3082925"/>
              <a:ext cx="2447925" cy="324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H="1">
              <a:off x="1963738" y="5099050"/>
              <a:ext cx="431800" cy="73025"/>
            </a:xfrm>
            <a:prstGeom prst="line">
              <a:avLst/>
            </a:prstGeom>
            <a:noFill/>
            <a:ln w="76200" cap="sq">
              <a:solidFill>
                <a:schemeClr val="fol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 rot="-5400000">
              <a:off x="1408113" y="5105400"/>
              <a:ext cx="1282700" cy="1152525"/>
            </a:xfrm>
            <a:prstGeom prst="rtTriangle">
              <a:avLst/>
            </a:prstGeom>
            <a:solidFill>
              <a:srgbClr val="D5D7C7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 dirty="0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61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Ζώνη μεταφοράς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5"/>
            <a:ext cx="3352800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5" descr="gait_bel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707" y="2564904"/>
            <a:ext cx="3610472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850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Μεταφορά από δύο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Ο πι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 δυνατός τον κορμό</a:t>
            </a:r>
          </a:p>
          <a:p>
            <a:pPr eaLnBrk="1" hangingPunct="1"/>
            <a:r>
              <a:rPr lang="el-GR" altLang="el-GR" sz="2400" dirty="0" smtClean="0"/>
              <a:t>Δίνει το σύνθημα</a:t>
            </a:r>
          </a:p>
          <a:p>
            <a:pPr eaLnBrk="1" hangingPunct="1"/>
            <a:r>
              <a:rPr lang="el-GR" altLang="el-GR" sz="2400" dirty="0" smtClean="0"/>
              <a:t>Προετοιμασία </a:t>
            </a:r>
            <a:r>
              <a:rPr lang="el-GR" altLang="el-GR" sz="2400" dirty="0" smtClean="0"/>
              <a:t> με μέτρημα δυνατά</a:t>
            </a:r>
            <a:endParaRPr lang="el-GR" altLang="el-GR" sz="2400" dirty="0" smtClean="0"/>
          </a:p>
          <a:p>
            <a:pPr lvl="1" eaLnBrk="1" hangingPunct="1"/>
            <a:r>
              <a:rPr lang="el-GR" altLang="el-GR" sz="2400" dirty="0" smtClean="0"/>
              <a:t>Επιτρέπει συντονισμό</a:t>
            </a:r>
          </a:p>
          <a:p>
            <a:pPr lvl="1" eaLnBrk="1" hangingPunct="1"/>
            <a:r>
              <a:rPr lang="el-GR" altLang="el-GR" sz="2400" dirty="0" smtClean="0"/>
              <a:t>Έλεγχο συνθηκών</a:t>
            </a:r>
          </a:p>
          <a:p>
            <a:pPr eaLnBrk="1" hangingPunct="1"/>
            <a:r>
              <a:rPr lang="el-GR" altLang="el-GR" sz="2400" dirty="0" smtClean="0"/>
              <a:t>Προετοιμασία καρέκλας</a:t>
            </a:r>
          </a:p>
          <a:p>
            <a:pPr eaLnBrk="1" hangingPunct="1"/>
            <a:r>
              <a:rPr lang="el-GR" altLang="el-GR" sz="2400" dirty="0" smtClean="0"/>
              <a:t>Χέρια δεμένα στο στήθος</a:t>
            </a:r>
          </a:p>
        </p:txBody>
      </p:sp>
      <p:pic>
        <p:nvPicPr>
          <p:cNvPr id="25604" name="Picture 6" descr="P1010114"/>
          <p:cNvPicPr>
            <a:picLocks noChangeAspect="1" noChangeArrowheads="1"/>
          </p:cNvPicPr>
          <p:nvPr/>
        </p:nvPicPr>
        <p:blipFill>
          <a:blip r:embed="rId2" cstate="print">
            <a:lum contrast="72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6" t="8105" r="25046" b="3030"/>
          <a:stretch>
            <a:fillRect/>
          </a:stretch>
        </p:blipFill>
        <p:spPr bwMode="auto">
          <a:xfrm>
            <a:off x="5652120" y="639361"/>
            <a:ext cx="3023815" cy="5764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19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Υδραυλική μεταφορά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919787" cy="443547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98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Καταπόνηση του </a:t>
            </a:r>
            <a:r>
              <a:rPr lang="el-GR" dirty="0" err="1" smtClean="0"/>
              <a:t>μυοσκελετικού</a:t>
            </a:r>
            <a:r>
              <a:rPr lang="el-GR" dirty="0" smtClean="0"/>
              <a:t> συστήματος </a:t>
            </a:r>
            <a:br>
              <a:rPr lang="el-GR" dirty="0" smtClean="0"/>
            </a:br>
            <a:r>
              <a:rPr lang="el-GR" dirty="0" smtClean="0"/>
              <a:t>κατά την εργασία </a:t>
            </a:r>
            <a:endParaRPr lang="el-G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οσφυαλγία είναι σημαντικός λόγος ασθενείας νεαρών ενηλίκων</a:t>
            </a:r>
          </a:p>
          <a:p>
            <a:pPr lvl="0"/>
            <a:r>
              <a:rPr lang="el-GR" altLang="el-GR" dirty="0">
                <a:solidFill>
                  <a:prstClr val="white"/>
                </a:solidFill>
              </a:rPr>
              <a:t>Σε μια 8ωρη βάρδια το συνολικό βάρος που σηκώνει ένας νοσηλευτής φθάνει </a:t>
            </a:r>
            <a:r>
              <a:rPr lang="el-GR" altLang="el-GR" dirty="0" smtClean="0">
                <a:solidFill>
                  <a:prstClr val="white"/>
                </a:solidFill>
              </a:rPr>
              <a:t>τους </a:t>
            </a:r>
            <a:r>
              <a:rPr lang="el-GR" altLang="el-GR" dirty="0" smtClean="0">
                <a:solidFill>
                  <a:prstClr val="white"/>
                </a:solidFill>
              </a:rPr>
              <a:t>1.5 </a:t>
            </a:r>
            <a:r>
              <a:rPr lang="el-GR" altLang="el-GR" dirty="0">
                <a:solidFill>
                  <a:prstClr val="white"/>
                </a:solidFill>
              </a:rPr>
              <a:t>τόνους. </a:t>
            </a:r>
            <a:endParaRPr lang="en-US" alt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14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Συστήματα ελάττωσης τριβών </a:t>
            </a:r>
            <a:br>
              <a:rPr lang="el-GR" altLang="el-GR" sz="3600" dirty="0" smtClean="0"/>
            </a:br>
            <a:r>
              <a:rPr lang="el-GR" altLang="el-GR" sz="3600" dirty="0" smtClean="0"/>
              <a:t>σε πλάγια μεταφορά</a:t>
            </a:r>
          </a:p>
        </p:txBody>
      </p:sp>
      <p:pic>
        <p:nvPicPr>
          <p:cNvPr id="28675" name="Picture 4" descr="ChangeLin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4728591" cy="34350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36350"/>
            <a:ext cx="2664296" cy="235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46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On3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494" y="2133600"/>
            <a:ext cx="2801938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on-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57" y="2133599"/>
            <a:ext cx="4783340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Συστήματα μεταφοράς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04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473" y="4035251"/>
            <a:ext cx="23891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508635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6151"/>
            <a:ext cx="3167062" cy="32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Συστήματα μεταφοράς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Συστήματα μεταφοράς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 τη μεταβολή του ύψους μπορούμε να φέρουμε το φορείο και / ή την τράπεζα στο ίδιο ύψος για ευκολότερη μεταφορά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68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statcart and b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195238" cy="41044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Μηχανικά συστήματα μεταφοράς</a:t>
            </a:r>
          </a:p>
        </p:txBody>
      </p:sp>
    </p:spTree>
    <p:extLst>
      <p:ext uri="{BB962C8B-B14F-4D97-AF65-F5344CB8AC3E}">
        <p14:creationId xmlns:p14="http://schemas.microsoft.com/office/powerpoint/2010/main" xmlns="" val="35113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 eaLnBrk="1" hangingPunct="1"/>
            <a:r>
              <a:rPr lang="el-GR" altLang="el-GR" dirty="0" smtClean="0"/>
              <a:t>Συστήματα μεταφοράς με ανάρτηση οροφής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7338"/>
            <a:ext cx="2281610" cy="31618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7338"/>
            <a:ext cx="40386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631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400" smtClean="0">
                <a:solidFill>
                  <a:schemeClr val="tx1"/>
                </a:solidFill>
              </a:rPr>
              <a:t>Λυχνία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348880"/>
            <a:ext cx="8496944" cy="446449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l-GR" sz="2400" dirty="0" smtClean="0"/>
              <a:t>X-ray </a:t>
            </a:r>
            <a:r>
              <a:rPr lang="el-GR" altLang="el-GR" sz="2400" dirty="0" smtClean="0"/>
              <a:t>λυχνία μετακίνηση δύναμη </a:t>
            </a:r>
            <a:r>
              <a:rPr lang="en-US" altLang="el-GR" sz="2400" dirty="0" smtClean="0"/>
              <a:t> ~ 2</a:t>
            </a:r>
            <a:r>
              <a:rPr lang="el-GR" altLang="el-GR" sz="2400" dirty="0" smtClean="0"/>
              <a:t> κιλά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στο ύψος του θώρακα - κακώσεις ώμων</a:t>
            </a:r>
          </a:p>
          <a:p>
            <a:pPr eaLnBrk="1" hangingPunct="1"/>
            <a:r>
              <a:rPr lang="el-GR" altLang="el-GR" sz="2400" dirty="0" smtClean="0"/>
              <a:t>Κίνηση της λυχνίας σε όποια κατεύθυνση χρειάζεται και πάτημα κουμπιού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Το ποδόφρενο μακριά κάτω από το τραπέζι – σκύψιμο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Οι λαβές της λυχνίας είναι συνήθως λεπτότερες  από ότι θα έπρεπε για σταθερό κράτημα </a:t>
            </a:r>
            <a:r>
              <a:rPr lang="en-US" altLang="el-GR" sz="2400" dirty="0" smtClean="0"/>
              <a:t>~</a:t>
            </a:r>
            <a:r>
              <a:rPr lang="el-GR" altLang="el-GR" sz="2400" dirty="0" smtClean="0"/>
              <a:t> 3εκ, αντί για 7εκ</a:t>
            </a:r>
            <a:r>
              <a:rPr lang="en-US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Οι λαβές και τα κουμπιά σε απόσταση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5 κιλά μολύβδινη ποδιά στο χειρουργείο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48" b="4765"/>
          <a:stretch>
            <a:fillRect/>
          </a:stretch>
        </p:blipFill>
        <p:spPr bwMode="auto">
          <a:xfrm>
            <a:off x="98067" y="113914"/>
            <a:ext cx="2714748" cy="20155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699792" cy="20128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01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Η/Υ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568952" cy="55172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l-GR" altLang="el-GR" sz="2400" b="1" dirty="0" smtClean="0"/>
              <a:t>Πιθανά προβλήματα: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l-GR" altLang="el-GR" sz="2400" dirty="0" smtClean="0"/>
              <a:t>Κορμός, αυχένας, πόδια, άνω άκρα,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l-GR" altLang="el-GR" sz="2400" dirty="0" smtClean="0"/>
              <a:t>καρπός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l-GR" altLang="el-GR" sz="2400" b="1" dirty="0" smtClean="0"/>
              <a:t>Συστάσεις</a:t>
            </a:r>
            <a:r>
              <a:rPr lang="en-US" altLang="el-GR" sz="2400" b="1" dirty="0" smtClean="0"/>
              <a:t>:</a:t>
            </a:r>
          </a:p>
          <a:p>
            <a:pPr eaLnBrk="1" hangingPunct="1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l-GR" altLang="el-GR" sz="2400" dirty="0" smtClean="0"/>
              <a:t>Το επίπεδο των ματιών 5-7 εκ. Κάτω από το άνω όριο του περιβλήματος της οθόνης με την οθόνη και το πληκτρολόγιο στην ευθεία</a:t>
            </a:r>
            <a:r>
              <a:rPr lang="en-US" altLang="el-GR" sz="2400" dirty="0" smtClean="0"/>
              <a:t>. </a:t>
            </a:r>
          </a:p>
          <a:p>
            <a:pPr eaLnBrk="1" hangingPunct="1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l-GR" altLang="el-GR" sz="2400" dirty="0" smtClean="0"/>
              <a:t>Η οθόνη σε απόσταση του τεντωμένου άνω άκρου</a:t>
            </a:r>
          </a:p>
          <a:p>
            <a:pPr eaLnBrk="1" hangingPunct="1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l-GR" altLang="el-GR" sz="2400" dirty="0" smtClean="0"/>
              <a:t>Το τραπέζι του υπολογιστή 80εκ από το δάπεδο</a:t>
            </a:r>
            <a:endParaRPr lang="en-US" altLang="el-GR" sz="2400" dirty="0" smtClean="0"/>
          </a:p>
          <a:p>
            <a:pPr eaLnBrk="1" hangingPunct="1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l-GR" altLang="el-GR" sz="2400" dirty="0" smtClean="0"/>
              <a:t>Χρήση</a:t>
            </a:r>
            <a:r>
              <a:rPr lang="en-US" altLang="el-GR" sz="2400" dirty="0" smtClean="0"/>
              <a:t> laptop </a:t>
            </a:r>
            <a:r>
              <a:rPr lang="el-GR" altLang="el-GR" sz="2400" dirty="0" smtClean="0"/>
              <a:t>για οικονομία χώρου</a:t>
            </a:r>
            <a:endParaRPr lang="en-US" altLang="el-GR" sz="2400" dirty="0" smtClean="0"/>
          </a:p>
          <a:p>
            <a:pPr eaLnBrk="1" hangingPunct="1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l-GR" altLang="el-GR" sz="2400" dirty="0" smtClean="0"/>
              <a:t>Στηρίγματα για τα πόδια επιτρέπουν καλύτερη στήριξη</a:t>
            </a:r>
            <a:r>
              <a:rPr lang="en-US" altLang="el-GR" sz="2400" dirty="0" smtClean="0"/>
              <a:t> </a:t>
            </a:r>
          </a:p>
          <a:p>
            <a:pPr eaLnBrk="1" hangingPunct="1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l-GR" altLang="el-GR" sz="2400" dirty="0" smtClean="0"/>
              <a:t>Καθαρός χώρος από κάτω για τα πόδια </a:t>
            </a:r>
          </a:p>
        </p:txBody>
      </p:sp>
      <p:pic>
        <p:nvPicPr>
          <p:cNvPr id="38916" name="Picture 5" descr="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12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3960440" cy="5040560"/>
          </a:xfrm>
        </p:spPr>
        <p:txBody>
          <a:bodyPr/>
          <a:lstStyle/>
          <a:p>
            <a:r>
              <a:rPr lang="el-GR" altLang="el-GR" dirty="0" smtClean="0"/>
              <a:t>Μειώνουν την κόπωση των ποδιών και της ΣΣ</a:t>
            </a:r>
          </a:p>
          <a:p>
            <a:r>
              <a:rPr lang="el-GR" altLang="el-GR" dirty="0" smtClean="0"/>
              <a:t>Αυξάνουν τη ροή αίματος και την οξυγόνωση </a:t>
            </a:r>
          </a:p>
          <a:p>
            <a:r>
              <a:rPr lang="el-GR" altLang="el-GR" dirty="0" smtClean="0"/>
              <a:t>Συντηρούνται εύκολα και δεν καταστρέφονται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276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r>
              <a:rPr lang="el-GR" dirty="0"/>
              <a:t>Συστήματα αποφυγής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καταπόνησης </a:t>
            </a:r>
            <a:r>
              <a:rPr lang="el-GR" dirty="0"/>
              <a:t>άκρων </a:t>
            </a:r>
          </a:p>
        </p:txBody>
      </p:sp>
    </p:spTree>
    <p:extLst>
      <p:ext uri="{BB962C8B-B14F-4D97-AF65-F5344CB8AC3E}">
        <p14:creationId xmlns:p14="http://schemas.microsoft.com/office/powerpoint/2010/main" xmlns="" val="10351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Ακτινολογικά αρχεία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328592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Υπό χρήση όλη την ημέρα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Συνεχές τέντωμα και λύγισμα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Κακώσεις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Τράβηγμα φακέλων από </a:t>
            </a:r>
            <a:r>
              <a:rPr lang="el-GR" altLang="el-GR" dirty="0" smtClean="0"/>
              <a:t>πακέτα</a:t>
            </a:r>
            <a:endParaRPr lang="el-GR" altLang="el-GR" dirty="0" smtClean="0"/>
          </a:p>
          <a:p>
            <a:pPr lvl="1" eaLnBrk="1" hangingPunct="1">
              <a:lnSpc>
                <a:spcPct val="100000"/>
              </a:lnSpc>
            </a:pPr>
            <a:r>
              <a:rPr lang="el-GR" altLang="el-GR" dirty="0" smtClean="0"/>
              <a:t>Κάκωση </a:t>
            </a:r>
            <a:r>
              <a:rPr lang="el-GR" altLang="el-GR" dirty="0" smtClean="0"/>
              <a:t>ώμου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Τραυματισμός </a:t>
            </a:r>
          </a:p>
          <a:p>
            <a:pPr lvl="1" eaLnBrk="1" hangingPunct="1">
              <a:lnSpc>
                <a:spcPct val="100000"/>
              </a:lnSpc>
            </a:pPr>
            <a:r>
              <a:rPr lang="el-GR" altLang="el-GR" dirty="0" smtClean="0"/>
              <a:t>άμεσος από πτώση φακέλων</a:t>
            </a:r>
            <a:endParaRPr lang="en-US" altLang="el-GR" dirty="0" smtClean="0"/>
          </a:p>
          <a:p>
            <a:pPr lvl="1" eaLnBrk="1" hangingPunct="1">
              <a:lnSpc>
                <a:spcPct val="100000"/>
              </a:lnSpc>
            </a:pPr>
            <a:r>
              <a:rPr lang="el-GR" altLang="el-GR" dirty="0" smtClean="0"/>
              <a:t>σήκωμα </a:t>
            </a:r>
            <a:r>
              <a:rPr lang="en-US" altLang="el-GR" dirty="0" smtClean="0"/>
              <a:t>6-8 </a:t>
            </a:r>
            <a:r>
              <a:rPr lang="el-GR" altLang="el-GR" dirty="0" smtClean="0"/>
              <a:t>φακέλων κάθε φορά</a:t>
            </a:r>
          </a:p>
          <a:p>
            <a:pPr lvl="1" eaLnBrk="1" hangingPunct="1">
              <a:lnSpc>
                <a:spcPct val="100000"/>
              </a:lnSpc>
            </a:pPr>
            <a:r>
              <a:rPr lang="el-GR" altLang="el-GR" dirty="0" smtClean="0"/>
              <a:t>οσφυαλγία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Το κινητό σκαλάκι </a:t>
            </a:r>
            <a:r>
              <a:rPr lang="el-GR" altLang="el-GR" dirty="0" smtClean="0"/>
              <a:t>- κίνδυνος 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292080" y="2780928"/>
            <a:ext cx="3707904" cy="212365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altLang="el-GR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Η ψηφιακή απεικόνιση έχει </a:t>
            </a:r>
            <a:r>
              <a:rPr lang="el-GR" altLang="el-G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περιορίσει </a:t>
            </a:r>
            <a:r>
              <a:rPr lang="el-GR" altLang="el-GR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τις ανάγκες αρχειοθέτησης στα ακτινολογικά τμήματα</a:t>
            </a:r>
          </a:p>
        </p:txBody>
      </p:sp>
    </p:spTree>
    <p:extLst>
      <p:ext uri="{BB962C8B-B14F-4D97-AF65-F5344CB8AC3E}">
        <p14:creationId xmlns:p14="http://schemas.microsoft.com/office/powerpoint/2010/main" xmlns="" val="16967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Βιομηχανική</a:t>
            </a:r>
            <a:endParaRPr lang="el-GR" dirty="0"/>
          </a:p>
        </p:txBody>
      </p:sp>
      <p:sp>
        <p:nvSpPr>
          <p:cNvPr id="8196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40" tIns="45720" rIns="91440" bIns="45720"/>
          <a:lstStyle/>
          <a:p>
            <a:r>
              <a:rPr lang="el-GR" altLang="el-GR" dirty="0"/>
              <a:t>Η χρήση των βασικών κανόνων της βιομηχανικής επιτρέπει καλύτερη τεχνική </a:t>
            </a:r>
          </a:p>
          <a:p>
            <a:r>
              <a:rPr lang="el-GR" altLang="el-GR" dirty="0" smtClean="0"/>
              <a:t>Η </a:t>
            </a:r>
            <a:r>
              <a:rPr lang="el-GR" altLang="el-GR" dirty="0"/>
              <a:t>εφαρμογή των νόμων της φυσικής (δυνάμεις) στο σώμα κατά την κίνηση και την ανάπαυση</a:t>
            </a:r>
          </a:p>
          <a:p>
            <a:r>
              <a:rPr lang="el-GR" altLang="el-GR" dirty="0"/>
              <a:t>Επιτρέπει καλύτερη κατανόηση του μηχανισμού των τραυματισμών </a:t>
            </a:r>
          </a:p>
          <a:p>
            <a:pPr eaLnBrk="1" hangingPunct="1"/>
            <a:endParaRPr lang="en-US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5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Αποδοτικός σχεδιασμός συστημάτων αρχειοθέτησης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968552"/>
          </a:xfrm>
        </p:spPr>
        <p:txBody>
          <a:bodyPr/>
          <a:lstStyle/>
          <a:p>
            <a:r>
              <a:rPr lang="el-GR" dirty="0"/>
              <a:t>Κατακόρυφα περιστρεφόμενα ράφια με ηλεκτρικό  έλεγχο κίνησης </a:t>
            </a:r>
          </a:p>
          <a:p>
            <a:r>
              <a:rPr lang="el-GR" dirty="0"/>
              <a:t>Αποθηκεύουν πολλαπλάσια ποσά αρχείων σε μικρότερο χώρο</a:t>
            </a:r>
          </a:p>
          <a:p>
            <a:r>
              <a:rPr lang="el-GR" dirty="0"/>
              <a:t>Βελτιώνουν την ευκολία χειρισμού και την παραγωγικότητα</a:t>
            </a:r>
          </a:p>
          <a:p>
            <a:r>
              <a:rPr lang="el-GR" dirty="0"/>
              <a:t>Μειώνουν τη φυσική προσπάθεια (στροφή, κλίση, έντονη δύναμη)</a:t>
            </a:r>
          </a:p>
          <a:p>
            <a:r>
              <a:rPr lang="el-GR" dirty="0"/>
              <a:t>Ανεξάρτητη η κίνηση από τις σωματικές ιδιότητες του χρήστη</a:t>
            </a:r>
          </a:p>
          <a:p>
            <a:r>
              <a:rPr lang="el-GR" dirty="0"/>
              <a:t>Μπορεί να δουλέψει από καθιστή </a:t>
            </a:r>
            <a:r>
              <a:rPr lang="el-GR" dirty="0" smtClean="0"/>
              <a:t>θέση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289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082215" cy="20162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400" dirty="0" smtClean="0"/>
              <a:t/>
            </a:r>
            <a:br>
              <a:rPr lang="el-GR" altLang="el-GR" sz="4400" dirty="0" smtClean="0"/>
            </a:br>
            <a:r>
              <a:rPr lang="en-US" altLang="el-GR" sz="4400" dirty="0" smtClean="0"/>
              <a:t>NO-LIFT POLICIES</a:t>
            </a:r>
            <a:r>
              <a:rPr lang="el-GR" altLang="el-GR" sz="4400" dirty="0" smtClean="0"/>
              <a:t/>
            </a:r>
            <a:br>
              <a:rPr lang="el-GR" altLang="el-GR" sz="4400" dirty="0" smtClean="0"/>
            </a:br>
            <a:r>
              <a:rPr lang="el-GR" altLang="el-GR" sz="4400" dirty="0" smtClean="0"/>
              <a:t>Πολιτικές για αποφυγή φυσικής φόρτισης</a:t>
            </a:r>
            <a:br>
              <a:rPr lang="el-GR" altLang="el-GR" sz="4400" dirty="0" smtClean="0"/>
            </a:br>
            <a:endParaRPr lang="el-GR" altLang="el-GR" sz="44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996952"/>
            <a:ext cx="8424936" cy="3600400"/>
          </a:xfrm>
        </p:spPr>
        <p:txBody>
          <a:bodyPr/>
          <a:lstStyle/>
          <a:p>
            <a:r>
              <a:rPr lang="el-GR" dirty="0" smtClean="0"/>
              <a:t>Σε πολλά κράτη και νοσοκομεία εφαρμόζονται ειδικές οδηγίες που περιορίζουν τις επαγγελματικές επιπτώσεις από τη μετακίνηση βαρών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79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Επιμονή στις ορθές πρακτικές και </a:t>
            </a:r>
            <a:br>
              <a:rPr lang="el-GR" dirty="0" smtClean="0"/>
            </a:br>
            <a:r>
              <a:rPr lang="el-GR" dirty="0" smtClean="0"/>
              <a:t>αλλαγή συνηθειών </a:t>
            </a:r>
            <a:endParaRPr lang="el-GR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8424936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dirty="0" smtClean="0"/>
              <a:t>	“A new scientific truth does</a:t>
            </a:r>
            <a:r>
              <a:rPr lang="el-GR" altLang="el-GR" dirty="0" smtClean="0"/>
              <a:t> </a:t>
            </a:r>
            <a:r>
              <a:rPr lang="en-US" altLang="el-GR" dirty="0" smtClean="0"/>
              <a:t>not triumph by convincing</a:t>
            </a:r>
            <a:r>
              <a:rPr lang="el-GR" altLang="el-GR" dirty="0" smtClean="0"/>
              <a:t> </a:t>
            </a:r>
            <a:r>
              <a:rPr lang="en-US" altLang="el-GR" dirty="0" smtClean="0"/>
              <a:t>its opponents and making</a:t>
            </a:r>
            <a:r>
              <a:rPr lang="el-GR" altLang="el-GR" dirty="0" smtClean="0"/>
              <a:t> </a:t>
            </a:r>
            <a:r>
              <a:rPr lang="en-US" altLang="el-GR" dirty="0" smtClean="0"/>
              <a:t>them see the</a:t>
            </a:r>
            <a:r>
              <a:rPr lang="el-GR" altLang="el-GR" dirty="0" smtClean="0"/>
              <a:t> </a:t>
            </a:r>
            <a:r>
              <a:rPr lang="en-US" altLang="el-GR" dirty="0" smtClean="0"/>
              <a:t>light ………………….</a:t>
            </a:r>
            <a:endParaRPr lang="el-GR" altLang="el-GR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l-GR" dirty="0" smtClean="0"/>
              <a:t>	but rather because its opponents eventually die, and a new generation grows up that is familiar with it”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dirty="0" smtClean="0"/>
              <a:t>	(Max Planck, a physicist)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29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</a:t>
            </a:r>
            <a:r>
              <a:rPr lang="el-GR" sz="2000"/>
              <a:t>«Ακτινολογική Νοσηλευτική.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Μετακίνηση βαρών».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Σημείωμα</a:t>
            </a:r>
            <a:r>
              <a:rPr lang="en-US" sz="2000" dirty="0"/>
              <a:t>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/>
              <a:t>Για να γίνουν σωστά οι μεταφορές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απαιτούνται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74036"/>
            <a:ext cx="8424936" cy="5256584"/>
          </a:xfrm>
        </p:spPr>
        <p:txBody>
          <a:bodyPr/>
          <a:lstStyle/>
          <a:p>
            <a:pPr lvl="1"/>
            <a:r>
              <a:rPr lang="el-GR" dirty="0" smtClean="0"/>
              <a:t>Σωστός εξοπλισμός </a:t>
            </a:r>
          </a:p>
          <a:p>
            <a:pPr marL="722313" lvl="1" indent="0">
              <a:buNone/>
            </a:pPr>
            <a:r>
              <a:rPr lang="el-GR" dirty="0" smtClean="0"/>
              <a:t>σε</a:t>
            </a:r>
            <a:endParaRPr lang="el-GR" dirty="0"/>
          </a:p>
          <a:p>
            <a:pPr lvl="1"/>
            <a:r>
              <a:rPr lang="el-GR" dirty="0"/>
              <a:t>Σωστή ποσότητα </a:t>
            </a:r>
          </a:p>
          <a:p>
            <a:pPr marL="722313" lvl="1" indent="0">
              <a:buNone/>
            </a:pPr>
            <a:r>
              <a:rPr lang="el-GR" dirty="0" smtClean="0"/>
              <a:t>σε</a:t>
            </a:r>
            <a:endParaRPr lang="el-GR" dirty="0"/>
          </a:p>
          <a:p>
            <a:pPr lvl="1"/>
            <a:r>
              <a:rPr lang="el-GR" dirty="0"/>
              <a:t>Βολική θέση </a:t>
            </a:r>
          </a:p>
          <a:p>
            <a:pPr marL="722313" lvl="1" indent="0">
              <a:buNone/>
            </a:pPr>
            <a:r>
              <a:rPr lang="el-GR" dirty="0" smtClean="0"/>
              <a:t>και</a:t>
            </a:r>
            <a:endParaRPr lang="el-GR" dirty="0"/>
          </a:p>
          <a:p>
            <a:pPr lvl="1"/>
            <a:r>
              <a:rPr lang="el-GR" dirty="0"/>
              <a:t>Καλά συντηρημένος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89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Επιφάνεια στήριξης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Είναι η επιφάνεια πάνω στην οποία στηρίζεται το σώμα</a:t>
            </a:r>
          </a:p>
          <a:p>
            <a:pPr eaLnBrk="1" hangingPunct="1"/>
            <a:r>
              <a:rPr lang="el-GR" altLang="el-GR" smtClean="0"/>
              <a:t>Γενικά μικρή βάση στήριξης χαρακτηρίζει αστάθεια και κίνηση</a:t>
            </a:r>
          </a:p>
          <a:p>
            <a:pPr eaLnBrk="1" hangingPunct="1"/>
            <a:r>
              <a:rPr lang="el-GR" altLang="el-GR" smtClean="0"/>
              <a:t>Μεγάλη βάση στήριξης παρέχει σταθερότητα θέσεως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61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Κέντρο βάρους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976664" cy="5256584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Είναι το υποθετικό σημείο στο οποίο μπορεί να θεωρηθεί ότι συλλέγεται όλη η μάζα ενός αντικειμένου</a:t>
            </a:r>
          </a:p>
          <a:p>
            <a:pPr eaLnBrk="1" hangingPunct="1"/>
            <a:r>
              <a:rPr lang="el-GR" altLang="el-GR" sz="2400" dirty="0" smtClean="0"/>
              <a:t>Σταθερότητα υπάρχει όταν το κέντρο βάρους προβάλλει μέσα στη βάση στήριξης </a:t>
            </a:r>
          </a:p>
          <a:p>
            <a:pPr eaLnBrk="1" hangingPunct="1"/>
            <a:r>
              <a:rPr lang="el-GR" altLang="el-GR" sz="2400" dirty="0" smtClean="0"/>
              <a:t>Επίσης όταν το κέντρο βάρους είναι σε χαμηλή θέση</a:t>
            </a:r>
          </a:p>
        </p:txBody>
      </p:sp>
      <p:pic>
        <p:nvPicPr>
          <p:cNvPr id="10244" name="Picture 4" descr="SLBW02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13100"/>
            <a:ext cx="221615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6948488" y="5805488"/>
            <a:ext cx="1368425" cy="360362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8243888" y="5661025"/>
            <a:ext cx="288925" cy="4318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7740650" y="49418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 dirty="0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7885113" y="5013325"/>
            <a:ext cx="31750" cy="10017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7451725" y="4508500"/>
            <a:ext cx="7191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l-GR" altLang="el-GR" b="1">
                <a:solidFill>
                  <a:schemeClr val="tx2"/>
                </a:solidFill>
                <a:latin typeface="Calibri" pitchFamily="34" charset="0"/>
              </a:rPr>
              <a:t>Κ</a:t>
            </a:r>
            <a:r>
              <a:rPr kumimoji="0" lang="en-US" altLang="el-GR" b="1" dirty="0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V="1">
            <a:off x="6877050" y="5645150"/>
            <a:ext cx="1655763" cy="160338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47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 rot="2669187">
            <a:off x="3438525" y="1235075"/>
            <a:ext cx="1524000" cy="1295400"/>
            <a:chOff x="528" y="576"/>
            <a:chExt cx="960" cy="816"/>
          </a:xfrm>
        </p:grpSpPr>
        <p:sp>
          <p:nvSpPr>
            <p:cNvPr id="11287" name="AutoShape 3"/>
            <p:cNvSpPr>
              <a:spLocks noChangeArrowheads="1"/>
            </p:cNvSpPr>
            <p:nvPr/>
          </p:nvSpPr>
          <p:spPr bwMode="auto">
            <a:xfrm>
              <a:off x="528" y="576"/>
              <a:ext cx="960" cy="816"/>
            </a:xfrm>
            <a:prstGeom prst="triangle">
              <a:avLst>
                <a:gd name="adj" fmla="val 50000"/>
              </a:avLst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 dirty="0"/>
            </a:p>
          </p:txBody>
        </p:sp>
        <p:sp>
          <p:nvSpPr>
            <p:cNvPr id="11288" name="Oval 4"/>
            <p:cNvSpPr>
              <a:spLocks noChangeArrowheads="1"/>
            </p:cNvSpPr>
            <p:nvPr/>
          </p:nvSpPr>
          <p:spPr bwMode="auto">
            <a:xfrm>
              <a:off x="960" y="107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 dirty="0"/>
            </a:p>
          </p:txBody>
        </p:sp>
      </p:grpSp>
      <p:sp>
        <p:nvSpPr>
          <p:cNvPr id="11267" name="Rectangle 5" descr="White marble"/>
          <p:cNvSpPr>
            <a:spLocks noChangeArrowheads="1"/>
          </p:cNvSpPr>
          <p:nvPr/>
        </p:nvSpPr>
        <p:spPr bwMode="auto">
          <a:xfrm>
            <a:off x="2895600" y="2911475"/>
            <a:ext cx="2133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 dirty="0"/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609600" y="1616075"/>
            <a:ext cx="1524000" cy="1295400"/>
            <a:chOff x="528" y="576"/>
            <a:chExt cx="960" cy="816"/>
          </a:xfrm>
        </p:grpSpPr>
        <p:sp>
          <p:nvSpPr>
            <p:cNvPr id="11285" name="AutoShape 7"/>
            <p:cNvSpPr>
              <a:spLocks noChangeArrowheads="1"/>
            </p:cNvSpPr>
            <p:nvPr/>
          </p:nvSpPr>
          <p:spPr bwMode="auto">
            <a:xfrm>
              <a:off x="528" y="576"/>
              <a:ext cx="960" cy="816"/>
            </a:xfrm>
            <a:prstGeom prst="triangle">
              <a:avLst>
                <a:gd name="adj" fmla="val 50000"/>
              </a:avLst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 dirty="0"/>
            </a:p>
          </p:txBody>
        </p:sp>
        <p:sp>
          <p:nvSpPr>
            <p:cNvPr id="11286" name="Oval 8"/>
            <p:cNvSpPr>
              <a:spLocks noChangeArrowheads="1"/>
            </p:cNvSpPr>
            <p:nvPr/>
          </p:nvSpPr>
          <p:spPr bwMode="auto">
            <a:xfrm>
              <a:off x="960" y="107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 dirty="0"/>
            </a:p>
          </p:txBody>
        </p:sp>
      </p:grpSp>
      <p:sp>
        <p:nvSpPr>
          <p:cNvPr id="11269" name="Rectangle 9" descr="White marble"/>
          <p:cNvSpPr>
            <a:spLocks noChangeArrowheads="1"/>
          </p:cNvSpPr>
          <p:nvPr/>
        </p:nvSpPr>
        <p:spPr bwMode="auto">
          <a:xfrm>
            <a:off x="304800" y="2911475"/>
            <a:ext cx="2133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 dirty="0"/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1371600" y="2454275"/>
            <a:ext cx="0" cy="45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4038600" y="1997075"/>
            <a:ext cx="11113" cy="914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1272" name="Group 12"/>
          <p:cNvGrpSpPr>
            <a:grpSpLocks/>
          </p:cNvGrpSpPr>
          <p:nvPr/>
        </p:nvGrpSpPr>
        <p:grpSpPr bwMode="auto">
          <a:xfrm rot="4345393">
            <a:off x="6029325" y="1349375"/>
            <a:ext cx="1524000" cy="1295400"/>
            <a:chOff x="528" y="576"/>
            <a:chExt cx="960" cy="816"/>
          </a:xfrm>
        </p:grpSpPr>
        <p:sp>
          <p:nvSpPr>
            <p:cNvPr id="11283" name="AutoShape 13"/>
            <p:cNvSpPr>
              <a:spLocks noChangeArrowheads="1"/>
            </p:cNvSpPr>
            <p:nvPr/>
          </p:nvSpPr>
          <p:spPr bwMode="auto">
            <a:xfrm>
              <a:off x="528" y="576"/>
              <a:ext cx="960" cy="816"/>
            </a:xfrm>
            <a:prstGeom prst="triangle">
              <a:avLst>
                <a:gd name="adj" fmla="val 50000"/>
              </a:avLst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 dirty="0"/>
            </a:p>
          </p:txBody>
        </p:sp>
        <p:sp>
          <p:nvSpPr>
            <p:cNvPr id="11284" name="Oval 14"/>
            <p:cNvSpPr>
              <a:spLocks noChangeArrowheads="1"/>
            </p:cNvSpPr>
            <p:nvPr/>
          </p:nvSpPr>
          <p:spPr bwMode="auto">
            <a:xfrm>
              <a:off x="960" y="107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l-GR" dirty="0"/>
            </a:p>
          </p:txBody>
        </p:sp>
      </p:grpSp>
      <p:sp>
        <p:nvSpPr>
          <p:cNvPr id="11273" name="Rectangle 15" descr="White marble"/>
          <p:cNvSpPr>
            <a:spLocks noChangeArrowheads="1"/>
          </p:cNvSpPr>
          <p:nvPr/>
        </p:nvSpPr>
        <p:spPr bwMode="auto">
          <a:xfrm>
            <a:off x="5486400" y="2911475"/>
            <a:ext cx="21336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 dirty="0"/>
          </a:p>
        </p:txBody>
      </p:sp>
      <p:sp>
        <p:nvSpPr>
          <p:cNvPr id="11274" name="AutoShape 16"/>
          <p:cNvSpPr>
            <a:spLocks noChangeArrowheads="1"/>
          </p:cNvSpPr>
          <p:nvPr/>
        </p:nvSpPr>
        <p:spPr bwMode="auto">
          <a:xfrm rot="1230549">
            <a:off x="6477000" y="2073275"/>
            <a:ext cx="990600" cy="914400"/>
          </a:xfrm>
          <a:custGeom>
            <a:avLst/>
            <a:gdLst>
              <a:gd name="T0" fmla="*/ 816328 w 21600"/>
              <a:gd name="T1" fmla="*/ 109008 h 21600"/>
              <a:gd name="T2" fmla="*/ 435910 w 21600"/>
              <a:gd name="T3" fmla="*/ 118703 h 21600"/>
              <a:gd name="T4" fmla="*/ 655814 w 21600"/>
              <a:gd name="T5" fmla="*/ 283083 h 21600"/>
              <a:gd name="T6" fmla="*/ 1114425 w 21600"/>
              <a:gd name="T7" fmla="*/ 457200 h 21600"/>
              <a:gd name="T8" fmla="*/ 866775 w 21600"/>
              <a:gd name="T9" fmla="*/ 685800 h 21600"/>
              <a:gd name="T10" fmla="*/ 619125 w 21600"/>
              <a:gd name="T11" fmla="*/ 4572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510" y="5399"/>
                  <a:pt x="10222" y="5423"/>
                  <a:pt x="9937" y="5469"/>
                </a:cubicBezTo>
                <a:lnTo>
                  <a:pt x="9074" y="138"/>
                </a:lnTo>
                <a:cubicBezTo>
                  <a:pt x="9644" y="46"/>
                  <a:pt x="10221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5508625" y="3357563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l-GR" altLang="el-GR">
                <a:solidFill>
                  <a:schemeClr val="bg1"/>
                </a:solidFill>
                <a:latin typeface="Calibri" pitchFamily="34" charset="0"/>
              </a:rPr>
              <a:t>Μεταφορά σε κατάσταση ισορροπίας</a:t>
            </a:r>
            <a:endParaRPr kumimoji="0" lang="en-US" alt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2879725" y="3444875"/>
            <a:ext cx="2454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l-GR" altLang="el-GR" dirty="0">
                <a:solidFill>
                  <a:schemeClr val="bg1"/>
                </a:solidFill>
                <a:latin typeface="Calibri" pitchFamily="34" charset="0"/>
              </a:rPr>
              <a:t>Δυναμική ενέργεια </a:t>
            </a:r>
            <a:r>
              <a:rPr kumimoji="0" lang="el-GR" altLang="el-GR" dirty="0">
                <a:solidFill>
                  <a:schemeClr val="bg1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7467600" y="1371600"/>
            <a:ext cx="167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l-GR" altLang="el-GR" sz="2000" dirty="0">
                <a:solidFill>
                  <a:schemeClr val="bg1"/>
                </a:solidFill>
                <a:latin typeface="+mn-lt"/>
              </a:rPr>
              <a:t>Η ενέργεια </a:t>
            </a:r>
            <a:r>
              <a:rPr kumimoji="0" lang="el-GR" altLang="el-GR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↓ προς αυτή την κατεύθυνση</a:t>
            </a:r>
            <a:endParaRPr kumimoji="0" lang="en-US" altLang="el-G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78" name="AutoShape 21"/>
          <p:cNvSpPr>
            <a:spLocks noChangeArrowheads="1"/>
          </p:cNvSpPr>
          <p:nvPr/>
        </p:nvSpPr>
        <p:spPr bwMode="auto">
          <a:xfrm rot="10151021" flipV="1">
            <a:off x="3276600" y="1981200"/>
            <a:ext cx="952500" cy="1028700"/>
          </a:xfrm>
          <a:custGeom>
            <a:avLst/>
            <a:gdLst>
              <a:gd name="T0" fmla="*/ 784666 w 21600"/>
              <a:gd name="T1" fmla="*/ 122396 h 21600"/>
              <a:gd name="T2" fmla="*/ 417380 w 21600"/>
              <a:gd name="T3" fmla="*/ 121777 h 21600"/>
              <a:gd name="T4" fmla="*/ 644701 w 21600"/>
              <a:gd name="T5" fmla="*/ 300276 h 21600"/>
              <a:gd name="T6" fmla="*/ 1071518 w 21600"/>
              <a:gd name="T7" fmla="*/ 513445 h 21600"/>
              <a:gd name="T8" fmla="*/ 844726 w 21600"/>
              <a:gd name="T9" fmla="*/ 759095 h 21600"/>
              <a:gd name="T10" fmla="*/ 617273 w 21600"/>
              <a:gd name="T11" fmla="*/ 51411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698" y="10791"/>
                </a:moveTo>
                <a:cubicBezTo>
                  <a:pt x="16694" y="7537"/>
                  <a:pt x="14054" y="4901"/>
                  <a:pt x="10800" y="4901"/>
                </a:cubicBezTo>
                <a:cubicBezTo>
                  <a:pt x="10484" y="4900"/>
                  <a:pt x="10169" y="4926"/>
                  <a:pt x="9857" y="4976"/>
                </a:cubicBezTo>
                <a:lnTo>
                  <a:pt x="9074" y="138"/>
                </a:lnTo>
                <a:cubicBezTo>
                  <a:pt x="9644" y="46"/>
                  <a:pt x="10221" y="-1"/>
                  <a:pt x="10800" y="0"/>
                </a:cubicBezTo>
                <a:cubicBezTo>
                  <a:pt x="16758" y="0"/>
                  <a:pt x="21591" y="4826"/>
                  <a:pt x="21599" y="10785"/>
                </a:cubicBezTo>
                <a:lnTo>
                  <a:pt x="24299" y="10781"/>
                </a:lnTo>
                <a:lnTo>
                  <a:pt x="19156" y="15939"/>
                </a:lnTo>
                <a:lnTo>
                  <a:pt x="13998" y="10795"/>
                </a:lnTo>
                <a:lnTo>
                  <a:pt x="16698" y="1079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655638" y="2465388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altLang="el-GR" b="1" dirty="0" err="1">
                <a:solidFill>
                  <a:schemeClr val="accent2"/>
                </a:solidFill>
                <a:latin typeface="Calibri" pitchFamily="34" charset="0"/>
              </a:rPr>
              <a:t>mgh</a:t>
            </a:r>
            <a:endParaRPr kumimoji="0" lang="en-US" altLang="el-GR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280" name="Text Box 23"/>
          <p:cNvSpPr txBox="1">
            <a:spLocks noChangeArrowheads="1"/>
          </p:cNvSpPr>
          <p:nvPr/>
        </p:nvSpPr>
        <p:spPr bwMode="auto">
          <a:xfrm>
            <a:off x="3838575" y="1527175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altLang="el-GR" b="1">
                <a:solidFill>
                  <a:schemeClr val="accent2"/>
                </a:solidFill>
                <a:latin typeface="Calibri" pitchFamily="34" charset="0"/>
              </a:rPr>
              <a:t>mgh</a:t>
            </a:r>
          </a:p>
        </p:txBody>
      </p:sp>
      <p:sp>
        <p:nvSpPr>
          <p:cNvPr id="11281" name="Text Box 24"/>
          <p:cNvSpPr txBox="1">
            <a:spLocks noChangeArrowheads="1"/>
          </p:cNvSpPr>
          <p:nvPr/>
        </p:nvSpPr>
        <p:spPr bwMode="auto">
          <a:xfrm>
            <a:off x="441325" y="5581650"/>
            <a:ext cx="52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kumimoji="0" lang="en-US" altLang="el-GR" sz="3200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539750" y="501332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l-GR" sz="3200" dirty="0">
                <a:solidFill>
                  <a:schemeClr val="bg1"/>
                </a:solidFill>
                <a:latin typeface="Comic Sans MS" pitchFamily="66" charset="0"/>
              </a:rPr>
              <a:t>Κατάσταση ισορροπίας είναι η θέση με τη μικρότερη δυναμική ενέργεια</a:t>
            </a:r>
            <a:endParaRPr kumimoji="0" lang="en-US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326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769100" cy="595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51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95400" y="1295400"/>
            <a:ext cx="1524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kumimoji="0" lang="en-US" altLang="el-GR" sz="32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47800" y="3886200"/>
            <a:ext cx="12954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371600" y="1676400"/>
            <a:ext cx="1524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605088" y="1676400"/>
            <a:ext cx="1524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0" y="5181600"/>
            <a:ext cx="2286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41575" y="5181600"/>
            <a:ext cx="2286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86200" y="698500"/>
            <a:ext cx="4414029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l-GR" altLang="el-GR" sz="3200" dirty="0">
                <a:solidFill>
                  <a:schemeClr val="bg1"/>
                </a:solidFill>
                <a:latin typeface="Calibri" pitchFamily="34" charset="0"/>
              </a:rPr>
              <a:t>Αγωνιστικό όχημα</a:t>
            </a:r>
            <a:endParaRPr kumimoji="0" lang="en-US" altLang="el-GR" sz="32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l-GR" altLang="el-GR" sz="3200" dirty="0">
                <a:solidFill>
                  <a:schemeClr val="bg1"/>
                </a:solidFill>
                <a:latin typeface="Calibri" pitchFamily="34" charset="0"/>
              </a:rPr>
              <a:t>Κέντρο βάρους χαμηλά</a:t>
            </a:r>
            <a:endParaRPr kumimoji="0" lang="en-US" altLang="el-GR" sz="32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l-GR" altLang="el-GR" sz="3200" dirty="0">
                <a:solidFill>
                  <a:schemeClr val="accent2"/>
                </a:solidFill>
                <a:latin typeface="Calibri" pitchFamily="34" charset="0"/>
              </a:rPr>
              <a:t>υπομόχλιο</a:t>
            </a:r>
            <a:r>
              <a:rPr kumimoji="0" lang="en-US" altLang="el-GR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kumimoji="0" lang="en-US" altLang="el-GR" sz="4200" dirty="0">
                <a:solidFill>
                  <a:schemeClr val="accent2"/>
                </a:solidFill>
                <a:cs typeface="Times New Roman" pitchFamily="18" charset="0"/>
              </a:rPr>
              <a:t>↓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09600" y="19050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1447800" y="1600200"/>
            <a:ext cx="609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762000" y="55626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1600200" y="4648200"/>
            <a:ext cx="457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1970088" y="1524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992313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962400" y="3783013"/>
            <a:ext cx="4081823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n-US" altLang="el-GR" sz="3200" dirty="0">
                <a:solidFill>
                  <a:schemeClr val="bg1"/>
                </a:solidFill>
                <a:latin typeface="Calibri" pitchFamily="34" charset="0"/>
              </a:rPr>
              <a:t>VW van / SUV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l-GR" altLang="el-GR" sz="3200" dirty="0">
                <a:solidFill>
                  <a:schemeClr val="bg1"/>
                </a:solidFill>
                <a:latin typeface="Calibri" pitchFamily="34" charset="0"/>
              </a:rPr>
              <a:t>Κέντρο βάρους ψηλά</a:t>
            </a:r>
            <a:endParaRPr kumimoji="0" lang="en-US" altLang="el-GR" sz="32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l-GR" altLang="el-GR" sz="3200" dirty="0">
                <a:solidFill>
                  <a:schemeClr val="accent2"/>
                </a:solidFill>
                <a:latin typeface="Calibri" pitchFamily="34" charset="0"/>
              </a:rPr>
              <a:t>υπομόχλιο</a:t>
            </a:r>
            <a:r>
              <a:rPr kumimoji="0" lang="en-US" altLang="el-GR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kumimoji="0" lang="en-US" altLang="el-GR" sz="4200" dirty="0">
                <a:solidFill>
                  <a:schemeClr val="accent2"/>
                </a:solidFill>
                <a:cs typeface="Times New Roman" pitchFamily="18" charset="0"/>
              </a:rPr>
              <a:t>↑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-3877450">
            <a:off x="1028700" y="952500"/>
            <a:ext cx="609600" cy="685800"/>
          </a:xfrm>
          <a:custGeom>
            <a:avLst/>
            <a:gdLst>
              <a:gd name="T0" fmla="*/ 364180 w 21600"/>
              <a:gd name="T1" fmla="*/ 6572 h 21600"/>
              <a:gd name="T2" fmla="*/ 93557 w 21600"/>
              <a:gd name="T3" fmla="*/ 244570 h 21600"/>
              <a:gd name="T4" fmla="*/ 334490 w 21600"/>
              <a:gd name="T5" fmla="*/ 174720 h 21600"/>
              <a:gd name="T6" fmla="*/ 685800 w 21600"/>
              <a:gd name="T7" fmla="*/ 342900 h 21600"/>
              <a:gd name="T8" fmla="*/ 533400 w 21600"/>
              <a:gd name="T9" fmla="*/ 514350 h 21600"/>
              <a:gd name="T10" fmla="*/ 381000 w 21600"/>
              <a:gd name="T11" fmla="*/ 3429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614" y="5399"/>
                  <a:pt x="6645" y="6716"/>
                  <a:pt x="5810" y="8735"/>
                </a:cubicBezTo>
                <a:lnTo>
                  <a:pt x="820" y="6671"/>
                </a:lnTo>
                <a:cubicBezTo>
                  <a:pt x="2490" y="2633"/>
                  <a:pt x="642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 rot="-3877450">
            <a:off x="952500" y="3238500"/>
            <a:ext cx="1295400" cy="1371600"/>
          </a:xfrm>
          <a:custGeom>
            <a:avLst/>
            <a:gdLst>
              <a:gd name="T0" fmla="*/ 773882 w 21600"/>
              <a:gd name="T1" fmla="*/ 13144 h 21600"/>
              <a:gd name="T2" fmla="*/ 198808 w 21600"/>
              <a:gd name="T3" fmla="*/ 489140 h 21600"/>
              <a:gd name="T4" fmla="*/ 710791 w 21600"/>
              <a:gd name="T5" fmla="*/ 349440 h 21600"/>
              <a:gd name="T6" fmla="*/ 1457325 w 21600"/>
              <a:gd name="T7" fmla="*/ 685800 h 21600"/>
              <a:gd name="T8" fmla="*/ 1133475 w 21600"/>
              <a:gd name="T9" fmla="*/ 1028700 h 21600"/>
              <a:gd name="T10" fmla="*/ 809625 w 21600"/>
              <a:gd name="T11" fmla="*/ 6858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614" y="5399"/>
                  <a:pt x="6645" y="6716"/>
                  <a:pt x="5810" y="8735"/>
                </a:cubicBezTo>
                <a:lnTo>
                  <a:pt x="820" y="6671"/>
                </a:lnTo>
                <a:cubicBezTo>
                  <a:pt x="2490" y="2633"/>
                  <a:pt x="642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057400" y="3352800"/>
            <a:ext cx="102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altLang="el-GR">
                <a:solidFill>
                  <a:srgbClr val="00CC00"/>
                </a:solidFill>
                <a:latin typeface="Calibri" pitchFamily="34" charset="0"/>
              </a:rPr>
              <a:t>torque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788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273</TotalTime>
  <Words>1509</Words>
  <Application>Microsoft Office PowerPoint</Application>
  <PresentationFormat>On-screen Show (4:3)</PresentationFormat>
  <Paragraphs>286</Paragraphs>
  <Slides>39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exo-opistho_simeiomata</vt:lpstr>
      <vt:lpstr>OC_template_updated</vt:lpstr>
      <vt:lpstr>Ακτινολογική Νοσηλευτική</vt:lpstr>
      <vt:lpstr>Καταπόνηση του μυοσκελετικού συστήματος  κατά την εργασία </vt:lpstr>
      <vt:lpstr>Βιομηχανική</vt:lpstr>
      <vt:lpstr>Για να γίνουν σωστά οι μεταφορές  απαιτούνται</vt:lpstr>
      <vt:lpstr>Επιφάνεια στήριξης</vt:lpstr>
      <vt:lpstr>Κέντρο βάρους</vt:lpstr>
      <vt:lpstr>Slide 6</vt:lpstr>
      <vt:lpstr>Slide 7</vt:lpstr>
      <vt:lpstr>Slide 8</vt:lpstr>
      <vt:lpstr>Μυϊκές ομάδες</vt:lpstr>
      <vt:lpstr>Slide 10</vt:lpstr>
      <vt:lpstr>5 P’s</vt:lpstr>
      <vt:lpstr>Βασικές αρχές μεταφοράς ασθενών</vt:lpstr>
      <vt:lpstr>Ορθοστατική υπόταση </vt:lpstr>
      <vt:lpstr>Μεταφορά από καρέκλα – ανεξάρτητος ασθενής</vt:lpstr>
      <vt:lpstr>Μεταφορά από καρέκλα – με βοήθεια</vt:lpstr>
      <vt:lpstr>Ζώνη μεταφοράς</vt:lpstr>
      <vt:lpstr>Μεταφορά από δύο</vt:lpstr>
      <vt:lpstr>Υδραυλική μεταφορά</vt:lpstr>
      <vt:lpstr>Συστήματα ελάττωσης τριβών  σε πλάγια μεταφορά</vt:lpstr>
      <vt:lpstr>Συστήματα μεταφοράς 1/3</vt:lpstr>
      <vt:lpstr>Συστήματα μεταφοράς 2/3</vt:lpstr>
      <vt:lpstr>Συστήματα μεταφοράς 3/3</vt:lpstr>
      <vt:lpstr>Μηχανικά συστήματα μεταφοράς</vt:lpstr>
      <vt:lpstr>Συστήματα μεταφοράς με ανάρτηση οροφής</vt:lpstr>
      <vt:lpstr>Λυχνία</vt:lpstr>
      <vt:lpstr>Η/Υ</vt:lpstr>
      <vt:lpstr>Συστήματα αποφυγής  καταπόνησης άκρων </vt:lpstr>
      <vt:lpstr>Ακτινολογικά αρχεία</vt:lpstr>
      <vt:lpstr>Αποδοτικός σχεδιασμός συστημάτων αρχειοθέτησης</vt:lpstr>
      <vt:lpstr> NO-LIFT POLICIES Πολιτικές για αποφυγή φυσικής φόρτισης </vt:lpstr>
      <vt:lpstr>Επιμονή στις ορθές πρακτικές και  αλλαγή συνηθειών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εξεταζόμενων στα τμήματα ιατρικών απεικονίσεων</dc:title>
  <cp:lastModifiedBy>Georgia</cp:lastModifiedBy>
  <cp:revision>17</cp:revision>
  <dcterms:created xsi:type="dcterms:W3CDTF">2015-10-27T09:07:30Z</dcterms:created>
  <dcterms:modified xsi:type="dcterms:W3CDTF">2015-11-28T20:10:39Z</dcterms:modified>
</cp:coreProperties>
</file>