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3"/>
  </p:notesMasterIdLst>
  <p:handoutMasterIdLst>
    <p:handoutMasterId r:id="rId24"/>
  </p:handoutMasterIdLst>
  <p:sldIdLst>
    <p:sldId id="338" r:id="rId3"/>
    <p:sldId id="339" r:id="rId4"/>
    <p:sldId id="340" r:id="rId5"/>
    <p:sldId id="341" r:id="rId6"/>
    <p:sldId id="342" r:id="rId7"/>
    <p:sldId id="343" r:id="rId8"/>
    <p:sldId id="344" r:id="rId9"/>
    <p:sldId id="346" r:id="rId10"/>
    <p:sldId id="347" r:id="rId11"/>
    <p:sldId id="345" r:id="rId12"/>
    <p:sldId id="348" r:id="rId13"/>
    <p:sldId id="349" r:id="rId14"/>
    <p:sldId id="350" r:id="rId15"/>
    <p:sldId id="257" r:id="rId16"/>
    <p:sldId id="262" r:id="rId17"/>
    <p:sldId id="309" r:id="rId18"/>
    <p:sldId id="269" r:id="rId19"/>
    <p:sldId id="270" r:id="rId20"/>
    <p:sldId id="266" r:id="rId21"/>
    <p:sldId id="261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A59"/>
    <a:srgbClr val="AD1F5C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520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923A59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Μέθοδοι προσωρινής αποτρίχωσης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 smtClean="0"/>
              <a:t>Ενότητα 5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Κλιμακτήριος - εμμηνόπαυση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Ιωάννα Γκρεκ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Αισθητικής και Κοσμητολογίας</a:t>
            </a: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59731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Συνέπειες της εμμηνόπαυσης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μείωση οιστραδιόλης έχει άμεσες συνέπειες στο γεννητικό σύστημα</a:t>
            </a:r>
          </a:p>
          <a:p>
            <a:r>
              <a:rPr lang="el-GR" dirty="0" smtClean="0"/>
              <a:t>Βασικό οιστρογόνο είναι η οιστρόνη</a:t>
            </a:r>
          </a:p>
          <a:p>
            <a:r>
              <a:rPr lang="el-GR" dirty="0" smtClean="0"/>
              <a:t>Αύξηση βάρους</a:t>
            </a:r>
          </a:p>
          <a:p>
            <a:r>
              <a:rPr lang="el-GR" dirty="0" smtClean="0"/>
              <a:t>Μείωση μήτρας λόγω ρίκνωσης ενδομητρίου</a:t>
            </a:r>
          </a:p>
          <a:p>
            <a:r>
              <a:rPr lang="el-GR" dirty="0" smtClean="0"/>
              <a:t>Βραχύνεται ο κόλπος και εξαφανίζεται η πτύχωση του</a:t>
            </a:r>
          </a:p>
          <a:p>
            <a:r>
              <a:rPr lang="el-GR" dirty="0" smtClean="0"/>
              <a:t>Επιθήλιο αιδοίου λεπτότερο και ευπαθές στις λοιμώξεις</a:t>
            </a:r>
          </a:p>
          <a:p>
            <a:r>
              <a:rPr lang="el-GR" dirty="0" smtClean="0"/>
              <a:t>Ατροφία στην ουρήθρα</a:t>
            </a:r>
          </a:p>
          <a:p>
            <a:r>
              <a:rPr lang="el-GR" dirty="0" smtClean="0"/>
              <a:t>Κνησμός, αίσθημα καύσου, ξηρότητα κ.ά.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82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Διατροφικές αλλαγές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Μείωση μεταβολισμού</a:t>
            </a:r>
          </a:p>
          <a:p>
            <a:r>
              <a:rPr lang="el-GR" dirty="0" smtClean="0"/>
              <a:t>Η αύξηση σωματικού βάρους και μεταβολή σύστασης σώματος</a:t>
            </a:r>
          </a:p>
          <a:p>
            <a:r>
              <a:rPr lang="el-GR" dirty="0" smtClean="0"/>
              <a:t>Η διατροφή είναι αιτία αλλά και θεραπεία νοσημάτων που σχετίζονται με εμμηνόπαυση (αυξημένος κίνδυνος εμφάνισης καρδιαγγειακών νοσημάτων, καρκίνου, παχυσαρκίας, διαβήτη τύπου ΙΙ και οστεοπόρωσης)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33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Συνιστώμενη διατροφή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Μείωση πρόσληψης λιπαρών, κυρίως κορεσμένων</a:t>
            </a:r>
          </a:p>
          <a:p>
            <a:r>
              <a:rPr lang="el-GR" dirty="0" smtClean="0"/>
              <a:t>Αύξηση μονοακόρεστων λιπαρών οξέων και φυτικών ινών</a:t>
            </a:r>
          </a:p>
          <a:p>
            <a:r>
              <a:rPr lang="el-GR" dirty="0" smtClean="0"/>
              <a:t>Αυξημένη κατανάλωση φρούτων και λαχανικών</a:t>
            </a:r>
          </a:p>
          <a:p>
            <a:r>
              <a:rPr lang="el-GR" dirty="0" smtClean="0"/>
              <a:t>Υψηλή πρόσληψη ασβεστίου</a:t>
            </a:r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712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Για αντιμετώπιση συμπτωμάτων εμμηνόπαυσης  η λήψη οιστρογόνων είναι αρκετά αποτελεσματική αλλά πρέπει να ληφθούν υπόψη</a:t>
            </a:r>
            <a:r>
              <a:rPr lang="en-US" dirty="0" smtClean="0"/>
              <a:t>:</a:t>
            </a:r>
          </a:p>
          <a:p>
            <a:pPr marL="0" indent="0"/>
            <a:r>
              <a:rPr lang="el-GR" dirty="0" smtClean="0"/>
              <a:t>Το θεραπευτικό αποτέλεσμα οιστρογόνων</a:t>
            </a:r>
          </a:p>
          <a:p>
            <a:pPr marL="0" indent="0"/>
            <a:r>
              <a:rPr lang="el-GR" dirty="0" smtClean="0"/>
              <a:t>Κίνδυνοι που απορρέουν από τη χρήση</a:t>
            </a:r>
          </a:p>
          <a:p>
            <a:pPr marL="0" indent="0"/>
            <a:r>
              <a:rPr lang="el-GR" dirty="0" smtClean="0"/>
              <a:t>Ενδείξεις, αντενδείξεις και χρόνος θεραπείας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04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Ιωάννα Γκρεκ 2014. Ιωάννα Γκρεκ. «Μέθοδοι προσωρινής αποτρίχωσης. Ενότητα </a:t>
            </a:r>
            <a:r>
              <a:rPr lang="el-GR" sz="2000" dirty="0"/>
              <a:t>5</a:t>
            </a:r>
            <a:r>
              <a:rPr lang="en-US" sz="2000" dirty="0" smtClean="0"/>
              <a:t>:</a:t>
            </a:r>
            <a:r>
              <a:rPr lang="el-GR" sz="2000" dirty="0" smtClean="0"/>
              <a:t> Κλιμακτήριος- Εμμηνόπαυση».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115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Προεμμηνορυσιακό σύνδρομο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Σύνολο συμπτωμάτων που παρουσιάζονται στη γυναίκα κατά την αναπαραγωγική ηλικία 10 μέρες πριν από την έμμηνη ρύση</a:t>
            </a:r>
          </a:p>
          <a:p>
            <a:pPr marL="0" indent="0">
              <a:buNone/>
            </a:pPr>
            <a:r>
              <a:rPr lang="el-GR" dirty="0" smtClean="0"/>
              <a:t>Επιδείνωση 1-2 μέρες πριν από την εμφάνιση της</a:t>
            </a:r>
          </a:p>
          <a:p>
            <a:pPr marL="0" indent="0">
              <a:buNone/>
            </a:pPr>
            <a:r>
              <a:rPr lang="el-GR" dirty="0" smtClean="0"/>
              <a:t>Υποχωρούν 2-3 μέρες μετά την εμφάνιση της </a:t>
            </a:r>
          </a:p>
          <a:p>
            <a:pPr marL="0" indent="0">
              <a:buNone/>
            </a:pPr>
            <a:r>
              <a:rPr lang="el-GR" dirty="0" smtClean="0"/>
              <a:t>Η ένταση του φαινομένου ποικίλει</a:t>
            </a:r>
          </a:p>
          <a:p>
            <a:pPr marL="0" indent="0">
              <a:buNone/>
            </a:pPr>
            <a:r>
              <a:rPr lang="el-GR" dirty="0" smtClean="0"/>
              <a:t>Συμπτώματα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l-GR" dirty="0" smtClean="0"/>
              <a:t>Ευερεθιστότητα, κατάθλιψη, </a:t>
            </a:r>
            <a:r>
              <a:rPr lang="en-US" dirty="0" smtClean="0"/>
              <a:t>stress, </a:t>
            </a:r>
            <a:r>
              <a:rPr lang="el-GR" dirty="0" smtClean="0"/>
              <a:t>αϋπνία, επιθετικότητα, αυξημένη όρεξη, δυσκολία συγκέντρωσης.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98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Αιτίες του συνδρόμου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Μειωμένη προγεστερόνη</a:t>
            </a:r>
          </a:p>
          <a:p>
            <a:r>
              <a:rPr lang="el-GR" dirty="0" smtClean="0"/>
              <a:t>Αυξημένες τιμές οιστρογόνων</a:t>
            </a:r>
          </a:p>
          <a:p>
            <a:r>
              <a:rPr lang="el-GR" dirty="0" smtClean="0"/>
              <a:t>Απότομη μείωση οιστρογόνων</a:t>
            </a:r>
          </a:p>
          <a:p>
            <a:r>
              <a:rPr lang="el-GR" dirty="0" smtClean="0"/>
              <a:t>Κατακράτηση ύδατος</a:t>
            </a:r>
          </a:p>
          <a:p>
            <a:r>
              <a:rPr lang="el-GR" dirty="0" smtClean="0"/>
              <a:t>Μειωμένη σεροτονίνη</a:t>
            </a:r>
          </a:p>
          <a:p>
            <a:r>
              <a:rPr lang="el-GR" dirty="0" smtClean="0"/>
              <a:t>Απομάκρυνση οπιοειδών</a:t>
            </a:r>
          </a:p>
          <a:p>
            <a:r>
              <a:rPr lang="el-GR" dirty="0" smtClean="0"/>
              <a:t>Αυξημένη προλακτίνη κ.ά.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02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Αντιμετώπιση των συμπτωμάτων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Μέτρα πρόληψης όπως μείωση λήψης καφέ, νικοτίνης, οινοπνεύματος, αύξηση σωματικής άσκησης</a:t>
            </a:r>
          </a:p>
          <a:p>
            <a:r>
              <a:rPr lang="el-GR" dirty="0" smtClean="0"/>
              <a:t>Φαρμακευτική αγωγή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59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Κλιμακτήριο-εμμηνόπαυση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μεταβατική περίοδος που προηγείται και έπεται της οριστικής παύσεως της λειτουργίας των </a:t>
            </a:r>
            <a:r>
              <a:rPr lang="el-GR" dirty="0" smtClean="0"/>
              <a:t>ωοθηκών</a:t>
            </a:r>
            <a:endParaRPr lang="en-US" dirty="0" smtClean="0"/>
          </a:p>
          <a:p>
            <a:r>
              <a:rPr lang="el-GR" dirty="0" smtClean="0"/>
              <a:t>Μπορεί </a:t>
            </a:r>
            <a:r>
              <a:rPr lang="el-GR" dirty="0" smtClean="0"/>
              <a:t>να είναι περίοδος μηνών ή και ετών </a:t>
            </a:r>
          </a:p>
          <a:p>
            <a:r>
              <a:rPr lang="el-GR" dirty="0" smtClean="0"/>
              <a:t>Η τελευταία έμμηνος ρύση καλείται εμμηνόπαυση</a:t>
            </a:r>
          </a:p>
          <a:p>
            <a:r>
              <a:rPr lang="el-GR" dirty="0" smtClean="0"/>
              <a:t>Ταχύτερη απώλεια αρχέγονων ωοθυλακίων όσο πλησιάζει η εμμηνόπαυση</a:t>
            </a:r>
          </a:p>
          <a:p>
            <a:r>
              <a:rPr lang="el-GR" dirty="0" smtClean="0"/>
              <a:t>Στην ηλικία των 50 ετών έχουν μείνει σχεδόν 1000 ωοθηλάκια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36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Εμμηνόπαυση</a:t>
            </a:r>
            <a:r>
              <a:rPr lang="en-US" dirty="0" smtClean="0"/>
              <a:t>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Παρατηρείται το αντίθετο από εμμηναρχή, μετά από κάποιο όριο μείωσης οιστρογόνων σταματά η εμφάνιση έμμηνης ρύσης</a:t>
            </a:r>
          </a:p>
          <a:p>
            <a:r>
              <a:rPr lang="el-GR" dirty="0" smtClean="0"/>
              <a:t>Ορμονικές αλλαγές παρουσιάζονται γρήγορα σε λίγους μήνες</a:t>
            </a:r>
          </a:p>
          <a:p>
            <a:r>
              <a:rPr lang="el-GR" dirty="0" smtClean="0"/>
              <a:t>Ανατροπή σχέσης οιστρογόνων-ανδρογόνων προς όφελος ανδρογόνων</a:t>
            </a:r>
          </a:p>
          <a:p>
            <a:r>
              <a:rPr lang="el-GR" dirty="0" smtClean="0"/>
              <a:t>Μετά την οριστική παύση της έμμηνης ρύσης η προγεστερόνη μηδενίζεται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107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Εμμηνόπαυση</a:t>
            </a:r>
            <a:r>
              <a:rPr lang="en-US" dirty="0" smtClean="0"/>
              <a:t> </a:t>
            </a:r>
            <a:r>
              <a:rPr lang="en-US" sz="3200" b="0" dirty="0" smtClean="0"/>
              <a:t>2/2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i="1" dirty="0" smtClean="0"/>
              <a:t>Μακροσκοπικά</a:t>
            </a:r>
            <a:r>
              <a:rPr lang="el-GR" dirty="0" smtClean="0"/>
              <a:t> η εικόνα ωοθηκών είναι ατροφική</a:t>
            </a:r>
          </a:p>
          <a:p>
            <a:r>
              <a:rPr lang="el-GR" dirty="0" smtClean="0"/>
              <a:t>Κίτρινη χροιά</a:t>
            </a:r>
          </a:p>
          <a:p>
            <a:r>
              <a:rPr lang="el-GR" dirty="0" smtClean="0"/>
              <a:t>Ραβδώσεις</a:t>
            </a:r>
          </a:p>
          <a:p>
            <a:r>
              <a:rPr lang="el-GR" dirty="0" smtClean="0"/>
              <a:t>Βάρος μικρότερο από 2,5 γρ</a:t>
            </a:r>
          </a:p>
          <a:p>
            <a:pPr marL="0" indent="0">
              <a:buNone/>
            </a:pPr>
            <a:r>
              <a:rPr lang="el-GR" i="1" dirty="0" smtClean="0"/>
              <a:t>Μικροσκοπικά</a:t>
            </a:r>
            <a:r>
              <a:rPr lang="el-GR" dirty="0" smtClean="0"/>
              <a:t> ο φλοιός είναι λεπτός χωρίς ωοθηλάκια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23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Συμπτώματα</a:t>
            </a:r>
            <a:r>
              <a:rPr lang="en-US" dirty="0" smtClean="0"/>
              <a:t> </a:t>
            </a:r>
            <a:r>
              <a:rPr lang="el-GR" sz="3200" b="0" dirty="0">
                <a:solidFill>
                  <a:prstClr val="white"/>
                </a:solidFill>
              </a:rPr>
              <a:t>1/2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Ιδρώτας</a:t>
            </a:r>
          </a:p>
          <a:p>
            <a:r>
              <a:rPr lang="el-GR" dirty="0" smtClean="0"/>
              <a:t>Αϋπνία</a:t>
            </a:r>
          </a:p>
          <a:p>
            <a:r>
              <a:rPr lang="el-GR" dirty="0" smtClean="0"/>
              <a:t>Εύκολη κόπωση</a:t>
            </a:r>
          </a:p>
          <a:p>
            <a:r>
              <a:rPr lang="el-GR" dirty="0" smtClean="0"/>
              <a:t>Ευερεθιστότητα</a:t>
            </a:r>
          </a:p>
          <a:p>
            <a:r>
              <a:rPr lang="el-GR" dirty="0" smtClean="0"/>
              <a:t>Κεφαλαλγίες</a:t>
            </a:r>
          </a:p>
          <a:p>
            <a:r>
              <a:rPr lang="el-GR" dirty="0" smtClean="0"/>
              <a:t>Αρθραλαλγίες</a:t>
            </a:r>
          </a:p>
          <a:p>
            <a:r>
              <a:rPr lang="el-GR" dirty="0" smtClean="0"/>
              <a:t>Διάχυτο άγχος</a:t>
            </a:r>
          </a:p>
          <a:p>
            <a:r>
              <a:rPr lang="el-GR" dirty="0" smtClean="0"/>
              <a:t>Κατάθλιψη</a:t>
            </a:r>
          </a:p>
          <a:p>
            <a:r>
              <a:rPr lang="el-GR" dirty="0" smtClean="0"/>
              <a:t>Απώλεια μνήμης</a:t>
            </a:r>
          </a:p>
          <a:p>
            <a:r>
              <a:rPr lang="el-GR" dirty="0" smtClean="0"/>
              <a:t>Κυκλοθυμική συμπεριφορά κ.α.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49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Συμπτώματα</a:t>
            </a:r>
            <a:r>
              <a:rPr lang="en-US" dirty="0" smtClean="0"/>
              <a:t> </a:t>
            </a:r>
            <a:r>
              <a:rPr lang="en-US" sz="3200" b="0" dirty="0" smtClean="0">
                <a:solidFill>
                  <a:prstClr val="white"/>
                </a:solidFill>
              </a:rPr>
              <a:t>2</a:t>
            </a:r>
            <a:r>
              <a:rPr lang="el-GR" sz="3200" b="0" dirty="0" smtClean="0">
                <a:solidFill>
                  <a:prstClr val="white"/>
                </a:solidFill>
              </a:rPr>
              <a:t>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θηλές μικραίνουν και χάνουν τη στυτική τους ικανότητα</a:t>
            </a:r>
          </a:p>
          <a:p>
            <a:r>
              <a:rPr lang="el-GR" dirty="0" smtClean="0"/>
              <a:t>Το δέρμα γηράσκει</a:t>
            </a:r>
          </a:p>
          <a:p>
            <a:r>
              <a:rPr lang="el-GR" dirty="0" smtClean="0"/>
              <a:t>Οι θύλακες των τριχών αραιώνουν</a:t>
            </a:r>
          </a:p>
          <a:p>
            <a:r>
              <a:rPr lang="el-GR" dirty="0" smtClean="0"/>
              <a:t>Η λειτουργία σμηγματογόνων και ιδρωτοποιών αδένων μειώνεται</a:t>
            </a:r>
            <a:endParaRPr lang="en-US" dirty="0" smtClean="0"/>
          </a:p>
          <a:p>
            <a:r>
              <a:rPr lang="el-GR" dirty="0" smtClean="0"/>
              <a:t>Μετεμμηνοπαυσιακή οστεοπόρωση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90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25</TotalTime>
  <Words>1005</Words>
  <Application>Microsoft Office PowerPoint</Application>
  <PresentationFormat>Προβολή στην οθόνη (4:3)</PresentationFormat>
  <Paragraphs>154</Paragraphs>
  <Slides>20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20</vt:i4>
      </vt:variant>
    </vt:vector>
  </HeadingPairs>
  <TitlesOfParts>
    <vt:vector size="22" baseType="lpstr">
      <vt:lpstr>template</vt:lpstr>
      <vt:lpstr>OC_template_updated</vt:lpstr>
      <vt:lpstr>Μέθοδοι προσωρινής αποτρίχωσης</vt:lpstr>
      <vt:lpstr>Προεμμηνορυσιακό σύνδρομο</vt:lpstr>
      <vt:lpstr>Αιτίες του συνδρόμου</vt:lpstr>
      <vt:lpstr>Αντιμετώπιση των συμπτωμάτων</vt:lpstr>
      <vt:lpstr>Κλιμακτήριο-εμμηνόπαυση</vt:lpstr>
      <vt:lpstr>Εμμηνόπαυση 1/2</vt:lpstr>
      <vt:lpstr>Εμμηνόπαυση 2/2</vt:lpstr>
      <vt:lpstr>Συμπτώματα 1/2</vt:lpstr>
      <vt:lpstr>Συμπτώματα 2/2</vt:lpstr>
      <vt:lpstr>Συνέπειες της εμμηνόπαυσης</vt:lpstr>
      <vt:lpstr>Διατροφικές αλλαγές</vt:lpstr>
      <vt:lpstr>Συνιστώμενη διατροφή</vt:lpstr>
      <vt:lpstr>Θεραπεία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22</cp:revision>
  <dcterms:created xsi:type="dcterms:W3CDTF">2015-05-12T06:58:27Z</dcterms:created>
  <dcterms:modified xsi:type="dcterms:W3CDTF">2015-07-08T11:38:43Z</dcterms:modified>
</cp:coreProperties>
</file>