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9"/>
  </p:notesMasterIdLst>
  <p:handoutMasterIdLst>
    <p:handoutMasterId r:id="rId50"/>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257" r:id="rId42"/>
    <p:sldId id="262" r:id="rId43"/>
    <p:sldId id="264" r:id="rId44"/>
    <p:sldId id="306" r:id="rId45"/>
    <p:sldId id="307" r:id="rId46"/>
    <p:sldId id="308" r:id="rId47"/>
    <p:sldId id="309" r:id="rId48"/>
  </p:sldIdLst>
  <p:sldSz cx="9144000" cy="6858000" type="screen4x3"/>
  <p:notesSz cx="7104063" cy="10234613"/>
  <p:custDataLst>
    <p:tags r:id="rId5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tags" Target="tags/tag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8.wmf"/><Relationship Id="rId4"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4/6/2015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4/6/2015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44</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163684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1282942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868087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1313254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467832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21219359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857170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9738013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771550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a:defRPr sz="2400"/>
            </a:lvl1pPr>
            <a:lvl2pPr marL="742950" indent="-285750">
              <a:buFont typeface="Courier New" panose="02070309020205020404" pitchFamily="49" charset="0"/>
              <a:buChar char="o"/>
              <a:defRPr sz="2200"/>
            </a:lvl2pPr>
            <a:lvl3pPr marL="1143000" indent="-228600">
              <a:buFont typeface="Calibri" panose="020F0502020204030204" pitchFamily="34" charset="0"/>
              <a:buChar char="−"/>
              <a:defRPr sz="20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0077969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90557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wmf"/><Relationship Id="rId5" Type="http://schemas.openxmlformats.org/officeDocument/2006/relationships/oleObject" Target="../embeddings/oleObject7.bin"/><Relationship Id="rId10" Type="http://schemas.openxmlformats.org/officeDocument/2006/relationships/oleObject" Target="../embeddings/oleObject11.bin"/><Relationship Id="rId4" Type="http://schemas.openxmlformats.org/officeDocument/2006/relationships/image" Target="../media/image8.wmf"/><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2.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4.wmf"/><Relationship Id="rId4" Type="http://schemas.openxmlformats.org/officeDocument/2006/relationships/image" Target="../media/image8.wmf"/><Relationship Id="rId9"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10" Type="http://schemas.openxmlformats.org/officeDocument/2006/relationships/oleObject" Target="../embeddings/oleObject5.bin"/><Relationship Id="rId4" Type="http://schemas.openxmlformats.org/officeDocument/2006/relationships/image" Target="../media/image6.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Φυσική Οπτική (Ε)</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lnSpcReduction="10000"/>
          </a:bodyPr>
          <a:lstStyle/>
          <a:p>
            <a:pPr>
              <a:spcBef>
                <a:spcPts val="0"/>
              </a:spcBef>
              <a:spcAft>
                <a:spcPts val="1200"/>
              </a:spcAft>
            </a:pPr>
            <a:r>
              <a:rPr lang="el-GR" sz="2800" b="1" dirty="0" smtClean="0"/>
              <a:t>Ενότητα </a:t>
            </a:r>
            <a:r>
              <a:rPr lang="en-US" sz="2800" b="1" dirty="0"/>
              <a:t>5</a:t>
            </a:r>
            <a:r>
              <a:rPr lang="el-GR" sz="2800" dirty="0" smtClean="0"/>
              <a:t>:</a:t>
            </a:r>
            <a:r>
              <a:rPr lang="en-US" sz="2800" dirty="0" smtClean="0"/>
              <a:t> </a:t>
            </a:r>
            <a:r>
              <a:rPr lang="el-GR" sz="2800" dirty="0"/>
              <a:t>Συμβολόμετρο Michelson – Προσδιορισμός Μήκους Κύματος</a:t>
            </a:r>
          </a:p>
          <a:p>
            <a:pPr>
              <a:spcBef>
                <a:spcPts val="0"/>
              </a:spcBef>
            </a:pPr>
            <a:r>
              <a:rPr lang="el-GR" sz="2400" dirty="0" smtClean="0"/>
              <a:t>Γεώργιος Μήτσου</a:t>
            </a:r>
            <a:endParaRPr lang="el-GR" sz="2400" dirty="0"/>
          </a:p>
          <a:p>
            <a:pPr>
              <a:spcBef>
                <a:spcPts val="0"/>
              </a:spcBef>
            </a:pPr>
            <a:r>
              <a:rPr lang="el-GR" sz="2400" dirty="0"/>
              <a:t>Τμήμα </a:t>
            </a:r>
            <a:r>
              <a:rPr lang="el-GR" sz="2400" dirty="0" smtClean="0"/>
              <a:t>Οπτικής και Οπτομετρίας</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Σχηματισμός </a:t>
            </a:r>
            <a:r>
              <a:rPr lang="el-GR" sz="4400" dirty="0"/>
              <a:t>κροσσών </a:t>
            </a:r>
            <a:r>
              <a:rPr lang="el-GR" sz="4400" dirty="0" smtClean="0"/>
              <a:t>συμβολής </a:t>
            </a:r>
            <a:br>
              <a:rPr lang="el-GR" sz="4400" dirty="0" smtClean="0"/>
            </a:br>
            <a:r>
              <a:rPr lang="el-GR" sz="3600" b="0" dirty="0" smtClean="0"/>
              <a:t>(1 από </a:t>
            </a:r>
            <a:r>
              <a:rPr lang="el-GR" sz="3600" b="0" dirty="0"/>
              <a:t>11</a:t>
            </a:r>
            <a:r>
              <a:rPr lang="el-GR" sz="3600" b="0" dirty="0" smtClean="0"/>
              <a:t>)</a:t>
            </a:r>
            <a:endParaRPr lang="el-GR" sz="36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grpSp>
        <p:nvGrpSpPr>
          <p:cNvPr id="10" name="Ομάδα 9"/>
          <p:cNvGrpSpPr/>
          <p:nvPr/>
        </p:nvGrpSpPr>
        <p:grpSpPr>
          <a:xfrm>
            <a:off x="3347864" y="2199398"/>
            <a:ext cx="2444750" cy="1386840"/>
            <a:chOff x="3469005" y="1598295"/>
            <a:chExt cx="2444750" cy="1386840"/>
          </a:xfrm>
        </p:grpSpPr>
        <p:pic>
          <p:nvPicPr>
            <p:cNvPr id="5" name="Picture 304"/>
            <p:cNvPicPr/>
            <p:nvPr/>
          </p:nvPicPr>
          <p:blipFill>
            <a:blip r:embed="rId2">
              <a:grayscl/>
              <a:biLevel thresh="50000"/>
              <a:extLst>
                <a:ext uri="{28A0092B-C50C-407E-A947-70E740481C1C}">
                  <a14:useLocalDpi xmlns:a14="http://schemas.microsoft.com/office/drawing/2010/main" val="0"/>
                </a:ext>
              </a:extLst>
            </a:blip>
            <a:srcRect/>
            <a:stretch>
              <a:fillRect/>
            </a:stretch>
          </p:blipFill>
          <p:spPr bwMode="auto">
            <a:xfrm>
              <a:off x="3469005" y="1612900"/>
              <a:ext cx="1110615" cy="1091565"/>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306"/>
            <p:cNvSpPr txBox="1">
              <a:spLocks noChangeArrowheads="1"/>
            </p:cNvSpPr>
            <p:nvPr/>
          </p:nvSpPr>
          <p:spPr bwMode="auto">
            <a:xfrm>
              <a:off x="3874135" y="2817495"/>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7" name="Text Box 307"/>
            <p:cNvSpPr txBox="1">
              <a:spLocks noChangeArrowheads="1"/>
            </p:cNvSpPr>
            <p:nvPr/>
          </p:nvSpPr>
          <p:spPr bwMode="auto">
            <a:xfrm>
              <a:off x="5179060" y="2817495"/>
              <a:ext cx="27813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(β)</a:t>
              </a:r>
              <a:endParaRPr lang="el-GR" sz="1100" dirty="0">
                <a:effectLst/>
                <a:latin typeface="Arial"/>
                <a:ea typeface="Times New Roman"/>
                <a:cs typeface="Times New Roman"/>
              </a:endParaRPr>
            </a:p>
          </p:txBody>
        </p:sp>
        <p:pic>
          <p:nvPicPr>
            <p:cNvPr id="8" name="Εικόνα 7"/>
            <p:cNvPicPr/>
            <p:nvPr/>
          </p:nvPicPr>
          <p:blipFill>
            <a:blip r:embed="rId3"/>
            <a:stretch>
              <a:fillRect/>
            </a:stretch>
          </p:blipFill>
          <p:spPr>
            <a:xfrm>
              <a:off x="4761865" y="1598295"/>
              <a:ext cx="1151890" cy="1151890"/>
            </a:xfrm>
            <a:prstGeom prst="rect">
              <a:avLst/>
            </a:prstGeom>
          </p:spPr>
        </p:pic>
      </p:grpSp>
      <p:sp>
        <p:nvSpPr>
          <p:cNvPr id="9" name="Ορθογώνιο 8"/>
          <p:cNvSpPr/>
          <p:nvPr/>
        </p:nvSpPr>
        <p:spPr>
          <a:xfrm>
            <a:off x="2051720" y="3861048"/>
            <a:ext cx="5944475" cy="707886"/>
          </a:xfrm>
          <a:prstGeom prst="rect">
            <a:avLst/>
          </a:prstGeom>
        </p:spPr>
        <p:txBody>
          <a:bodyPr wrap="square">
            <a:spAutoFit/>
          </a:bodyPr>
          <a:lstStyle/>
          <a:p>
            <a:r>
              <a:rPr lang="el-GR" sz="2000" b="1" dirty="0">
                <a:latin typeface="+mn-lt"/>
              </a:rPr>
              <a:t>Σχήμα 4</a:t>
            </a:r>
            <a:r>
              <a:rPr lang="el-GR" sz="2000" dirty="0">
                <a:latin typeface="+mn-lt"/>
              </a:rPr>
              <a:t> </a:t>
            </a:r>
            <a:r>
              <a:rPr lang="el-GR" sz="2000" b="1" dirty="0">
                <a:latin typeface="+mn-lt"/>
              </a:rPr>
              <a:t>(α) </a:t>
            </a:r>
            <a:r>
              <a:rPr lang="el-GR" sz="2000" dirty="0">
                <a:latin typeface="+mn-lt"/>
              </a:rPr>
              <a:t>ομόκεντροι  κυκλικοί κροσσοί συμβολής. </a:t>
            </a:r>
            <a:r>
              <a:rPr lang="el-GR" sz="2000" b="1" dirty="0">
                <a:latin typeface="+mn-lt"/>
              </a:rPr>
              <a:t>(β)</a:t>
            </a:r>
            <a:r>
              <a:rPr lang="el-GR" sz="2000" dirty="0">
                <a:latin typeface="+mn-lt"/>
              </a:rPr>
              <a:t> ισοπαχείς κροσσοί συμβολής.</a:t>
            </a:r>
            <a:endParaRPr lang="el-GR" sz="2000" b="1" dirty="0">
              <a:latin typeface="+mn-lt"/>
            </a:endParaRPr>
          </a:p>
        </p:txBody>
      </p:sp>
    </p:spTree>
    <p:extLst>
      <p:ext uri="{BB962C8B-B14F-4D97-AF65-F5344CB8AC3E}">
        <p14:creationId xmlns:p14="http://schemas.microsoft.com/office/powerpoint/2010/main" val="444133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Σχηματισμός κροσσών συμβολής </a:t>
            </a:r>
            <a:br>
              <a:rPr lang="el-GR" sz="4400" dirty="0"/>
            </a:br>
            <a:r>
              <a:rPr lang="el-GR" sz="3600" b="0" dirty="0" smtClean="0"/>
              <a:t>(2 </a:t>
            </a:r>
            <a:r>
              <a:rPr lang="el-GR" sz="3600" b="0" dirty="0"/>
              <a:t>από 11</a:t>
            </a:r>
            <a:r>
              <a:rPr lang="el-GR" sz="3600" b="0" dirty="0" smtClean="0"/>
              <a:t>)</a:t>
            </a:r>
            <a:endParaRPr lang="el-GR" sz="3600" dirty="0"/>
          </a:p>
        </p:txBody>
      </p:sp>
      <p:sp>
        <p:nvSpPr>
          <p:cNvPr id="3" name="Θέση περιεχομένου 2"/>
          <p:cNvSpPr>
            <a:spLocks noGrp="1"/>
          </p:cNvSpPr>
          <p:nvPr>
            <p:ph idx="1"/>
          </p:nvPr>
        </p:nvSpPr>
        <p:spPr/>
        <p:txBody>
          <a:bodyPr/>
          <a:lstStyle/>
          <a:p>
            <a:r>
              <a:rPr lang="el-GR" dirty="0"/>
              <a:t>Για να καταλάβουμε πώς σχηματίζονται οι κροσσοί πιο μακριά από το κέντρο της οθόνης, θα εξετάσουμε δυο περιπτώσεις. Αν η πηγή </a:t>
            </a:r>
            <a:r>
              <a:rPr lang="en-US" dirty="0"/>
              <a:t>S</a:t>
            </a:r>
            <a:r>
              <a:rPr lang="el-GR" dirty="0"/>
              <a:t> είναι σημειακή, θα δημιουργηθούν κυκλικοί κροσσοί συμβολής. Από την άλλη πλευρά αν η πηγή τροφοδοτεί το συμβολόμετρο με παράλληλη δέσμη φωτός (π.χ η έξοδος του </a:t>
            </a:r>
            <a:r>
              <a:rPr lang="en-US" dirty="0"/>
              <a:t>Laser</a:t>
            </a:r>
            <a:r>
              <a:rPr lang="el-GR" dirty="0"/>
              <a:t> χωρίς οπτικά βοηθήματα), θα παρατηρήσουμε ισοπαχείς και παράλληλους μεταξύ τους κροσσούς (</a:t>
            </a:r>
            <a:r>
              <a:rPr lang="el-GR" b="1" dirty="0"/>
              <a:t>Σχήμα 4</a:t>
            </a:r>
            <a:r>
              <a:rPr lang="el-GR" dirty="0"/>
              <a:t>). Πριν όμως προχωρήσουμε στην ανάλυση των δυο αυτών περιπτώσεων, ας εξετάσουμε συνοπτικά τη συμπεριφορά των καθρεπτών και των διαχωριστών δέσμης, όταν προσπίπτει στην επιφάνειά τους φως</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4090383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Σχηματισμός κροσσών συμβολής </a:t>
            </a:r>
            <a:br>
              <a:rPr lang="el-GR" sz="4400" dirty="0"/>
            </a:br>
            <a:r>
              <a:rPr lang="el-GR" sz="3600" b="0" dirty="0" smtClean="0"/>
              <a:t>(3 </a:t>
            </a:r>
            <a:r>
              <a:rPr lang="el-GR" sz="3600" b="0" dirty="0"/>
              <a:t>από 11</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pSp>
        <p:nvGrpSpPr>
          <p:cNvPr id="105" name="Ομάδα 104"/>
          <p:cNvGrpSpPr/>
          <p:nvPr/>
        </p:nvGrpSpPr>
        <p:grpSpPr>
          <a:xfrm>
            <a:off x="2120900" y="2016759"/>
            <a:ext cx="5226050" cy="2218055"/>
            <a:chOff x="1958975" y="2319972"/>
            <a:chExt cx="5226050" cy="2218055"/>
          </a:xfrm>
        </p:grpSpPr>
        <p:sp>
          <p:nvSpPr>
            <p:cNvPr id="5" name="Freeform 310" descr="Σκούρα οριζόντια"/>
            <p:cNvSpPr>
              <a:spLocks/>
            </p:cNvSpPr>
            <p:nvPr/>
          </p:nvSpPr>
          <p:spPr bwMode="auto">
            <a:xfrm>
              <a:off x="4312285" y="2638107"/>
              <a:ext cx="718820" cy="681355"/>
            </a:xfrm>
            <a:custGeom>
              <a:avLst/>
              <a:gdLst>
                <a:gd name="T0" fmla="*/ 0 w 1132"/>
                <a:gd name="T1" fmla="*/ 90 h 1073"/>
                <a:gd name="T2" fmla="*/ 157 w 1132"/>
                <a:gd name="T3" fmla="*/ 1073 h 1073"/>
                <a:gd name="T4" fmla="*/ 945 w 1132"/>
                <a:gd name="T5" fmla="*/ 503 h 1073"/>
                <a:gd name="T6" fmla="*/ 1132 w 1132"/>
                <a:gd name="T7" fmla="*/ 0 h 1073"/>
                <a:gd name="T8" fmla="*/ 0 w 1132"/>
                <a:gd name="T9" fmla="*/ 90 h 1073"/>
              </a:gdLst>
              <a:ahLst/>
              <a:cxnLst>
                <a:cxn ang="0">
                  <a:pos x="T0" y="T1"/>
                </a:cxn>
                <a:cxn ang="0">
                  <a:pos x="T2" y="T3"/>
                </a:cxn>
                <a:cxn ang="0">
                  <a:pos x="T4" y="T5"/>
                </a:cxn>
                <a:cxn ang="0">
                  <a:pos x="T6" y="T7"/>
                </a:cxn>
                <a:cxn ang="0">
                  <a:pos x="T8" y="T9"/>
                </a:cxn>
              </a:cxnLst>
              <a:rect l="0" t="0" r="r" b="b"/>
              <a:pathLst>
                <a:path w="1132" h="1073">
                  <a:moveTo>
                    <a:pt x="0" y="90"/>
                  </a:moveTo>
                  <a:lnTo>
                    <a:pt x="157" y="1073"/>
                  </a:lnTo>
                  <a:lnTo>
                    <a:pt x="945" y="503"/>
                  </a:lnTo>
                  <a:lnTo>
                    <a:pt x="1132" y="0"/>
                  </a:lnTo>
                  <a:lnTo>
                    <a:pt x="0" y="90"/>
                  </a:lnTo>
                  <a:close/>
                </a:path>
              </a:pathLst>
            </a:custGeom>
            <a:pattFill prst="dkHorz">
              <a:fgClr>
                <a:srgbClr val="000000"/>
              </a:fgClr>
              <a:bgClr>
                <a:srgbClr val="FFFFFF"/>
              </a:bgClr>
            </a:patt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6" name="Freeform 311" descr="Στενή οριζόντια"/>
            <p:cNvSpPr>
              <a:spLocks/>
            </p:cNvSpPr>
            <p:nvPr/>
          </p:nvSpPr>
          <p:spPr bwMode="auto">
            <a:xfrm>
              <a:off x="3826510" y="2981007"/>
              <a:ext cx="1051560" cy="342900"/>
            </a:xfrm>
            <a:custGeom>
              <a:avLst/>
              <a:gdLst>
                <a:gd name="T0" fmla="*/ 916 w 1656"/>
                <a:gd name="T1" fmla="*/ 540 h 540"/>
                <a:gd name="T2" fmla="*/ 0 w 1656"/>
                <a:gd name="T3" fmla="*/ 248 h 540"/>
                <a:gd name="T4" fmla="*/ 1656 w 1656"/>
                <a:gd name="T5" fmla="*/ 0 h 540"/>
                <a:gd name="T6" fmla="*/ 916 w 1656"/>
                <a:gd name="T7" fmla="*/ 540 h 540"/>
              </a:gdLst>
              <a:ahLst/>
              <a:cxnLst>
                <a:cxn ang="0">
                  <a:pos x="T0" y="T1"/>
                </a:cxn>
                <a:cxn ang="0">
                  <a:pos x="T2" y="T3"/>
                </a:cxn>
                <a:cxn ang="0">
                  <a:pos x="T4" y="T5"/>
                </a:cxn>
                <a:cxn ang="0">
                  <a:pos x="T6" y="T7"/>
                </a:cxn>
              </a:cxnLst>
              <a:rect l="0" t="0" r="r" b="b"/>
              <a:pathLst>
                <a:path w="1656" h="540">
                  <a:moveTo>
                    <a:pt x="916" y="540"/>
                  </a:moveTo>
                  <a:lnTo>
                    <a:pt x="0" y="248"/>
                  </a:lnTo>
                  <a:lnTo>
                    <a:pt x="1656" y="0"/>
                  </a:lnTo>
                  <a:lnTo>
                    <a:pt x="916" y="540"/>
                  </a:lnTo>
                  <a:close/>
                </a:path>
              </a:pathLst>
            </a:custGeom>
            <a:pattFill prst="narHorz">
              <a:fgClr>
                <a:srgbClr val="000000"/>
              </a:fgClr>
              <a:bgClr>
                <a:srgbClr val="FFFFFF"/>
              </a:bgClr>
            </a:patt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7" name="Freeform 312" descr="Σκούρα οριζόντια"/>
            <p:cNvSpPr>
              <a:spLocks/>
            </p:cNvSpPr>
            <p:nvPr/>
          </p:nvSpPr>
          <p:spPr bwMode="auto">
            <a:xfrm>
              <a:off x="4383405" y="2990532"/>
              <a:ext cx="500380" cy="304800"/>
            </a:xfrm>
            <a:custGeom>
              <a:avLst/>
              <a:gdLst>
                <a:gd name="T0" fmla="*/ 0 w 788"/>
                <a:gd name="T1" fmla="*/ 83 h 480"/>
                <a:gd name="T2" fmla="*/ 60 w 788"/>
                <a:gd name="T3" fmla="*/ 480 h 480"/>
                <a:gd name="T4" fmla="*/ 788 w 788"/>
                <a:gd name="T5" fmla="*/ 0 h 480"/>
                <a:gd name="T6" fmla="*/ 0 w 788"/>
                <a:gd name="T7" fmla="*/ 83 h 480"/>
              </a:gdLst>
              <a:ahLst/>
              <a:cxnLst>
                <a:cxn ang="0">
                  <a:pos x="T0" y="T1"/>
                </a:cxn>
                <a:cxn ang="0">
                  <a:pos x="T2" y="T3"/>
                </a:cxn>
                <a:cxn ang="0">
                  <a:pos x="T4" y="T5"/>
                </a:cxn>
                <a:cxn ang="0">
                  <a:pos x="T6" y="T7"/>
                </a:cxn>
              </a:cxnLst>
              <a:rect l="0" t="0" r="r" b="b"/>
              <a:pathLst>
                <a:path w="788" h="480">
                  <a:moveTo>
                    <a:pt x="0" y="83"/>
                  </a:moveTo>
                  <a:lnTo>
                    <a:pt x="60" y="480"/>
                  </a:lnTo>
                  <a:lnTo>
                    <a:pt x="788" y="0"/>
                  </a:lnTo>
                  <a:lnTo>
                    <a:pt x="0" y="83"/>
                  </a:lnTo>
                  <a:close/>
                </a:path>
              </a:pathLst>
            </a:custGeom>
            <a:pattFill prst="dkHorz">
              <a:fgClr>
                <a:srgbClr val="000000"/>
              </a:fgClr>
              <a:bgClr>
                <a:srgbClr val="FFFFFF"/>
              </a:bgClr>
            </a:patt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8" name="Oval 313"/>
            <p:cNvSpPr>
              <a:spLocks noChangeAspect="1" noChangeArrowheads="1"/>
            </p:cNvSpPr>
            <p:nvPr/>
          </p:nvSpPr>
          <p:spPr bwMode="auto">
            <a:xfrm>
              <a:off x="2209800" y="3081337"/>
              <a:ext cx="46355" cy="457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9" name="Line 314"/>
            <p:cNvCxnSpPr/>
            <p:nvPr/>
          </p:nvCxnSpPr>
          <p:spPr bwMode="auto">
            <a:xfrm>
              <a:off x="2257425" y="3111817"/>
              <a:ext cx="61277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 name="Line 315"/>
            <p:cNvCxnSpPr/>
            <p:nvPr/>
          </p:nvCxnSpPr>
          <p:spPr bwMode="auto">
            <a:xfrm>
              <a:off x="2875280" y="2766377"/>
              <a:ext cx="635" cy="69215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316"/>
            <p:cNvCxnSpPr/>
            <p:nvPr/>
          </p:nvCxnSpPr>
          <p:spPr bwMode="auto">
            <a:xfrm>
              <a:off x="2241550" y="3120707"/>
              <a:ext cx="634365" cy="2717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 name="Line 317"/>
            <p:cNvCxnSpPr/>
            <p:nvPr/>
          </p:nvCxnSpPr>
          <p:spPr bwMode="auto">
            <a:xfrm flipV="1">
              <a:off x="2241550" y="2840672"/>
              <a:ext cx="626110" cy="255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 name="Oval 318"/>
            <p:cNvSpPr>
              <a:spLocks noChangeAspect="1" noChangeArrowheads="1"/>
            </p:cNvSpPr>
            <p:nvPr/>
          </p:nvSpPr>
          <p:spPr bwMode="auto">
            <a:xfrm>
              <a:off x="3444240" y="3088322"/>
              <a:ext cx="46355" cy="457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14" name="Line 319"/>
            <p:cNvCxnSpPr/>
            <p:nvPr/>
          </p:nvCxnSpPr>
          <p:spPr bwMode="auto">
            <a:xfrm flipH="1">
              <a:off x="2167255" y="3402012"/>
              <a:ext cx="700405" cy="33655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 name="Freeform 320"/>
            <p:cNvSpPr>
              <a:spLocks/>
            </p:cNvSpPr>
            <p:nvPr/>
          </p:nvSpPr>
          <p:spPr bwMode="auto">
            <a:xfrm>
              <a:off x="2217420" y="2527617"/>
              <a:ext cx="650875" cy="295910"/>
            </a:xfrm>
            <a:custGeom>
              <a:avLst/>
              <a:gdLst>
                <a:gd name="T0" fmla="*/ 1998 w 1998"/>
                <a:gd name="T1" fmla="*/ 908 h 908"/>
                <a:gd name="T2" fmla="*/ 0 w 1998"/>
                <a:gd name="T3" fmla="*/ 0 h 908"/>
              </a:gdLst>
              <a:ahLst/>
              <a:cxnLst>
                <a:cxn ang="0">
                  <a:pos x="T0" y="T1"/>
                </a:cxn>
                <a:cxn ang="0">
                  <a:pos x="T2" y="T3"/>
                </a:cxn>
              </a:cxnLst>
              <a:rect l="0" t="0" r="r" b="b"/>
              <a:pathLst>
                <a:path w="1998" h="908">
                  <a:moveTo>
                    <a:pt x="1998" y="908"/>
                  </a:moveTo>
                  <a:lnTo>
                    <a:pt x="0"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16" name="Line 321"/>
            <p:cNvCxnSpPr/>
            <p:nvPr/>
          </p:nvCxnSpPr>
          <p:spPr bwMode="auto">
            <a:xfrm flipH="1">
              <a:off x="2315845" y="2585402"/>
              <a:ext cx="49530" cy="46926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 name="Line 322"/>
            <p:cNvCxnSpPr/>
            <p:nvPr/>
          </p:nvCxnSpPr>
          <p:spPr bwMode="auto">
            <a:xfrm flipH="1">
              <a:off x="2377440" y="2622232"/>
              <a:ext cx="41275" cy="3911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 name="Line 323"/>
            <p:cNvCxnSpPr/>
            <p:nvPr/>
          </p:nvCxnSpPr>
          <p:spPr bwMode="auto">
            <a:xfrm flipH="1">
              <a:off x="2447290" y="2643187"/>
              <a:ext cx="41275" cy="3460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 name="Line 324"/>
            <p:cNvCxnSpPr/>
            <p:nvPr/>
          </p:nvCxnSpPr>
          <p:spPr bwMode="auto">
            <a:xfrm flipH="1">
              <a:off x="2517775" y="2680017"/>
              <a:ext cx="41275" cy="2965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 name="Line 325"/>
            <p:cNvCxnSpPr/>
            <p:nvPr/>
          </p:nvCxnSpPr>
          <p:spPr bwMode="auto">
            <a:xfrm flipH="1">
              <a:off x="2612390" y="2716847"/>
              <a:ext cx="24765" cy="2222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Line 326"/>
            <p:cNvCxnSpPr/>
            <p:nvPr/>
          </p:nvCxnSpPr>
          <p:spPr bwMode="auto">
            <a:xfrm flipH="1">
              <a:off x="2690495" y="2770822"/>
              <a:ext cx="25400" cy="12319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 name="Line 327"/>
            <p:cNvCxnSpPr/>
            <p:nvPr/>
          </p:nvCxnSpPr>
          <p:spPr bwMode="auto">
            <a:xfrm flipH="1">
              <a:off x="2752090" y="2774632"/>
              <a:ext cx="24765" cy="9017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3" name="Group 328"/>
            <p:cNvGrpSpPr>
              <a:grpSpLocks/>
            </p:cNvGrpSpPr>
            <p:nvPr/>
          </p:nvGrpSpPr>
          <p:grpSpPr bwMode="auto">
            <a:xfrm>
              <a:off x="2254250" y="3174682"/>
              <a:ext cx="461010" cy="469265"/>
              <a:chOff x="5274" y="8971"/>
              <a:chExt cx="726" cy="739"/>
            </a:xfrm>
          </p:grpSpPr>
          <p:cxnSp>
            <p:nvCxnSpPr>
              <p:cNvPr id="98" name="Line 329"/>
              <p:cNvCxnSpPr/>
              <p:nvPr/>
            </p:nvCxnSpPr>
            <p:spPr bwMode="auto">
              <a:xfrm flipH="1">
                <a:off x="5274" y="8971"/>
                <a:ext cx="78" cy="73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9" name="Line 330"/>
              <p:cNvCxnSpPr/>
              <p:nvPr/>
            </p:nvCxnSpPr>
            <p:spPr bwMode="auto">
              <a:xfrm flipH="1">
                <a:off x="5371" y="9029"/>
                <a:ext cx="65" cy="61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0" name="Line 331"/>
              <p:cNvCxnSpPr/>
              <p:nvPr/>
            </p:nvCxnSpPr>
            <p:spPr bwMode="auto">
              <a:xfrm flipH="1">
                <a:off x="5481" y="9062"/>
                <a:ext cx="65" cy="5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1" name="Line 332"/>
              <p:cNvCxnSpPr/>
              <p:nvPr/>
            </p:nvCxnSpPr>
            <p:spPr bwMode="auto">
              <a:xfrm flipH="1">
                <a:off x="5592" y="9120"/>
                <a:ext cx="65" cy="46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2" name="Line 333"/>
              <p:cNvCxnSpPr/>
              <p:nvPr/>
            </p:nvCxnSpPr>
            <p:spPr bwMode="auto">
              <a:xfrm flipH="1">
                <a:off x="5741" y="9178"/>
                <a:ext cx="39" cy="3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3" name="Line 334"/>
              <p:cNvCxnSpPr/>
              <p:nvPr/>
            </p:nvCxnSpPr>
            <p:spPr bwMode="auto">
              <a:xfrm flipH="1">
                <a:off x="5864" y="9263"/>
                <a:ext cx="40" cy="19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4" name="Line 335"/>
              <p:cNvCxnSpPr/>
              <p:nvPr/>
            </p:nvCxnSpPr>
            <p:spPr bwMode="auto">
              <a:xfrm flipH="1">
                <a:off x="5961" y="9269"/>
                <a:ext cx="39" cy="14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4" name="Group 336"/>
            <p:cNvGrpSpPr>
              <a:grpSpLocks/>
            </p:cNvGrpSpPr>
            <p:nvPr/>
          </p:nvGrpSpPr>
          <p:grpSpPr bwMode="auto">
            <a:xfrm rot="10501815">
              <a:off x="2390140" y="2874327"/>
              <a:ext cx="461010" cy="469265"/>
              <a:chOff x="5274" y="8971"/>
              <a:chExt cx="726" cy="739"/>
            </a:xfrm>
          </p:grpSpPr>
          <p:cxnSp>
            <p:nvCxnSpPr>
              <p:cNvPr id="91" name="Line 337"/>
              <p:cNvCxnSpPr/>
              <p:nvPr/>
            </p:nvCxnSpPr>
            <p:spPr bwMode="auto">
              <a:xfrm flipH="1">
                <a:off x="5274" y="8971"/>
                <a:ext cx="78" cy="739"/>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 name="Line 338"/>
              <p:cNvCxnSpPr/>
              <p:nvPr/>
            </p:nvCxnSpPr>
            <p:spPr bwMode="auto">
              <a:xfrm flipH="1">
                <a:off x="5371" y="9029"/>
                <a:ext cx="65" cy="616"/>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Line 339"/>
              <p:cNvCxnSpPr/>
              <p:nvPr/>
            </p:nvCxnSpPr>
            <p:spPr bwMode="auto">
              <a:xfrm flipH="1">
                <a:off x="5481" y="9062"/>
                <a:ext cx="65" cy="5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4" name="Line 340"/>
              <p:cNvCxnSpPr/>
              <p:nvPr/>
            </p:nvCxnSpPr>
            <p:spPr bwMode="auto">
              <a:xfrm flipH="1">
                <a:off x="5592" y="9120"/>
                <a:ext cx="65" cy="467"/>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 name="Line 341"/>
              <p:cNvCxnSpPr/>
              <p:nvPr/>
            </p:nvCxnSpPr>
            <p:spPr bwMode="auto">
              <a:xfrm flipH="1">
                <a:off x="5741" y="9178"/>
                <a:ext cx="39" cy="3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6" name="Line 342"/>
              <p:cNvCxnSpPr/>
              <p:nvPr/>
            </p:nvCxnSpPr>
            <p:spPr bwMode="auto">
              <a:xfrm flipH="1">
                <a:off x="5864" y="9263"/>
                <a:ext cx="40" cy="194"/>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7" name="Line 343"/>
              <p:cNvCxnSpPr/>
              <p:nvPr/>
            </p:nvCxnSpPr>
            <p:spPr bwMode="auto">
              <a:xfrm flipH="1">
                <a:off x="5961" y="9269"/>
                <a:ext cx="39" cy="14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25" name="Line 344"/>
            <p:cNvCxnSpPr/>
            <p:nvPr/>
          </p:nvCxnSpPr>
          <p:spPr bwMode="auto">
            <a:xfrm rot="13083320" flipH="1">
              <a:off x="2736850" y="2993707"/>
              <a:ext cx="41910" cy="3587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345"/>
            <p:cNvCxnSpPr/>
            <p:nvPr/>
          </p:nvCxnSpPr>
          <p:spPr bwMode="auto">
            <a:xfrm rot="13083320" flipH="1">
              <a:off x="2710815" y="2927667"/>
              <a:ext cx="41275" cy="3911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7" name="Line 346"/>
            <p:cNvCxnSpPr/>
            <p:nvPr/>
          </p:nvCxnSpPr>
          <p:spPr bwMode="auto">
            <a:xfrm rot="13083320" flipH="1">
              <a:off x="2665095" y="2838767"/>
              <a:ext cx="61595" cy="46736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8" name="Line 347"/>
            <p:cNvCxnSpPr/>
            <p:nvPr/>
          </p:nvCxnSpPr>
          <p:spPr bwMode="auto">
            <a:xfrm rot="13083320" flipH="1">
              <a:off x="2586355" y="2827972"/>
              <a:ext cx="55880" cy="42418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348"/>
            <p:cNvCxnSpPr/>
            <p:nvPr/>
          </p:nvCxnSpPr>
          <p:spPr bwMode="auto">
            <a:xfrm rot="13083320" flipH="1">
              <a:off x="2521585" y="2906077"/>
              <a:ext cx="24765" cy="22225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349"/>
            <p:cNvCxnSpPr/>
            <p:nvPr/>
          </p:nvCxnSpPr>
          <p:spPr bwMode="auto">
            <a:xfrm rot="13083320" flipH="1">
              <a:off x="2421890" y="2986087"/>
              <a:ext cx="25400" cy="12319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Line 350"/>
            <p:cNvCxnSpPr/>
            <p:nvPr/>
          </p:nvCxnSpPr>
          <p:spPr bwMode="auto">
            <a:xfrm rot="13083320" flipH="1">
              <a:off x="2340610" y="3032442"/>
              <a:ext cx="24765" cy="9017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Line 351"/>
            <p:cNvCxnSpPr/>
            <p:nvPr/>
          </p:nvCxnSpPr>
          <p:spPr bwMode="auto">
            <a:xfrm rot="13083320">
              <a:off x="2827655" y="3169602"/>
              <a:ext cx="7620" cy="19494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Line 352"/>
            <p:cNvCxnSpPr/>
            <p:nvPr/>
          </p:nvCxnSpPr>
          <p:spPr bwMode="auto">
            <a:xfrm rot="13083320">
              <a:off x="2780030" y="3103562"/>
              <a:ext cx="3810" cy="2292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4" name="Text Box 353"/>
            <p:cNvSpPr txBox="1">
              <a:spLocks noChangeArrowheads="1"/>
            </p:cNvSpPr>
            <p:nvPr/>
          </p:nvSpPr>
          <p:spPr bwMode="auto">
            <a:xfrm>
              <a:off x="1983105" y="3032442"/>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S</a:t>
              </a:r>
              <a:endParaRPr lang="el-GR" sz="1100" dirty="0">
                <a:effectLst/>
                <a:latin typeface="Arial"/>
                <a:ea typeface="Times New Roman"/>
                <a:cs typeface="Times New Roman"/>
              </a:endParaRPr>
            </a:p>
          </p:txBody>
        </p:sp>
        <p:sp>
          <p:nvSpPr>
            <p:cNvPr id="35" name="Text Box 354"/>
            <p:cNvSpPr txBox="1">
              <a:spLocks noChangeArrowheads="1"/>
            </p:cNvSpPr>
            <p:nvPr/>
          </p:nvSpPr>
          <p:spPr bwMode="auto">
            <a:xfrm>
              <a:off x="3370580" y="2915602"/>
              <a:ext cx="168275"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S</a:t>
              </a:r>
              <a:r>
                <a:rPr lang="en-US" sz="1200" b="1" baseline="30000" dirty="0">
                  <a:effectLst/>
                  <a:latin typeface="Arial"/>
                  <a:ea typeface="Times New Roman"/>
                  <a:cs typeface="Times New Roman"/>
                </a:rPr>
                <a:t>΄</a:t>
              </a:r>
              <a:endParaRPr lang="el-GR" sz="1100" dirty="0">
                <a:effectLst/>
                <a:latin typeface="Arial"/>
                <a:ea typeface="Times New Roman"/>
                <a:cs typeface="Times New Roman"/>
              </a:endParaRPr>
            </a:p>
          </p:txBody>
        </p:sp>
        <p:sp>
          <p:nvSpPr>
            <p:cNvPr id="36" name="Text Box 355"/>
            <p:cNvSpPr txBox="1">
              <a:spLocks noChangeArrowheads="1"/>
            </p:cNvSpPr>
            <p:nvPr/>
          </p:nvSpPr>
          <p:spPr bwMode="auto">
            <a:xfrm>
              <a:off x="1958975" y="2319972"/>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R</a:t>
              </a:r>
              <a:endParaRPr lang="el-GR" sz="1100" dirty="0">
                <a:effectLst/>
                <a:latin typeface="Arial"/>
                <a:ea typeface="Times New Roman"/>
                <a:cs typeface="Times New Roman"/>
              </a:endParaRPr>
            </a:p>
          </p:txBody>
        </p:sp>
        <p:sp>
          <p:nvSpPr>
            <p:cNvPr id="37" name="Text Box 356"/>
            <p:cNvSpPr txBox="1">
              <a:spLocks noChangeArrowheads="1"/>
            </p:cNvSpPr>
            <p:nvPr/>
          </p:nvSpPr>
          <p:spPr bwMode="auto">
            <a:xfrm>
              <a:off x="1958975" y="3724592"/>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R</a:t>
              </a:r>
              <a:endParaRPr lang="el-GR" sz="1100" dirty="0">
                <a:effectLst/>
                <a:latin typeface="Arial"/>
                <a:ea typeface="Times New Roman"/>
                <a:cs typeface="Times New Roman"/>
              </a:endParaRPr>
            </a:p>
          </p:txBody>
        </p:sp>
        <p:sp>
          <p:nvSpPr>
            <p:cNvPr id="38" name="Text Box 357"/>
            <p:cNvSpPr txBox="1">
              <a:spLocks noChangeArrowheads="1"/>
            </p:cNvSpPr>
            <p:nvPr/>
          </p:nvSpPr>
          <p:spPr bwMode="auto">
            <a:xfrm>
              <a:off x="2778125" y="2571432"/>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M</a:t>
              </a:r>
              <a:endParaRPr lang="el-GR" sz="1100" dirty="0">
                <a:effectLst/>
                <a:latin typeface="Arial"/>
                <a:ea typeface="Times New Roman"/>
                <a:cs typeface="Times New Roman"/>
              </a:endParaRPr>
            </a:p>
          </p:txBody>
        </p:sp>
        <p:cxnSp>
          <p:nvCxnSpPr>
            <p:cNvPr id="39" name="Line 358"/>
            <p:cNvCxnSpPr/>
            <p:nvPr/>
          </p:nvCxnSpPr>
          <p:spPr bwMode="auto">
            <a:xfrm rot="16200000">
              <a:off x="2544445" y="3537902"/>
              <a:ext cx="2540" cy="642620"/>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0" name="Text Box 359"/>
            <p:cNvSpPr txBox="1">
              <a:spLocks noChangeArrowheads="1"/>
            </p:cNvSpPr>
            <p:nvPr/>
          </p:nvSpPr>
          <p:spPr bwMode="auto">
            <a:xfrm>
              <a:off x="2463800" y="3793172"/>
              <a:ext cx="156845"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endParaRPr lang="el-GR" sz="1100" dirty="0">
                <a:effectLst/>
                <a:latin typeface="Arial"/>
                <a:ea typeface="Times New Roman"/>
                <a:cs typeface="Times New Roman"/>
              </a:endParaRPr>
            </a:p>
          </p:txBody>
        </p:sp>
        <p:cxnSp>
          <p:nvCxnSpPr>
            <p:cNvPr id="41" name="Line 360"/>
            <p:cNvCxnSpPr/>
            <p:nvPr/>
          </p:nvCxnSpPr>
          <p:spPr bwMode="auto">
            <a:xfrm>
              <a:off x="2225675" y="3763327"/>
              <a:ext cx="635" cy="18986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2" name="Line 361"/>
            <p:cNvCxnSpPr/>
            <p:nvPr/>
          </p:nvCxnSpPr>
          <p:spPr bwMode="auto">
            <a:xfrm>
              <a:off x="2863850" y="3763327"/>
              <a:ext cx="635" cy="18986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3" name="Line 362"/>
            <p:cNvCxnSpPr/>
            <p:nvPr/>
          </p:nvCxnSpPr>
          <p:spPr bwMode="auto">
            <a:xfrm rot="16200000">
              <a:off x="3174365" y="3537267"/>
              <a:ext cx="2540" cy="642620"/>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Text Box 363"/>
            <p:cNvSpPr txBox="1">
              <a:spLocks noChangeArrowheads="1"/>
            </p:cNvSpPr>
            <p:nvPr/>
          </p:nvSpPr>
          <p:spPr bwMode="auto">
            <a:xfrm>
              <a:off x="2978785" y="3788727"/>
              <a:ext cx="379095" cy="1835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r>
                <a:rPr lang="en-US" sz="1200" baseline="30000" dirty="0">
                  <a:effectLst/>
                  <a:latin typeface="Arial"/>
                  <a:ea typeface="Times New Roman"/>
                  <a:cs typeface="Times New Roman"/>
                </a:rPr>
                <a:t>΄</a:t>
              </a:r>
              <a:r>
                <a:rPr lang="en-US" sz="1200" dirty="0">
                  <a:effectLst/>
                  <a:latin typeface="Arial"/>
                  <a:ea typeface="Times New Roman"/>
                  <a:cs typeface="Times New Roman"/>
                </a:rPr>
                <a:t>= d</a:t>
              </a:r>
              <a:endParaRPr lang="el-GR" sz="1100" dirty="0">
                <a:effectLst/>
                <a:latin typeface="Arial"/>
                <a:ea typeface="Times New Roman"/>
                <a:cs typeface="Times New Roman"/>
              </a:endParaRPr>
            </a:p>
          </p:txBody>
        </p:sp>
        <p:cxnSp>
          <p:nvCxnSpPr>
            <p:cNvPr id="45" name="Line 364"/>
            <p:cNvCxnSpPr/>
            <p:nvPr/>
          </p:nvCxnSpPr>
          <p:spPr bwMode="auto">
            <a:xfrm>
              <a:off x="3494405" y="3763327"/>
              <a:ext cx="635" cy="18986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Freeform 365"/>
            <p:cNvSpPr>
              <a:spLocks/>
            </p:cNvSpPr>
            <p:nvPr/>
          </p:nvSpPr>
          <p:spPr bwMode="auto">
            <a:xfrm>
              <a:off x="4389120" y="2897822"/>
              <a:ext cx="666115" cy="457835"/>
            </a:xfrm>
            <a:custGeom>
              <a:avLst/>
              <a:gdLst>
                <a:gd name="T0" fmla="*/ 1049 w 1049"/>
                <a:gd name="T1" fmla="*/ 0 h 721"/>
                <a:gd name="T2" fmla="*/ 0 w 1049"/>
                <a:gd name="T3" fmla="*/ 721 h 721"/>
              </a:gdLst>
              <a:ahLst/>
              <a:cxnLst>
                <a:cxn ang="0">
                  <a:pos x="T0" y="T1"/>
                </a:cxn>
                <a:cxn ang="0">
                  <a:pos x="T2" y="T3"/>
                </a:cxn>
              </a:cxnLst>
              <a:rect l="0" t="0" r="r" b="b"/>
              <a:pathLst>
                <a:path w="1049" h="721">
                  <a:moveTo>
                    <a:pt x="1049" y="0"/>
                  </a:moveTo>
                  <a:lnTo>
                    <a:pt x="0" y="721"/>
                  </a:lnTo>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7" name="Freeform 366"/>
            <p:cNvSpPr>
              <a:spLocks/>
            </p:cNvSpPr>
            <p:nvPr/>
          </p:nvSpPr>
          <p:spPr bwMode="auto">
            <a:xfrm>
              <a:off x="3771900" y="2964497"/>
              <a:ext cx="1188720" cy="161925"/>
            </a:xfrm>
            <a:custGeom>
              <a:avLst/>
              <a:gdLst>
                <a:gd name="T0" fmla="*/ 0 w 1872"/>
                <a:gd name="T1" fmla="*/ 255 h 255"/>
                <a:gd name="T2" fmla="*/ 1872 w 1872"/>
                <a:gd name="T3" fmla="*/ 0 h 255"/>
              </a:gdLst>
              <a:ahLst/>
              <a:cxnLst>
                <a:cxn ang="0">
                  <a:pos x="T0" y="T1"/>
                </a:cxn>
                <a:cxn ang="0">
                  <a:pos x="T2" y="T3"/>
                </a:cxn>
              </a:cxnLst>
              <a:rect l="0" t="0" r="r" b="b"/>
              <a:pathLst>
                <a:path w="1872" h="255">
                  <a:moveTo>
                    <a:pt x="0" y="255"/>
                  </a:moveTo>
                  <a:lnTo>
                    <a:pt x="1872"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8" name="Oval 367"/>
            <p:cNvSpPr>
              <a:spLocks noChangeAspect="1" noChangeArrowheads="1"/>
            </p:cNvSpPr>
            <p:nvPr/>
          </p:nvSpPr>
          <p:spPr bwMode="auto">
            <a:xfrm>
              <a:off x="3730625" y="3102292"/>
              <a:ext cx="46355" cy="457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9" name="Freeform 368"/>
            <p:cNvSpPr>
              <a:spLocks/>
            </p:cNvSpPr>
            <p:nvPr/>
          </p:nvSpPr>
          <p:spPr bwMode="auto">
            <a:xfrm>
              <a:off x="3767455" y="3135947"/>
              <a:ext cx="649605" cy="207645"/>
            </a:xfrm>
            <a:custGeom>
              <a:avLst/>
              <a:gdLst>
                <a:gd name="T0" fmla="*/ 0 w 1023"/>
                <a:gd name="T1" fmla="*/ 0 h 327"/>
                <a:gd name="T2" fmla="*/ 1023 w 1023"/>
                <a:gd name="T3" fmla="*/ 327 h 327"/>
              </a:gdLst>
              <a:ahLst/>
              <a:cxnLst>
                <a:cxn ang="0">
                  <a:pos x="T0" y="T1"/>
                </a:cxn>
                <a:cxn ang="0">
                  <a:pos x="T2" y="T3"/>
                </a:cxn>
              </a:cxnLst>
              <a:rect l="0" t="0" r="r" b="b"/>
              <a:pathLst>
                <a:path w="1023" h="327">
                  <a:moveTo>
                    <a:pt x="0" y="0"/>
                  </a:moveTo>
                  <a:lnTo>
                    <a:pt x="1023" y="327"/>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50" name="Freeform 369"/>
            <p:cNvSpPr>
              <a:spLocks/>
            </p:cNvSpPr>
            <p:nvPr/>
          </p:nvSpPr>
          <p:spPr bwMode="auto">
            <a:xfrm>
              <a:off x="3738880" y="3111817"/>
              <a:ext cx="784860" cy="997585"/>
            </a:xfrm>
            <a:custGeom>
              <a:avLst/>
              <a:gdLst>
                <a:gd name="T0" fmla="*/ 0 w 1236"/>
                <a:gd name="T1" fmla="*/ 0 h 1571"/>
                <a:gd name="T2" fmla="*/ 1236 w 1236"/>
                <a:gd name="T3" fmla="*/ 1571 h 1571"/>
              </a:gdLst>
              <a:ahLst/>
              <a:cxnLst>
                <a:cxn ang="0">
                  <a:pos x="T0" y="T1"/>
                </a:cxn>
                <a:cxn ang="0">
                  <a:pos x="T2" y="T3"/>
                </a:cxn>
              </a:cxnLst>
              <a:rect l="0" t="0" r="r" b="b"/>
              <a:pathLst>
                <a:path w="1236" h="1571">
                  <a:moveTo>
                    <a:pt x="0" y="0"/>
                  </a:moveTo>
                  <a:lnTo>
                    <a:pt x="1236" y="1571"/>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51" name="Freeform 370"/>
            <p:cNvSpPr>
              <a:spLocks/>
            </p:cNvSpPr>
            <p:nvPr/>
          </p:nvSpPr>
          <p:spPr bwMode="auto">
            <a:xfrm>
              <a:off x="4276725" y="2544127"/>
              <a:ext cx="126365" cy="784860"/>
            </a:xfrm>
            <a:custGeom>
              <a:avLst/>
              <a:gdLst>
                <a:gd name="T0" fmla="*/ 0 w 398"/>
                <a:gd name="T1" fmla="*/ 0 h 2469"/>
                <a:gd name="T2" fmla="*/ 398 w 398"/>
                <a:gd name="T3" fmla="*/ 2469 h 2469"/>
              </a:gdLst>
              <a:ahLst/>
              <a:cxnLst>
                <a:cxn ang="0">
                  <a:pos x="T0" y="T1"/>
                </a:cxn>
                <a:cxn ang="0">
                  <a:pos x="T2" y="T3"/>
                </a:cxn>
              </a:cxnLst>
              <a:rect l="0" t="0" r="r" b="b"/>
              <a:pathLst>
                <a:path w="398" h="2469">
                  <a:moveTo>
                    <a:pt x="0" y="0"/>
                  </a:moveTo>
                  <a:lnTo>
                    <a:pt x="398" y="2469"/>
                  </a:lnTo>
                </a:path>
              </a:pathLst>
            </a:custGeom>
            <a:noFill/>
            <a:ln w="12700" cap="flat" cmpd="sng">
              <a:solidFill>
                <a:srgbClr val="000000"/>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52" name="Freeform 371"/>
            <p:cNvSpPr>
              <a:spLocks/>
            </p:cNvSpPr>
            <p:nvPr/>
          </p:nvSpPr>
          <p:spPr bwMode="auto">
            <a:xfrm>
              <a:off x="4927600" y="2445067"/>
              <a:ext cx="180975" cy="536575"/>
            </a:xfrm>
            <a:custGeom>
              <a:avLst/>
              <a:gdLst>
                <a:gd name="T0" fmla="*/ 0 w 920"/>
                <a:gd name="T1" fmla="*/ 2610 h 2610"/>
                <a:gd name="T2" fmla="*/ 920 w 920"/>
                <a:gd name="T3" fmla="*/ 0 h 2610"/>
              </a:gdLst>
              <a:ahLst/>
              <a:cxnLst>
                <a:cxn ang="0">
                  <a:pos x="T0" y="T1"/>
                </a:cxn>
                <a:cxn ang="0">
                  <a:pos x="T2" y="T3"/>
                </a:cxn>
              </a:cxnLst>
              <a:rect l="0" t="0" r="r" b="b"/>
              <a:pathLst>
                <a:path w="920" h="2610">
                  <a:moveTo>
                    <a:pt x="0" y="2610"/>
                  </a:moveTo>
                  <a:lnTo>
                    <a:pt x="920"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53" name="Text Box 372"/>
            <p:cNvSpPr txBox="1">
              <a:spLocks noChangeArrowheads="1"/>
            </p:cNvSpPr>
            <p:nvPr/>
          </p:nvSpPr>
          <p:spPr bwMode="auto">
            <a:xfrm>
              <a:off x="4605020" y="4039552"/>
              <a:ext cx="168275"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S</a:t>
              </a:r>
              <a:r>
                <a:rPr lang="en-US" sz="1200" b="1" baseline="30000" dirty="0">
                  <a:effectLst/>
                  <a:latin typeface="Arial"/>
                  <a:ea typeface="Times New Roman"/>
                  <a:cs typeface="Times New Roman"/>
                </a:rPr>
                <a:t>΄</a:t>
              </a:r>
              <a:endParaRPr lang="el-GR" sz="1100" dirty="0">
                <a:effectLst/>
                <a:latin typeface="Arial"/>
                <a:ea typeface="Times New Roman"/>
                <a:cs typeface="Times New Roman"/>
              </a:endParaRPr>
            </a:p>
          </p:txBody>
        </p:sp>
        <p:sp>
          <p:nvSpPr>
            <p:cNvPr id="54" name="Oval 373"/>
            <p:cNvSpPr>
              <a:spLocks noChangeAspect="1" noChangeArrowheads="1"/>
            </p:cNvSpPr>
            <p:nvPr/>
          </p:nvSpPr>
          <p:spPr bwMode="auto">
            <a:xfrm>
              <a:off x="4501515" y="4077017"/>
              <a:ext cx="46355" cy="457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55" name="Text Box 374"/>
            <p:cNvSpPr txBox="1">
              <a:spLocks noChangeArrowheads="1"/>
            </p:cNvSpPr>
            <p:nvPr/>
          </p:nvSpPr>
          <p:spPr bwMode="auto">
            <a:xfrm>
              <a:off x="5075555" y="2705417"/>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M</a:t>
              </a:r>
              <a:endParaRPr lang="el-GR" sz="1100" dirty="0">
                <a:effectLst/>
                <a:latin typeface="Arial"/>
                <a:ea typeface="Times New Roman"/>
                <a:cs typeface="Times New Roman"/>
              </a:endParaRPr>
            </a:p>
          </p:txBody>
        </p:sp>
        <p:cxnSp>
          <p:nvCxnSpPr>
            <p:cNvPr id="56" name="Line 376"/>
            <p:cNvCxnSpPr/>
            <p:nvPr/>
          </p:nvCxnSpPr>
          <p:spPr bwMode="auto">
            <a:xfrm>
              <a:off x="3766185" y="3128962"/>
              <a:ext cx="1449705"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7" name="Line 377"/>
            <p:cNvCxnSpPr/>
            <p:nvPr/>
          </p:nvCxnSpPr>
          <p:spPr bwMode="auto">
            <a:xfrm rot="16200000">
              <a:off x="4112577" y="3748405"/>
              <a:ext cx="3175" cy="725170"/>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8" name="Text Box 378"/>
            <p:cNvSpPr txBox="1">
              <a:spLocks noChangeArrowheads="1"/>
            </p:cNvSpPr>
            <p:nvPr/>
          </p:nvSpPr>
          <p:spPr bwMode="auto">
            <a:xfrm>
              <a:off x="3975735" y="4044632"/>
              <a:ext cx="156845" cy="158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endParaRPr lang="el-GR" sz="1100" dirty="0">
                <a:effectLst/>
                <a:latin typeface="Arial"/>
                <a:ea typeface="Times New Roman"/>
                <a:cs typeface="Times New Roman"/>
              </a:endParaRPr>
            </a:p>
          </p:txBody>
        </p:sp>
        <p:cxnSp>
          <p:nvCxnSpPr>
            <p:cNvPr id="59" name="Line 379"/>
            <p:cNvCxnSpPr/>
            <p:nvPr/>
          </p:nvCxnSpPr>
          <p:spPr bwMode="auto">
            <a:xfrm>
              <a:off x="5031740" y="3151822"/>
              <a:ext cx="3810" cy="93916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0" name="Text Box 380"/>
            <p:cNvSpPr txBox="1">
              <a:spLocks noChangeArrowheads="1"/>
            </p:cNvSpPr>
            <p:nvPr/>
          </p:nvSpPr>
          <p:spPr bwMode="auto">
            <a:xfrm>
              <a:off x="4827905" y="3537267"/>
              <a:ext cx="379095" cy="1835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r>
                <a:rPr lang="en-US" sz="1200" baseline="30000" dirty="0">
                  <a:effectLst/>
                  <a:latin typeface="Arial"/>
                  <a:ea typeface="Times New Roman"/>
                  <a:cs typeface="Times New Roman"/>
                </a:rPr>
                <a:t>΄</a:t>
              </a:r>
              <a:r>
                <a:rPr lang="en-US" sz="1200" dirty="0">
                  <a:effectLst/>
                  <a:latin typeface="Arial"/>
                  <a:ea typeface="Times New Roman"/>
                  <a:cs typeface="Times New Roman"/>
                </a:rPr>
                <a:t>= d</a:t>
              </a:r>
              <a:endParaRPr lang="el-GR" sz="1100" dirty="0">
                <a:effectLst/>
                <a:latin typeface="Arial"/>
                <a:ea typeface="Times New Roman"/>
                <a:cs typeface="Times New Roman"/>
              </a:endParaRPr>
            </a:p>
          </p:txBody>
        </p:sp>
        <p:sp>
          <p:nvSpPr>
            <p:cNvPr id="61" name="Freeform 381" descr="Σκούρα οριζόντια"/>
            <p:cNvSpPr>
              <a:spLocks/>
            </p:cNvSpPr>
            <p:nvPr/>
          </p:nvSpPr>
          <p:spPr bwMode="auto">
            <a:xfrm>
              <a:off x="6021705" y="2634297"/>
              <a:ext cx="718820" cy="681355"/>
            </a:xfrm>
            <a:custGeom>
              <a:avLst/>
              <a:gdLst>
                <a:gd name="T0" fmla="*/ 0 w 1132"/>
                <a:gd name="T1" fmla="*/ 90 h 1073"/>
                <a:gd name="T2" fmla="*/ 157 w 1132"/>
                <a:gd name="T3" fmla="*/ 1073 h 1073"/>
                <a:gd name="T4" fmla="*/ 945 w 1132"/>
                <a:gd name="T5" fmla="*/ 503 h 1073"/>
                <a:gd name="T6" fmla="*/ 1132 w 1132"/>
                <a:gd name="T7" fmla="*/ 0 h 1073"/>
                <a:gd name="T8" fmla="*/ 0 w 1132"/>
                <a:gd name="T9" fmla="*/ 90 h 1073"/>
              </a:gdLst>
              <a:ahLst/>
              <a:cxnLst>
                <a:cxn ang="0">
                  <a:pos x="T0" y="T1"/>
                </a:cxn>
                <a:cxn ang="0">
                  <a:pos x="T2" y="T3"/>
                </a:cxn>
                <a:cxn ang="0">
                  <a:pos x="T4" y="T5"/>
                </a:cxn>
                <a:cxn ang="0">
                  <a:pos x="T6" y="T7"/>
                </a:cxn>
                <a:cxn ang="0">
                  <a:pos x="T8" y="T9"/>
                </a:cxn>
              </a:cxnLst>
              <a:rect l="0" t="0" r="r" b="b"/>
              <a:pathLst>
                <a:path w="1132" h="1073">
                  <a:moveTo>
                    <a:pt x="0" y="90"/>
                  </a:moveTo>
                  <a:lnTo>
                    <a:pt x="157" y="1073"/>
                  </a:lnTo>
                  <a:lnTo>
                    <a:pt x="945" y="503"/>
                  </a:lnTo>
                  <a:lnTo>
                    <a:pt x="1132" y="0"/>
                  </a:lnTo>
                  <a:lnTo>
                    <a:pt x="0" y="90"/>
                  </a:lnTo>
                  <a:close/>
                </a:path>
              </a:pathLst>
            </a:custGeom>
            <a:pattFill prst="dkHorz">
              <a:fgClr>
                <a:srgbClr val="000000"/>
              </a:fgClr>
              <a:bgClr>
                <a:srgbClr val="FFFFFF"/>
              </a:bgClr>
            </a:patt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62" name="Freeform 382" descr="Στενή οριζόντια"/>
            <p:cNvSpPr>
              <a:spLocks/>
            </p:cNvSpPr>
            <p:nvPr/>
          </p:nvSpPr>
          <p:spPr bwMode="auto">
            <a:xfrm>
              <a:off x="5535930" y="2914967"/>
              <a:ext cx="1459230" cy="650240"/>
            </a:xfrm>
            <a:custGeom>
              <a:avLst/>
              <a:gdLst>
                <a:gd name="T0" fmla="*/ 2078 w 2298"/>
                <a:gd name="T1" fmla="*/ 934 h 1024"/>
                <a:gd name="T2" fmla="*/ 2207 w 2298"/>
                <a:gd name="T3" fmla="*/ 1024 h 1024"/>
                <a:gd name="T4" fmla="*/ 0 w 2298"/>
                <a:gd name="T5" fmla="*/ 346 h 1024"/>
                <a:gd name="T6" fmla="*/ 2298 w 2298"/>
                <a:gd name="T7" fmla="*/ 0 h 1024"/>
                <a:gd name="T8" fmla="*/ 2078 w 2298"/>
                <a:gd name="T9" fmla="*/ 934 h 1024"/>
              </a:gdLst>
              <a:ahLst/>
              <a:cxnLst>
                <a:cxn ang="0">
                  <a:pos x="T0" y="T1"/>
                </a:cxn>
                <a:cxn ang="0">
                  <a:pos x="T2" y="T3"/>
                </a:cxn>
                <a:cxn ang="0">
                  <a:pos x="T4" y="T5"/>
                </a:cxn>
                <a:cxn ang="0">
                  <a:pos x="T6" y="T7"/>
                </a:cxn>
                <a:cxn ang="0">
                  <a:pos x="T8" y="T9"/>
                </a:cxn>
              </a:cxnLst>
              <a:rect l="0" t="0" r="r" b="b"/>
              <a:pathLst>
                <a:path w="2298" h="1024">
                  <a:moveTo>
                    <a:pt x="2078" y="934"/>
                  </a:moveTo>
                  <a:lnTo>
                    <a:pt x="2207" y="1024"/>
                  </a:lnTo>
                  <a:lnTo>
                    <a:pt x="0" y="346"/>
                  </a:lnTo>
                  <a:lnTo>
                    <a:pt x="2298" y="0"/>
                  </a:lnTo>
                  <a:lnTo>
                    <a:pt x="2078" y="934"/>
                  </a:lnTo>
                  <a:close/>
                </a:path>
              </a:pathLst>
            </a:custGeom>
            <a:pattFill prst="narHorz">
              <a:fgClr>
                <a:srgbClr val="000000"/>
              </a:fgClr>
              <a:bgClr>
                <a:srgbClr val="FFFFFF"/>
              </a:bgClr>
            </a:patt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63" name="Freeform 383" descr="Σκούρα οριζόντια"/>
            <p:cNvSpPr>
              <a:spLocks/>
            </p:cNvSpPr>
            <p:nvPr/>
          </p:nvSpPr>
          <p:spPr bwMode="auto">
            <a:xfrm>
              <a:off x="6092825" y="2986722"/>
              <a:ext cx="500380" cy="304800"/>
            </a:xfrm>
            <a:custGeom>
              <a:avLst/>
              <a:gdLst>
                <a:gd name="T0" fmla="*/ 0 w 788"/>
                <a:gd name="T1" fmla="*/ 83 h 480"/>
                <a:gd name="T2" fmla="*/ 60 w 788"/>
                <a:gd name="T3" fmla="*/ 480 h 480"/>
                <a:gd name="T4" fmla="*/ 788 w 788"/>
                <a:gd name="T5" fmla="*/ 0 h 480"/>
                <a:gd name="T6" fmla="*/ 0 w 788"/>
                <a:gd name="T7" fmla="*/ 83 h 480"/>
              </a:gdLst>
              <a:ahLst/>
              <a:cxnLst>
                <a:cxn ang="0">
                  <a:pos x="T0" y="T1"/>
                </a:cxn>
                <a:cxn ang="0">
                  <a:pos x="T2" y="T3"/>
                </a:cxn>
                <a:cxn ang="0">
                  <a:pos x="T4" y="T5"/>
                </a:cxn>
                <a:cxn ang="0">
                  <a:pos x="T6" y="T7"/>
                </a:cxn>
              </a:cxnLst>
              <a:rect l="0" t="0" r="r" b="b"/>
              <a:pathLst>
                <a:path w="788" h="480">
                  <a:moveTo>
                    <a:pt x="0" y="83"/>
                  </a:moveTo>
                  <a:lnTo>
                    <a:pt x="60" y="480"/>
                  </a:lnTo>
                  <a:lnTo>
                    <a:pt x="788" y="0"/>
                  </a:lnTo>
                  <a:lnTo>
                    <a:pt x="0" y="83"/>
                  </a:lnTo>
                  <a:close/>
                </a:path>
              </a:pathLst>
            </a:custGeom>
            <a:pattFill prst="dkHorz">
              <a:fgClr>
                <a:srgbClr val="000000"/>
              </a:fgClr>
              <a:bgClr>
                <a:srgbClr val="FFFFFF"/>
              </a:bgClr>
            </a:pattFill>
            <a:ln>
              <a:noFill/>
            </a:ln>
            <a:effectLst/>
            <a:extLst>
              <a:ext uri="{91240B29-F687-4F45-9708-019B960494DF}">
                <a14:hiddenLine xmlns:a14="http://schemas.microsoft.com/office/drawing/2010/main" w="12700"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64" name="Freeform 384"/>
            <p:cNvSpPr>
              <a:spLocks/>
            </p:cNvSpPr>
            <p:nvPr/>
          </p:nvSpPr>
          <p:spPr bwMode="auto">
            <a:xfrm>
              <a:off x="6024245" y="2935287"/>
              <a:ext cx="666115" cy="457835"/>
            </a:xfrm>
            <a:custGeom>
              <a:avLst/>
              <a:gdLst>
                <a:gd name="T0" fmla="*/ 1049 w 1049"/>
                <a:gd name="T1" fmla="*/ 0 h 721"/>
                <a:gd name="T2" fmla="*/ 0 w 1049"/>
                <a:gd name="T3" fmla="*/ 721 h 721"/>
              </a:gdLst>
              <a:ahLst/>
              <a:cxnLst>
                <a:cxn ang="0">
                  <a:pos x="T0" y="T1"/>
                </a:cxn>
                <a:cxn ang="0">
                  <a:pos x="T2" y="T3"/>
                </a:cxn>
              </a:cxnLst>
              <a:rect l="0" t="0" r="r" b="b"/>
              <a:pathLst>
                <a:path w="1049" h="721">
                  <a:moveTo>
                    <a:pt x="1049" y="0"/>
                  </a:moveTo>
                  <a:lnTo>
                    <a:pt x="0" y="721"/>
                  </a:lnTo>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65" name="Freeform 385"/>
            <p:cNvSpPr>
              <a:spLocks/>
            </p:cNvSpPr>
            <p:nvPr/>
          </p:nvSpPr>
          <p:spPr bwMode="auto">
            <a:xfrm>
              <a:off x="5481320" y="2890202"/>
              <a:ext cx="1703705" cy="232410"/>
            </a:xfrm>
            <a:custGeom>
              <a:avLst/>
              <a:gdLst>
                <a:gd name="T0" fmla="*/ 0 w 2683"/>
                <a:gd name="T1" fmla="*/ 366 h 366"/>
                <a:gd name="T2" fmla="*/ 2683 w 2683"/>
                <a:gd name="T3" fmla="*/ 0 h 366"/>
              </a:gdLst>
              <a:ahLst/>
              <a:cxnLst>
                <a:cxn ang="0">
                  <a:pos x="T0" y="T1"/>
                </a:cxn>
                <a:cxn ang="0">
                  <a:pos x="T2" y="T3"/>
                </a:cxn>
              </a:cxnLst>
              <a:rect l="0" t="0" r="r" b="b"/>
              <a:pathLst>
                <a:path w="2683" h="366">
                  <a:moveTo>
                    <a:pt x="0" y="366"/>
                  </a:moveTo>
                  <a:lnTo>
                    <a:pt x="2683"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66" name="Oval 386"/>
            <p:cNvSpPr>
              <a:spLocks noChangeAspect="1" noChangeArrowheads="1"/>
            </p:cNvSpPr>
            <p:nvPr/>
          </p:nvSpPr>
          <p:spPr bwMode="auto">
            <a:xfrm>
              <a:off x="5440045" y="3093402"/>
              <a:ext cx="46355" cy="457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67" name="Freeform 387"/>
            <p:cNvSpPr>
              <a:spLocks/>
            </p:cNvSpPr>
            <p:nvPr/>
          </p:nvSpPr>
          <p:spPr bwMode="auto">
            <a:xfrm>
              <a:off x="5476875" y="3132137"/>
              <a:ext cx="1609090" cy="507365"/>
            </a:xfrm>
            <a:custGeom>
              <a:avLst/>
              <a:gdLst>
                <a:gd name="T0" fmla="*/ 0 w 2534"/>
                <a:gd name="T1" fmla="*/ 0 h 799"/>
                <a:gd name="T2" fmla="*/ 2534 w 2534"/>
                <a:gd name="T3" fmla="*/ 799 h 799"/>
              </a:gdLst>
              <a:ahLst/>
              <a:cxnLst>
                <a:cxn ang="0">
                  <a:pos x="T0" y="T1"/>
                </a:cxn>
                <a:cxn ang="0">
                  <a:pos x="T2" y="T3"/>
                </a:cxn>
              </a:cxnLst>
              <a:rect l="0" t="0" r="r" b="b"/>
              <a:pathLst>
                <a:path w="2534" h="799">
                  <a:moveTo>
                    <a:pt x="0" y="0"/>
                  </a:moveTo>
                  <a:lnTo>
                    <a:pt x="2534" y="799"/>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68" name="Freeform 388"/>
            <p:cNvSpPr>
              <a:spLocks/>
            </p:cNvSpPr>
            <p:nvPr/>
          </p:nvSpPr>
          <p:spPr bwMode="auto">
            <a:xfrm>
              <a:off x="5974080" y="2502852"/>
              <a:ext cx="135890" cy="824230"/>
            </a:xfrm>
            <a:custGeom>
              <a:avLst/>
              <a:gdLst>
                <a:gd name="T0" fmla="*/ 0 w 417"/>
                <a:gd name="T1" fmla="*/ 0 h 2528"/>
                <a:gd name="T2" fmla="*/ 417 w 417"/>
                <a:gd name="T3" fmla="*/ 2528 h 2528"/>
              </a:gdLst>
              <a:ahLst/>
              <a:cxnLst>
                <a:cxn ang="0">
                  <a:pos x="T0" y="T1"/>
                </a:cxn>
                <a:cxn ang="0">
                  <a:pos x="T2" y="T3"/>
                </a:cxn>
              </a:cxnLst>
              <a:rect l="0" t="0" r="r" b="b"/>
              <a:pathLst>
                <a:path w="417" h="2528">
                  <a:moveTo>
                    <a:pt x="0" y="0"/>
                  </a:moveTo>
                  <a:lnTo>
                    <a:pt x="417" y="2528"/>
                  </a:lnTo>
                </a:path>
              </a:pathLst>
            </a:custGeom>
            <a:noFill/>
            <a:ln w="12700" cap="flat" cmpd="sng">
              <a:solidFill>
                <a:srgbClr val="000000"/>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69" name="Freeform 389"/>
            <p:cNvSpPr>
              <a:spLocks/>
            </p:cNvSpPr>
            <p:nvPr/>
          </p:nvSpPr>
          <p:spPr bwMode="auto">
            <a:xfrm>
              <a:off x="6614795" y="2478087"/>
              <a:ext cx="174625" cy="509270"/>
            </a:xfrm>
            <a:custGeom>
              <a:avLst/>
              <a:gdLst>
                <a:gd name="T0" fmla="*/ 0 w 875"/>
                <a:gd name="T1" fmla="*/ 2552 h 2552"/>
                <a:gd name="T2" fmla="*/ 875 w 875"/>
                <a:gd name="T3" fmla="*/ 0 h 2552"/>
              </a:gdLst>
              <a:ahLst/>
              <a:cxnLst>
                <a:cxn ang="0">
                  <a:pos x="T0" y="T1"/>
                </a:cxn>
                <a:cxn ang="0">
                  <a:pos x="T2" y="T3"/>
                </a:cxn>
              </a:cxnLst>
              <a:rect l="0" t="0" r="r" b="b"/>
              <a:pathLst>
                <a:path w="875" h="2552">
                  <a:moveTo>
                    <a:pt x="0" y="2552"/>
                  </a:moveTo>
                  <a:lnTo>
                    <a:pt x="875"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70" name="Text Box 390"/>
            <p:cNvSpPr txBox="1">
              <a:spLocks noChangeArrowheads="1"/>
            </p:cNvSpPr>
            <p:nvPr/>
          </p:nvSpPr>
          <p:spPr bwMode="auto">
            <a:xfrm>
              <a:off x="6314440" y="4035742"/>
              <a:ext cx="168275" cy="172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S</a:t>
              </a:r>
              <a:r>
                <a:rPr lang="en-US" sz="1200" b="1" baseline="30000" dirty="0">
                  <a:effectLst/>
                  <a:latin typeface="Arial"/>
                  <a:ea typeface="Times New Roman"/>
                  <a:cs typeface="Times New Roman"/>
                </a:rPr>
                <a:t>΄</a:t>
              </a:r>
              <a:endParaRPr lang="el-GR" sz="1100" dirty="0">
                <a:effectLst/>
                <a:latin typeface="Arial"/>
                <a:ea typeface="Times New Roman"/>
                <a:cs typeface="Times New Roman"/>
              </a:endParaRPr>
            </a:p>
          </p:txBody>
        </p:sp>
        <p:sp>
          <p:nvSpPr>
            <p:cNvPr id="71" name="Oval 391"/>
            <p:cNvSpPr>
              <a:spLocks noChangeAspect="1" noChangeArrowheads="1"/>
            </p:cNvSpPr>
            <p:nvPr/>
          </p:nvSpPr>
          <p:spPr bwMode="auto">
            <a:xfrm>
              <a:off x="6210935" y="4073207"/>
              <a:ext cx="46355" cy="45720"/>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72" name="Text Box 392"/>
            <p:cNvSpPr txBox="1">
              <a:spLocks noChangeArrowheads="1"/>
            </p:cNvSpPr>
            <p:nvPr/>
          </p:nvSpPr>
          <p:spPr bwMode="auto">
            <a:xfrm>
              <a:off x="5108575" y="3327717"/>
              <a:ext cx="809625" cy="33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spcAft>
                  <a:spcPts val="1000"/>
                </a:spcAft>
              </a:pPr>
              <a:r>
                <a:rPr lang="en-US" sz="1100" dirty="0">
                  <a:effectLst/>
                  <a:latin typeface="Arial"/>
                  <a:ea typeface="Times New Roman"/>
                  <a:cs typeface="Times New Roman"/>
                </a:rPr>
                <a:t>διαχωριστής</a:t>
              </a:r>
              <a:endParaRPr lang="el-GR" sz="1100" dirty="0">
                <a:effectLst/>
                <a:latin typeface="Arial"/>
                <a:ea typeface="Times New Roman"/>
                <a:cs typeface="Times New Roman"/>
              </a:endParaRPr>
            </a:p>
            <a:p>
              <a:pPr algn="r">
                <a:lnSpc>
                  <a:spcPct val="115000"/>
                </a:lnSpc>
                <a:spcAft>
                  <a:spcPts val="1000"/>
                </a:spcAft>
              </a:pPr>
              <a:r>
                <a:rPr lang="en-US" sz="1100" dirty="0">
                  <a:effectLst/>
                  <a:latin typeface="Arial"/>
                  <a:ea typeface="Times New Roman"/>
                  <a:cs typeface="Times New Roman"/>
                </a:rPr>
                <a:t>δέσμης </a:t>
              </a:r>
              <a:endParaRPr lang="el-GR" sz="1100" dirty="0">
                <a:effectLst/>
                <a:latin typeface="Arial"/>
                <a:ea typeface="Times New Roman"/>
                <a:cs typeface="Times New Roman"/>
              </a:endParaRPr>
            </a:p>
          </p:txBody>
        </p:sp>
        <p:cxnSp>
          <p:nvCxnSpPr>
            <p:cNvPr id="73" name="Line 393"/>
            <p:cNvCxnSpPr/>
            <p:nvPr/>
          </p:nvCxnSpPr>
          <p:spPr bwMode="auto">
            <a:xfrm>
              <a:off x="5475605" y="3125152"/>
              <a:ext cx="144970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4" name="Text Box 394"/>
            <p:cNvSpPr txBox="1">
              <a:spLocks noChangeArrowheads="1"/>
            </p:cNvSpPr>
            <p:nvPr/>
          </p:nvSpPr>
          <p:spPr bwMode="auto">
            <a:xfrm>
              <a:off x="4606925" y="2472372"/>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R</a:t>
              </a:r>
              <a:endParaRPr lang="el-GR" sz="1100" dirty="0">
                <a:effectLst/>
                <a:latin typeface="Arial"/>
                <a:ea typeface="Times New Roman"/>
                <a:cs typeface="Times New Roman"/>
              </a:endParaRPr>
            </a:p>
          </p:txBody>
        </p:sp>
        <p:sp>
          <p:nvSpPr>
            <p:cNvPr id="75" name="Text Box 395"/>
            <p:cNvSpPr txBox="1">
              <a:spLocks noChangeArrowheads="1"/>
            </p:cNvSpPr>
            <p:nvPr/>
          </p:nvSpPr>
          <p:spPr bwMode="auto">
            <a:xfrm>
              <a:off x="6291580" y="2467927"/>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R</a:t>
              </a:r>
              <a:endParaRPr lang="el-GR" sz="1100" dirty="0">
                <a:effectLst/>
                <a:latin typeface="Arial"/>
                <a:ea typeface="Times New Roman"/>
                <a:cs typeface="Times New Roman"/>
              </a:endParaRPr>
            </a:p>
          </p:txBody>
        </p:sp>
        <p:sp>
          <p:nvSpPr>
            <p:cNvPr id="76" name="Text Box 396"/>
            <p:cNvSpPr txBox="1">
              <a:spLocks noChangeArrowheads="1"/>
            </p:cNvSpPr>
            <p:nvPr/>
          </p:nvSpPr>
          <p:spPr bwMode="auto">
            <a:xfrm>
              <a:off x="3667125" y="2920682"/>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S</a:t>
              </a:r>
              <a:endParaRPr lang="el-GR" sz="1100" dirty="0">
                <a:effectLst/>
                <a:latin typeface="Arial"/>
                <a:ea typeface="Times New Roman"/>
                <a:cs typeface="Times New Roman"/>
              </a:endParaRPr>
            </a:p>
          </p:txBody>
        </p:sp>
        <p:sp>
          <p:nvSpPr>
            <p:cNvPr id="77" name="Text Box 397"/>
            <p:cNvSpPr txBox="1">
              <a:spLocks noChangeArrowheads="1"/>
            </p:cNvSpPr>
            <p:nvPr/>
          </p:nvSpPr>
          <p:spPr bwMode="auto">
            <a:xfrm>
              <a:off x="6929755" y="3155632"/>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Τ</a:t>
              </a:r>
              <a:endParaRPr lang="el-GR" sz="1100" dirty="0">
                <a:effectLst/>
                <a:latin typeface="Arial"/>
                <a:ea typeface="Times New Roman"/>
                <a:cs typeface="Times New Roman"/>
              </a:endParaRPr>
            </a:p>
          </p:txBody>
        </p:sp>
        <p:sp>
          <p:nvSpPr>
            <p:cNvPr id="78" name="Text Box 398"/>
            <p:cNvSpPr txBox="1">
              <a:spLocks noChangeArrowheads="1"/>
            </p:cNvSpPr>
            <p:nvPr/>
          </p:nvSpPr>
          <p:spPr bwMode="auto">
            <a:xfrm>
              <a:off x="5343525" y="2920682"/>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S</a:t>
              </a:r>
              <a:endParaRPr lang="el-GR" sz="1100" dirty="0">
                <a:effectLst/>
                <a:latin typeface="Arial"/>
                <a:ea typeface="Times New Roman"/>
                <a:cs typeface="Times New Roman"/>
              </a:endParaRPr>
            </a:p>
          </p:txBody>
        </p:sp>
        <p:sp>
          <p:nvSpPr>
            <p:cNvPr id="79" name="Text Box 399"/>
            <p:cNvSpPr txBox="1">
              <a:spLocks noChangeArrowheads="1"/>
            </p:cNvSpPr>
            <p:nvPr/>
          </p:nvSpPr>
          <p:spPr bwMode="auto">
            <a:xfrm>
              <a:off x="2347595" y="4370387"/>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80" name="Text Box 400"/>
            <p:cNvSpPr txBox="1">
              <a:spLocks noChangeArrowheads="1"/>
            </p:cNvSpPr>
            <p:nvPr/>
          </p:nvSpPr>
          <p:spPr bwMode="auto">
            <a:xfrm>
              <a:off x="4328160" y="4370387"/>
              <a:ext cx="27813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(β)		</a:t>
              </a:r>
              <a:endParaRPr lang="el-GR" sz="1100" dirty="0">
                <a:effectLst/>
                <a:latin typeface="Arial"/>
                <a:ea typeface="Times New Roman"/>
                <a:cs typeface="Times New Roman"/>
              </a:endParaRPr>
            </a:p>
          </p:txBody>
        </p:sp>
        <p:sp>
          <p:nvSpPr>
            <p:cNvPr id="81" name="Text Box 401"/>
            <p:cNvSpPr txBox="1">
              <a:spLocks noChangeArrowheads="1"/>
            </p:cNvSpPr>
            <p:nvPr/>
          </p:nvSpPr>
          <p:spPr bwMode="auto">
            <a:xfrm>
              <a:off x="6136005" y="4370387"/>
              <a:ext cx="27813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(γ)		</a:t>
              </a:r>
              <a:endParaRPr lang="el-GR" sz="1100" dirty="0">
                <a:effectLst/>
                <a:latin typeface="Arial"/>
                <a:ea typeface="Times New Roman"/>
                <a:cs typeface="Times New Roman"/>
              </a:endParaRPr>
            </a:p>
          </p:txBody>
        </p:sp>
        <p:sp>
          <p:nvSpPr>
            <p:cNvPr id="82" name="Freeform 402"/>
            <p:cNvSpPr>
              <a:spLocks/>
            </p:cNvSpPr>
            <p:nvPr/>
          </p:nvSpPr>
          <p:spPr bwMode="auto">
            <a:xfrm>
              <a:off x="4524375" y="2967672"/>
              <a:ext cx="407035" cy="1155065"/>
            </a:xfrm>
            <a:custGeom>
              <a:avLst/>
              <a:gdLst>
                <a:gd name="T0" fmla="*/ 0 w 920"/>
                <a:gd name="T1" fmla="*/ 2610 h 2610"/>
                <a:gd name="T2" fmla="*/ 920 w 920"/>
                <a:gd name="T3" fmla="*/ 0 h 2610"/>
              </a:gdLst>
              <a:ahLst/>
              <a:cxnLst>
                <a:cxn ang="0">
                  <a:pos x="T0" y="T1"/>
                </a:cxn>
                <a:cxn ang="0">
                  <a:pos x="T2" y="T3"/>
                </a:cxn>
              </a:cxnLst>
              <a:rect l="0" t="0" r="r" b="b"/>
              <a:pathLst>
                <a:path w="920" h="2610">
                  <a:moveTo>
                    <a:pt x="0" y="2610"/>
                  </a:moveTo>
                  <a:lnTo>
                    <a:pt x="920"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83" name="Freeform 403"/>
            <p:cNvSpPr>
              <a:spLocks/>
            </p:cNvSpPr>
            <p:nvPr/>
          </p:nvSpPr>
          <p:spPr bwMode="auto">
            <a:xfrm>
              <a:off x="4396105" y="3273742"/>
              <a:ext cx="135255" cy="837565"/>
            </a:xfrm>
            <a:custGeom>
              <a:avLst/>
              <a:gdLst>
                <a:gd name="T0" fmla="*/ 0 w 398"/>
                <a:gd name="T1" fmla="*/ 0 h 2469"/>
                <a:gd name="T2" fmla="*/ 398 w 398"/>
                <a:gd name="T3" fmla="*/ 2469 h 2469"/>
              </a:gdLst>
              <a:ahLst/>
              <a:cxnLst>
                <a:cxn ang="0">
                  <a:pos x="T0" y="T1"/>
                </a:cxn>
                <a:cxn ang="0">
                  <a:pos x="T2" y="T3"/>
                </a:cxn>
              </a:cxnLst>
              <a:rect l="0" t="0" r="r" b="b"/>
              <a:pathLst>
                <a:path w="398" h="2469">
                  <a:moveTo>
                    <a:pt x="0" y="0"/>
                  </a:moveTo>
                  <a:lnTo>
                    <a:pt x="398" y="2469"/>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84" name="Freeform 404"/>
            <p:cNvSpPr>
              <a:spLocks/>
            </p:cNvSpPr>
            <p:nvPr/>
          </p:nvSpPr>
          <p:spPr bwMode="auto">
            <a:xfrm>
              <a:off x="2856230" y="2827972"/>
              <a:ext cx="615950" cy="280035"/>
            </a:xfrm>
            <a:custGeom>
              <a:avLst/>
              <a:gdLst>
                <a:gd name="T0" fmla="*/ 1998 w 1998"/>
                <a:gd name="T1" fmla="*/ 908 h 908"/>
                <a:gd name="T2" fmla="*/ 0 w 1998"/>
                <a:gd name="T3" fmla="*/ 0 h 908"/>
              </a:gdLst>
              <a:ahLst/>
              <a:cxnLst>
                <a:cxn ang="0">
                  <a:pos x="T0" y="T1"/>
                </a:cxn>
                <a:cxn ang="0">
                  <a:pos x="T2" y="T3"/>
                </a:cxn>
              </a:cxnLst>
              <a:rect l="0" t="0" r="r" b="b"/>
              <a:pathLst>
                <a:path w="1998" h="908">
                  <a:moveTo>
                    <a:pt x="1998" y="908"/>
                  </a:moveTo>
                  <a:lnTo>
                    <a:pt x="0"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85" name="Line 405"/>
            <p:cNvCxnSpPr/>
            <p:nvPr/>
          </p:nvCxnSpPr>
          <p:spPr bwMode="auto">
            <a:xfrm flipH="1">
              <a:off x="2830830" y="3108007"/>
              <a:ext cx="633730" cy="30480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Line 406"/>
            <p:cNvCxnSpPr/>
            <p:nvPr/>
          </p:nvCxnSpPr>
          <p:spPr bwMode="auto">
            <a:xfrm>
              <a:off x="2894965" y="3108007"/>
              <a:ext cx="585470"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7" name="Freeform 407"/>
            <p:cNvSpPr>
              <a:spLocks/>
            </p:cNvSpPr>
            <p:nvPr/>
          </p:nvSpPr>
          <p:spPr bwMode="auto">
            <a:xfrm>
              <a:off x="6224905" y="2897187"/>
              <a:ext cx="418465" cy="1220470"/>
            </a:xfrm>
            <a:custGeom>
              <a:avLst/>
              <a:gdLst>
                <a:gd name="T0" fmla="*/ 0 w 875"/>
                <a:gd name="T1" fmla="*/ 2552 h 2552"/>
                <a:gd name="T2" fmla="*/ 875 w 875"/>
                <a:gd name="T3" fmla="*/ 0 h 2552"/>
              </a:gdLst>
              <a:ahLst/>
              <a:cxnLst>
                <a:cxn ang="0">
                  <a:pos x="T0" y="T1"/>
                </a:cxn>
                <a:cxn ang="0">
                  <a:pos x="T2" y="T3"/>
                </a:cxn>
              </a:cxnLst>
              <a:rect l="0" t="0" r="r" b="b"/>
              <a:pathLst>
                <a:path w="875" h="2552">
                  <a:moveTo>
                    <a:pt x="0" y="2552"/>
                  </a:moveTo>
                  <a:lnTo>
                    <a:pt x="875"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88" name="Freeform 408"/>
            <p:cNvSpPr>
              <a:spLocks/>
            </p:cNvSpPr>
            <p:nvPr/>
          </p:nvSpPr>
          <p:spPr bwMode="auto">
            <a:xfrm>
              <a:off x="6107430" y="3315652"/>
              <a:ext cx="127635" cy="774065"/>
            </a:xfrm>
            <a:custGeom>
              <a:avLst/>
              <a:gdLst>
                <a:gd name="T0" fmla="*/ 0 w 417"/>
                <a:gd name="T1" fmla="*/ 0 h 2528"/>
                <a:gd name="T2" fmla="*/ 417 w 417"/>
                <a:gd name="T3" fmla="*/ 2528 h 2528"/>
              </a:gdLst>
              <a:ahLst/>
              <a:cxnLst>
                <a:cxn ang="0">
                  <a:pos x="T0" y="T1"/>
                </a:cxn>
                <a:cxn ang="0">
                  <a:pos x="T2" y="T3"/>
                </a:cxn>
              </a:cxnLst>
              <a:rect l="0" t="0" r="r" b="b"/>
              <a:pathLst>
                <a:path w="417" h="2528">
                  <a:moveTo>
                    <a:pt x="0" y="0"/>
                  </a:moveTo>
                  <a:lnTo>
                    <a:pt x="417" y="2528"/>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89" name="Freeform 409"/>
            <p:cNvSpPr>
              <a:spLocks/>
            </p:cNvSpPr>
            <p:nvPr/>
          </p:nvSpPr>
          <p:spPr bwMode="auto">
            <a:xfrm>
              <a:off x="5957570" y="3400742"/>
              <a:ext cx="115570" cy="107315"/>
            </a:xfrm>
            <a:custGeom>
              <a:avLst/>
              <a:gdLst>
                <a:gd name="T0" fmla="*/ 0 w 182"/>
                <a:gd name="T1" fmla="*/ 169 h 169"/>
                <a:gd name="T2" fmla="*/ 182 w 182"/>
                <a:gd name="T3" fmla="*/ 169 h 169"/>
                <a:gd name="T4" fmla="*/ 182 w 182"/>
                <a:gd name="T5" fmla="*/ 0 h 169"/>
              </a:gdLst>
              <a:ahLst/>
              <a:cxnLst>
                <a:cxn ang="0">
                  <a:pos x="T0" y="T1"/>
                </a:cxn>
                <a:cxn ang="0">
                  <a:pos x="T2" y="T3"/>
                </a:cxn>
                <a:cxn ang="0">
                  <a:pos x="T4" y="T5"/>
                </a:cxn>
              </a:cxnLst>
              <a:rect l="0" t="0" r="r" b="b"/>
              <a:pathLst>
                <a:path w="182" h="169">
                  <a:moveTo>
                    <a:pt x="0" y="169"/>
                  </a:moveTo>
                  <a:lnTo>
                    <a:pt x="182" y="169"/>
                  </a:lnTo>
                  <a:lnTo>
                    <a:pt x="182" y="0"/>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90" name="Freeform 410"/>
            <p:cNvSpPr>
              <a:spLocks/>
            </p:cNvSpPr>
            <p:nvPr/>
          </p:nvSpPr>
          <p:spPr bwMode="auto">
            <a:xfrm>
              <a:off x="4078605" y="3330257"/>
              <a:ext cx="354965" cy="243840"/>
            </a:xfrm>
            <a:custGeom>
              <a:avLst/>
              <a:gdLst>
                <a:gd name="T0" fmla="*/ 1049 w 1049"/>
                <a:gd name="T1" fmla="*/ 0 h 721"/>
                <a:gd name="T2" fmla="*/ 0 w 1049"/>
                <a:gd name="T3" fmla="*/ 721 h 721"/>
              </a:gdLst>
              <a:ahLst/>
              <a:cxnLst>
                <a:cxn ang="0">
                  <a:pos x="T0" y="T1"/>
                </a:cxn>
                <a:cxn ang="0">
                  <a:pos x="T2" y="T3"/>
                </a:cxn>
              </a:cxnLst>
              <a:rect l="0" t="0" r="r" b="b"/>
              <a:pathLst>
                <a:path w="1049" h="721">
                  <a:moveTo>
                    <a:pt x="1049" y="0"/>
                  </a:moveTo>
                  <a:lnTo>
                    <a:pt x="0" y="721"/>
                  </a:lnTo>
                </a:path>
              </a:pathLst>
            </a:custGeom>
            <a:noFill/>
            <a:ln w="28575" cap="flat" cmpd="sng">
              <a:solidFill>
                <a:srgbClr val="000000"/>
              </a:solidFill>
              <a:prstDash val="sysDot"/>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106" name="Ορθογώνιο 105"/>
          <p:cNvSpPr/>
          <p:nvPr/>
        </p:nvSpPr>
        <p:spPr>
          <a:xfrm>
            <a:off x="1203819" y="4437112"/>
            <a:ext cx="7523761" cy="707886"/>
          </a:xfrm>
          <a:prstGeom prst="rect">
            <a:avLst/>
          </a:prstGeom>
        </p:spPr>
        <p:txBody>
          <a:bodyPr wrap="square">
            <a:spAutoFit/>
          </a:bodyPr>
          <a:lstStyle/>
          <a:p>
            <a:r>
              <a:rPr lang="el-GR" sz="2000" b="1" dirty="0">
                <a:latin typeface="+mn-lt"/>
              </a:rPr>
              <a:t>Σχήμα 5</a:t>
            </a:r>
            <a:r>
              <a:rPr lang="el-GR" sz="2000" dirty="0">
                <a:latin typeface="+mn-lt"/>
              </a:rPr>
              <a:t> </a:t>
            </a:r>
            <a:r>
              <a:rPr lang="el-GR" sz="2000" b="1" dirty="0">
                <a:latin typeface="+mn-lt"/>
              </a:rPr>
              <a:t>(α)</a:t>
            </a:r>
            <a:r>
              <a:rPr lang="el-GR" sz="2000" dirty="0">
                <a:latin typeface="+mn-lt"/>
              </a:rPr>
              <a:t> κάθετη ανάκλαση από το κάτοπτρο. </a:t>
            </a:r>
            <a:r>
              <a:rPr lang="el-GR" sz="2000" b="1" dirty="0">
                <a:latin typeface="+mn-lt"/>
              </a:rPr>
              <a:t>(β) </a:t>
            </a:r>
            <a:r>
              <a:rPr lang="el-GR" sz="2000" dirty="0">
                <a:latin typeface="+mn-lt"/>
              </a:rPr>
              <a:t>υπό γωνία. </a:t>
            </a:r>
            <a:r>
              <a:rPr lang="el-GR" sz="2000" b="1" dirty="0">
                <a:latin typeface="+mn-lt"/>
              </a:rPr>
              <a:t>(γ)</a:t>
            </a:r>
            <a:r>
              <a:rPr lang="el-GR" sz="2000" dirty="0">
                <a:latin typeface="+mn-lt"/>
              </a:rPr>
              <a:t> υπό γωνία από το διαχωριστή δέσμης.</a:t>
            </a:r>
            <a:endParaRPr lang="el-GR" sz="2000" b="1" dirty="0">
              <a:latin typeface="+mn-lt"/>
            </a:endParaRPr>
          </a:p>
        </p:txBody>
      </p:sp>
    </p:spTree>
    <p:extLst>
      <p:ext uri="{BB962C8B-B14F-4D97-AF65-F5344CB8AC3E}">
        <p14:creationId xmlns:p14="http://schemas.microsoft.com/office/powerpoint/2010/main" val="1916994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Σχηματισμός κροσσών συμβολής </a:t>
            </a:r>
            <a:br>
              <a:rPr lang="el-GR" sz="4400" dirty="0"/>
            </a:br>
            <a:r>
              <a:rPr lang="el-GR" sz="3600" b="0" dirty="0" smtClean="0"/>
              <a:t>(4 </a:t>
            </a:r>
            <a:r>
              <a:rPr lang="el-GR" sz="3600" b="0" dirty="0"/>
              <a:t>από 11</a:t>
            </a:r>
            <a:r>
              <a:rPr lang="el-GR" sz="3600" b="0" dirty="0" smtClean="0"/>
              <a:t>)</a:t>
            </a:r>
            <a:endParaRPr lang="el-GR" sz="3600" dirty="0"/>
          </a:p>
        </p:txBody>
      </p:sp>
      <p:sp>
        <p:nvSpPr>
          <p:cNvPr id="3" name="Θέση περιεχομένου 2"/>
          <p:cNvSpPr>
            <a:spLocks noGrp="1"/>
          </p:cNvSpPr>
          <p:nvPr>
            <p:ph idx="1"/>
          </p:nvPr>
        </p:nvSpPr>
        <p:spPr/>
        <p:txBody>
          <a:bodyPr/>
          <a:lstStyle/>
          <a:p>
            <a:r>
              <a:rPr lang="el-GR" dirty="0"/>
              <a:t>Στο </a:t>
            </a:r>
            <a:r>
              <a:rPr lang="el-GR" b="1" dirty="0"/>
              <a:t>Σχήμα 5α</a:t>
            </a:r>
            <a:r>
              <a:rPr lang="el-GR" dirty="0"/>
              <a:t>, οι ακτίνες μιας σημειακής φωτεινής πηγής </a:t>
            </a:r>
            <a:r>
              <a:rPr lang="en-US" dirty="0"/>
              <a:t>S</a:t>
            </a:r>
            <a:r>
              <a:rPr lang="el-GR" dirty="0"/>
              <a:t> που ανακλώνται στην επιφάνεια επίπεδου κάτοπτρου, φαίνονται να προέρχονται από το φανταστικό είδωλο </a:t>
            </a:r>
            <a:r>
              <a:rPr lang="en-US" dirty="0"/>
              <a:t>S</a:t>
            </a:r>
            <a:r>
              <a:rPr lang="el-GR" baseline="30000" dirty="0"/>
              <a:t>΄</a:t>
            </a:r>
            <a:r>
              <a:rPr lang="el-GR" dirty="0"/>
              <a:t> της πηγής </a:t>
            </a:r>
            <a:r>
              <a:rPr lang="en-US" dirty="0"/>
              <a:t>S</a:t>
            </a:r>
            <a:r>
              <a:rPr lang="el-GR" dirty="0"/>
              <a:t> που βρίσκεται πίσω από το κάτοπτρο και είναι </a:t>
            </a:r>
            <a:r>
              <a:rPr lang="el-GR" dirty="0" smtClean="0"/>
              <a:t>συμμετρικό </a:t>
            </a:r>
            <a:r>
              <a:rPr lang="el-GR" dirty="0"/>
              <a:t>του </a:t>
            </a:r>
            <a:r>
              <a:rPr lang="en-US" dirty="0"/>
              <a:t>S</a:t>
            </a:r>
            <a:r>
              <a:rPr lang="el-GR" dirty="0"/>
              <a:t> ως προς το επίπεδο του καθρέπτη. </a:t>
            </a:r>
            <a:endParaRPr lang="el-GR" dirty="0" smtClean="0"/>
          </a:p>
          <a:p>
            <a:r>
              <a:rPr lang="el-GR" dirty="0"/>
              <a:t>Το ίδιο ισχύει και στην περίπτωση </a:t>
            </a:r>
            <a:r>
              <a:rPr lang="el-GR" b="1" dirty="0"/>
              <a:t>5(β)</a:t>
            </a:r>
            <a:r>
              <a:rPr lang="el-GR" dirty="0"/>
              <a:t> όπου ο καθρέπτης επεκτείνεται μέχρι να συναντήσει την </a:t>
            </a:r>
            <a:r>
              <a:rPr lang="en-US" dirty="0"/>
              <a:t>SS</a:t>
            </a:r>
            <a:r>
              <a:rPr lang="el-GR" baseline="30000" dirty="0"/>
              <a:t>΄</a:t>
            </a:r>
            <a:r>
              <a:rPr lang="el-GR" dirty="0"/>
              <a:t>. Στο διαχωριστή δέσμης </a:t>
            </a:r>
            <a:r>
              <a:rPr lang="el-GR" b="1" dirty="0"/>
              <a:t>5(γ)</a:t>
            </a:r>
            <a:r>
              <a:rPr lang="el-GR" dirty="0"/>
              <a:t>, η δέσμη (Τ) που διαδίδεται, αποκλίνει από την αρχική πηγή </a:t>
            </a:r>
            <a:r>
              <a:rPr lang="en-US" dirty="0"/>
              <a:t>S</a:t>
            </a:r>
            <a:r>
              <a:rPr lang="el-GR" dirty="0"/>
              <a:t>, ενώ η ανακλώμενη δέσμη (</a:t>
            </a:r>
            <a:r>
              <a:rPr lang="en-US" dirty="0"/>
              <a:t>R</a:t>
            </a:r>
            <a:r>
              <a:rPr lang="el-GR" dirty="0"/>
              <a:t>) φαίνεται να αποκλίνει από τη φανταστική πηγή </a:t>
            </a:r>
            <a:r>
              <a:rPr lang="en-US" dirty="0"/>
              <a:t>S</a:t>
            </a:r>
            <a:r>
              <a:rPr lang="el-GR" baseline="30000" dirty="0"/>
              <a:t>΄</a:t>
            </a:r>
            <a:r>
              <a:rPr lang="el-GR" dirty="0"/>
              <a:t>. Τα κύματα </a:t>
            </a:r>
            <a:r>
              <a:rPr lang="en-US" dirty="0"/>
              <a:t>T</a:t>
            </a:r>
            <a:r>
              <a:rPr lang="el-GR" dirty="0"/>
              <a:t> και </a:t>
            </a:r>
            <a:r>
              <a:rPr lang="en-US" dirty="0"/>
              <a:t>R</a:t>
            </a:r>
            <a:r>
              <a:rPr lang="el-GR" dirty="0"/>
              <a:t> έχουν την ίδια αρχική φάση και είναι σύμφωνα μεταξύ τους, προερχόμενα από την ίδια πηγή </a:t>
            </a:r>
            <a:r>
              <a:rPr lang="en-US" dirty="0"/>
              <a:t>S</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2899098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Σχηματισμός κροσσών συμβολής </a:t>
            </a:r>
            <a:br>
              <a:rPr lang="el-GR" sz="4400" dirty="0"/>
            </a:br>
            <a:r>
              <a:rPr lang="el-GR" sz="3600" b="0" dirty="0" smtClean="0"/>
              <a:t>(5 </a:t>
            </a:r>
            <a:r>
              <a:rPr lang="el-GR" sz="3600" b="0" dirty="0"/>
              <a:t>από 11</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230"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sp>
        <p:nvSpPr>
          <p:cNvPr id="23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sp>
        <p:nvSpPr>
          <p:cNvPr id="234"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sp>
        <p:nvSpPr>
          <p:cNvPr id="23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pSp>
        <p:nvGrpSpPr>
          <p:cNvPr id="242" name="Ομάδα 241"/>
          <p:cNvGrpSpPr/>
          <p:nvPr/>
        </p:nvGrpSpPr>
        <p:grpSpPr>
          <a:xfrm>
            <a:off x="1031544" y="1800542"/>
            <a:ext cx="5571951" cy="2626360"/>
            <a:chOff x="1031544" y="1800542"/>
            <a:chExt cx="5571951" cy="2626360"/>
          </a:xfrm>
        </p:grpSpPr>
        <p:sp>
          <p:nvSpPr>
            <p:cNvPr id="117" name="Text Box 413"/>
            <p:cNvSpPr txBox="1">
              <a:spLocks noChangeArrowheads="1"/>
            </p:cNvSpPr>
            <p:nvPr/>
          </p:nvSpPr>
          <p:spPr bwMode="auto">
            <a:xfrm>
              <a:off x="2917955" y="4259262"/>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(α)</a:t>
              </a:r>
              <a:endParaRPr lang="el-GR" sz="1100" dirty="0">
                <a:effectLst/>
                <a:latin typeface="Arial"/>
                <a:ea typeface="Times New Roman"/>
                <a:cs typeface="Times New Roman"/>
              </a:endParaRPr>
            </a:p>
          </p:txBody>
        </p:sp>
        <p:grpSp>
          <p:nvGrpSpPr>
            <p:cNvPr id="118" name="Group 414"/>
            <p:cNvGrpSpPr>
              <a:grpSpLocks/>
            </p:cNvGrpSpPr>
            <p:nvPr/>
          </p:nvGrpSpPr>
          <p:grpSpPr bwMode="auto">
            <a:xfrm>
              <a:off x="2679227" y="3717644"/>
              <a:ext cx="756920" cy="240"/>
              <a:chOff x="3529" y="7639"/>
              <a:chExt cx="1193" cy="240"/>
            </a:xfrm>
          </p:grpSpPr>
          <p:cxnSp>
            <p:nvCxnSpPr>
              <p:cNvPr id="227" name="Line 415"/>
              <p:cNvCxnSpPr/>
              <p:nvPr/>
            </p:nvCxnSpPr>
            <p:spPr bwMode="auto">
              <a:xfrm>
                <a:off x="3529" y="7639"/>
                <a:ext cx="1193"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8" name="Line 416"/>
              <p:cNvCxnSpPr/>
              <p:nvPr/>
            </p:nvCxnSpPr>
            <p:spPr bwMode="auto">
              <a:xfrm>
                <a:off x="3529" y="7879"/>
                <a:ext cx="1193"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19" name="Group 417"/>
            <p:cNvGrpSpPr>
              <a:grpSpLocks/>
            </p:cNvGrpSpPr>
            <p:nvPr/>
          </p:nvGrpSpPr>
          <p:grpSpPr bwMode="auto">
            <a:xfrm>
              <a:off x="1352680" y="2646997"/>
              <a:ext cx="733425" cy="229870"/>
              <a:chOff x="2740" y="2958"/>
              <a:chExt cx="1155" cy="363"/>
            </a:xfrm>
          </p:grpSpPr>
          <p:grpSp>
            <p:nvGrpSpPr>
              <p:cNvPr id="223" name="Group 418"/>
              <p:cNvGrpSpPr>
                <a:grpSpLocks/>
              </p:cNvGrpSpPr>
              <p:nvPr/>
            </p:nvGrpSpPr>
            <p:grpSpPr bwMode="auto">
              <a:xfrm>
                <a:off x="2740" y="2958"/>
                <a:ext cx="1155" cy="363"/>
                <a:chOff x="2322" y="9004"/>
                <a:chExt cx="1485" cy="467"/>
              </a:xfrm>
            </p:grpSpPr>
            <p:sp>
              <p:nvSpPr>
                <p:cNvPr id="225" name="AutoShape 419"/>
                <p:cNvSpPr>
                  <a:spLocks noChangeArrowheads="1"/>
                </p:cNvSpPr>
                <p:nvPr/>
              </p:nvSpPr>
              <p:spPr bwMode="auto">
                <a:xfrm>
                  <a:off x="2322" y="9004"/>
                  <a:ext cx="1375" cy="467"/>
                </a:xfrm>
                <a:prstGeom prst="roundRect">
                  <a:avLst>
                    <a:gd name="adj" fmla="val 16667"/>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26" name="Rectangle 420"/>
                <p:cNvSpPr>
                  <a:spLocks noChangeArrowheads="1"/>
                </p:cNvSpPr>
                <p:nvPr/>
              </p:nvSpPr>
              <p:spPr bwMode="auto">
                <a:xfrm>
                  <a:off x="3736" y="9121"/>
                  <a:ext cx="71" cy="234"/>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224" name="Text Box 421"/>
              <p:cNvSpPr txBox="1">
                <a:spLocks noChangeArrowheads="1"/>
              </p:cNvSpPr>
              <p:nvPr/>
            </p:nvSpPr>
            <p:spPr bwMode="auto">
              <a:xfrm>
                <a:off x="2878" y="2995"/>
                <a:ext cx="81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Laser</a:t>
                </a:r>
                <a:endParaRPr lang="el-GR" sz="1100" dirty="0">
                  <a:effectLst/>
                  <a:latin typeface="Arial"/>
                  <a:ea typeface="Times New Roman"/>
                  <a:cs typeface="Times New Roman"/>
                </a:endParaRPr>
              </a:p>
            </p:txBody>
          </p:sp>
        </p:grpSp>
        <p:sp>
          <p:nvSpPr>
            <p:cNvPr id="120" name="Text Box 422"/>
            <p:cNvSpPr txBox="1">
              <a:spLocks noChangeArrowheads="1"/>
            </p:cNvSpPr>
            <p:nvPr/>
          </p:nvSpPr>
          <p:spPr bwMode="auto">
            <a:xfrm>
              <a:off x="1933705" y="2880042"/>
              <a:ext cx="221615"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S</a:t>
              </a:r>
              <a:endParaRPr lang="el-GR" sz="1100" dirty="0">
                <a:effectLst/>
                <a:latin typeface="Arial"/>
                <a:ea typeface="Times New Roman"/>
                <a:cs typeface="Times New Roman"/>
              </a:endParaRPr>
            </a:p>
          </p:txBody>
        </p:sp>
        <p:sp>
          <p:nvSpPr>
            <p:cNvPr id="121" name="Text Box 423"/>
            <p:cNvSpPr txBox="1">
              <a:spLocks noChangeArrowheads="1"/>
            </p:cNvSpPr>
            <p:nvPr/>
          </p:nvSpPr>
          <p:spPr bwMode="auto">
            <a:xfrm>
              <a:off x="3453260" y="3567112"/>
              <a:ext cx="24193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sp>
          <p:nvSpPr>
            <p:cNvPr id="122" name="Text Box 424"/>
            <p:cNvSpPr txBox="1">
              <a:spLocks noChangeArrowheads="1"/>
            </p:cNvSpPr>
            <p:nvPr/>
          </p:nvSpPr>
          <p:spPr bwMode="auto">
            <a:xfrm>
              <a:off x="3448815" y="3793172"/>
              <a:ext cx="24193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cxnSp>
          <p:nvCxnSpPr>
            <p:cNvPr id="123" name="Line 425"/>
            <p:cNvCxnSpPr/>
            <p:nvPr/>
          </p:nvCxnSpPr>
          <p:spPr bwMode="auto">
            <a:xfrm>
              <a:off x="2586485" y="3573462"/>
              <a:ext cx="635" cy="131445"/>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24" name="Line 426"/>
            <p:cNvCxnSpPr/>
            <p:nvPr/>
          </p:nvCxnSpPr>
          <p:spPr bwMode="auto">
            <a:xfrm flipV="1">
              <a:off x="2586485" y="3873817"/>
              <a:ext cx="635" cy="131445"/>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5" name="Text Box 427"/>
            <p:cNvSpPr txBox="1">
              <a:spLocks noChangeArrowheads="1"/>
            </p:cNvSpPr>
            <p:nvPr/>
          </p:nvSpPr>
          <p:spPr bwMode="auto">
            <a:xfrm>
              <a:off x="2333120" y="3699827"/>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Δd</a:t>
              </a:r>
              <a:endParaRPr lang="el-GR" sz="1100" dirty="0">
                <a:effectLst/>
                <a:latin typeface="Arial"/>
                <a:ea typeface="Times New Roman"/>
                <a:cs typeface="Times New Roman"/>
              </a:endParaRPr>
            </a:p>
          </p:txBody>
        </p:sp>
        <p:cxnSp>
          <p:nvCxnSpPr>
            <p:cNvPr id="126" name="Line 428"/>
            <p:cNvCxnSpPr/>
            <p:nvPr/>
          </p:nvCxnSpPr>
          <p:spPr bwMode="auto">
            <a:xfrm>
              <a:off x="2685545" y="1909127"/>
              <a:ext cx="692150" cy="1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7" name="Text Box 429"/>
            <p:cNvSpPr txBox="1">
              <a:spLocks noChangeArrowheads="1"/>
            </p:cNvSpPr>
            <p:nvPr/>
          </p:nvSpPr>
          <p:spPr bwMode="auto">
            <a:xfrm>
              <a:off x="2469010" y="1838007"/>
              <a:ext cx="154305" cy="13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128" name="Text Box 430"/>
            <p:cNvSpPr txBox="1">
              <a:spLocks noChangeArrowheads="1"/>
            </p:cNvSpPr>
            <p:nvPr/>
          </p:nvSpPr>
          <p:spPr bwMode="auto">
            <a:xfrm>
              <a:off x="2670940" y="3255327"/>
              <a:ext cx="187960" cy="15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R</a:t>
              </a:r>
              <a:endParaRPr lang="el-GR" sz="1100" dirty="0">
                <a:effectLst/>
                <a:latin typeface="Arial"/>
                <a:ea typeface="Times New Roman"/>
                <a:cs typeface="Times New Roman"/>
              </a:endParaRPr>
            </a:p>
          </p:txBody>
        </p:sp>
        <p:sp>
          <p:nvSpPr>
            <p:cNvPr id="129" name="Text Box 431"/>
            <p:cNvSpPr txBox="1">
              <a:spLocks noChangeArrowheads="1"/>
            </p:cNvSpPr>
            <p:nvPr/>
          </p:nvSpPr>
          <p:spPr bwMode="auto">
            <a:xfrm>
              <a:off x="3425320" y="2419032"/>
              <a:ext cx="163195" cy="15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T</a:t>
              </a:r>
              <a:endParaRPr lang="el-GR" sz="1100" dirty="0">
                <a:effectLst/>
                <a:latin typeface="Arial"/>
                <a:ea typeface="Times New Roman"/>
                <a:cs typeface="Times New Roman"/>
              </a:endParaRPr>
            </a:p>
          </p:txBody>
        </p:sp>
        <p:sp>
          <p:nvSpPr>
            <p:cNvPr id="130" name="Text Box 432"/>
            <p:cNvSpPr txBox="1">
              <a:spLocks noChangeArrowheads="1"/>
            </p:cNvSpPr>
            <p:nvPr/>
          </p:nvSpPr>
          <p:spPr bwMode="auto">
            <a:xfrm>
              <a:off x="1031544" y="2153602"/>
              <a:ext cx="1733376" cy="302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en-US" sz="1100" dirty="0">
                  <a:effectLst/>
                  <a:latin typeface="Arial"/>
                  <a:ea typeface="Times New Roman"/>
                  <a:cs typeface="Times New Roman"/>
                </a:rPr>
                <a:t>διαχωριστής </a:t>
              </a:r>
              <a:r>
                <a:rPr lang="en-US" sz="1100" dirty="0" smtClean="0">
                  <a:effectLst/>
                  <a:latin typeface="Arial"/>
                  <a:ea typeface="Times New Roman"/>
                  <a:cs typeface="Times New Roman"/>
                </a:rPr>
                <a:t>δέσμης </a:t>
              </a:r>
              <a:r>
                <a:rPr lang="en-US" sz="1100" dirty="0">
                  <a:effectLst/>
                  <a:latin typeface="Arial"/>
                  <a:ea typeface="Times New Roman"/>
                  <a:cs typeface="Times New Roman"/>
                </a:rPr>
                <a:t>(Δ.Δ)</a:t>
              </a:r>
              <a:endParaRPr lang="el-GR" sz="1100" dirty="0">
                <a:effectLst/>
                <a:latin typeface="Arial"/>
                <a:ea typeface="Times New Roman"/>
                <a:cs typeface="Times New Roman"/>
              </a:endParaRPr>
            </a:p>
          </p:txBody>
        </p:sp>
        <p:cxnSp>
          <p:nvCxnSpPr>
            <p:cNvPr id="131" name="Line 433"/>
            <p:cNvCxnSpPr/>
            <p:nvPr/>
          </p:nvCxnSpPr>
          <p:spPr bwMode="auto">
            <a:xfrm>
              <a:off x="2133730" y="2851467"/>
              <a:ext cx="1737995" cy="1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2" name="Line 434"/>
            <p:cNvCxnSpPr/>
            <p:nvPr/>
          </p:nvCxnSpPr>
          <p:spPr bwMode="auto">
            <a:xfrm>
              <a:off x="2125475" y="2757487"/>
              <a:ext cx="88138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3" name="Line 435"/>
            <p:cNvCxnSpPr/>
            <p:nvPr/>
          </p:nvCxnSpPr>
          <p:spPr bwMode="auto">
            <a:xfrm>
              <a:off x="2133730" y="2670492"/>
              <a:ext cx="1746250" cy="1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34" name="Line 436"/>
            <p:cNvCxnSpPr/>
            <p:nvPr/>
          </p:nvCxnSpPr>
          <p:spPr bwMode="auto">
            <a:xfrm>
              <a:off x="2839850" y="2584132"/>
              <a:ext cx="340995" cy="313055"/>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cxnSp>
        <p:cxnSp>
          <p:nvCxnSpPr>
            <p:cNvPr id="135" name="Line 437"/>
            <p:cNvCxnSpPr/>
            <p:nvPr/>
          </p:nvCxnSpPr>
          <p:spPr bwMode="auto">
            <a:xfrm flipV="1">
              <a:off x="2938275" y="1911032"/>
              <a:ext cx="635" cy="195834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36" name="Line 438"/>
            <p:cNvCxnSpPr/>
            <p:nvPr/>
          </p:nvCxnSpPr>
          <p:spPr bwMode="auto">
            <a:xfrm flipV="1">
              <a:off x="3131315" y="1912937"/>
              <a:ext cx="1270" cy="193611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137" name="Line 439"/>
            <p:cNvCxnSpPr/>
            <p:nvPr/>
          </p:nvCxnSpPr>
          <p:spPr bwMode="auto">
            <a:xfrm>
              <a:off x="3869185" y="2485072"/>
              <a:ext cx="635" cy="5111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38" name="Freeform 440"/>
            <p:cNvSpPr>
              <a:spLocks/>
            </p:cNvSpPr>
            <p:nvPr/>
          </p:nvSpPr>
          <p:spPr bwMode="auto">
            <a:xfrm>
              <a:off x="3344675" y="2851467"/>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39" name="Freeform 441"/>
            <p:cNvSpPr>
              <a:spLocks/>
            </p:cNvSpPr>
            <p:nvPr/>
          </p:nvSpPr>
          <p:spPr bwMode="auto">
            <a:xfrm flipH="1">
              <a:off x="3692655" y="2852102"/>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0" name="Freeform 442"/>
            <p:cNvSpPr>
              <a:spLocks/>
            </p:cNvSpPr>
            <p:nvPr/>
          </p:nvSpPr>
          <p:spPr bwMode="auto">
            <a:xfrm>
              <a:off x="2496950" y="2852737"/>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1" name="Freeform 443"/>
            <p:cNvSpPr>
              <a:spLocks/>
            </p:cNvSpPr>
            <p:nvPr/>
          </p:nvSpPr>
          <p:spPr bwMode="auto">
            <a:xfrm>
              <a:off x="2496950" y="2671762"/>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2" name="Freeform 444"/>
            <p:cNvSpPr>
              <a:spLocks/>
            </p:cNvSpPr>
            <p:nvPr/>
          </p:nvSpPr>
          <p:spPr bwMode="auto">
            <a:xfrm>
              <a:off x="2496950" y="2756852"/>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3" name="Freeform 445"/>
            <p:cNvSpPr>
              <a:spLocks/>
            </p:cNvSpPr>
            <p:nvPr/>
          </p:nvSpPr>
          <p:spPr bwMode="auto">
            <a:xfrm flipH="1">
              <a:off x="3692655" y="2671762"/>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4" name="Freeform 446"/>
            <p:cNvSpPr>
              <a:spLocks/>
            </p:cNvSpPr>
            <p:nvPr/>
          </p:nvSpPr>
          <p:spPr bwMode="auto">
            <a:xfrm>
              <a:off x="3344675" y="2671762"/>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5" name="Freeform 447"/>
            <p:cNvSpPr>
              <a:spLocks/>
            </p:cNvSpPr>
            <p:nvPr/>
          </p:nvSpPr>
          <p:spPr bwMode="auto">
            <a:xfrm rot="16200000">
              <a:off x="3105280" y="2064702"/>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6" name="Freeform 448"/>
            <p:cNvSpPr>
              <a:spLocks/>
            </p:cNvSpPr>
            <p:nvPr/>
          </p:nvSpPr>
          <p:spPr bwMode="auto">
            <a:xfrm rot="16200000">
              <a:off x="2911605" y="2064702"/>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7" name="Freeform 449"/>
            <p:cNvSpPr>
              <a:spLocks/>
            </p:cNvSpPr>
            <p:nvPr/>
          </p:nvSpPr>
          <p:spPr bwMode="auto">
            <a:xfrm rot="5400000">
              <a:off x="2910970" y="3190557"/>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8" name="Freeform 450"/>
            <p:cNvSpPr>
              <a:spLocks/>
            </p:cNvSpPr>
            <p:nvPr/>
          </p:nvSpPr>
          <p:spPr bwMode="auto">
            <a:xfrm rot="5400000">
              <a:off x="3105915" y="3190557"/>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49" name="Freeform 451"/>
            <p:cNvSpPr>
              <a:spLocks/>
            </p:cNvSpPr>
            <p:nvPr/>
          </p:nvSpPr>
          <p:spPr bwMode="auto">
            <a:xfrm rot="16200000" flipV="1">
              <a:off x="2910970" y="3552507"/>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50" name="Freeform 452"/>
            <p:cNvSpPr>
              <a:spLocks/>
            </p:cNvSpPr>
            <p:nvPr/>
          </p:nvSpPr>
          <p:spPr bwMode="auto">
            <a:xfrm rot="16200000" flipV="1">
              <a:off x="3106550" y="3552507"/>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51" name="Text Box 453"/>
            <p:cNvSpPr txBox="1">
              <a:spLocks noChangeArrowheads="1"/>
            </p:cNvSpPr>
            <p:nvPr/>
          </p:nvSpPr>
          <p:spPr bwMode="auto">
            <a:xfrm>
              <a:off x="3783460" y="2291397"/>
              <a:ext cx="270510" cy="17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Μ</a:t>
              </a:r>
              <a:r>
                <a:rPr lang="en-US" sz="1200" b="1"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152" name="Text Box 454"/>
            <p:cNvSpPr txBox="1">
              <a:spLocks noChangeArrowheads="1"/>
            </p:cNvSpPr>
            <p:nvPr/>
          </p:nvSpPr>
          <p:spPr bwMode="auto">
            <a:xfrm>
              <a:off x="4519425" y="4259262"/>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(β)</a:t>
              </a:r>
              <a:endParaRPr lang="el-GR" sz="1100" dirty="0">
                <a:effectLst/>
                <a:latin typeface="Arial"/>
                <a:ea typeface="Times New Roman"/>
                <a:cs typeface="Times New Roman"/>
              </a:endParaRPr>
            </a:p>
          </p:txBody>
        </p:sp>
        <p:grpSp>
          <p:nvGrpSpPr>
            <p:cNvPr id="153" name="Group 455"/>
            <p:cNvGrpSpPr>
              <a:grpSpLocks/>
            </p:cNvGrpSpPr>
            <p:nvPr/>
          </p:nvGrpSpPr>
          <p:grpSpPr bwMode="auto">
            <a:xfrm>
              <a:off x="4387345" y="3719272"/>
              <a:ext cx="410845" cy="240"/>
              <a:chOff x="3529" y="7639"/>
              <a:chExt cx="1193" cy="240"/>
            </a:xfrm>
          </p:grpSpPr>
          <p:cxnSp>
            <p:nvCxnSpPr>
              <p:cNvPr id="221" name="Line 456"/>
              <p:cNvCxnSpPr/>
              <p:nvPr/>
            </p:nvCxnSpPr>
            <p:spPr bwMode="auto">
              <a:xfrm>
                <a:off x="3529" y="7639"/>
                <a:ext cx="1193"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2" name="Line 457"/>
              <p:cNvCxnSpPr/>
              <p:nvPr/>
            </p:nvCxnSpPr>
            <p:spPr bwMode="auto">
              <a:xfrm>
                <a:off x="3529" y="7879"/>
                <a:ext cx="1193"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54" name="Text Box 458"/>
            <p:cNvSpPr txBox="1">
              <a:spLocks noChangeArrowheads="1"/>
            </p:cNvSpPr>
            <p:nvPr/>
          </p:nvSpPr>
          <p:spPr bwMode="auto">
            <a:xfrm>
              <a:off x="4840100" y="3555047"/>
              <a:ext cx="24193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sp>
          <p:nvSpPr>
            <p:cNvPr id="155" name="Text Box 459"/>
            <p:cNvSpPr txBox="1">
              <a:spLocks noChangeArrowheads="1"/>
            </p:cNvSpPr>
            <p:nvPr/>
          </p:nvSpPr>
          <p:spPr bwMode="auto">
            <a:xfrm>
              <a:off x="4835655" y="3781107"/>
              <a:ext cx="24193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cxnSp>
          <p:nvCxnSpPr>
            <p:cNvPr id="156" name="Line 460"/>
            <p:cNvCxnSpPr/>
            <p:nvPr/>
          </p:nvCxnSpPr>
          <p:spPr bwMode="auto">
            <a:xfrm>
              <a:off x="4197480" y="2781617"/>
              <a:ext cx="239395" cy="635"/>
            </a:xfrm>
            <a:prstGeom prst="line">
              <a:avLst/>
            </a:prstGeom>
            <a:noFill/>
            <a:ln w="28575">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7" name="Line 461"/>
            <p:cNvCxnSpPr/>
            <p:nvPr/>
          </p:nvCxnSpPr>
          <p:spPr bwMode="auto">
            <a:xfrm>
              <a:off x="4303525" y="1909127"/>
              <a:ext cx="494665"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58" name="Text Box 462"/>
            <p:cNvSpPr txBox="1">
              <a:spLocks noChangeArrowheads="1"/>
            </p:cNvSpPr>
            <p:nvPr/>
          </p:nvSpPr>
          <p:spPr bwMode="auto">
            <a:xfrm>
              <a:off x="4094610" y="1838007"/>
              <a:ext cx="154305" cy="13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grpSp>
          <p:nvGrpSpPr>
            <p:cNvPr id="159" name="Group 463"/>
            <p:cNvGrpSpPr>
              <a:grpSpLocks/>
            </p:cNvGrpSpPr>
            <p:nvPr/>
          </p:nvGrpSpPr>
          <p:grpSpPr bwMode="auto">
            <a:xfrm>
              <a:off x="4361945" y="1946592"/>
              <a:ext cx="410845" cy="644525"/>
              <a:chOff x="7728" y="2901"/>
              <a:chExt cx="647" cy="1015"/>
            </a:xfrm>
          </p:grpSpPr>
          <p:grpSp>
            <p:nvGrpSpPr>
              <p:cNvPr id="206" name="Group 464"/>
              <p:cNvGrpSpPr>
                <a:grpSpLocks/>
              </p:cNvGrpSpPr>
              <p:nvPr/>
            </p:nvGrpSpPr>
            <p:grpSpPr bwMode="auto">
              <a:xfrm>
                <a:off x="7728" y="3130"/>
                <a:ext cx="647" cy="97"/>
                <a:chOff x="7441" y="4010"/>
                <a:chExt cx="647" cy="97"/>
              </a:xfrm>
            </p:grpSpPr>
            <p:cxnSp>
              <p:nvCxnSpPr>
                <p:cNvPr id="219" name="Line 465"/>
                <p:cNvCxnSpPr/>
                <p:nvPr/>
              </p:nvCxnSpPr>
              <p:spPr bwMode="auto">
                <a:xfrm>
                  <a:off x="7441" y="4010"/>
                  <a:ext cx="647" cy="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20" name="Line 466"/>
                <p:cNvCxnSpPr/>
                <p:nvPr/>
              </p:nvCxnSpPr>
              <p:spPr bwMode="auto">
                <a:xfrm>
                  <a:off x="7441" y="4107"/>
                  <a:ext cx="647"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07" name="Group 467"/>
              <p:cNvGrpSpPr>
                <a:grpSpLocks/>
              </p:cNvGrpSpPr>
              <p:nvPr/>
            </p:nvGrpSpPr>
            <p:grpSpPr bwMode="auto">
              <a:xfrm>
                <a:off x="7728" y="3819"/>
                <a:ext cx="647" cy="97"/>
                <a:chOff x="7441" y="4010"/>
                <a:chExt cx="647" cy="97"/>
              </a:xfrm>
            </p:grpSpPr>
            <p:cxnSp>
              <p:nvCxnSpPr>
                <p:cNvPr id="217" name="Line 468"/>
                <p:cNvCxnSpPr/>
                <p:nvPr/>
              </p:nvCxnSpPr>
              <p:spPr bwMode="auto">
                <a:xfrm>
                  <a:off x="7441" y="4010"/>
                  <a:ext cx="647" cy="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8" name="Line 469"/>
                <p:cNvCxnSpPr/>
                <p:nvPr/>
              </p:nvCxnSpPr>
              <p:spPr bwMode="auto">
                <a:xfrm>
                  <a:off x="7441" y="4107"/>
                  <a:ext cx="647"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08" name="Group 470"/>
              <p:cNvGrpSpPr>
                <a:grpSpLocks/>
              </p:cNvGrpSpPr>
              <p:nvPr/>
            </p:nvGrpSpPr>
            <p:grpSpPr bwMode="auto">
              <a:xfrm>
                <a:off x="7728" y="3589"/>
                <a:ext cx="647" cy="97"/>
                <a:chOff x="7441" y="4010"/>
                <a:chExt cx="647" cy="97"/>
              </a:xfrm>
            </p:grpSpPr>
            <p:cxnSp>
              <p:nvCxnSpPr>
                <p:cNvPr id="215" name="Line 471"/>
                <p:cNvCxnSpPr/>
                <p:nvPr/>
              </p:nvCxnSpPr>
              <p:spPr bwMode="auto">
                <a:xfrm>
                  <a:off x="7441" y="4010"/>
                  <a:ext cx="647" cy="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6" name="Line 472"/>
                <p:cNvCxnSpPr/>
                <p:nvPr/>
              </p:nvCxnSpPr>
              <p:spPr bwMode="auto">
                <a:xfrm>
                  <a:off x="7441" y="4107"/>
                  <a:ext cx="647"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09" name="Group 473"/>
              <p:cNvGrpSpPr>
                <a:grpSpLocks/>
              </p:cNvGrpSpPr>
              <p:nvPr/>
            </p:nvGrpSpPr>
            <p:grpSpPr bwMode="auto">
              <a:xfrm>
                <a:off x="7728" y="3360"/>
                <a:ext cx="647" cy="97"/>
                <a:chOff x="7441" y="4010"/>
                <a:chExt cx="647" cy="97"/>
              </a:xfrm>
            </p:grpSpPr>
            <p:cxnSp>
              <p:nvCxnSpPr>
                <p:cNvPr id="213" name="Line 474"/>
                <p:cNvCxnSpPr/>
                <p:nvPr/>
              </p:nvCxnSpPr>
              <p:spPr bwMode="auto">
                <a:xfrm>
                  <a:off x="7441" y="4010"/>
                  <a:ext cx="647" cy="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4" name="Line 475"/>
                <p:cNvCxnSpPr/>
                <p:nvPr/>
              </p:nvCxnSpPr>
              <p:spPr bwMode="auto">
                <a:xfrm>
                  <a:off x="7441" y="4107"/>
                  <a:ext cx="647"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10" name="Group 476"/>
              <p:cNvGrpSpPr>
                <a:grpSpLocks/>
              </p:cNvGrpSpPr>
              <p:nvPr/>
            </p:nvGrpSpPr>
            <p:grpSpPr bwMode="auto">
              <a:xfrm>
                <a:off x="7728" y="2901"/>
                <a:ext cx="647" cy="97"/>
                <a:chOff x="7441" y="4010"/>
                <a:chExt cx="647" cy="97"/>
              </a:xfrm>
            </p:grpSpPr>
            <p:cxnSp>
              <p:nvCxnSpPr>
                <p:cNvPr id="211" name="Line 477"/>
                <p:cNvCxnSpPr/>
                <p:nvPr/>
              </p:nvCxnSpPr>
              <p:spPr bwMode="auto">
                <a:xfrm>
                  <a:off x="7441" y="4010"/>
                  <a:ext cx="647" cy="1"/>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2" name="Line 478"/>
                <p:cNvCxnSpPr/>
                <p:nvPr/>
              </p:nvCxnSpPr>
              <p:spPr bwMode="auto">
                <a:xfrm>
                  <a:off x="7441" y="4107"/>
                  <a:ext cx="647"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160" name="Freeform 479"/>
            <p:cNvSpPr>
              <a:spLocks/>
            </p:cNvSpPr>
            <p:nvPr/>
          </p:nvSpPr>
          <p:spPr bwMode="auto">
            <a:xfrm>
              <a:off x="4411475" y="2617152"/>
              <a:ext cx="57785" cy="1087120"/>
            </a:xfrm>
            <a:custGeom>
              <a:avLst/>
              <a:gdLst>
                <a:gd name="T0" fmla="*/ 0 w 195"/>
                <a:gd name="T1" fmla="*/ 1180 h 1712"/>
                <a:gd name="T2" fmla="*/ 0 w 195"/>
                <a:gd name="T3" fmla="*/ 1712 h 1712"/>
                <a:gd name="T4" fmla="*/ 195 w 195"/>
                <a:gd name="T5" fmla="*/ 1712 h 1712"/>
                <a:gd name="T6" fmla="*/ 195 w 195"/>
                <a:gd name="T7" fmla="*/ 0 h 1712"/>
              </a:gdLst>
              <a:ahLst/>
              <a:cxnLst>
                <a:cxn ang="0">
                  <a:pos x="T0" y="T1"/>
                </a:cxn>
                <a:cxn ang="0">
                  <a:pos x="T2" y="T3"/>
                </a:cxn>
                <a:cxn ang="0">
                  <a:pos x="T4" y="T5"/>
                </a:cxn>
                <a:cxn ang="0">
                  <a:pos x="T6" y="T7"/>
                </a:cxn>
              </a:cxnLst>
              <a:rect l="0" t="0" r="r" b="b"/>
              <a:pathLst>
                <a:path w="195" h="1712">
                  <a:moveTo>
                    <a:pt x="0" y="1180"/>
                  </a:moveTo>
                  <a:lnTo>
                    <a:pt x="0" y="1712"/>
                  </a:lnTo>
                  <a:lnTo>
                    <a:pt x="195" y="1712"/>
                  </a:lnTo>
                  <a:lnTo>
                    <a:pt x="195"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61" name="Freeform 480"/>
            <p:cNvSpPr>
              <a:spLocks/>
            </p:cNvSpPr>
            <p:nvPr/>
          </p:nvSpPr>
          <p:spPr bwMode="auto">
            <a:xfrm rot="5400000">
              <a:off x="4386710" y="3483292"/>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62" name="Freeform 481"/>
            <p:cNvSpPr>
              <a:spLocks/>
            </p:cNvSpPr>
            <p:nvPr/>
          </p:nvSpPr>
          <p:spPr bwMode="auto">
            <a:xfrm rot="16200000" flipV="1">
              <a:off x="4444495" y="3276282"/>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63" name="Freeform 482"/>
            <p:cNvSpPr>
              <a:spLocks/>
            </p:cNvSpPr>
            <p:nvPr/>
          </p:nvSpPr>
          <p:spPr bwMode="auto">
            <a:xfrm>
              <a:off x="4646425" y="2613342"/>
              <a:ext cx="56515" cy="1218565"/>
            </a:xfrm>
            <a:custGeom>
              <a:avLst/>
              <a:gdLst>
                <a:gd name="T0" fmla="*/ 0 w 195"/>
                <a:gd name="T1" fmla="*/ 1180 h 1712"/>
                <a:gd name="T2" fmla="*/ 0 w 195"/>
                <a:gd name="T3" fmla="*/ 1712 h 1712"/>
                <a:gd name="T4" fmla="*/ 195 w 195"/>
                <a:gd name="T5" fmla="*/ 1712 h 1712"/>
                <a:gd name="T6" fmla="*/ 195 w 195"/>
                <a:gd name="T7" fmla="*/ 0 h 1712"/>
              </a:gdLst>
              <a:ahLst/>
              <a:cxnLst>
                <a:cxn ang="0">
                  <a:pos x="T0" y="T1"/>
                </a:cxn>
                <a:cxn ang="0">
                  <a:pos x="T2" y="T3"/>
                </a:cxn>
                <a:cxn ang="0">
                  <a:pos x="T4" y="T5"/>
                </a:cxn>
                <a:cxn ang="0">
                  <a:pos x="T6" y="T7"/>
                </a:cxn>
              </a:cxnLst>
              <a:rect l="0" t="0" r="r" b="b"/>
              <a:pathLst>
                <a:path w="195" h="1712">
                  <a:moveTo>
                    <a:pt x="0" y="1180"/>
                  </a:moveTo>
                  <a:lnTo>
                    <a:pt x="0" y="1712"/>
                  </a:lnTo>
                  <a:lnTo>
                    <a:pt x="195" y="1712"/>
                  </a:lnTo>
                  <a:lnTo>
                    <a:pt x="195"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64" name="Freeform 483"/>
            <p:cNvSpPr>
              <a:spLocks/>
            </p:cNvSpPr>
            <p:nvPr/>
          </p:nvSpPr>
          <p:spPr bwMode="auto">
            <a:xfrm rot="5400000">
              <a:off x="4621660" y="3610927"/>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65" name="Freeform 484"/>
            <p:cNvSpPr>
              <a:spLocks/>
            </p:cNvSpPr>
            <p:nvPr/>
          </p:nvSpPr>
          <p:spPr bwMode="auto">
            <a:xfrm rot="16200000" flipV="1">
              <a:off x="4679445" y="3288982"/>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66" name="Line 485"/>
            <p:cNvCxnSpPr/>
            <p:nvPr/>
          </p:nvCxnSpPr>
          <p:spPr bwMode="auto">
            <a:xfrm flipV="1">
              <a:off x="4560065" y="1891982"/>
              <a:ext cx="635" cy="195262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7" name="Text Box 486"/>
            <p:cNvSpPr txBox="1">
              <a:spLocks noChangeArrowheads="1"/>
            </p:cNvSpPr>
            <p:nvPr/>
          </p:nvSpPr>
          <p:spPr bwMode="auto">
            <a:xfrm>
              <a:off x="5875150" y="4259262"/>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(γ)</a:t>
              </a:r>
              <a:endParaRPr lang="el-GR" sz="1100" dirty="0">
                <a:effectLst/>
                <a:latin typeface="Arial"/>
                <a:ea typeface="Times New Roman"/>
                <a:cs typeface="Times New Roman"/>
              </a:endParaRPr>
            </a:p>
          </p:txBody>
        </p:sp>
        <p:cxnSp>
          <p:nvCxnSpPr>
            <p:cNvPr id="168" name="Line 487"/>
            <p:cNvCxnSpPr/>
            <p:nvPr/>
          </p:nvCxnSpPr>
          <p:spPr bwMode="auto">
            <a:xfrm>
              <a:off x="5617975" y="3573462"/>
              <a:ext cx="427355" cy="114935"/>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9" name="Line 488"/>
            <p:cNvCxnSpPr/>
            <p:nvPr/>
          </p:nvCxnSpPr>
          <p:spPr bwMode="auto">
            <a:xfrm>
              <a:off x="5634485" y="3832542"/>
              <a:ext cx="410845" cy="635"/>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0" name="Text Box 489"/>
            <p:cNvSpPr txBox="1">
              <a:spLocks noChangeArrowheads="1"/>
            </p:cNvSpPr>
            <p:nvPr/>
          </p:nvSpPr>
          <p:spPr bwMode="auto">
            <a:xfrm>
              <a:off x="5504310" y="3352482"/>
              <a:ext cx="24193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sp>
          <p:nvSpPr>
            <p:cNvPr id="171" name="Text Box 490"/>
            <p:cNvSpPr txBox="1">
              <a:spLocks noChangeArrowheads="1"/>
            </p:cNvSpPr>
            <p:nvPr/>
          </p:nvSpPr>
          <p:spPr bwMode="auto">
            <a:xfrm>
              <a:off x="5541140" y="3858577"/>
              <a:ext cx="24193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sp>
          <p:nvSpPr>
            <p:cNvPr id="172" name="Freeform 491"/>
            <p:cNvSpPr>
              <a:spLocks/>
            </p:cNvSpPr>
            <p:nvPr/>
          </p:nvSpPr>
          <p:spPr bwMode="auto">
            <a:xfrm>
              <a:off x="6108830" y="3704272"/>
              <a:ext cx="494665" cy="132080"/>
            </a:xfrm>
            <a:custGeom>
              <a:avLst/>
              <a:gdLst>
                <a:gd name="T0" fmla="*/ 13 w 779"/>
                <a:gd name="T1" fmla="*/ 0 h 208"/>
                <a:gd name="T2" fmla="*/ 779 w 779"/>
                <a:gd name="T3" fmla="*/ 208 h 208"/>
                <a:gd name="T4" fmla="*/ 0 w 779"/>
                <a:gd name="T5" fmla="*/ 208 h 208"/>
              </a:gdLst>
              <a:ahLst/>
              <a:cxnLst>
                <a:cxn ang="0">
                  <a:pos x="T0" y="T1"/>
                </a:cxn>
                <a:cxn ang="0">
                  <a:pos x="T2" y="T3"/>
                </a:cxn>
                <a:cxn ang="0">
                  <a:pos x="T4" y="T5"/>
                </a:cxn>
              </a:cxnLst>
              <a:rect l="0" t="0" r="r" b="b"/>
              <a:pathLst>
                <a:path w="779" h="208">
                  <a:moveTo>
                    <a:pt x="13" y="0"/>
                  </a:moveTo>
                  <a:lnTo>
                    <a:pt x="779" y="208"/>
                  </a:lnTo>
                  <a:lnTo>
                    <a:pt x="0" y="208"/>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73" name="Line 492"/>
            <p:cNvCxnSpPr/>
            <p:nvPr/>
          </p:nvCxnSpPr>
          <p:spPr bwMode="auto">
            <a:xfrm flipV="1">
              <a:off x="5816730" y="1912937"/>
              <a:ext cx="635" cy="1903095"/>
            </a:xfrm>
            <a:prstGeom prst="line">
              <a:avLst/>
            </a:prstGeom>
            <a:noFill/>
            <a:ln w="12700">
              <a:solidFill>
                <a:srgbClr val="000000"/>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4" name="Freeform 493"/>
            <p:cNvSpPr>
              <a:spLocks/>
            </p:cNvSpPr>
            <p:nvPr/>
          </p:nvSpPr>
          <p:spPr bwMode="auto">
            <a:xfrm>
              <a:off x="5821175" y="2584132"/>
              <a:ext cx="262255" cy="1054100"/>
            </a:xfrm>
            <a:custGeom>
              <a:avLst/>
              <a:gdLst>
                <a:gd name="T0" fmla="*/ 0 w 674"/>
                <a:gd name="T1" fmla="*/ 2711 h 2711"/>
                <a:gd name="T2" fmla="*/ 674 w 674"/>
                <a:gd name="T3" fmla="*/ 0 h 2711"/>
              </a:gdLst>
              <a:ahLst/>
              <a:cxnLst>
                <a:cxn ang="0">
                  <a:pos x="T0" y="T1"/>
                </a:cxn>
                <a:cxn ang="0">
                  <a:pos x="T2" y="T3"/>
                </a:cxn>
              </a:cxnLst>
              <a:rect l="0" t="0" r="r" b="b"/>
              <a:pathLst>
                <a:path w="674" h="2711">
                  <a:moveTo>
                    <a:pt x="0" y="2711"/>
                  </a:moveTo>
                  <a:lnTo>
                    <a:pt x="674"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175" name="Line 494"/>
            <p:cNvCxnSpPr/>
            <p:nvPr/>
          </p:nvCxnSpPr>
          <p:spPr bwMode="auto">
            <a:xfrm>
              <a:off x="5485895" y="1908492"/>
              <a:ext cx="807720" cy="1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6" name="Text Box 495"/>
            <p:cNvSpPr txBox="1">
              <a:spLocks noChangeArrowheads="1"/>
            </p:cNvSpPr>
            <p:nvPr/>
          </p:nvSpPr>
          <p:spPr bwMode="auto">
            <a:xfrm>
              <a:off x="5268725" y="1838007"/>
              <a:ext cx="154305" cy="13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cxnSp>
          <p:nvCxnSpPr>
            <p:cNvPr id="177" name="Line 496"/>
            <p:cNvCxnSpPr/>
            <p:nvPr/>
          </p:nvCxnSpPr>
          <p:spPr bwMode="auto">
            <a:xfrm>
              <a:off x="5611625" y="2592387"/>
              <a:ext cx="659130"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8" name="Line 497"/>
            <p:cNvCxnSpPr/>
            <p:nvPr/>
          </p:nvCxnSpPr>
          <p:spPr bwMode="auto">
            <a:xfrm>
              <a:off x="5611625" y="2470467"/>
              <a:ext cx="659130"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79" name="Line 498"/>
            <p:cNvCxnSpPr/>
            <p:nvPr/>
          </p:nvCxnSpPr>
          <p:spPr bwMode="auto">
            <a:xfrm>
              <a:off x="5611625" y="2348547"/>
              <a:ext cx="659130"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0" name="Line 499"/>
            <p:cNvCxnSpPr/>
            <p:nvPr/>
          </p:nvCxnSpPr>
          <p:spPr bwMode="auto">
            <a:xfrm>
              <a:off x="5611625" y="2226627"/>
              <a:ext cx="659130"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1" name="Line 500"/>
            <p:cNvCxnSpPr/>
            <p:nvPr/>
          </p:nvCxnSpPr>
          <p:spPr bwMode="auto">
            <a:xfrm>
              <a:off x="5611625" y="1982787"/>
              <a:ext cx="659130"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2" name="Line 501"/>
            <p:cNvCxnSpPr/>
            <p:nvPr/>
          </p:nvCxnSpPr>
          <p:spPr bwMode="auto">
            <a:xfrm>
              <a:off x="5611625" y="2104707"/>
              <a:ext cx="659130" cy="63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3" name="Line 502"/>
            <p:cNvCxnSpPr/>
            <p:nvPr/>
          </p:nvCxnSpPr>
          <p:spPr bwMode="auto">
            <a:xfrm>
              <a:off x="5582415" y="2476817"/>
              <a:ext cx="699770" cy="1492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4" name="Line 503"/>
            <p:cNvCxnSpPr/>
            <p:nvPr/>
          </p:nvCxnSpPr>
          <p:spPr bwMode="auto">
            <a:xfrm>
              <a:off x="5602735" y="2201227"/>
              <a:ext cx="699770" cy="1492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5" name="Line 504"/>
            <p:cNvCxnSpPr/>
            <p:nvPr/>
          </p:nvCxnSpPr>
          <p:spPr bwMode="auto">
            <a:xfrm>
              <a:off x="5607180" y="2048192"/>
              <a:ext cx="699770" cy="1492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6" name="Line 505"/>
            <p:cNvCxnSpPr/>
            <p:nvPr/>
          </p:nvCxnSpPr>
          <p:spPr bwMode="auto">
            <a:xfrm>
              <a:off x="5710050" y="1970722"/>
              <a:ext cx="699770" cy="1492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7" name="Line 506"/>
            <p:cNvCxnSpPr/>
            <p:nvPr/>
          </p:nvCxnSpPr>
          <p:spPr bwMode="auto">
            <a:xfrm>
              <a:off x="5598925" y="2336482"/>
              <a:ext cx="699770" cy="1492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8" name="Line 507"/>
            <p:cNvCxnSpPr/>
            <p:nvPr/>
          </p:nvCxnSpPr>
          <p:spPr bwMode="auto">
            <a:xfrm rot="437572">
              <a:off x="5812920" y="1800542"/>
              <a:ext cx="635" cy="660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89" name="Line 508"/>
            <p:cNvCxnSpPr/>
            <p:nvPr/>
          </p:nvCxnSpPr>
          <p:spPr bwMode="auto">
            <a:xfrm rot="437572">
              <a:off x="5937380" y="1800542"/>
              <a:ext cx="635" cy="660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0" name="Line 509"/>
            <p:cNvCxnSpPr/>
            <p:nvPr/>
          </p:nvCxnSpPr>
          <p:spPr bwMode="auto">
            <a:xfrm rot="437572">
              <a:off x="6062475" y="1800542"/>
              <a:ext cx="635" cy="660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1" name="Line 510"/>
            <p:cNvCxnSpPr/>
            <p:nvPr/>
          </p:nvCxnSpPr>
          <p:spPr bwMode="auto">
            <a:xfrm rot="437572">
              <a:off x="6187570" y="1800542"/>
              <a:ext cx="635" cy="660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2" name="Line 511"/>
            <p:cNvCxnSpPr/>
            <p:nvPr/>
          </p:nvCxnSpPr>
          <p:spPr bwMode="auto">
            <a:xfrm rot="437572">
              <a:off x="5717670" y="1800542"/>
              <a:ext cx="635" cy="6604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3" name="Arc 512"/>
            <p:cNvSpPr>
              <a:spLocks/>
            </p:cNvSpPr>
            <p:nvPr/>
          </p:nvSpPr>
          <p:spPr bwMode="auto">
            <a:xfrm rot="20971689">
              <a:off x="5814190" y="2859087"/>
              <a:ext cx="179070" cy="90805"/>
            </a:xfrm>
            <a:custGeom>
              <a:avLst/>
              <a:gdLst>
                <a:gd name="G0" fmla="+- 3176 0 0"/>
                <a:gd name="G1" fmla="+- 21600 0 0"/>
                <a:gd name="G2" fmla="+- 21600 0 0"/>
                <a:gd name="T0" fmla="*/ 0 w 24776"/>
                <a:gd name="T1" fmla="*/ 235 h 21600"/>
                <a:gd name="T2" fmla="*/ 24776 w 24776"/>
                <a:gd name="T3" fmla="*/ 21600 h 21600"/>
                <a:gd name="T4" fmla="*/ 3176 w 24776"/>
                <a:gd name="T5" fmla="*/ 21600 h 21600"/>
              </a:gdLst>
              <a:ahLst/>
              <a:cxnLst>
                <a:cxn ang="0">
                  <a:pos x="T0" y="T1"/>
                </a:cxn>
                <a:cxn ang="0">
                  <a:pos x="T2" y="T3"/>
                </a:cxn>
                <a:cxn ang="0">
                  <a:pos x="T4" y="T5"/>
                </a:cxn>
              </a:cxnLst>
              <a:rect l="0" t="0" r="r" b="b"/>
              <a:pathLst>
                <a:path w="24776" h="21600" fill="none" extrusionOk="0">
                  <a:moveTo>
                    <a:pt x="-1" y="234"/>
                  </a:moveTo>
                  <a:cubicBezTo>
                    <a:pt x="1051" y="78"/>
                    <a:pt x="2112" y="-1"/>
                    <a:pt x="3176" y="0"/>
                  </a:cubicBezTo>
                  <a:cubicBezTo>
                    <a:pt x="15105" y="0"/>
                    <a:pt x="24776" y="9670"/>
                    <a:pt x="24776" y="21600"/>
                  </a:cubicBezTo>
                </a:path>
                <a:path w="24776" h="21600" stroke="0" extrusionOk="0">
                  <a:moveTo>
                    <a:pt x="-1" y="234"/>
                  </a:moveTo>
                  <a:cubicBezTo>
                    <a:pt x="1051" y="78"/>
                    <a:pt x="2112" y="-1"/>
                    <a:pt x="3176" y="0"/>
                  </a:cubicBezTo>
                  <a:cubicBezTo>
                    <a:pt x="15105" y="0"/>
                    <a:pt x="24776" y="9670"/>
                    <a:pt x="24776" y="21600"/>
                  </a:cubicBezTo>
                  <a:lnTo>
                    <a:pt x="3176" y="21600"/>
                  </a:lnTo>
                  <a:close/>
                </a:path>
              </a:pathLst>
            </a:custGeom>
            <a:noFill/>
            <a:ln w="12700">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94" name="Text Box 513"/>
            <p:cNvSpPr txBox="1">
              <a:spLocks noChangeArrowheads="1"/>
            </p:cNvSpPr>
            <p:nvPr/>
          </p:nvSpPr>
          <p:spPr bwMode="auto">
            <a:xfrm>
              <a:off x="5801490" y="2909887"/>
              <a:ext cx="203835" cy="147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θ</a:t>
              </a:r>
              <a:endParaRPr lang="el-GR" sz="1100" dirty="0">
                <a:effectLst/>
                <a:latin typeface="Arial"/>
                <a:ea typeface="Times New Roman"/>
                <a:cs typeface="Times New Roman"/>
              </a:endParaRPr>
            </a:p>
          </p:txBody>
        </p:sp>
        <p:sp>
          <p:nvSpPr>
            <p:cNvPr id="195" name="Arc 514"/>
            <p:cNvSpPr>
              <a:spLocks/>
            </p:cNvSpPr>
            <p:nvPr/>
          </p:nvSpPr>
          <p:spPr bwMode="auto">
            <a:xfrm rot="15625925">
              <a:off x="6025328" y="3719194"/>
              <a:ext cx="148590" cy="90805"/>
            </a:xfrm>
            <a:custGeom>
              <a:avLst/>
              <a:gdLst>
                <a:gd name="G0" fmla="+- 3176 0 0"/>
                <a:gd name="G1" fmla="+- 21600 0 0"/>
                <a:gd name="G2" fmla="+- 21600 0 0"/>
                <a:gd name="T0" fmla="*/ 0 w 20526"/>
                <a:gd name="T1" fmla="*/ 235 h 21600"/>
                <a:gd name="T2" fmla="*/ 20526 w 20526"/>
                <a:gd name="T3" fmla="*/ 8734 h 21600"/>
                <a:gd name="T4" fmla="*/ 3176 w 20526"/>
                <a:gd name="T5" fmla="*/ 21600 h 21600"/>
              </a:gdLst>
              <a:ahLst/>
              <a:cxnLst>
                <a:cxn ang="0">
                  <a:pos x="T0" y="T1"/>
                </a:cxn>
                <a:cxn ang="0">
                  <a:pos x="T2" y="T3"/>
                </a:cxn>
                <a:cxn ang="0">
                  <a:pos x="T4" y="T5"/>
                </a:cxn>
              </a:cxnLst>
              <a:rect l="0" t="0" r="r" b="b"/>
              <a:pathLst>
                <a:path w="20526" h="21600" fill="none" extrusionOk="0">
                  <a:moveTo>
                    <a:pt x="-1" y="234"/>
                  </a:moveTo>
                  <a:cubicBezTo>
                    <a:pt x="1051" y="78"/>
                    <a:pt x="2112" y="-1"/>
                    <a:pt x="3176" y="0"/>
                  </a:cubicBezTo>
                  <a:cubicBezTo>
                    <a:pt x="10016" y="0"/>
                    <a:pt x="16451" y="3239"/>
                    <a:pt x="20526" y="8733"/>
                  </a:cubicBezTo>
                </a:path>
                <a:path w="20526" h="21600" stroke="0" extrusionOk="0">
                  <a:moveTo>
                    <a:pt x="-1" y="234"/>
                  </a:moveTo>
                  <a:cubicBezTo>
                    <a:pt x="1051" y="78"/>
                    <a:pt x="2112" y="-1"/>
                    <a:pt x="3176" y="0"/>
                  </a:cubicBezTo>
                  <a:cubicBezTo>
                    <a:pt x="10016" y="0"/>
                    <a:pt x="16451" y="3239"/>
                    <a:pt x="20526" y="8733"/>
                  </a:cubicBezTo>
                  <a:lnTo>
                    <a:pt x="3176" y="21600"/>
                  </a:lnTo>
                  <a:close/>
                </a:path>
              </a:pathLst>
            </a:custGeom>
            <a:noFill/>
            <a:ln w="12700">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96" name="Text Box 515"/>
            <p:cNvSpPr txBox="1">
              <a:spLocks noChangeArrowheads="1"/>
            </p:cNvSpPr>
            <p:nvPr/>
          </p:nvSpPr>
          <p:spPr bwMode="auto">
            <a:xfrm>
              <a:off x="6094225" y="3877627"/>
              <a:ext cx="228600" cy="17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100" dirty="0">
                  <a:effectLst/>
                  <a:latin typeface="Arial"/>
                  <a:ea typeface="Times New Roman"/>
                  <a:cs typeface="Times New Roman"/>
                </a:rPr>
                <a:t>θ/2</a:t>
              </a:r>
              <a:endParaRPr lang="el-GR" sz="1100" dirty="0">
                <a:effectLst/>
                <a:latin typeface="Arial"/>
                <a:ea typeface="Times New Roman"/>
                <a:cs typeface="Times New Roman"/>
              </a:endParaRPr>
            </a:p>
          </p:txBody>
        </p:sp>
        <p:cxnSp>
          <p:nvCxnSpPr>
            <p:cNvPr id="197" name="Line 516"/>
            <p:cNvCxnSpPr/>
            <p:nvPr/>
          </p:nvCxnSpPr>
          <p:spPr bwMode="auto">
            <a:xfrm>
              <a:off x="4323845" y="1854517"/>
              <a:ext cx="635" cy="41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8" name="Line 517"/>
            <p:cNvCxnSpPr/>
            <p:nvPr/>
          </p:nvCxnSpPr>
          <p:spPr bwMode="auto">
            <a:xfrm>
              <a:off x="4385440" y="1854517"/>
              <a:ext cx="635" cy="41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99" name="Line 518"/>
            <p:cNvCxnSpPr/>
            <p:nvPr/>
          </p:nvCxnSpPr>
          <p:spPr bwMode="auto">
            <a:xfrm>
              <a:off x="4508630" y="1854517"/>
              <a:ext cx="635" cy="41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0" name="Line 519"/>
            <p:cNvCxnSpPr/>
            <p:nvPr/>
          </p:nvCxnSpPr>
          <p:spPr bwMode="auto">
            <a:xfrm>
              <a:off x="4756280" y="1854517"/>
              <a:ext cx="635" cy="41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1" name="Line 520"/>
            <p:cNvCxnSpPr/>
            <p:nvPr/>
          </p:nvCxnSpPr>
          <p:spPr bwMode="auto">
            <a:xfrm>
              <a:off x="4694050" y="1854517"/>
              <a:ext cx="635" cy="41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2" name="Line 521"/>
            <p:cNvCxnSpPr/>
            <p:nvPr/>
          </p:nvCxnSpPr>
          <p:spPr bwMode="auto">
            <a:xfrm>
              <a:off x="4447035" y="1854517"/>
              <a:ext cx="635" cy="41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3" name="Line 522"/>
            <p:cNvCxnSpPr/>
            <p:nvPr/>
          </p:nvCxnSpPr>
          <p:spPr bwMode="auto">
            <a:xfrm>
              <a:off x="4570860" y="1854517"/>
              <a:ext cx="635" cy="41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04" name="Line 523"/>
            <p:cNvCxnSpPr/>
            <p:nvPr/>
          </p:nvCxnSpPr>
          <p:spPr bwMode="auto">
            <a:xfrm>
              <a:off x="4632455" y="1854517"/>
              <a:ext cx="635" cy="4127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205" name="Text Box 524"/>
            <p:cNvSpPr txBox="1">
              <a:spLocks noChangeArrowheads="1"/>
            </p:cNvSpPr>
            <p:nvPr/>
          </p:nvSpPr>
          <p:spPr bwMode="auto">
            <a:xfrm>
              <a:off x="4139695" y="2814637"/>
              <a:ext cx="319405" cy="18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Δ.Δ</a:t>
              </a:r>
              <a:endParaRPr lang="el-GR" sz="1100" dirty="0">
                <a:effectLst/>
                <a:latin typeface="Arial"/>
                <a:ea typeface="Times New Roman"/>
                <a:cs typeface="Times New Roman"/>
              </a:endParaRPr>
            </a:p>
          </p:txBody>
        </p:sp>
        <p:cxnSp>
          <p:nvCxnSpPr>
            <p:cNvPr id="229" name="Line 416"/>
            <p:cNvCxnSpPr/>
            <p:nvPr/>
          </p:nvCxnSpPr>
          <p:spPr bwMode="auto">
            <a:xfrm>
              <a:off x="2696340" y="3895638"/>
              <a:ext cx="756920"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aphicFrame>
          <p:nvGraphicFramePr>
            <p:cNvPr id="231" name="Αντικείμενο 230"/>
            <p:cNvGraphicFramePr>
              <a:graphicFrameLocks noChangeAspect="1"/>
            </p:cNvGraphicFramePr>
            <p:nvPr>
              <p:extLst/>
            </p:nvPr>
          </p:nvGraphicFramePr>
          <p:xfrm>
            <a:off x="3469452" y="3597176"/>
            <a:ext cx="238125" cy="219075"/>
          </p:xfrm>
          <a:graphic>
            <a:graphicData uri="http://schemas.openxmlformats.org/presentationml/2006/ole">
              <mc:AlternateContent xmlns:mc="http://schemas.openxmlformats.org/markup-compatibility/2006">
                <mc:Choice xmlns:v="urn:schemas-microsoft-com:vml" Requires="v">
                  <p:oleObj spid="_x0000_s2062" name="Εξίσωση" r:id="rId3" imgW="241091" imgH="215713" progId="Equation.3">
                    <p:embed/>
                  </p:oleObj>
                </mc:Choice>
                <mc:Fallback>
                  <p:oleObj name="Εξίσωση" r:id="rId3" imgW="241091"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9452" y="3597176"/>
                          <a:ext cx="2381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3" name="Αντικείμενο 232"/>
            <p:cNvGraphicFramePr>
              <a:graphicFrameLocks noChangeAspect="1"/>
            </p:cNvGraphicFramePr>
            <p:nvPr>
              <p:extLst/>
            </p:nvPr>
          </p:nvGraphicFramePr>
          <p:xfrm>
            <a:off x="3478977" y="3812539"/>
            <a:ext cx="238125" cy="219075"/>
          </p:xfrm>
          <a:graphic>
            <a:graphicData uri="http://schemas.openxmlformats.org/presentationml/2006/ole">
              <mc:AlternateContent xmlns:mc="http://schemas.openxmlformats.org/markup-compatibility/2006">
                <mc:Choice xmlns:v="urn:schemas-microsoft-com:vml" Requires="v">
                  <p:oleObj spid="_x0000_s2063" name="Εξίσωση" r:id="rId5" imgW="241091" imgH="215713" progId="Equation.3">
                    <p:embed/>
                  </p:oleObj>
                </mc:Choice>
                <mc:Fallback>
                  <p:oleObj name="Εξίσωση" r:id="rId5" imgW="241091" imgH="2157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8977" y="3812539"/>
                          <a:ext cx="2381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 name="Αντικείμενο 234"/>
            <p:cNvGraphicFramePr>
              <a:graphicFrameLocks noChangeAspect="1"/>
            </p:cNvGraphicFramePr>
            <p:nvPr>
              <p:extLst/>
            </p:nvPr>
          </p:nvGraphicFramePr>
          <p:xfrm>
            <a:off x="4828782" y="3573462"/>
            <a:ext cx="238125" cy="219075"/>
          </p:xfrm>
          <a:graphic>
            <a:graphicData uri="http://schemas.openxmlformats.org/presentationml/2006/ole">
              <mc:AlternateContent xmlns:mc="http://schemas.openxmlformats.org/markup-compatibility/2006">
                <mc:Choice xmlns:v="urn:schemas-microsoft-com:vml" Requires="v">
                  <p:oleObj spid="_x0000_s2064" name="Εξίσωση" r:id="rId7" imgW="241091" imgH="215713" progId="Equation.3">
                    <p:embed/>
                  </p:oleObj>
                </mc:Choice>
                <mc:Fallback>
                  <p:oleObj name="Εξίσωση" r:id="rId7" imgW="241091"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8782" y="3573462"/>
                          <a:ext cx="2381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36" name="Line 488"/>
            <p:cNvCxnSpPr/>
            <p:nvPr/>
          </p:nvCxnSpPr>
          <p:spPr bwMode="auto">
            <a:xfrm>
              <a:off x="4366577" y="3838954"/>
              <a:ext cx="410845" cy="635"/>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aphicFrame>
          <p:nvGraphicFramePr>
            <p:cNvPr id="238" name="Αντικείμενο 237"/>
            <p:cNvGraphicFramePr>
              <a:graphicFrameLocks noChangeAspect="1"/>
            </p:cNvGraphicFramePr>
            <p:nvPr>
              <p:extLst/>
            </p:nvPr>
          </p:nvGraphicFramePr>
          <p:xfrm>
            <a:off x="4798190" y="3759834"/>
            <a:ext cx="238125" cy="219075"/>
          </p:xfrm>
          <a:graphic>
            <a:graphicData uri="http://schemas.openxmlformats.org/presentationml/2006/ole">
              <mc:AlternateContent xmlns:mc="http://schemas.openxmlformats.org/markup-compatibility/2006">
                <mc:Choice xmlns:v="urn:schemas-microsoft-com:vml" Requires="v">
                  <p:oleObj spid="_x0000_s2065" name="Εξίσωση" r:id="rId8" imgW="241091" imgH="215713" progId="Equation.3">
                    <p:embed/>
                  </p:oleObj>
                </mc:Choice>
                <mc:Fallback>
                  <p:oleObj name="Εξίσωση" r:id="rId8" imgW="241091" imgH="2157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98190" y="3759834"/>
                          <a:ext cx="2381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9" name="Αντικείμενο 238"/>
            <p:cNvGraphicFramePr>
              <a:graphicFrameLocks noChangeAspect="1"/>
            </p:cNvGraphicFramePr>
            <p:nvPr>
              <p:extLst/>
            </p:nvPr>
          </p:nvGraphicFramePr>
          <p:xfrm>
            <a:off x="5351500" y="3443757"/>
            <a:ext cx="238125" cy="240031"/>
          </p:xfrm>
          <a:graphic>
            <a:graphicData uri="http://schemas.openxmlformats.org/presentationml/2006/ole">
              <mc:AlternateContent xmlns:mc="http://schemas.openxmlformats.org/markup-compatibility/2006">
                <mc:Choice xmlns:v="urn:schemas-microsoft-com:vml" Requires="v">
                  <p:oleObj spid="_x0000_s2066" name="Εξίσωση" r:id="rId9" imgW="241091" imgH="215713" progId="Equation.3">
                    <p:embed/>
                  </p:oleObj>
                </mc:Choice>
                <mc:Fallback>
                  <p:oleObj name="Εξίσωση" r:id="rId9" imgW="241091"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51500" y="3443757"/>
                          <a:ext cx="238125" cy="240031"/>
                        </a:xfrm>
                        <a:prstGeom prst="rect">
                          <a:avLst/>
                        </a:prstGeom>
                        <a:noFill/>
                        <a:ln>
                          <a:noFill/>
                        </a:ln>
                      </p:spPr>
                    </p:pic>
                  </p:oleObj>
                </mc:Fallback>
              </mc:AlternateContent>
            </a:graphicData>
          </a:graphic>
        </p:graphicFrame>
        <p:graphicFrame>
          <p:nvGraphicFramePr>
            <p:cNvPr id="240" name="Αντικείμενο 239"/>
            <p:cNvGraphicFramePr>
              <a:graphicFrameLocks noChangeAspect="1"/>
            </p:cNvGraphicFramePr>
            <p:nvPr>
              <p:extLst/>
            </p:nvPr>
          </p:nvGraphicFramePr>
          <p:xfrm>
            <a:off x="5369055" y="3749039"/>
            <a:ext cx="238125" cy="219075"/>
          </p:xfrm>
          <a:graphic>
            <a:graphicData uri="http://schemas.openxmlformats.org/presentationml/2006/ole">
              <mc:AlternateContent xmlns:mc="http://schemas.openxmlformats.org/markup-compatibility/2006">
                <mc:Choice xmlns:v="urn:schemas-microsoft-com:vml" Requires="v">
                  <p:oleObj spid="_x0000_s2067" name="Εξίσωση" r:id="rId10" imgW="241091" imgH="215713" progId="Equation.3">
                    <p:embed/>
                  </p:oleObj>
                </mc:Choice>
                <mc:Fallback>
                  <p:oleObj name="Εξίσωση" r:id="rId10" imgW="241091" imgH="215713"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9055" y="3749039"/>
                          <a:ext cx="238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41" name="Ορθογώνιο 240"/>
          <p:cNvSpPr/>
          <p:nvPr/>
        </p:nvSpPr>
        <p:spPr>
          <a:xfrm>
            <a:off x="603092" y="4725144"/>
            <a:ext cx="8274626" cy="1015663"/>
          </a:xfrm>
          <a:prstGeom prst="rect">
            <a:avLst/>
          </a:prstGeom>
        </p:spPr>
        <p:txBody>
          <a:bodyPr wrap="square">
            <a:spAutoFit/>
          </a:bodyPr>
          <a:lstStyle/>
          <a:p>
            <a:r>
              <a:rPr lang="el-GR" sz="2000" b="1" dirty="0">
                <a:latin typeface="+mn-lt"/>
              </a:rPr>
              <a:t>Σχήμα 6 (α) </a:t>
            </a:r>
            <a:r>
              <a:rPr lang="el-GR" sz="2000" dirty="0">
                <a:latin typeface="+mn-lt"/>
              </a:rPr>
              <a:t>παράλληλη δέσμη φωτός εισέρχεται στο συμβολόμετρο. </a:t>
            </a:r>
            <a:r>
              <a:rPr lang="el-GR" sz="2000" b="1" dirty="0">
                <a:latin typeface="+mn-lt"/>
              </a:rPr>
              <a:t>(β)</a:t>
            </a:r>
            <a:r>
              <a:rPr lang="el-GR" sz="2000" dirty="0">
                <a:latin typeface="+mn-lt"/>
              </a:rPr>
              <a:t> οι δυο καθρέπτες είναι μεταξύ τους παράλληλοι . (γ) ο καθρέπτης Μ2 στρέφεται υπό γωνία θ/2.</a:t>
            </a:r>
          </a:p>
        </p:txBody>
      </p:sp>
    </p:spTree>
    <p:extLst>
      <p:ext uri="{BB962C8B-B14F-4D97-AF65-F5344CB8AC3E}">
        <p14:creationId xmlns:p14="http://schemas.microsoft.com/office/powerpoint/2010/main" val="27696975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Σχηματισμός κροσσών συμβολής </a:t>
            </a:r>
            <a:br>
              <a:rPr lang="el-GR" sz="4400" dirty="0"/>
            </a:br>
            <a:r>
              <a:rPr lang="el-GR" sz="3600" b="0" dirty="0" smtClean="0"/>
              <a:t>(6 </a:t>
            </a:r>
            <a:r>
              <a:rPr lang="el-GR" sz="3600" b="0" dirty="0"/>
              <a:t>από 11</a:t>
            </a:r>
            <a:r>
              <a:rPr lang="el-GR" sz="3600" b="0" dirty="0" smtClean="0"/>
              <a:t>)</a:t>
            </a:r>
            <a:endParaRPr lang="el-GR" sz="3600" dirty="0"/>
          </a:p>
        </p:txBody>
      </p:sp>
      <p:sp>
        <p:nvSpPr>
          <p:cNvPr id="3" name="Θέση περιεχομένου 2"/>
          <p:cNvSpPr>
            <a:spLocks noGrp="1"/>
          </p:cNvSpPr>
          <p:nvPr>
            <p:ph idx="1"/>
          </p:nvPr>
        </p:nvSpPr>
        <p:spPr/>
        <p:txBody>
          <a:bodyPr>
            <a:normAutofit lnSpcReduction="10000"/>
          </a:bodyPr>
          <a:lstStyle/>
          <a:p>
            <a:r>
              <a:rPr lang="el-GR" dirty="0"/>
              <a:t>Ας δούμε τώρα την περίπτωση </a:t>
            </a:r>
            <a:r>
              <a:rPr lang="el-GR" b="1" dirty="0"/>
              <a:t>ισοπαχών κροσσών συμβολής</a:t>
            </a:r>
            <a:r>
              <a:rPr lang="el-GR" dirty="0"/>
              <a:t>. Η γεωμετρία για κροσσούς αυτής της μορφής φαίνεται στο </a:t>
            </a:r>
            <a:r>
              <a:rPr lang="el-GR" b="1" dirty="0"/>
              <a:t>Σχήμα 6</a:t>
            </a:r>
            <a:r>
              <a:rPr lang="el-GR" dirty="0"/>
              <a:t>. Μια παράλληλη δέσμη </a:t>
            </a:r>
            <a:r>
              <a:rPr lang="el-GR" dirty="0" smtClean="0"/>
              <a:t>φωτός </a:t>
            </a:r>
            <a:r>
              <a:rPr lang="el-GR" dirty="0"/>
              <a:t>εισέρχεται στο συμβολόμετρο και ακολουθείται η διαδικασία που περιγράψαμε στην παράγραφο 1. Ένα επίπεδο κύμα φωτός προσπίπτει στους καθρέπτες </a:t>
            </a:r>
            <a:r>
              <a:rPr lang="el-GR" b="1" dirty="0"/>
              <a:t>Μ</a:t>
            </a:r>
            <a:r>
              <a:rPr lang="el-GR" b="1" baseline="-25000" dirty="0"/>
              <a:t>2</a:t>
            </a:r>
            <a:r>
              <a:rPr lang="el-GR" baseline="-25000" dirty="0"/>
              <a:t> </a:t>
            </a:r>
            <a:r>
              <a:rPr lang="el-GR" dirty="0"/>
              <a:t>και </a:t>
            </a:r>
            <a:r>
              <a:rPr lang="el-GR" b="1" dirty="0"/>
              <a:t>Μ’</a:t>
            </a:r>
            <a:r>
              <a:rPr lang="el-GR" b="1" baseline="-25000" dirty="0"/>
              <a:t>1</a:t>
            </a:r>
            <a:r>
              <a:rPr lang="el-GR" dirty="0"/>
              <a:t> και ανακλάται (</a:t>
            </a:r>
            <a:r>
              <a:rPr lang="el-GR" b="1" dirty="0"/>
              <a:t>Σχήμα 6β</a:t>
            </a:r>
            <a:r>
              <a:rPr lang="el-GR" dirty="0"/>
              <a:t>). Αν η απόσταση μεταξύ των καθρεπτών είναι Δ</a:t>
            </a:r>
            <a:r>
              <a:rPr lang="en-US" dirty="0"/>
              <a:t>d</a:t>
            </a:r>
            <a:r>
              <a:rPr lang="el-GR" dirty="0"/>
              <a:t>, η διαφορά των οπτικών δρόμων των δυο ανακλώμενων κυμάτων θα είναι 2Δ</a:t>
            </a:r>
            <a:r>
              <a:rPr lang="en-US" dirty="0"/>
              <a:t>d</a:t>
            </a:r>
            <a:r>
              <a:rPr lang="el-GR" dirty="0"/>
              <a:t>. Σε ένα σημείο της οθόνης Α θα εμφανιστεί φωτεινός κροσσός αν 2Δ</a:t>
            </a:r>
            <a:r>
              <a:rPr lang="en-US" dirty="0"/>
              <a:t>d</a:t>
            </a:r>
            <a:r>
              <a:rPr lang="el-GR" dirty="0"/>
              <a:t> = </a:t>
            </a:r>
            <a:r>
              <a:rPr lang="en-US" dirty="0"/>
              <a:t>n</a:t>
            </a:r>
            <a:r>
              <a:rPr lang="el-GR" dirty="0"/>
              <a:t>λ και σκοτεινός αν 2Δ</a:t>
            </a:r>
            <a:r>
              <a:rPr lang="en-US" dirty="0"/>
              <a:t>d</a:t>
            </a:r>
            <a:r>
              <a:rPr lang="el-GR" dirty="0"/>
              <a:t> = (2</a:t>
            </a:r>
            <a:r>
              <a:rPr lang="en-US" dirty="0"/>
              <a:t>n</a:t>
            </a:r>
            <a:r>
              <a:rPr lang="el-GR" dirty="0"/>
              <a:t> + 1)λ/2, όπου </a:t>
            </a:r>
            <a:r>
              <a:rPr lang="en-US" dirty="0"/>
              <a:t>n</a:t>
            </a:r>
            <a:r>
              <a:rPr lang="el-GR" dirty="0"/>
              <a:t> = 1, 2, 3…. και λ το μήκος κύματος της ακτινοβολίας. Στην περίπτωση που οι δυο καθρέπτες είναι τελείως παράλληλοι μεταξύ τους η οθόνη θα φωτιστεί ομοιόμορφα.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0951469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Σχηματισμός κροσσών συμβολής </a:t>
            </a:r>
            <a:br>
              <a:rPr lang="el-GR" sz="4400" dirty="0"/>
            </a:br>
            <a:r>
              <a:rPr lang="el-GR" sz="3600" b="0" dirty="0" smtClean="0"/>
              <a:t>(7 </a:t>
            </a:r>
            <a:r>
              <a:rPr lang="el-GR" sz="3600" b="0" dirty="0"/>
              <a:t>από 11</a:t>
            </a:r>
            <a:r>
              <a:rPr lang="el-GR" sz="3600" b="0" dirty="0" smtClean="0"/>
              <a:t>)</a:t>
            </a:r>
            <a:endParaRPr lang="el-GR" sz="3600" dirty="0"/>
          </a:p>
        </p:txBody>
      </p:sp>
      <p:sp>
        <p:nvSpPr>
          <p:cNvPr id="3" name="Θέση περιεχομένου 2"/>
          <p:cNvSpPr>
            <a:spLocks noGrp="1"/>
          </p:cNvSpPr>
          <p:nvPr>
            <p:ph idx="1"/>
          </p:nvPr>
        </p:nvSpPr>
        <p:spPr/>
        <p:txBody>
          <a:bodyPr/>
          <a:lstStyle/>
          <a:p>
            <a:r>
              <a:rPr lang="el-GR" dirty="0"/>
              <a:t>Αν ο καθρέπτης Μ</a:t>
            </a:r>
            <a:r>
              <a:rPr lang="el-GR" baseline="-25000" dirty="0"/>
              <a:t>2 </a:t>
            </a:r>
            <a:r>
              <a:rPr lang="el-GR" dirty="0"/>
              <a:t>περιστραφεί κατά γωνία θ/2, η ανακλώμενη δέσμη θα αποκλίνει κατά θ σε σχέση με τη δέσμη που ανακλάται από τον </a:t>
            </a:r>
            <a:r>
              <a:rPr lang="el-GR" b="1" dirty="0"/>
              <a:t>Μ’</a:t>
            </a:r>
            <a:r>
              <a:rPr lang="el-GR" b="1" baseline="-25000" dirty="0"/>
              <a:t>1</a:t>
            </a:r>
            <a:r>
              <a:rPr lang="el-GR" dirty="0"/>
              <a:t> (</a:t>
            </a:r>
            <a:r>
              <a:rPr lang="el-GR" b="1" dirty="0"/>
              <a:t>Σχήμα 6γ</a:t>
            </a:r>
            <a:r>
              <a:rPr lang="el-GR" dirty="0"/>
              <a:t>).  Οι δυο δέσμες θα συμβάλλουν δημιουργώντας παράλληλους κροσσούς. Όλο το σύστημα των κροσσών θα είναι παράλληλο προς τον άξονα στροφής του Μ</a:t>
            </a:r>
            <a:r>
              <a:rPr lang="el-GR" baseline="-25000" dirty="0"/>
              <a:t>2</a:t>
            </a:r>
            <a:r>
              <a:rPr lang="el-GR" dirty="0" smtClean="0"/>
              <a:t>.</a:t>
            </a:r>
          </a:p>
          <a:p>
            <a:r>
              <a:rPr lang="el-GR" dirty="0"/>
              <a:t>Αποδεικνύεται ότι η απόσταση μεταξύ δυο διαδοχικών κροσσών δίνεται από τη σχέση:</a:t>
            </a:r>
          </a:p>
          <a:p>
            <a:pPr marL="0" indent="0" algn="ctr">
              <a:buNone/>
            </a:pPr>
            <a:r>
              <a:rPr lang="el-GR" b="1" dirty="0"/>
              <a:t>Δx = </a:t>
            </a:r>
            <a:r>
              <a:rPr lang="el-GR" b="1" dirty="0" smtClean="0"/>
              <a:t>2λ/ημθ  </a:t>
            </a:r>
            <a:r>
              <a:rPr lang="el-GR" dirty="0" smtClean="0"/>
              <a:t>(2)</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4548845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Σχηματισμός κροσσών συμβολής </a:t>
            </a:r>
            <a:br>
              <a:rPr lang="el-GR" sz="4400" dirty="0"/>
            </a:br>
            <a:r>
              <a:rPr lang="el-GR" sz="3600" b="0" dirty="0" smtClean="0"/>
              <a:t>(8 </a:t>
            </a:r>
            <a:r>
              <a:rPr lang="el-GR" sz="3600" b="0" dirty="0"/>
              <a:t>από 11</a:t>
            </a:r>
            <a:r>
              <a:rPr lang="el-GR" sz="3600" b="0" dirty="0" smtClean="0"/>
              <a:t>)</a:t>
            </a:r>
            <a:endParaRPr lang="el-GR" sz="3600" dirty="0"/>
          </a:p>
        </p:txBody>
      </p:sp>
      <p:sp>
        <p:nvSpPr>
          <p:cNvPr id="3" name="Θέση περιεχομένου 2"/>
          <p:cNvSpPr>
            <a:spLocks noGrp="1"/>
          </p:cNvSpPr>
          <p:nvPr>
            <p:ph idx="1"/>
          </p:nvPr>
        </p:nvSpPr>
        <p:spPr>
          <a:xfrm>
            <a:off x="457200" y="1628800"/>
            <a:ext cx="8229600" cy="4608512"/>
          </a:xfrm>
        </p:spPr>
        <p:txBody>
          <a:bodyPr/>
          <a:lstStyle/>
          <a:p>
            <a:r>
              <a:rPr lang="el-GR" dirty="0"/>
              <a:t> Όταν ο καθρέπτης </a:t>
            </a:r>
            <a:r>
              <a:rPr lang="el-GR" b="1" dirty="0"/>
              <a:t>Μ’</a:t>
            </a:r>
            <a:r>
              <a:rPr lang="el-GR" b="1" baseline="-25000" dirty="0"/>
              <a:t>1</a:t>
            </a:r>
            <a:r>
              <a:rPr lang="el-GR" dirty="0"/>
              <a:t> μετακινηθεί σε διεύθυνση κάθετη ως προς την επιφάνειά του, καθώς μεταβάλλεται η απόσταση Δ</a:t>
            </a:r>
            <a:r>
              <a:rPr lang="en-US" dirty="0"/>
              <a:t>d</a:t>
            </a:r>
            <a:r>
              <a:rPr lang="el-GR" dirty="0"/>
              <a:t> παρατηρείται κατά μήκος της οθόνης μετακίνηση των κροσσών. Το πλήθος </a:t>
            </a:r>
            <a:r>
              <a:rPr lang="en-US" dirty="0"/>
              <a:t>n</a:t>
            </a:r>
            <a:r>
              <a:rPr lang="el-GR" dirty="0"/>
              <a:t> των κροσσών που θα περάσει από το κέντρο της οθόνης για δεδομένο Δ</a:t>
            </a:r>
            <a:r>
              <a:rPr lang="en-US" dirty="0"/>
              <a:t>d</a:t>
            </a:r>
            <a:r>
              <a:rPr lang="el-GR" dirty="0"/>
              <a:t>, θα είναι:  </a:t>
            </a:r>
          </a:p>
          <a:p>
            <a:pPr marL="0" indent="0" algn="ctr">
              <a:buNone/>
            </a:pPr>
            <a:r>
              <a:rPr lang="el-GR" b="1" dirty="0"/>
              <a:t>n = </a:t>
            </a:r>
            <a:r>
              <a:rPr lang="el-GR" b="1" dirty="0" smtClean="0"/>
              <a:t>2Δd/λ</a:t>
            </a:r>
            <a:r>
              <a:rPr lang="el-GR" dirty="0"/>
              <a:t> </a:t>
            </a:r>
            <a:r>
              <a:rPr lang="el-GR" dirty="0" smtClean="0"/>
              <a:t> (3)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639723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AutoShape 616"/>
          <p:cNvSpPr>
            <a:spLocks noChangeArrowheads="1"/>
          </p:cNvSpPr>
          <p:nvPr/>
        </p:nvSpPr>
        <p:spPr bwMode="auto">
          <a:xfrm rot="13641950">
            <a:off x="6063614" y="1981200"/>
            <a:ext cx="1106170" cy="967740"/>
          </a:xfrm>
          <a:prstGeom prst="parallelogram">
            <a:avLst>
              <a:gd name="adj" fmla="val 50246"/>
            </a:avLst>
          </a:prstGeom>
          <a:gradFill rotWithShape="1">
            <a:gsLst>
              <a:gs pos="0">
                <a:srgbClr val="FFFFFF"/>
              </a:gs>
              <a:gs pos="100000">
                <a:srgbClr val="FFFFFF">
                  <a:gamma/>
                  <a:shade val="83922"/>
                  <a:invGamma/>
                </a:srgbClr>
              </a:gs>
            </a:gsLst>
            <a:lin ang="2700000" scaled="1"/>
          </a:gra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 name="Τίτλος 1"/>
          <p:cNvSpPr>
            <a:spLocks noGrp="1"/>
          </p:cNvSpPr>
          <p:nvPr>
            <p:ph type="title"/>
          </p:nvPr>
        </p:nvSpPr>
        <p:spPr/>
        <p:txBody>
          <a:bodyPr>
            <a:normAutofit fontScale="90000"/>
          </a:bodyPr>
          <a:lstStyle/>
          <a:p>
            <a:r>
              <a:rPr lang="el-GR" sz="4400" dirty="0"/>
              <a:t>Σχηματισμός κροσσών συμβολής </a:t>
            </a:r>
            <a:br>
              <a:rPr lang="el-GR" sz="4400" dirty="0"/>
            </a:br>
            <a:r>
              <a:rPr lang="el-GR" sz="3600" b="0" dirty="0" smtClean="0"/>
              <a:t>(9 </a:t>
            </a:r>
            <a:r>
              <a:rPr lang="el-GR" sz="3600" b="0" dirty="0"/>
              <a:t>από 11</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grpSp>
        <p:nvGrpSpPr>
          <p:cNvPr id="106" name="Ομάδα 105"/>
          <p:cNvGrpSpPr/>
          <p:nvPr/>
        </p:nvGrpSpPr>
        <p:grpSpPr>
          <a:xfrm>
            <a:off x="2070735" y="2026285"/>
            <a:ext cx="5002530" cy="2805430"/>
            <a:chOff x="2070735" y="2026285"/>
            <a:chExt cx="5002530" cy="2805430"/>
          </a:xfrm>
        </p:grpSpPr>
        <p:grpSp>
          <p:nvGrpSpPr>
            <p:cNvPr id="5" name="Group 528"/>
            <p:cNvGrpSpPr>
              <a:grpSpLocks/>
            </p:cNvGrpSpPr>
            <p:nvPr/>
          </p:nvGrpSpPr>
          <p:grpSpPr bwMode="auto">
            <a:xfrm>
              <a:off x="2070735" y="2703195"/>
              <a:ext cx="567690" cy="229870"/>
              <a:chOff x="2064" y="3914"/>
              <a:chExt cx="894" cy="362"/>
            </a:xfrm>
          </p:grpSpPr>
          <p:grpSp>
            <p:nvGrpSpPr>
              <p:cNvPr id="102" name="Group 529"/>
              <p:cNvGrpSpPr>
                <a:grpSpLocks/>
              </p:cNvGrpSpPr>
              <p:nvPr/>
            </p:nvGrpSpPr>
            <p:grpSpPr bwMode="auto">
              <a:xfrm>
                <a:off x="2064" y="3914"/>
                <a:ext cx="894" cy="362"/>
                <a:chOff x="2322" y="9004"/>
                <a:chExt cx="1485" cy="467"/>
              </a:xfrm>
            </p:grpSpPr>
            <p:sp>
              <p:nvSpPr>
                <p:cNvPr id="104" name="AutoShape 530"/>
                <p:cNvSpPr>
                  <a:spLocks noChangeArrowheads="1"/>
                </p:cNvSpPr>
                <p:nvPr/>
              </p:nvSpPr>
              <p:spPr bwMode="auto">
                <a:xfrm>
                  <a:off x="2322" y="9004"/>
                  <a:ext cx="1375" cy="467"/>
                </a:xfrm>
                <a:prstGeom prst="roundRect">
                  <a:avLst>
                    <a:gd name="adj" fmla="val 16667"/>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05" name="Rectangle 531"/>
                <p:cNvSpPr>
                  <a:spLocks noChangeArrowheads="1"/>
                </p:cNvSpPr>
                <p:nvPr/>
              </p:nvSpPr>
              <p:spPr bwMode="auto">
                <a:xfrm>
                  <a:off x="3736" y="9121"/>
                  <a:ext cx="71" cy="234"/>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103" name="Text Box 532"/>
              <p:cNvSpPr txBox="1">
                <a:spLocks noChangeArrowheads="1"/>
              </p:cNvSpPr>
              <p:nvPr/>
            </p:nvSpPr>
            <p:spPr bwMode="auto">
              <a:xfrm>
                <a:off x="2087" y="3951"/>
                <a:ext cx="817" cy="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Laser</a:t>
                </a:r>
                <a:endParaRPr lang="el-GR" sz="1100" dirty="0">
                  <a:effectLst/>
                  <a:latin typeface="Arial"/>
                  <a:ea typeface="Times New Roman"/>
                  <a:cs typeface="Times New Roman"/>
                </a:endParaRPr>
              </a:p>
            </p:txBody>
          </p:sp>
        </p:grpSp>
        <p:cxnSp>
          <p:nvCxnSpPr>
            <p:cNvPr id="6" name="Line 533"/>
            <p:cNvCxnSpPr/>
            <p:nvPr/>
          </p:nvCxnSpPr>
          <p:spPr bwMode="auto">
            <a:xfrm flipH="1">
              <a:off x="2655570" y="2781300"/>
              <a:ext cx="24765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 name="Line 534"/>
            <p:cNvCxnSpPr/>
            <p:nvPr/>
          </p:nvCxnSpPr>
          <p:spPr bwMode="auto">
            <a:xfrm flipH="1">
              <a:off x="2655570" y="2853690"/>
              <a:ext cx="24765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Freeform 535"/>
            <p:cNvSpPr>
              <a:spLocks/>
            </p:cNvSpPr>
            <p:nvPr/>
          </p:nvSpPr>
          <p:spPr bwMode="auto">
            <a:xfrm>
              <a:off x="2917190" y="2717800"/>
              <a:ext cx="1235710" cy="135890"/>
            </a:xfrm>
            <a:custGeom>
              <a:avLst/>
              <a:gdLst>
                <a:gd name="T0" fmla="*/ 0 w 2698"/>
                <a:gd name="T1" fmla="*/ 242 h 242"/>
                <a:gd name="T2" fmla="*/ 2698 w 2698"/>
                <a:gd name="T3" fmla="*/ 0 h 242"/>
              </a:gdLst>
              <a:ahLst/>
              <a:cxnLst>
                <a:cxn ang="0">
                  <a:pos x="T0" y="T1"/>
                </a:cxn>
                <a:cxn ang="0">
                  <a:pos x="T2" y="T3"/>
                </a:cxn>
              </a:cxnLst>
              <a:rect l="0" t="0" r="r" b="b"/>
              <a:pathLst>
                <a:path w="2698" h="242">
                  <a:moveTo>
                    <a:pt x="0" y="242"/>
                  </a:moveTo>
                  <a:lnTo>
                    <a:pt x="2698"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9" name="Freeform 536"/>
            <p:cNvSpPr>
              <a:spLocks/>
            </p:cNvSpPr>
            <p:nvPr/>
          </p:nvSpPr>
          <p:spPr bwMode="auto">
            <a:xfrm>
              <a:off x="2938145" y="2789555"/>
              <a:ext cx="1223010" cy="278765"/>
            </a:xfrm>
            <a:custGeom>
              <a:avLst/>
              <a:gdLst>
                <a:gd name="T0" fmla="*/ 0 w 2671"/>
                <a:gd name="T1" fmla="*/ 0 h 496"/>
                <a:gd name="T2" fmla="*/ 2671 w 2671"/>
                <a:gd name="T3" fmla="*/ 496 h 496"/>
              </a:gdLst>
              <a:ahLst/>
              <a:cxnLst>
                <a:cxn ang="0">
                  <a:pos x="T0" y="T1"/>
                </a:cxn>
                <a:cxn ang="0">
                  <a:pos x="T2" y="T3"/>
                </a:cxn>
              </a:cxnLst>
              <a:rect l="0" t="0" r="r" b="b"/>
              <a:pathLst>
                <a:path w="2671" h="496">
                  <a:moveTo>
                    <a:pt x="0" y="0"/>
                  </a:moveTo>
                  <a:lnTo>
                    <a:pt x="2671" y="496"/>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0" name="Freeform 537"/>
            <p:cNvSpPr>
              <a:spLocks/>
            </p:cNvSpPr>
            <p:nvPr/>
          </p:nvSpPr>
          <p:spPr bwMode="auto">
            <a:xfrm>
              <a:off x="2756535" y="2781935"/>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1" name="Freeform 538"/>
            <p:cNvSpPr>
              <a:spLocks/>
            </p:cNvSpPr>
            <p:nvPr/>
          </p:nvSpPr>
          <p:spPr bwMode="auto">
            <a:xfrm>
              <a:off x="2756535" y="2858135"/>
              <a:ext cx="48895" cy="635"/>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12" name="Group 539"/>
            <p:cNvGrpSpPr>
              <a:grpSpLocks/>
            </p:cNvGrpSpPr>
            <p:nvPr/>
          </p:nvGrpSpPr>
          <p:grpSpPr bwMode="auto">
            <a:xfrm>
              <a:off x="3101340" y="2173605"/>
              <a:ext cx="1054100" cy="1591310"/>
              <a:chOff x="3440" y="3080"/>
              <a:chExt cx="1660" cy="2506"/>
            </a:xfrm>
          </p:grpSpPr>
          <p:sp>
            <p:nvSpPr>
              <p:cNvPr id="83" name="Freeform 540" descr="Στενή οριζόντια"/>
              <p:cNvSpPr>
                <a:spLocks/>
              </p:cNvSpPr>
              <p:nvPr/>
            </p:nvSpPr>
            <p:spPr bwMode="auto">
              <a:xfrm>
                <a:off x="3580" y="3950"/>
                <a:ext cx="1512" cy="511"/>
              </a:xfrm>
              <a:custGeom>
                <a:avLst/>
                <a:gdLst>
                  <a:gd name="T0" fmla="*/ 1506 w 1512"/>
                  <a:gd name="T1" fmla="*/ 511 h 511"/>
                  <a:gd name="T2" fmla="*/ 0 w 1512"/>
                  <a:gd name="T3" fmla="*/ 177 h 511"/>
                  <a:gd name="T4" fmla="*/ 1512 w 1512"/>
                  <a:gd name="T5" fmla="*/ 0 h 511"/>
                  <a:gd name="T6" fmla="*/ 1506 w 1512"/>
                  <a:gd name="T7" fmla="*/ 511 h 511"/>
                </a:gdLst>
                <a:ahLst/>
                <a:cxnLst>
                  <a:cxn ang="0">
                    <a:pos x="T0" y="T1"/>
                  </a:cxn>
                  <a:cxn ang="0">
                    <a:pos x="T2" y="T3"/>
                  </a:cxn>
                  <a:cxn ang="0">
                    <a:pos x="T4" y="T5"/>
                  </a:cxn>
                  <a:cxn ang="0">
                    <a:pos x="T6" y="T7"/>
                  </a:cxn>
                </a:cxnLst>
                <a:rect l="0" t="0" r="r" b="b"/>
                <a:pathLst>
                  <a:path w="1512" h="511">
                    <a:moveTo>
                      <a:pt x="1506" y="511"/>
                    </a:moveTo>
                    <a:lnTo>
                      <a:pt x="0" y="177"/>
                    </a:lnTo>
                    <a:lnTo>
                      <a:pt x="1512" y="0"/>
                    </a:lnTo>
                    <a:lnTo>
                      <a:pt x="1506" y="511"/>
                    </a:lnTo>
                    <a:close/>
                  </a:path>
                </a:pathLst>
              </a:custGeom>
              <a:pattFill prst="narHorz">
                <a:fgClr>
                  <a:srgbClr val="000000"/>
                </a:fgClr>
                <a:bgClr>
                  <a:srgbClr val="FFFFFF"/>
                </a:bgClr>
              </a:pattFill>
              <a:ln w="12700"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84" name="Freeform 541"/>
              <p:cNvSpPr>
                <a:spLocks/>
              </p:cNvSpPr>
              <p:nvPr/>
            </p:nvSpPr>
            <p:spPr bwMode="auto">
              <a:xfrm rot="-6579413">
                <a:off x="3428" y="3915"/>
                <a:ext cx="1304" cy="431"/>
              </a:xfrm>
              <a:custGeom>
                <a:avLst/>
                <a:gdLst>
                  <a:gd name="T0" fmla="*/ 1049 w 1049"/>
                  <a:gd name="T1" fmla="*/ 0 h 721"/>
                  <a:gd name="T2" fmla="*/ 0 w 1049"/>
                  <a:gd name="T3" fmla="*/ 721 h 721"/>
                </a:gdLst>
                <a:ahLst/>
                <a:cxnLst>
                  <a:cxn ang="0">
                    <a:pos x="T0" y="T1"/>
                  </a:cxn>
                  <a:cxn ang="0">
                    <a:pos x="T2" y="T3"/>
                  </a:cxn>
                </a:cxnLst>
                <a:rect l="0" t="0" r="r" b="b"/>
                <a:pathLst>
                  <a:path w="1049" h="721">
                    <a:moveTo>
                      <a:pt x="1049" y="0"/>
                    </a:moveTo>
                    <a:lnTo>
                      <a:pt x="0" y="721"/>
                    </a:lnTo>
                  </a:path>
                </a:pathLst>
              </a:custGeom>
              <a:noFill/>
              <a:ln w="2857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85" name="Oval 542"/>
              <p:cNvSpPr>
                <a:spLocks noChangeAspect="1" noChangeArrowheads="1"/>
              </p:cNvSpPr>
              <p:nvPr/>
            </p:nvSpPr>
            <p:spPr bwMode="auto">
              <a:xfrm>
                <a:off x="3440" y="4105"/>
                <a:ext cx="36" cy="25"/>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86" name="Freeform 543"/>
              <p:cNvSpPr>
                <a:spLocks/>
              </p:cNvSpPr>
              <p:nvPr/>
            </p:nvSpPr>
            <p:spPr bwMode="auto">
              <a:xfrm>
                <a:off x="3727" y="3107"/>
                <a:ext cx="216" cy="2479"/>
              </a:xfrm>
              <a:custGeom>
                <a:avLst/>
                <a:gdLst>
                  <a:gd name="T0" fmla="*/ 0 w 300"/>
                  <a:gd name="T1" fmla="*/ 0 h 2800"/>
                  <a:gd name="T2" fmla="*/ 300 w 300"/>
                  <a:gd name="T3" fmla="*/ 2800 h 2800"/>
                </a:gdLst>
                <a:ahLst/>
                <a:cxnLst>
                  <a:cxn ang="0">
                    <a:pos x="T0" y="T1"/>
                  </a:cxn>
                  <a:cxn ang="0">
                    <a:pos x="T2" y="T3"/>
                  </a:cxn>
                </a:cxnLst>
                <a:rect l="0" t="0" r="r" b="b"/>
                <a:pathLst>
                  <a:path w="300" h="2800">
                    <a:moveTo>
                      <a:pt x="0" y="0"/>
                    </a:moveTo>
                    <a:lnTo>
                      <a:pt x="300" y="2800"/>
                    </a:lnTo>
                  </a:path>
                </a:pathLst>
              </a:custGeom>
              <a:noFill/>
              <a:ln w="12700" cap="flat" cmpd="sng">
                <a:solidFill>
                  <a:srgbClr val="000000"/>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87" name="Freeform 544"/>
              <p:cNvSpPr>
                <a:spLocks/>
              </p:cNvSpPr>
              <p:nvPr/>
            </p:nvSpPr>
            <p:spPr bwMode="auto">
              <a:xfrm>
                <a:off x="4292" y="3113"/>
                <a:ext cx="192" cy="2457"/>
              </a:xfrm>
              <a:custGeom>
                <a:avLst/>
                <a:gdLst>
                  <a:gd name="T0" fmla="*/ 0 w 266"/>
                  <a:gd name="T1" fmla="*/ 2775 h 2775"/>
                  <a:gd name="T2" fmla="*/ 266 w 266"/>
                  <a:gd name="T3" fmla="*/ 0 h 2775"/>
                </a:gdLst>
                <a:ahLst/>
                <a:cxnLst>
                  <a:cxn ang="0">
                    <a:pos x="T0" y="T1"/>
                  </a:cxn>
                  <a:cxn ang="0">
                    <a:pos x="T2" y="T3"/>
                  </a:cxn>
                </a:cxnLst>
                <a:rect l="0" t="0" r="r" b="b"/>
                <a:pathLst>
                  <a:path w="266" h="2775">
                    <a:moveTo>
                      <a:pt x="0" y="2775"/>
                    </a:moveTo>
                    <a:lnTo>
                      <a:pt x="266"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88" name="Freeform 545"/>
              <p:cNvSpPr>
                <a:spLocks/>
              </p:cNvSpPr>
              <p:nvPr/>
            </p:nvSpPr>
            <p:spPr bwMode="auto">
              <a:xfrm>
                <a:off x="4202" y="4316"/>
                <a:ext cx="84" cy="1264"/>
              </a:xfrm>
              <a:custGeom>
                <a:avLst/>
                <a:gdLst>
                  <a:gd name="T0" fmla="*/ 117 w 117"/>
                  <a:gd name="T1" fmla="*/ 1427 h 1427"/>
                  <a:gd name="T2" fmla="*/ 0 w 117"/>
                  <a:gd name="T3" fmla="*/ 0 h 1427"/>
                </a:gdLst>
                <a:ahLst/>
                <a:cxnLst>
                  <a:cxn ang="0">
                    <a:pos x="T0" y="T1"/>
                  </a:cxn>
                  <a:cxn ang="0">
                    <a:pos x="T2" y="T3"/>
                  </a:cxn>
                </a:cxnLst>
                <a:rect l="0" t="0" r="r" b="b"/>
                <a:pathLst>
                  <a:path w="117" h="1427">
                    <a:moveTo>
                      <a:pt x="117" y="1427"/>
                    </a:moveTo>
                    <a:lnTo>
                      <a:pt x="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89" name="Freeform 546"/>
              <p:cNvSpPr>
                <a:spLocks/>
              </p:cNvSpPr>
              <p:nvPr/>
            </p:nvSpPr>
            <p:spPr bwMode="auto">
              <a:xfrm>
                <a:off x="3940" y="4086"/>
                <a:ext cx="84" cy="1471"/>
              </a:xfrm>
              <a:custGeom>
                <a:avLst/>
                <a:gdLst>
                  <a:gd name="T0" fmla="*/ 116 w 116"/>
                  <a:gd name="T1" fmla="*/ 0 h 1661"/>
                  <a:gd name="T2" fmla="*/ 0 w 116"/>
                  <a:gd name="T3" fmla="*/ 1661 h 1661"/>
                </a:gdLst>
                <a:ahLst/>
                <a:cxnLst>
                  <a:cxn ang="0">
                    <a:pos x="T0" y="T1"/>
                  </a:cxn>
                  <a:cxn ang="0">
                    <a:pos x="T2" y="T3"/>
                  </a:cxn>
                </a:cxnLst>
                <a:rect l="0" t="0" r="r" b="b"/>
                <a:pathLst>
                  <a:path w="116" h="1661">
                    <a:moveTo>
                      <a:pt x="116" y="0"/>
                    </a:moveTo>
                    <a:lnTo>
                      <a:pt x="0" y="1661"/>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90" name="Line 547"/>
              <p:cNvCxnSpPr/>
              <p:nvPr/>
            </p:nvCxnSpPr>
            <p:spPr bwMode="auto">
              <a:xfrm>
                <a:off x="3706" y="5568"/>
                <a:ext cx="898" cy="1"/>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1" name="Line 548"/>
              <p:cNvCxnSpPr/>
              <p:nvPr/>
            </p:nvCxnSpPr>
            <p:spPr bwMode="auto">
              <a:xfrm>
                <a:off x="5100" y="3799"/>
                <a:ext cx="0" cy="88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2" name="Line 549"/>
              <p:cNvCxnSpPr/>
              <p:nvPr/>
            </p:nvCxnSpPr>
            <p:spPr bwMode="auto">
              <a:xfrm flipH="1" flipV="1">
                <a:off x="3789" y="3718"/>
                <a:ext cx="1287" cy="21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3" name="Line 550"/>
              <p:cNvCxnSpPr/>
              <p:nvPr/>
            </p:nvCxnSpPr>
            <p:spPr bwMode="auto">
              <a:xfrm flipH="1">
                <a:off x="4379" y="4494"/>
                <a:ext cx="708" cy="27"/>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4" name="Line 551"/>
              <p:cNvCxnSpPr/>
              <p:nvPr/>
            </p:nvCxnSpPr>
            <p:spPr bwMode="auto">
              <a:xfrm flipV="1">
                <a:off x="4124" y="3080"/>
                <a:ext cx="0" cy="2477"/>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95" name="Line 552"/>
              <p:cNvCxnSpPr/>
              <p:nvPr/>
            </p:nvCxnSpPr>
            <p:spPr bwMode="auto">
              <a:xfrm>
                <a:off x="3556" y="3107"/>
                <a:ext cx="110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96" name="Freeform 553"/>
              <p:cNvSpPr>
                <a:spLocks/>
              </p:cNvSpPr>
              <p:nvPr/>
            </p:nvSpPr>
            <p:spPr bwMode="auto">
              <a:xfrm rot="-4448773">
                <a:off x="4317" y="4778"/>
                <a:ext cx="77" cy="1"/>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7" name="Freeform 554"/>
              <p:cNvSpPr>
                <a:spLocks/>
              </p:cNvSpPr>
              <p:nvPr/>
            </p:nvSpPr>
            <p:spPr bwMode="auto">
              <a:xfrm rot="6033371">
                <a:off x="3937" y="4938"/>
                <a:ext cx="77" cy="1"/>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8" name="Freeform 555"/>
              <p:cNvSpPr>
                <a:spLocks/>
              </p:cNvSpPr>
              <p:nvPr/>
            </p:nvSpPr>
            <p:spPr bwMode="auto">
              <a:xfrm rot="5101924">
                <a:off x="4197" y="4968"/>
                <a:ext cx="77" cy="1"/>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99" name="Freeform 556"/>
              <p:cNvSpPr>
                <a:spLocks/>
              </p:cNvSpPr>
              <p:nvPr/>
            </p:nvSpPr>
            <p:spPr bwMode="auto">
              <a:xfrm rot="-6051286">
                <a:off x="3827" y="4688"/>
                <a:ext cx="77" cy="1"/>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0" name="Freeform 557"/>
              <p:cNvSpPr>
                <a:spLocks/>
              </p:cNvSpPr>
              <p:nvPr/>
            </p:nvSpPr>
            <p:spPr bwMode="auto">
              <a:xfrm rot="-10253503">
                <a:off x="4597" y="3858"/>
                <a:ext cx="77" cy="1"/>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01" name="Freeform 558"/>
              <p:cNvSpPr>
                <a:spLocks/>
              </p:cNvSpPr>
              <p:nvPr/>
            </p:nvSpPr>
            <p:spPr bwMode="auto">
              <a:xfrm rot="10800000">
                <a:off x="4657" y="4518"/>
                <a:ext cx="77" cy="1"/>
              </a:xfrm>
              <a:custGeom>
                <a:avLst/>
                <a:gdLst>
                  <a:gd name="T0" fmla="*/ 0 w 77"/>
                  <a:gd name="T1" fmla="*/ 0 h 1"/>
                  <a:gd name="T2" fmla="*/ 77 w 77"/>
                  <a:gd name="T3" fmla="*/ 1 h 1"/>
                </a:gdLst>
                <a:ahLst/>
                <a:cxnLst>
                  <a:cxn ang="0">
                    <a:pos x="T0" y="T1"/>
                  </a:cxn>
                  <a:cxn ang="0">
                    <a:pos x="T2" y="T3"/>
                  </a:cxn>
                </a:cxnLst>
                <a:rect l="0" t="0" r="r" b="b"/>
                <a:pathLst>
                  <a:path w="77" h="1">
                    <a:moveTo>
                      <a:pt x="0" y="0"/>
                    </a:moveTo>
                    <a:lnTo>
                      <a:pt x="77" y="1"/>
                    </a:lnTo>
                  </a:path>
                </a:pathLst>
              </a:custGeom>
              <a:noFill/>
              <a:ln w="9525" cap="flat" cmpd="sng">
                <a:solidFill>
                  <a:srgbClr val="000000"/>
                </a:solidFill>
                <a:prstDash val="solid"/>
                <a:round/>
                <a:headEnd type="none" w="med" len="me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grpSp>
          <p:nvGrpSpPr>
            <p:cNvPr id="13" name="Group 559"/>
            <p:cNvGrpSpPr>
              <a:grpSpLocks noChangeAspect="1"/>
            </p:cNvGrpSpPr>
            <p:nvPr/>
          </p:nvGrpSpPr>
          <p:grpSpPr bwMode="auto">
            <a:xfrm>
              <a:off x="2879090" y="2643505"/>
              <a:ext cx="55245" cy="349250"/>
              <a:chOff x="4585" y="8650"/>
              <a:chExt cx="329" cy="2078"/>
            </a:xfrm>
          </p:grpSpPr>
          <p:sp>
            <p:nvSpPr>
              <p:cNvPr id="81" name="Arc 560"/>
              <p:cNvSpPr>
                <a:spLocks noChangeAspect="1"/>
              </p:cNvSpPr>
              <p:nvPr/>
            </p:nvSpPr>
            <p:spPr bwMode="auto">
              <a:xfrm>
                <a:off x="4644" y="8650"/>
                <a:ext cx="270" cy="2077"/>
              </a:xfrm>
              <a:custGeom>
                <a:avLst/>
                <a:gdLst>
                  <a:gd name="G0" fmla="+- 0 0 0"/>
                  <a:gd name="G1" fmla="+- 19878 0 0"/>
                  <a:gd name="G2" fmla="+- 21600 0 0"/>
                  <a:gd name="T0" fmla="*/ 8452 w 21600"/>
                  <a:gd name="T1" fmla="*/ 0 h 40132"/>
                  <a:gd name="T2" fmla="*/ 7505 w 21600"/>
                  <a:gd name="T3" fmla="*/ 40132 h 40132"/>
                  <a:gd name="T4" fmla="*/ 0 w 21600"/>
                  <a:gd name="T5" fmla="*/ 19878 h 40132"/>
                </a:gdLst>
                <a:ahLst/>
                <a:cxnLst>
                  <a:cxn ang="0">
                    <a:pos x="T0" y="T1"/>
                  </a:cxn>
                  <a:cxn ang="0">
                    <a:pos x="T2" y="T3"/>
                  </a:cxn>
                  <a:cxn ang="0">
                    <a:pos x="T4" y="T5"/>
                  </a:cxn>
                </a:cxnLst>
                <a:rect l="0" t="0" r="r" b="b"/>
                <a:pathLst>
                  <a:path w="21600" h="40132" fill="none" extrusionOk="0">
                    <a:moveTo>
                      <a:pt x="8451" y="0"/>
                    </a:moveTo>
                    <a:cubicBezTo>
                      <a:pt x="16424" y="3390"/>
                      <a:pt x="21600" y="11214"/>
                      <a:pt x="21600" y="19878"/>
                    </a:cubicBezTo>
                    <a:cubicBezTo>
                      <a:pt x="21600" y="28912"/>
                      <a:pt x="15976" y="36993"/>
                      <a:pt x="7505" y="40132"/>
                    </a:cubicBezTo>
                  </a:path>
                  <a:path w="21600" h="40132" stroke="0" extrusionOk="0">
                    <a:moveTo>
                      <a:pt x="8451" y="0"/>
                    </a:moveTo>
                    <a:cubicBezTo>
                      <a:pt x="16424" y="3390"/>
                      <a:pt x="21600" y="11214"/>
                      <a:pt x="21600" y="19878"/>
                    </a:cubicBezTo>
                    <a:cubicBezTo>
                      <a:pt x="21600" y="28912"/>
                      <a:pt x="15976" y="36993"/>
                      <a:pt x="7505" y="40132"/>
                    </a:cubicBezTo>
                    <a:lnTo>
                      <a:pt x="0" y="19878"/>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82" name="Arc 561"/>
              <p:cNvSpPr>
                <a:spLocks noChangeAspect="1"/>
              </p:cNvSpPr>
              <p:nvPr/>
            </p:nvSpPr>
            <p:spPr bwMode="auto">
              <a:xfrm flipH="1">
                <a:off x="4585" y="8651"/>
                <a:ext cx="270" cy="2077"/>
              </a:xfrm>
              <a:custGeom>
                <a:avLst/>
                <a:gdLst>
                  <a:gd name="G0" fmla="+- 0 0 0"/>
                  <a:gd name="G1" fmla="+- 19878 0 0"/>
                  <a:gd name="G2" fmla="+- 21600 0 0"/>
                  <a:gd name="T0" fmla="*/ 8452 w 21600"/>
                  <a:gd name="T1" fmla="*/ 0 h 40132"/>
                  <a:gd name="T2" fmla="*/ 7505 w 21600"/>
                  <a:gd name="T3" fmla="*/ 40132 h 40132"/>
                  <a:gd name="T4" fmla="*/ 0 w 21600"/>
                  <a:gd name="T5" fmla="*/ 19878 h 40132"/>
                </a:gdLst>
                <a:ahLst/>
                <a:cxnLst>
                  <a:cxn ang="0">
                    <a:pos x="T0" y="T1"/>
                  </a:cxn>
                  <a:cxn ang="0">
                    <a:pos x="T2" y="T3"/>
                  </a:cxn>
                  <a:cxn ang="0">
                    <a:pos x="T4" y="T5"/>
                  </a:cxn>
                </a:cxnLst>
                <a:rect l="0" t="0" r="r" b="b"/>
                <a:pathLst>
                  <a:path w="21600" h="40132" fill="none" extrusionOk="0">
                    <a:moveTo>
                      <a:pt x="8451" y="0"/>
                    </a:moveTo>
                    <a:cubicBezTo>
                      <a:pt x="16424" y="3390"/>
                      <a:pt x="21600" y="11214"/>
                      <a:pt x="21600" y="19878"/>
                    </a:cubicBezTo>
                    <a:cubicBezTo>
                      <a:pt x="21600" y="28912"/>
                      <a:pt x="15976" y="36993"/>
                      <a:pt x="7505" y="40132"/>
                    </a:cubicBezTo>
                  </a:path>
                  <a:path w="21600" h="40132" stroke="0" extrusionOk="0">
                    <a:moveTo>
                      <a:pt x="8451" y="0"/>
                    </a:moveTo>
                    <a:cubicBezTo>
                      <a:pt x="16424" y="3390"/>
                      <a:pt x="21600" y="11214"/>
                      <a:pt x="21600" y="19878"/>
                    </a:cubicBezTo>
                    <a:cubicBezTo>
                      <a:pt x="21600" y="28912"/>
                      <a:pt x="15976" y="36993"/>
                      <a:pt x="7505" y="40132"/>
                    </a:cubicBezTo>
                    <a:lnTo>
                      <a:pt x="0" y="19878"/>
                    </a:lnTo>
                    <a:close/>
                  </a:path>
                </a:pathLst>
              </a:cu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cxnSp>
          <p:nvCxnSpPr>
            <p:cNvPr id="14" name="Line 562"/>
            <p:cNvCxnSpPr/>
            <p:nvPr/>
          </p:nvCxnSpPr>
          <p:spPr bwMode="auto">
            <a:xfrm>
              <a:off x="4545330" y="2188845"/>
              <a:ext cx="1111250" cy="190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5" name="Line 563"/>
            <p:cNvCxnSpPr/>
            <p:nvPr/>
          </p:nvCxnSpPr>
          <p:spPr bwMode="auto">
            <a:xfrm>
              <a:off x="4735830" y="3769995"/>
              <a:ext cx="743585" cy="635"/>
            </a:xfrm>
            <a:prstGeom prst="line">
              <a:avLst/>
            </a:prstGeom>
            <a:noFill/>
            <a:ln w="285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6" name="Freeform 564"/>
            <p:cNvSpPr>
              <a:spLocks/>
            </p:cNvSpPr>
            <p:nvPr/>
          </p:nvSpPr>
          <p:spPr bwMode="auto">
            <a:xfrm>
              <a:off x="5082540" y="3602990"/>
              <a:ext cx="118745" cy="559435"/>
            </a:xfrm>
            <a:custGeom>
              <a:avLst/>
              <a:gdLst>
                <a:gd name="T0" fmla="*/ 0 w 187"/>
                <a:gd name="T1" fmla="*/ 964 h 964"/>
                <a:gd name="T2" fmla="*/ 187 w 187"/>
                <a:gd name="T3" fmla="*/ 0 h 964"/>
              </a:gdLst>
              <a:ahLst/>
              <a:cxnLst>
                <a:cxn ang="0">
                  <a:pos x="T0" y="T1"/>
                </a:cxn>
                <a:cxn ang="0">
                  <a:pos x="T2" y="T3"/>
                </a:cxn>
              </a:cxnLst>
              <a:rect l="0" t="0" r="r" b="b"/>
              <a:pathLst>
                <a:path w="187" h="964">
                  <a:moveTo>
                    <a:pt x="0" y="964"/>
                  </a:moveTo>
                  <a:lnTo>
                    <a:pt x="187"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7" name="Freeform 565"/>
            <p:cNvSpPr>
              <a:spLocks/>
            </p:cNvSpPr>
            <p:nvPr/>
          </p:nvSpPr>
          <p:spPr bwMode="auto">
            <a:xfrm>
              <a:off x="4981575" y="3622675"/>
              <a:ext cx="111760" cy="547370"/>
            </a:xfrm>
            <a:custGeom>
              <a:avLst/>
              <a:gdLst>
                <a:gd name="T0" fmla="*/ 0 w 176"/>
                <a:gd name="T1" fmla="*/ 0 h 943"/>
                <a:gd name="T2" fmla="*/ 176 w 176"/>
                <a:gd name="T3" fmla="*/ 943 h 943"/>
              </a:gdLst>
              <a:ahLst/>
              <a:cxnLst>
                <a:cxn ang="0">
                  <a:pos x="T0" y="T1"/>
                </a:cxn>
                <a:cxn ang="0">
                  <a:pos x="T2" y="T3"/>
                </a:cxn>
              </a:cxnLst>
              <a:rect l="0" t="0" r="r" b="b"/>
              <a:pathLst>
                <a:path w="176" h="943">
                  <a:moveTo>
                    <a:pt x="0" y="0"/>
                  </a:moveTo>
                  <a:lnTo>
                    <a:pt x="176" y="943"/>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8" name="Oval 566"/>
            <p:cNvSpPr>
              <a:spLocks noChangeAspect="1" noChangeArrowheads="1"/>
            </p:cNvSpPr>
            <p:nvPr/>
          </p:nvSpPr>
          <p:spPr bwMode="auto">
            <a:xfrm>
              <a:off x="5043805" y="2465070"/>
              <a:ext cx="63500" cy="57785"/>
            </a:xfrm>
            <a:prstGeom prst="ellipse">
              <a:avLst/>
            </a:prstGeom>
            <a:solidFill>
              <a:srgbClr val="000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19" name="Oval 567"/>
            <p:cNvSpPr>
              <a:spLocks noChangeAspect="1" noChangeArrowheads="1"/>
            </p:cNvSpPr>
            <p:nvPr/>
          </p:nvSpPr>
          <p:spPr bwMode="auto">
            <a:xfrm>
              <a:off x="5059045" y="4362450"/>
              <a:ext cx="63500" cy="57785"/>
            </a:xfrm>
            <a:prstGeom prst="ellipse">
              <a:avLst/>
            </a:prstGeom>
            <a:solidFill>
              <a:srgbClr val="000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0" name="Oval 568"/>
            <p:cNvSpPr>
              <a:spLocks noChangeAspect="1" noChangeArrowheads="1"/>
            </p:cNvSpPr>
            <p:nvPr/>
          </p:nvSpPr>
          <p:spPr bwMode="auto">
            <a:xfrm>
              <a:off x="5058410" y="4138930"/>
              <a:ext cx="63500" cy="59690"/>
            </a:xfrm>
            <a:prstGeom prst="ellipse">
              <a:avLst/>
            </a:prstGeom>
            <a:solidFill>
              <a:srgbClr val="000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1" name="Freeform 569"/>
            <p:cNvSpPr>
              <a:spLocks/>
            </p:cNvSpPr>
            <p:nvPr/>
          </p:nvSpPr>
          <p:spPr bwMode="auto">
            <a:xfrm>
              <a:off x="5088890" y="3778250"/>
              <a:ext cx="130175" cy="618490"/>
            </a:xfrm>
            <a:custGeom>
              <a:avLst/>
              <a:gdLst>
                <a:gd name="T0" fmla="*/ 0 w 205"/>
                <a:gd name="T1" fmla="*/ 742 h 742"/>
                <a:gd name="T2" fmla="*/ 205 w 205"/>
                <a:gd name="T3" fmla="*/ 0 h 742"/>
              </a:gdLst>
              <a:ahLst/>
              <a:cxnLst>
                <a:cxn ang="0">
                  <a:pos x="T0" y="T1"/>
                </a:cxn>
                <a:cxn ang="0">
                  <a:pos x="T2" y="T3"/>
                </a:cxn>
              </a:cxnLst>
              <a:rect l="0" t="0" r="r" b="b"/>
              <a:pathLst>
                <a:path w="205" h="742">
                  <a:moveTo>
                    <a:pt x="0" y="742"/>
                  </a:moveTo>
                  <a:lnTo>
                    <a:pt x="205"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22" name="Freeform 570"/>
            <p:cNvSpPr>
              <a:spLocks/>
            </p:cNvSpPr>
            <p:nvPr/>
          </p:nvSpPr>
          <p:spPr bwMode="auto">
            <a:xfrm>
              <a:off x="4963160" y="3789680"/>
              <a:ext cx="135890" cy="617855"/>
            </a:xfrm>
            <a:custGeom>
              <a:avLst/>
              <a:gdLst>
                <a:gd name="T0" fmla="*/ 214 w 214"/>
                <a:gd name="T1" fmla="*/ 741 h 741"/>
                <a:gd name="T2" fmla="*/ 0 w 214"/>
                <a:gd name="T3" fmla="*/ 0 h 741"/>
              </a:gdLst>
              <a:ahLst/>
              <a:cxnLst>
                <a:cxn ang="0">
                  <a:pos x="T0" y="T1"/>
                </a:cxn>
                <a:cxn ang="0">
                  <a:pos x="T2" y="T3"/>
                </a:cxn>
              </a:cxnLst>
              <a:rect l="0" t="0" r="r" b="b"/>
              <a:pathLst>
                <a:path w="214" h="741">
                  <a:moveTo>
                    <a:pt x="214" y="741"/>
                  </a:moveTo>
                  <a:lnTo>
                    <a:pt x="0" y="0"/>
                  </a:lnTo>
                </a:path>
              </a:pathLst>
            </a:custGeom>
            <a:noFill/>
            <a:ln w="12700" cap="flat" cmpd="sng">
              <a:solidFill>
                <a:srgbClr val="000000"/>
              </a:solidFill>
              <a:prstDash val="dash"/>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nvGrpSpPr>
            <p:cNvPr id="23" name="Group 571"/>
            <p:cNvGrpSpPr>
              <a:grpSpLocks/>
            </p:cNvGrpSpPr>
            <p:nvPr/>
          </p:nvGrpSpPr>
          <p:grpSpPr bwMode="auto">
            <a:xfrm>
              <a:off x="4537710" y="3624781"/>
              <a:ext cx="148590" cy="143444"/>
              <a:chOff x="5169" y="5328"/>
              <a:chExt cx="299" cy="329"/>
            </a:xfrm>
          </p:grpSpPr>
          <p:cxnSp>
            <p:nvCxnSpPr>
              <p:cNvPr id="79" name="Line 572"/>
              <p:cNvCxnSpPr/>
              <p:nvPr/>
            </p:nvCxnSpPr>
            <p:spPr bwMode="auto">
              <a:xfrm>
                <a:off x="5169" y="5328"/>
                <a:ext cx="299" cy="1"/>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0" name="Line 573"/>
              <p:cNvCxnSpPr/>
              <p:nvPr/>
            </p:nvCxnSpPr>
            <p:spPr bwMode="auto">
              <a:xfrm>
                <a:off x="5169" y="5655"/>
                <a:ext cx="299" cy="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4" name="Freeform 574"/>
            <p:cNvSpPr>
              <a:spLocks/>
            </p:cNvSpPr>
            <p:nvPr/>
          </p:nvSpPr>
          <p:spPr bwMode="auto">
            <a:xfrm>
              <a:off x="4689475" y="2199640"/>
              <a:ext cx="288925" cy="1427480"/>
            </a:xfrm>
            <a:custGeom>
              <a:avLst/>
              <a:gdLst>
                <a:gd name="T0" fmla="*/ 0 w 455"/>
                <a:gd name="T1" fmla="*/ 0 h 2454"/>
                <a:gd name="T2" fmla="*/ 455 w 455"/>
                <a:gd name="T3" fmla="*/ 2454 h 2454"/>
              </a:gdLst>
              <a:ahLst/>
              <a:cxnLst>
                <a:cxn ang="0">
                  <a:pos x="T0" y="T1"/>
                </a:cxn>
                <a:cxn ang="0">
                  <a:pos x="T2" y="T3"/>
                </a:cxn>
              </a:cxnLst>
              <a:rect l="0" t="0" r="r" b="b"/>
              <a:pathLst>
                <a:path w="455" h="2454">
                  <a:moveTo>
                    <a:pt x="0" y="0"/>
                  </a:moveTo>
                  <a:lnTo>
                    <a:pt x="455" y="2454"/>
                  </a:lnTo>
                </a:path>
              </a:pathLst>
            </a:custGeom>
            <a:noFill/>
            <a:ln w="12700" cap="flat" cmpd="sng">
              <a:solidFill>
                <a:srgbClr val="000000"/>
              </a:solidFill>
              <a:prstDash val="solid"/>
              <a:round/>
              <a:headEnd type="triangl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5" name="Freeform 575"/>
            <p:cNvSpPr>
              <a:spLocks/>
            </p:cNvSpPr>
            <p:nvPr/>
          </p:nvSpPr>
          <p:spPr bwMode="auto">
            <a:xfrm>
              <a:off x="5200650" y="2195195"/>
              <a:ext cx="293370" cy="1431925"/>
            </a:xfrm>
            <a:custGeom>
              <a:avLst/>
              <a:gdLst>
                <a:gd name="T0" fmla="*/ 0 w 462"/>
                <a:gd name="T1" fmla="*/ 2462 h 2462"/>
                <a:gd name="T2" fmla="*/ 462 w 462"/>
                <a:gd name="T3" fmla="*/ 0 h 2462"/>
              </a:gdLst>
              <a:ahLst/>
              <a:cxnLst>
                <a:cxn ang="0">
                  <a:pos x="T0" y="T1"/>
                </a:cxn>
                <a:cxn ang="0">
                  <a:pos x="T2" y="T3"/>
                </a:cxn>
              </a:cxnLst>
              <a:rect l="0" t="0" r="r" b="b"/>
              <a:pathLst>
                <a:path w="462" h="2462">
                  <a:moveTo>
                    <a:pt x="0" y="2462"/>
                  </a:moveTo>
                  <a:lnTo>
                    <a:pt x="462" y="0"/>
                  </a:lnTo>
                </a:path>
              </a:pathLst>
            </a:custGeom>
            <a:noFill/>
            <a:ln w="12700" cap="flat"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6" name="Freeform 576"/>
            <p:cNvSpPr>
              <a:spLocks/>
            </p:cNvSpPr>
            <p:nvPr/>
          </p:nvSpPr>
          <p:spPr bwMode="auto">
            <a:xfrm>
              <a:off x="5093335" y="2517775"/>
              <a:ext cx="123825" cy="1259205"/>
            </a:xfrm>
            <a:custGeom>
              <a:avLst/>
              <a:gdLst>
                <a:gd name="T0" fmla="*/ 195 w 195"/>
                <a:gd name="T1" fmla="*/ 2166 h 2166"/>
                <a:gd name="T2" fmla="*/ 0 w 195"/>
                <a:gd name="T3" fmla="*/ 0 h 2166"/>
              </a:gdLst>
              <a:ahLst/>
              <a:cxnLst>
                <a:cxn ang="0">
                  <a:pos x="T0" y="T1"/>
                </a:cxn>
                <a:cxn ang="0">
                  <a:pos x="T2" y="T3"/>
                </a:cxn>
              </a:cxnLst>
              <a:rect l="0" t="0" r="r" b="b"/>
              <a:pathLst>
                <a:path w="195" h="2166">
                  <a:moveTo>
                    <a:pt x="195" y="2166"/>
                  </a:moveTo>
                  <a:lnTo>
                    <a:pt x="0" y="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7" name="Freeform 577"/>
            <p:cNvSpPr>
              <a:spLocks/>
            </p:cNvSpPr>
            <p:nvPr/>
          </p:nvSpPr>
          <p:spPr bwMode="auto">
            <a:xfrm>
              <a:off x="4978400" y="2510790"/>
              <a:ext cx="90170" cy="1251585"/>
            </a:xfrm>
            <a:custGeom>
              <a:avLst/>
              <a:gdLst>
                <a:gd name="T0" fmla="*/ 142 w 142"/>
                <a:gd name="T1" fmla="*/ 0 h 2153"/>
                <a:gd name="T2" fmla="*/ 0 w 142"/>
                <a:gd name="T3" fmla="*/ 2153 h 2153"/>
              </a:gdLst>
              <a:ahLst/>
              <a:cxnLst>
                <a:cxn ang="0">
                  <a:pos x="T0" y="T1"/>
                </a:cxn>
                <a:cxn ang="0">
                  <a:pos x="T2" y="T3"/>
                </a:cxn>
              </a:cxnLst>
              <a:rect l="0" t="0" r="r" b="b"/>
              <a:pathLst>
                <a:path w="142" h="2153">
                  <a:moveTo>
                    <a:pt x="142" y="0"/>
                  </a:moveTo>
                  <a:lnTo>
                    <a:pt x="0" y="2153"/>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28" name="Line 578"/>
            <p:cNvCxnSpPr/>
            <p:nvPr/>
          </p:nvCxnSpPr>
          <p:spPr bwMode="auto">
            <a:xfrm>
              <a:off x="4735830" y="3620770"/>
              <a:ext cx="768350" cy="635"/>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579"/>
            <p:cNvCxnSpPr/>
            <p:nvPr/>
          </p:nvCxnSpPr>
          <p:spPr bwMode="auto">
            <a:xfrm flipV="1">
              <a:off x="5084445" y="2173605"/>
              <a:ext cx="635" cy="23812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580"/>
            <p:cNvCxnSpPr/>
            <p:nvPr/>
          </p:nvCxnSpPr>
          <p:spPr bwMode="auto">
            <a:xfrm flipV="1">
              <a:off x="5225415" y="2193290"/>
              <a:ext cx="330835" cy="1576705"/>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Line 581"/>
            <p:cNvCxnSpPr/>
            <p:nvPr/>
          </p:nvCxnSpPr>
          <p:spPr bwMode="auto">
            <a:xfrm flipH="1" flipV="1">
              <a:off x="4619625" y="2193925"/>
              <a:ext cx="334010" cy="156083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2" name="Line 582"/>
            <p:cNvCxnSpPr/>
            <p:nvPr/>
          </p:nvCxnSpPr>
          <p:spPr bwMode="auto">
            <a:xfrm>
              <a:off x="5342255" y="3001645"/>
              <a:ext cx="397510" cy="635"/>
            </a:xfrm>
            <a:prstGeom prst="line">
              <a:avLst/>
            </a:prstGeom>
            <a:noFill/>
            <a:ln w="28575" cap="rnd">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3" name="Line 583"/>
            <p:cNvCxnSpPr/>
            <p:nvPr/>
          </p:nvCxnSpPr>
          <p:spPr bwMode="auto">
            <a:xfrm>
              <a:off x="4494530" y="3475990"/>
              <a:ext cx="635" cy="131445"/>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Line 584"/>
            <p:cNvCxnSpPr/>
            <p:nvPr/>
          </p:nvCxnSpPr>
          <p:spPr bwMode="auto">
            <a:xfrm flipV="1">
              <a:off x="4494530" y="3809365"/>
              <a:ext cx="635" cy="131445"/>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5" name="Text Box 585"/>
            <p:cNvSpPr txBox="1">
              <a:spLocks noChangeArrowheads="1"/>
            </p:cNvSpPr>
            <p:nvPr/>
          </p:nvSpPr>
          <p:spPr bwMode="auto">
            <a:xfrm>
              <a:off x="4274185" y="3618865"/>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Δd</a:t>
              </a:r>
              <a:endParaRPr lang="el-GR" sz="1100" dirty="0">
                <a:effectLst/>
                <a:latin typeface="Arial"/>
                <a:ea typeface="Times New Roman"/>
                <a:cs typeface="Times New Roman"/>
              </a:endParaRPr>
            </a:p>
          </p:txBody>
        </p:sp>
        <p:cxnSp>
          <p:nvCxnSpPr>
            <p:cNvPr id="36" name="Line 586"/>
            <p:cNvCxnSpPr/>
            <p:nvPr/>
          </p:nvCxnSpPr>
          <p:spPr bwMode="auto">
            <a:xfrm>
              <a:off x="5659755" y="3033395"/>
              <a:ext cx="3175" cy="73342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Line 587"/>
            <p:cNvCxnSpPr/>
            <p:nvPr/>
          </p:nvCxnSpPr>
          <p:spPr bwMode="auto">
            <a:xfrm>
              <a:off x="5474970" y="3030220"/>
              <a:ext cx="2540" cy="56832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8" name="Text Box 588"/>
            <p:cNvSpPr txBox="1">
              <a:spLocks noChangeArrowheads="1"/>
            </p:cNvSpPr>
            <p:nvPr/>
          </p:nvSpPr>
          <p:spPr bwMode="auto">
            <a:xfrm>
              <a:off x="5565140" y="3395980"/>
              <a:ext cx="189230" cy="1797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39" name="Text Box 589"/>
            <p:cNvSpPr txBox="1">
              <a:spLocks noChangeArrowheads="1"/>
            </p:cNvSpPr>
            <p:nvPr/>
          </p:nvSpPr>
          <p:spPr bwMode="auto">
            <a:xfrm>
              <a:off x="4613910" y="3369945"/>
              <a:ext cx="24193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sp>
          <p:nvSpPr>
            <p:cNvPr id="40" name="Text Box 590"/>
            <p:cNvSpPr txBox="1">
              <a:spLocks noChangeArrowheads="1"/>
            </p:cNvSpPr>
            <p:nvPr/>
          </p:nvSpPr>
          <p:spPr bwMode="auto">
            <a:xfrm>
              <a:off x="4613910" y="3818890"/>
              <a:ext cx="24193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sp>
          <p:nvSpPr>
            <p:cNvPr id="41" name="Text Box 591"/>
            <p:cNvSpPr txBox="1">
              <a:spLocks noChangeArrowheads="1"/>
            </p:cNvSpPr>
            <p:nvPr/>
          </p:nvSpPr>
          <p:spPr bwMode="auto">
            <a:xfrm>
              <a:off x="5362575" y="3218180"/>
              <a:ext cx="226695" cy="17526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42" name="Text Box 592"/>
            <p:cNvSpPr txBox="1">
              <a:spLocks noChangeArrowheads="1"/>
            </p:cNvSpPr>
            <p:nvPr/>
          </p:nvSpPr>
          <p:spPr bwMode="auto">
            <a:xfrm>
              <a:off x="5190490" y="4025900"/>
              <a:ext cx="197485" cy="237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endParaRPr lang="en-US" sz="1200" dirty="0">
                <a:effectLst/>
                <a:latin typeface="Arial"/>
                <a:ea typeface="Times New Roman"/>
                <a:cs typeface="Times New Roman"/>
              </a:endParaRPr>
            </a:p>
          </p:txBody>
        </p:sp>
        <p:sp>
          <p:nvSpPr>
            <p:cNvPr id="43" name="Text Box 593"/>
            <p:cNvSpPr txBox="1">
              <a:spLocks noChangeArrowheads="1"/>
            </p:cNvSpPr>
            <p:nvPr/>
          </p:nvSpPr>
          <p:spPr bwMode="auto">
            <a:xfrm>
              <a:off x="5173980" y="4264660"/>
              <a:ext cx="222250" cy="237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endParaRPr lang="en-US" sz="1200" dirty="0">
                <a:effectLst/>
                <a:latin typeface="Arial"/>
                <a:ea typeface="Times New Roman"/>
                <a:cs typeface="Times New Roman"/>
              </a:endParaRPr>
            </a:p>
          </p:txBody>
        </p:sp>
        <p:cxnSp>
          <p:nvCxnSpPr>
            <p:cNvPr id="44" name="Line 594"/>
            <p:cNvCxnSpPr/>
            <p:nvPr/>
          </p:nvCxnSpPr>
          <p:spPr bwMode="auto">
            <a:xfrm>
              <a:off x="4846320" y="4165600"/>
              <a:ext cx="148590" cy="6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5" name="Line 595"/>
            <p:cNvCxnSpPr/>
            <p:nvPr/>
          </p:nvCxnSpPr>
          <p:spPr bwMode="auto">
            <a:xfrm>
              <a:off x="4846320" y="4391025"/>
              <a:ext cx="148590" cy="63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Text Box 596"/>
            <p:cNvSpPr txBox="1">
              <a:spLocks noChangeArrowheads="1"/>
            </p:cNvSpPr>
            <p:nvPr/>
          </p:nvSpPr>
          <p:spPr bwMode="auto">
            <a:xfrm>
              <a:off x="4582795" y="4191635"/>
              <a:ext cx="28702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2Δd</a:t>
              </a:r>
              <a:endParaRPr lang="el-GR" sz="1100" dirty="0">
                <a:effectLst/>
                <a:latin typeface="Arial"/>
                <a:ea typeface="Times New Roman"/>
                <a:cs typeface="Times New Roman"/>
              </a:endParaRPr>
            </a:p>
          </p:txBody>
        </p:sp>
        <p:cxnSp>
          <p:nvCxnSpPr>
            <p:cNvPr id="47" name="Line 597"/>
            <p:cNvCxnSpPr/>
            <p:nvPr/>
          </p:nvCxnSpPr>
          <p:spPr bwMode="auto">
            <a:xfrm>
              <a:off x="4926965" y="4032250"/>
              <a:ext cx="635" cy="131445"/>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8" name="Line 598"/>
            <p:cNvCxnSpPr/>
            <p:nvPr/>
          </p:nvCxnSpPr>
          <p:spPr bwMode="auto">
            <a:xfrm flipV="1">
              <a:off x="4926965" y="4406900"/>
              <a:ext cx="635" cy="131445"/>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Text Box 599"/>
            <p:cNvSpPr txBox="1">
              <a:spLocks noChangeArrowheads="1"/>
            </p:cNvSpPr>
            <p:nvPr/>
          </p:nvSpPr>
          <p:spPr bwMode="auto">
            <a:xfrm>
              <a:off x="3016250" y="2026285"/>
              <a:ext cx="154305" cy="13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50" name="Text Box 600"/>
            <p:cNvSpPr txBox="1">
              <a:spLocks noChangeArrowheads="1"/>
            </p:cNvSpPr>
            <p:nvPr/>
          </p:nvSpPr>
          <p:spPr bwMode="auto">
            <a:xfrm>
              <a:off x="5511165" y="2788920"/>
              <a:ext cx="319405" cy="18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Δ.Δ</a:t>
              </a:r>
              <a:endParaRPr lang="el-GR" sz="1100" dirty="0">
                <a:effectLst/>
                <a:latin typeface="Arial"/>
                <a:ea typeface="Times New Roman"/>
                <a:cs typeface="Times New Roman"/>
              </a:endParaRPr>
            </a:p>
          </p:txBody>
        </p:sp>
        <p:sp>
          <p:nvSpPr>
            <p:cNvPr id="51" name="Text Box 601"/>
            <p:cNvSpPr txBox="1">
              <a:spLocks noChangeArrowheads="1"/>
            </p:cNvSpPr>
            <p:nvPr/>
          </p:nvSpPr>
          <p:spPr bwMode="auto">
            <a:xfrm>
              <a:off x="6068695" y="2129790"/>
              <a:ext cx="154305" cy="13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52" name="Text Box 602"/>
            <p:cNvSpPr txBox="1">
              <a:spLocks noChangeArrowheads="1"/>
            </p:cNvSpPr>
            <p:nvPr/>
          </p:nvSpPr>
          <p:spPr bwMode="auto">
            <a:xfrm>
              <a:off x="4375785" y="2026285"/>
              <a:ext cx="154305" cy="13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53" name="Text Box 604"/>
            <p:cNvSpPr txBox="1">
              <a:spLocks noChangeArrowheads="1"/>
            </p:cNvSpPr>
            <p:nvPr/>
          </p:nvSpPr>
          <p:spPr bwMode="auto">
            <a:xfrm>
              <a:off x="3423920" y="3890010"/>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54" name="Text Box 605"/>
            <p:cNvSpPr txBox="1">
              <a:spLocks noChangeArrowheads="1"/>
            </p:cNvSpPr>
            <p:nvPr/>
          </p:nvSpPr>
          <p:spPr bwMode="auto">
            <a:xfrm>
              <a:off x="4885690" y="4664075"/>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(β)</a:t>
              </a:r>
              <a:endParaRPr lang="el-GR" sz="1100" dirty="0">
                <a:effectLst/>
                <a:latin typeface="Arial"/>
                <a:ea typeface="Times New Roman"/>
                <a:cs typeface="Times New Roman"/>
              </a:endParaRPr>
            </a:p>
          </p:txBody>
        </p:sp>
        <p:sp>
          <p:nvSpPr>
            <p:cNvPr id="55" name="Text Box 606"/>
            <p:cNvSpPr txBox="1">
              <a:spLocks noChangeArrowheads="1"/>
            </p:cNvSpPr>
            <p:nvPr/>
          </p:nvSpPr>
          <p:spPr bwMode="auto">
            <a:xfrm>
              <a:off x="6579235" y="3890010"/>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(γ)</a:t>
              </a:r>
              <a:endParaRPr lang="el-GR" sz="1100" dirty="0">
                <a:effectLst/>
                <a:latin typeface="Arial"/>
                <a:ea typeface="Times New Roman"/>
                <a:cs typeface="Times New Roman"/>
              </a:endParaRPr>
            </a:p>
          </p:txBody>
        </p:sp>
        <p:sp>
          <p:nvSpPr>
            <p:cNvPr id="56" name="Text Box 607"/>
            <p:cNvSpPr txBox="1">
              <a:spLocks noChangeArrowheads="1"/>
            </p:cNvSpPr>
            <p:nvPr/>
          </p:nvSpPr>
          <p:spPr bwMode="auto">
            <a:xfrm>
              <a:off x="3000375" y="2889250"/>
              <a:ext cx="221615"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S</a:t>
              </a:r>
              <a:endParaRPr lang="el-GR" sz="1100" dirty="0">
                <a:effectLst/>
                <a:latin typeface="Arial"/>
                <a:ea typeface="Times New Roman"/>
                <a:cs typeface="Times New Roman"/>
              </a:endParaRPr>
            </a:p>
          </p:txBody>
        </p:sp>
        <p:sp>
          <p:nvSpPr>
            <p:cNvPr id="57" name="Text Box 608"/>
            <p:cNvSpPr txBox="1">
              <a:spLocks noChangeArrowheads="1"/>
            </p:cNvSpPr>
            <p:nvPr/>
          </p:nvSpPr>
          <p:spPr bwMode="auto">
            <a:xfrm>
              <a:off x="4026535" y="2434590"/>
              <a:ext cx="270510" cy="17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Μ</a:t>
              </a:r>
              <a:r>
                <a:rPr lang="en-US" sz="1200" b="1"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58" name="Text Box 609"/>
            <p:cNvSpPr txBox="1">
              <a:spLocks noChangeArrowheads="1"/>
            </p:cNvSpPr>
            <p:nvPr/>
          </p:nvSpPr>
          <p:spPr bwMode="auto">
            <a:xfrm>
              <a:off x="2926715" y="3649980"/>
              <a:ext cx="270510" cy="175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Μ</a:t>
              </a:r>
              <a:r>
                <a:rPr lang="en-US" sz="1200" b="1"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59" name="Text Box 610"/>
            <p:cNvSpPr txBox="1">
              <a:spLocks noChangeArrowheads="1"/>
            </p:cNvSpPr>
            <p:nvPr/>
          </p:nvSpPr>
          <p:spPr bwMode="auto">
            <a:xfrm>
              <a:off x="6010275" y="3503295"/>
              <a:ext cx="222250" cy="237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endParaRPr lang="en-US" sz="1200" dirty="0">
                <a:effectLst/>
                <a:latin typeface="Arial"/>
                <a:ea typeface="Times New Roman"/>
                <a:cs typeface="Times New Roman"/>
              </a:endParaRPr>
            </a:p>
          </p:txBody>
        </p:sp>
        <p:sp>
          <p:nvSpPr>
            <p:cNvPr id="60" name="Text Box 611"/>
            <p:cNvSpPr txBox="1">
              <a:spLocks noChangeArrowheads="1"/>
            </p:cNvSpPr>
            <p:nvPr/>
          </p:nvSpPr>
          <p:spPr bwMode="auto">
            <a:xfrm>
              <a:off x="6010275" y="2935605"/>
              <a:ext cx="197485" cy="2374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endParaRPr lang="en-US" sz="1200" dirty="0">
                <a:effectLst/>
                <a:latin typeface="Arial"/>
                <a:ea typeface="Times New Roman"/>
                <a:cs typeface="Times New Roman"/>
              </a:endParaRPr>
            </a:p>
          </p:txBody>
        </p:sp>
        <p:cxnSp>
          <p:nvCxnSpPr>
            <p:cNvPr id="61" name="Line 612"/>
            <p:cNvCxnSpPr/>
            <p:nvPr/>
          </p:nvCxnSpPr>
          <p:spPr bwMode="auto">
            <a:xfrm flipH="1">
              <a:off x="6206490" y="3580130"/>
              <a:ext cx="337185" cy="4127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2" name="Freeform 613"/>
            <p:cNvSpPr>
              <a:spLocks/>
            </p:cNvSpPr>
            <p:nvPr/>
          </p:nvSpPr>
          <p:spPr bwMode="auto">
            <a:xfrm>
              <a:off x="6215380" y="3069590"/>
              <a:ext cx="344805" cy="35560"/>
            </a:xfrm>
            <a:custGeom>
              <a:avLst/>
              <a:gdLst>
                <a:gd name="T0" fmla="*/ 543 w 543"/>
                <a:gd name="T1" fmla="*/ 56 h 56"/>
                <a:gd name="T2" fmla="*/ 0 w 543"/>
                <a:gd name="T3" fmla="*/ 0 h 56"/>
              </a:gdLst>
              <a:ahLst/>
              <a:cxnLst>
                <a:cxn ang="0">
                  <a:pos x="T0" y="T1"/>
                </a:cxn>
                <a:cxn ang="0">
                  <a:pos x="T2" y="T3"/>
                </a:cxn>
              </a:cxnLst>
              <a:rect l="0" t="0" r="r" b="b"/>
              <a:pathLst>
                <a:path w="543" h="56">
                  <a:moveTo>
                    <a:pt x="543" y="56"/>
                  </a:moveTo>
                  <a:lnTo>
                    <a:pt x="0" y="0"/>
                  </a:lnTo>
                </a:path>
              </a:pathLst>
            </a:cu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63" name="Text Box 614"/>
            <p:cNvSpPr txBox="1">
              <a:spLocks noChangeArrowheads="1"/>
            </p:cNvSpPr>
            <p:nvPr/>
          </p:nvSpPr>
          <p:spPr bwMode="auto">
            <a:xfrm>
              <a:off x="5137785" y="2333625"/>
              <a:ext cx="221615"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S΄</a:t>
              </a:r>
              <a:endParaRPr lang="el-GR" sz="1100" dirty="0">
                <a:effectLst/>
                <a:latin typeface="Arial"/>
                <a:ea typeface="Times New Roman"/>
                <a:cs typeface="Times New Roman"/>
              </a:endParaRPr>
            </a:p>
          </p:txBody>
        </p:sp>
        <p:sp>
          <p:nvSpPr>
            <p:cNvPr id="64" name="Text Box 615"/>
            <p:cNvSpPr txBox="1">
              <a:spLocks noChangeArrowheads="1"/>
            </p:cNvSpPr>
            <p:nvPr/>
          </p:nvSpPr>
          <p:spPr bwMode="auto">
            <a:xfrm>
              <a:off x="2928620" y="2347595"/>
              <a:ext cx="319405" cy="18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Δ.Δ</a:t>
              </a:r>
              <a:endParaRPr lang="el-GR" sz="1100" dirty="0">
                <a:effectLst/>
                <a:latin typeface="Arial"/>
                <a:ea typeface="Times New Roman"/>
                <a:cs typeface="Times New Roman"/>
              </a:endParaRPr>
            </a:p>
          </p:txBody>
        </p:sp>
        <p:grpSp>
          <p:nvGrpSpPr>
            <p:cNvPr id="65" name="Group 617"/>
            <p:cNvGrpSpPr>
              <a:grpSpLocks/>
            </p:cNvGrpSpPr>
            <p:nvPr/>
          </p:nvGrpSpPr>
          <p:grpSpPr bwMode="auto">
            <a:xfrm>
              <a:off x="6183630" y="2305050"/>
              <a:ext cx="889635" cy="354965"/>
              <a:chOff x="7688" y="3730"/>
              <a:chExt cx="1267" cy="559"/>
            </a:xfrm>
          </p:grpSpPr>
          <p:sp>
            <p:nvSpPr>
              <p:cNvPr id="75" name="Oval 618"/>
              <p:cNvSpPr>
                <a:spLocks noChangeAspect="1" noChangeArrowheads="1"/>
              </p:cNvSpPr>
              <p:nvPr/>
            </p:nvSpPr>
            <p:spPr bwMode="auto">
              <a:xfrm>
                <a:off x="7688" y="3730"/>
                <a:ext cx="1267" cy="559"/>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6" name="Oval 619"/>
              <p:cNvSpPr>
                <a:spLocks noChangeAspect="1" noChangeArrowheads="1"/>
              </p:cNvSpPr>
              <p:nvPr/>
            </p:nvSpPr>
            <p:spPr bwMode="auto">
              <a:xfrm>
                <a:off x="7794" y="3776"/>
                <a:ext cx="1056" cy="466"/>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7" name="Oval 620"/>
              <p:cNvSpPr>
                <a:spLocks noChangeAspect="1" noChangeArrowheads="1"/>
              </p:cNvSpPr>
              <p:nvPr/>
            </p:nvSpPr>
            <p:spPr bwMode="auto">
              <a:xfrm>
                <a:off x="7926" y="3835"/>
                <a:ext cx="792" cy="35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8" name="Oval 621"/>
              <p:cNvSpPr>
                <a:spLocks noChangeAspect="1" noChangeArrowheads="1"/>
              </p:cNvSpPr>
              <p:nvPr/>
            </p:nvSpPr>
            <p:spPr bwMode="auto">
              <a:xfrm>
                <a:off x="8124" y="3922"/>
                <a:ext cx="396" cy="175"/>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grpSp>
        <p:sp>
          <p:nvSpPr>
            <p:cNvPr id="66" name="Oval 622"/>
            <p:cNvSpPr>
              <a:spLocks noChangeAspect="1" noChangeArrowheads="1"/>
            </p:cNvSpPr>
            <p:nvPr/>
          </p:nvSpPr>
          <p:spPr bwMode="auto">
            <a:xfrm>
              <a:off x="6616700" y="3540125"/>
              <a:ext cx="63500" cy="60325"/>
            </a:xfrm>
            <a:prstGeom prst="ellipse">
              <a:avLst/>
            </a:prstGeom>
            <a:solidFill>
              <a:srgbClr val="000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7" name="Freeform 623"/>
            <p:cNvSpPr>
              <a:spLocks/>
            </p:cNvSpPr>
            <p:nvPr/>
          </p:nvSpPr>
          <p:spPr bwMode="auto">
            <a:xfrm>
              <a:off x="6654165" y="2541270"/>
              <a:ext cx="395605" cy="582295"/>
            </a:xfrm>
            <a:custGeom>
              <a:avLst/>
              <a:gdLst>
                <a:gd name="T0" fmla="*/ 623 w 623"/>
                <a:gd name="T1" fmla="*/ 0 h 917"/>
                <a:gd name="T2" fmla="*/ 0 w 623"/>
                <a:gd name="T3" fmla="*/ 917 h 917"/>
              </a:gdLst>
              <a:ahLst/>
              <a:cxnLst>
                <a:cxn ang="0">
                  <a:pos x="T0" y="T1"/>
                </a:cxn>
                <a:cxn ang="0">
                  <a:pos x="T2" y="T3"/>
                </a:cxn>
              </a:cxnLst>
              <a:rect l="0" t="0" r="r" b="b"/>
              <a:pathLst>
                <a:path w="623" h="917">
                  <a:moveTo>
                    <a:pt x="623" y="0"/>
                  </a:moveTo>
                  <a:lnTo>
                    <a:pt x="0" y="917"/>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8" name="Freeform 624"/>
            <p:cNvSpPr>
              <a:spLocks/>
            </p:cNvSpPr>
            <p:nvPr/>
          </p:nvSpPr>
          <p:spPr bwMode="auto">
            <a:xfrm>
              <a:off x="6230620" y="2564765"/>
              <a:ext cx="423545" cy="558800"/>
            </a:xfrm>
            <a:custGeom>
              <a:avLst/>
              <a:gdLst>
                <a:gd name="T0" fmla="*/ 0 w 667"/>
                <a:gd name="T1" fmla="*/ 0 h 880"/>
                <a:gd name="T2" fmla="*/ 667 w 667"/>
                <a:gd name="T3" fmla="*/ 880 h 880"/>
              </a:gdLst>
              <a:ahLst/>
              <a:cxnLst>
                <a:cxn ang="0">
                  <a:pos x="T0" y="T1"/>
                </a:cxn>
                <a:cxn ang="0">
                  <a:pos x="T2" y="T3"/>
                </a:cxn>
              </a:cxnLst>
              <a:rect l="0" t="0" r="r" b="b"/>
              <a:pathLst>
                <a:path w="667" h="880">
                  <a:moveTo>
                    <a:pt x="0" y="0"/>
                  </a:moveTo>
                  <a:lnTo>
                    <a:pt x="667" y="880"/>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69" name="Freeform 626"/>
            <p:cNvSpPr>
              <a:spLocks/>
            </p:cNvSpPr>
            <p:nvPr/>
          </p:nvSpPr>
          <p:spPr bwMode="auto">
            <a:xfrm>
              <a:off x="6225540" y="2569845"/>
              <a:ext cx="420370" cy="1018540"/>
            </a:xfrm>
            <a:custGeom>
              <a:avLst/>
              <a:gdLst>
                <a:gd name="T0" fmla="*/ 0 w 662"/>
                <a:gd name="T1" fmla="*/ 0 h 1604"/>
                <a:gd name="T2" fmla="*/ 662 w 662"/>
                <a:gd name="T3" fmla="*/ 1604 h 1604"/>
              </a:gdLst>
              <a:ahLst/>
              <a:cxnLst>
                <a:cxn ang="0">
                  <a:pos x="T0" y="T1"/>
                </a:cxn>
                <a:cxn ang="0">
                  <a:pos x="T2" y="T3"/>
                </a:cxn>
              </a:cxnLst>
              <a:rect l="0" t="0" r="r" b="b"/>
              <a:pathLst>
                <a:path w="662" h="1604">
                  <a:moveTo>
                    <a:pt x="0" y="0"/>
                  </a:moveTo>
                  <a:lnTo>
                    <a:pt x="662" y="160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0" name="Freeform 627"/>
            <p:cNvSpPr>
              <a:spLocks/>
            </p:cNvSpPr>
            <p:nvPr/>
          </p:nvSpPr>
          <p:spPr bwMode="auto">
            <a:xfrm>
              <a:off x="6654165" y="2555240"/>
              <a:ext cx="381000" cy="1024890"/>
            </a:xfrm>
            <a:custGeom>
              <a:avLst/>
              <a:gdLst>
                <a:gd name="T0" fmla="*/ 600 w 600"/>
                <a:gd name="T1" fmla="*/ 0 h 1614"/>
                <a:gd name="T2" fmla="*/ 0 w 600"/>
                <a:gd name="T3" fmla="*/ 1614 h 1614"/>
              </a:gdLst>
              <a:ahLst/>
              <a:cxnLst>
                <a:cxn ang="0">
                  <a:pos x="T0" y="T1"/>
                </a:cxn>
                <a:cxn ang="0">
                  <a:pos x="T2" y="T3"/>
                </a:cxn>
              </a:cxnLst>
              <a:rect l="0" t="0" r="r" b="b"/>
              <a:pathLst>
                <a:path w="600" h="1614">
                  <a:moveTo>
                    <a:pt x="600" y="0"/>
                  </a:moveTo>
                  <a:lnTo>
                    <a:pt x="0" y="1614"/>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1" name="Oval 628"/>
            <p:cNvSpPr>
              <a:spLocks noChangeAspect="1" noChangeArrowheads="1"/>
            </p:cNvSpPr>
            <p:nvPr/>
          </p:nvSpPr>
          <p:spPr bwMode="auto">
            <a:xfrm>
              <a:off x="6618605" y="3090545"/>
              <a:ext cx="63500" cy="60325"/>
            </a:xfrm>
            <a:prstGeom prst="ellipse">
              <a:avLst/>
            </a:prstGeom>
            <a:solidFill>
              <a:srgbClr val="000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sp>
          <p:nvSpPr>
            <p:cNvPr id="72" name="Oval 629"/>
            <p:cNvSpPr>
              <a:spLocks noChangeAspect="1" noChangeArrowheads="1"/>
            </p:cNvSpPr>
            <p:nvPr/>
          </p:nvSpPr>
          <p:spPr bwMode="auto">
            <a:xfrm>
              <a:off x="6985000" y="2369820"/>
              <a:ext cx="63500" cy="60325"/>
            </a:xfrm>
            <a:prstGeom prst="ellipse">
              <a:avLst/>
            </a:prstGeom>
            <a:solidFill>
              <a:srgbClr val="000000"/>
            </a:solidFill>
            <a:ln>
              <a:noFill/>
            </a:ln>
            <a:effectLst/>
            <a:extLst>
              <a:ext uri="{91240B29-F687-4F45-9708-019B960494DF}">
                <a14:hiddenLine xmlns:a14="http://schemas.microsoft.com/office/drawing/2010/main" w="12700"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endParaRPr lang="el-GR" dirty="0"/>
            </a:p>
          </p:txBody>
        </p:sp>
        <p:cxnSp>
          <p:nvCxnSpPr>
            <p:cNvPr id="73" name="Line 630"/>
            <p:cNvCxnSpPr/>
            <p:nvPr/>
          </p:nvCxnSpPr>
          <p:spPr bwMode="auto">
            <a:xfrm>
              <a:off x="6650990" y="2075180"/>
              <a:ext cx="635" cy="1754505"/>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74" name="Text Box 631"/>
            <p:cNvSpPr txBox="1">
              <a:spLocks noChangeArrowheads="1"/>
            </p:cNvSpPr>
            <p:nvPr/>
          </p:nvSpPr>
          <p:spPr bwMode="auto">
            <a:xfrm>
              <a:off x="6875145" y="2186940"/>
              <a:ext cx="154305" cy="139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P</a:t>
              </a:r>
              <a:endParaRPr lang="el-GR" sz="1100" dirty="0">
                <a:effectLst/>
                <a:latin typeface="Arial"/>
                <a:ea typeface="Times New Roman"/>
                <a:cs typeface="Times New Roman"/>
              </a:endParaRPr>
            </a:p>
          </p:txBody>
        </p:sp>
      </p:grpSp>
      <p:sp>
        <p:nvSpPr>
          <p:cNvPr id="1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08" name="Αντικείμενο 107"/>
          <p:cNvGraphicFramePr>
            <a:graphicFrameLocks noChangeAspect="1"/>
          </p:cNvGraphicFramePr>
          <p:nvPr>
            <p:extLst/>
          </p:nvPr>
        </p:nvGraphicFramePr>
        <p:xfrm>
          <a:off x="4519276" y="3340954"/>
          <a:ext cx="238125" cy="219075"/>
        </p:xfrm>
        <a:graphic>
          <a:graphicData uri="http://schemas.openxmlformats.org/presentationml/2006/ole">
            <mc:AlternateContent xmlns:mc="http://schemas.openxmlformats.org/markup-compatibility/2006">
              <mc:Choice xmlns:v="urn:schemas-microsoft-com:vml" Requires="v">
                <p:oleObj spid="_x0000_s3086" name="Εξίσωση" r:id="rId3" imgW="241091" imgH="215713" progId="Equation.3">
                  <p:embed/>
                </p:oleObj>
              </mc:Choice>
              <mc:Fallback>
                <p:oleObj name="Εξίσωση" r:id="rId3" imgW="241091" imgH="215713"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9276" y="3340954"/>
                        <a:ext cx="2381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10" name="Αντικείμενο 109"/>
          <p:cNvGraphicFramePr>
            <a:graphicFrameLocks noChangeAspect="1"/>
          </p:cNvGraphicFramePr>
          <p:nvPr>
            <p:extLst/>
          </p:nvPr>
        </p:nvGraphicFramePr>
        <p:xfrm>
          <a:off x="4545330" y="3829685"/>
          <a:ext cx="228600" cy="219075"/>
        </p:xfrm>
        <a:graphic>
          <a:graphicData uri="http://schemas.openxmlformats.org/presentationml/2006/ole">
            <mc:AlternateContent xmlns:mc="http://schemas.openxmlformats.org/markup-compatibility/2006">
              <mc:Choice xmlns:v="urn:schemas-microsoft-com:vml" Requires="v">
                <p:oleObj spid="_x0000_s3087" name="Εξίσωση" r:id="rId5" imgW="228501" imgH="215806" progId="Equation.3">
                  <p:embed/>
                </p:oleObj>
              </mc:Choice>
              <mc:Fallback>
                <p:oleObj name="Εξίσωση"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45330" y="3829685"/>
                        <a:ext cx="2286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1"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12" name="Αντικείμενο 111"/>
          <p:cNvGraphicFramePr>
            <a:graphicFrameLocks noChangeAspect="1"/>
          </p:cNvGraphicFramePr>
          <p:nvPr>
            <p:extLst/>
          </p:nvPr>
        </p:nvGraphicFramePr>
        <p:xfrm>
          <a:off x="5264150" y="3989069"/>
          <a:ext cx="190500" cy="219075"/>
        </p:xfrm>
        <a:graphic>
          <a:graphicData uri="http://schemas.openxmlformats.org/presentationml/2006/ole">
            <mc:AlternateContent xmlns:mc="http://schemas.openxmlformats.org/markup-compatibility/2006">
              <mc:Choice xmlns:v="urn:schemas-microsoft-com:vml" Requires="v">
                <p:oleObj spid="_x0000_s3088" name="Εξίσωση" r:id="rId7" imgW="190335" imgH="215713" progId="Equation.3">
                  <p:embed/>
                </p:oleObj>
              </mc:Choice>
              <mc:Fallback>
                <p:oleObj name="Εξίσωση" r:id="rId7" imgW="190335"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4150" y="3989069"/>
                        <a:ext cx="1905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114" name="Αντικείμενο 113"/>
          <p:cNvGraphicFramePr>
            <a:graphicFrameLocks noChangeAspect="1"/>
          </p:cNvGraphicFramePr>
          <p:nvPr>
            <p:extLst/>
          </p:nvPr>
        </p:nvGraphicFramePr>
        <p:xfrm>
          <a:off x="5264150" y="4310697"/>
          <a:ext cx="190500" cy="219075"/>
        </p:xfrm>
        <a:graphic>
          <a:graphicData uri="http://schemas.openxmlformats.org/presentationml/2006/ole">
            <mc:AlternateContent xmlns:mc="http://schemas.openxmlformats.org/markup-compatibility/2006">
              <mc:Choice xmlns:v="urn:schemas-microsoft-com:vml" Requires="v">
                <p:oleObj spid="_x0000_s3089" name="Εξίσωση" r:id="rId9" imgW="190335" imgH="215713" progId="Equation.3">
                  <p:embed/>
                </p:oleObj>
              </mc:Choice>
              <mc:Fallback>
                <p:oleObj name="Εξίσωση" r:id="rId9" imgW="190335" imgH="2157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64150" y="4310697"/>
                        <a:ext cx="1905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5" name="Αντικείμενο 114"/>
          <p:cNvGraphicFramePr>
            <a:graphicFrameLocks noChangeAspect="1"/>
          </p:cNvGraphicFramePr>
          <p:nvPr>
            <p:extLst/>
          </p:nvPr>
        </p:nvGraphicFramePr>
        <p:xfrm>
          <a:off x="5984489" y="2944548"/>
          <a:ext cx="190500" cy="219075"/>
        </p:xfrm>
        <a:graphic>
          <a:graphicData uri="http://schemas.openxmlformats.org/presentationml/2006/ole">
            <mc:AlternateContent xmlns:mc="http://schemas.openxmlformats.org/markup-compatibility/2006">
              <mc:Choice xmlns:v="urn:schemas-microsoft-com:vml" Requires="v">
                <p:oleObj spid="_x0000_s3090" name="Εξίσωση" r:id="rId11" imgW="190335" imgH="215713" progId="Equation.3">
                  <p:embed/>
                </p:oleObj>
              </mc:Choice>
              <mc:Fallback>
                <p:oleObj name="Εξίσωση" r:id="rId11" imgW="190335"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4489" y="2944548"/>
                        <a:ext cx="190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6" name="Αντικείμενο 115"/>
          <p:cNvGraphicFramePr>
            <a:graphicFrameLocks noChangeAspect="1"/>
          </p:cNvGraphicFramePr>
          <p:nvPr>
            <p:extLst/>
          </p:nvPr>
        </p:nvGraphicFramePr>
        <p:xfrm>
          <a:off x="5986646" y="3530306"/>
          <a:ext cx="190500" cy="219075"/>
        </p:xfrm>
        <a:graphic>
          <a:graphicData uri="http://schemas.openxmlformats.org/presentationml/2006/ole">
            <mc:AlternateContent xmlns:mc="http://schemas.openxmlformats.org/markup-compatibility/2006">
              <mc:Choice xmlns:v="urn:schemas-microsoft-com:vml" Requires="v">
                <p:oleObj spid="_x0000_s3091" name="Εξίσωση" r:id="rId12" imgW="190335" imgH="215713" progId="Equation.3">
                  <p:embed/>
                </p:oleObj>
              </mc:Choice>
              <mc:Fallback>
                <p:oleObj name="Εξίσωση" r:id="rId12" imgW="190335" imgH="215713"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86646" y="3530306"/>
                        <a:ext cx="1905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8" name="Ορθογώνιο 117"/>
          <p:cNvSpPr/>
          <p:nvPr/>
        </p:nvSpPr>
        <p:spPr>
          <a:xfrm>
            <a:off x="1245709" y="5013175"/>
            <a:ext cx="7570792" cy="1015663"/>
          </a:xfrm>
          <a:prstGeom prst="rect">
            <a:avLst/>
          </a:prstGeom>
        </p:spPr>
        <p:txBody>
          <a:bodyPr wrap="square">
            <a:spAutoFit/>
          </a:bodyPr>
          <a:lstStyle/>
          <a:p>
            <a:r>
              <a:rPr lang="el-GR" sz="2000" b="1" dirty="0">
                <a:latin typeface="+mn-lt"/>
              </a:rPr>
              <a:t>Σχήμα 7 (α) </a:t>
            </a:r>
            <a:r>
              <a:rPr lang="el-GR" sz="2000" dirty="0">
                <a:latin typeface="+mn-lt"/>
              </a:rPr>
              <a:t>σημειακή πηγή S στο εστιακό επίπεδο του φακού. </a:t>
            </a:r>
            <a:r>
              <a:rPr lang="el-GR" sz="2000" b="1" dirty="0">
                <a:latin typeface="+mn-lt"/>
              </a:rPr>
              <a:t>(β</a:t>
            </a:r>
            <a:r>
              <a:rPr lang="el-GR" sz="2000" b="1" dirty="0" smtClean="0">
                <a:latin typeface="+mn-lt"/>
              </a:rPr>
              <a:t>)</a:t>
            </a:r>
            <a:r>
              <a:rPr lang="el-GR" sz="2000" dirty="0" smtClean="0">
                <a:latin typeface="+mn-lt"/>
              </a:rPr>
              <a:t> γραμμικό </a:t>
            </a:r>
            <a:r>
              <a:rPr lang="el-GR" sz="2000" dirty="0">
                <a:latin typeface="+mn-lt"/>
              </a:rPr>
              <a:t>οπτικό ισοδύναμο. </a:t>
            </a:r>
            <a:r>
              <a:rPr lang="el-GR" sz="2000" b="1" dirty="0">
                <a:latin typeface="+mn-lt"/>
              </a:rPr>
              <a:t>(γ) </a:t>
            </a:r>
            <a:r>
              <a:rPr lang="el-GR" sz="2000" dirty="0">
                <a:latin typeface="+mn-lt"/>
              </a:rPr>
              <a:t>υπερβολοειδή εκ περιστροφής ως αποτέλεσμα της συμβολής των δυο κυμάτων</a:t>
            </a:r>
          </a:p>
        </p:txBody>
      </p:sp>
    </p:spTree>
    <p:extLst>
      <p:ext uri="{BB962C8B-B14F-4D97-AF65-F5344CB8AC3E}">
        <p14:creationId xmlns:p14="http://schemas.microsoft.com/office/powerpoint/2010/main" val="958709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Σχηματισμός κροσσών συμβολής </a:t>
            </a:r>
            <a:br>
              <a:rPr lang="el-GR" sz="4400" dirty="0"/>
            </a:br>
            <a:r>
              <a:rPr lang="el-GR" sz="3600" b="0" dirty="0" smtClean="0"/>
              <a:t>(</a:t>
            </a:r>
            <a:r>
              <a:rPr lang="el-GR" sz="3600" b="0" dirty="0"/>
              <a:t>10</a:t>
            </a:r>
            <a:r>
              <a:rPr lang="el-GR" sz="3600" b="0" dirty="0" smtClean="0"/>
              <a:t> </a:t>
            </a:r>
            <a:r>
              <a:rPr lang="el-GR" sz="3600" b="0" dirty="0"/>
              <a:t>από 11</a:t>
            </a:r>
            <a:r>
              <a:rPr lang="el-GR" sz="3600" b="0" dirty="0" smtClean="0"/>
              <a:t>)</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p:txBody>
              <a:bodyPr>
                <a:normAutofit/>
              </a:bodyPr>
              <a:lstStyle/>
              <a:p>
                <a:r>
                  <a:rPr lang="el-GR" dirty="0"/>
                  <a:t>Για τη δημιουργία </a:t>
                </a:r>
                <a:r>
                  <a:rPr lang="el-GR" b="1" dirty="0"/>
                  <a:t>ομόκεντρων κυκλικών κροσσών</a:t>
                </a:r>
                <a:r>
                  <a:rPr lang="el-GR" dirty="0"/>
                  <a:t> διαμορφώνουμε μια σημειακή πηγή </a:t>
                </a:r>
                <a:r>
                  <a:rPr lang="en-US" b="1" dirty="0"/>
                  <a:t>S</a:t>
                </a:r>
                <a:r>
                  <a:rPr lang="el-GR" dirty="0"/>
                  <a:t>, παρεμβάλλοντας στην πορεία της δέσμης του </a:t>
                </a:r>
                <a:r>
                  <a:rPr lang="en-US" dirty="0"/>
                  <a:t>Laser</a:t>
                </a:r>
                <a:r>
                  <a:rPr lang="el-GR" dirty="0"/>
                  <a:t> ένα συγκλίνοντα φακό μικρής εστιακής απόστασης που συγκλίνει τη δέσμη στο εστιακό του επίπεδο (</a:t>
                </a:r>
                <a:r>
                  <a:rPr lang="el-GR" b="1" dirty="0"/>
                  <a:t>Σχήμα </a:t>
                </a:r>
                <a:r>
                  <a:rPr lang="el-GR" b="1" dirty="0" smtClean="0"/>
                  <a:t>7α).</a:t>
                </a:r>
              </a:p>
              <a:p>
                <a:r>
                  <a:rPr lang="el-GR" dirty="0"/>
                  <a:t>Όπως και προηγουμένως, η πηγή </a:t>
                </a:r>
                <a:r>
                  <a:rPr lang="en-US" dirty="0"/>
                  <a:t>S</a:t>
                </a:r>
                <a:r>
                  <a:rPr lang="el-GR" dirty="0"/>
                  <a:t> μπορεί να αντικατασταθεί από το φανταστικό της είδωλο </a:t>
                </a:r>
                <a:r>
                  <a:rPr lang="en-US" dirty="0"/>
                  <a:t>S</a:t>
                </a:r>
                <a:r>
                  <a:rPr lang="el-GR" baseline="30000" dirty="0"/>
                  <a:t>΄</a:t>
                </a:r>
                <a:r>
                  <a:rPr lang="el-GR" dirty="0"/>
                  <a:t> λόγω της ανάκλασής της στο διαχωριστή δέσμης. Από την άλλη μεριά οι ανακλάσεις στους καθρέπτες </a:t>
                </a:r>
                <a:r>
                  <a:rPr lang="el-GR" b="1" dirty="0"/>
                  <a:t>Μ’</a:t>
                </a:r>
                <a:r>
                  <a:rPr lang="el-GR" b="1" baseline="-25000" dirty="0"/>
                  <a:t>1</a:t>
                </a:r>
                <a:r>
                  <a:rPr lang="el-GR" dirty="0"/>
                  <a:t> και </a:t>
                </a:r>
                <a:r>
                  <a:rPr lang="el-GR" b="1" dirty="0"/>
                  <a:t>Μ</a:t>
                </a:r>
                <a:r>
                  <a:rPr lang="el-GR" b="1" baseline="-25000" dirty="0"/>
                  <a:t>2 </a:t>
                </a:r>
                <a:r>
                  <a:rPr lang="el-GR" dirty="0"/>
                  <a:t>δημιουργούν νέα είδωλα </a:t>
                </a:r>
                <a14:m>
                  <m:oMath xmlns:m="http://schemas.openxmlformats.org/officeDocument/2006/math">
                    <m:sSubSup>
                      <m:sSubSupPr>
                        <m:ctrlPr>
                          <a:rPr lang="el-GR" b="1" i="1">
                            <a:latin typeface="Cambria Math"/>
                          </a:rPr>
                        </m:ctrlPr>
                      </m:sSubSupPr>
                      <m:e>
                        <m:r>
                          <a:rPr lang="en-US" b="1" i="1">
                            <a:latin typeface="Cambria Math" panose="02040503050406030204" pitchFamily="18" charset="0"/>
                          </a:rPr>
                          <m:t>𝑺</m:t>
                        </m:r>
                      </m:e>
                      <m:sub>
                        <m:r>
                          <a:rPr lang="el-GR" b="1" i="1">
                            <a:latin typeface="Cambria Math" panose="02040503050406030204" pitchFamily="18" charset="0"/>
                          </a:rPr>
                          <m:t>𝟏</m:t>
                        </m:r>
                      </m:sub>
                      <m:sup>
                        <m:r>
                          <a:rPr lang="el-GR" b="1" i="1">
                            <a:latin typeface="Cambria Math" panose="02040503050406030204" pitchFamily="18" charset="0"/>
                          </a:rPr>
                          <m:t>′′</m:t>
                        </m:r>
                      </m:sup>
                    </m:sSubSup>
                  </m:oMath>
                </a14:m>
                <a:r>
                  <a:rPr lang="el-GR" dirty="0"/>
                  <a:t> και </a:t>
                </a:r>
                <a14:m>
                  <m:oMath xmlns:m="http://schemas.openxmlformats.org/officeDocument/2006/math">
                    <m:sSubSup>
                      <m:sSubSupPr>
                        <m:ctrlPr>
                          <a:rPr lang="el-GR" b="1" i="1">
                            <a:latin typeface="Cambria Math"/>
                          </a:rPr>
                        </m:ctrlPr>
                      </m:sSubSupPr>
                      <m:e>
                        <m:r>
                          <a:rPr lang="en-US" b="1" i="1">
                            <a:latin typeface="Cambria Math" panose="02040503050406030204" pitchFamily="18" charset="0"/>
                          </a:rPr>
                          <m:t>𝑺</m:t>
                        </m:r>
                      </m:e>
                      <m:sub>
                        <m:r>
                          <a:rPr lang="el-GR" b="1" i="1">
                            <a:latin typeface="Cambria Math" panose="02040503050406030204" pitchFamily="18" charset="0"/>
                          </a:rPr>
                          <m:t>𝟐</m:t>
                        </m:r>
                      </m:sub>
                      <m:sup>
                        <m:r>
                          <a:rPr lang="el-GR" b="1" i="1">
                            <a:latin typeface="Cambria Math" panose="02040503050406030204" pitchFamily="18" charset="0"/>
                          </a:rPr>
                          <m:t>′′</m:t>
                        </m:r>
                      </m:sup>
                    </m:sSubSup>
                  </m:oMath>
                </a14:m>
                <a:r>
                  <a:rPr lang="el-GR" dirty="0"/>
                  <a:t> αντίστοιχα (</a:t>
                </a:r>
                <a:r>
                  <a:rPr lang="el-GR" b="1" dirty="0"/>
                  <a:t>Σχήμα 7β</a:t>
                </a:r>
                <a:r>
                  <a:rPr lang="el-GR" dirty="0"/>
                  <a:t>). </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blipFill rotWithShape="0">
                <a:blip r:embed="rId2"/>
                <a:stretch>
                  <a:fillRect l="-963" t="-967" r="-177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579670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2852936"/>
            <a:ext cx="8229600" cy="908720"/>
          </a:xfrm>
          <a:ln w="25400">
            <a:solidFill>
              <a:schemeClr val="accent1"/>
            </a:solidFill>
          </a:ln>
        </p:spPr>
        <p:txBody>
          <a:bodyPr/>
          <a:lstStyle/>
          <a:p>
            <a:r>
              <a:rPr lang="el-GR" dirty="0" smtClean="0"/>
              <a:t>Θεωρία</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7109898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Σχηματισμός κροσσών συμβολής </a:t>
            </a:r>
            <a:br>
              <a:rPr lang="el-GR" sz="4400" dirty="0"/>
            </a:br>
            <a:r>
              <a:rPr lang="el-GR" sz="3600" b="0" dirty="0" smtClean="0"/>
              <a:t>(11 </a:t>
            </a:r>
            <a:r>
              <a:rPr lang="el-GR" sz="3600" b="0" dirty="0"/>
              <a:t>από </a:t>
            </a:r>
            <a:r>
              <a:rPr lang="el-GR" sz="3600" b="0" dirty="0" smtClean="0"/>
              <a:t>11)</a:t>
            </a:r>
            <a:endParaRPr lang="el-GR" sz="3600" dirty="0"/>
          </a:p>
        </p:txBody>
      </p:sp>
      <mc:AlternateContent xmlns:mc="http://schemas.openxmlformats.org/markup-compatibility/2006" xmlns:a14="http://schemas.microsoft.com/office/drawing/2010/main">
        <mc:Choice Requires="a14">
          <p:sp>
            <p:nvSpPr>
              <p:cNvPr id="3" name="Θέση περιεχομένου 2"/>
              <p:cNvSpPr>
                <a:spLocks noGrp="1"/>
              </p:cNvSpPr>
              <p:nvPr>
                <p:ph idx="1"/>
              </p:nvPr>
            </p:nvSpPr>
            <p:spPr>
              <a:xfrm>
                <a:off x="457200" y="1628800"/>
                <a:ext cx="8229600" cy="4608512"/>
              </a:xfrm>
            </p:spPr>
            <p:txBody>
              <a:bodyPr/>
              <a:lstStyle/>
              <a:p>
                <a:r>
                  <a:rPr lang="el-GR" dirty="0"/>
                  <a:t>Επειδή τα είδωλα </a:t>
                </a:r>
                <a14:m>
                  <m:oMath xmlns:m="http://schemas.openxmlformats.org/officeDocument/2006/math">
                    <m:sSubSup>
                      <m:sSubSupPr>
                        <m:ctrlPr>
                          <a:rPr lang="el-GR" b="1" i="1">
                            <a:latin typeface="Cambria Math"/>
                          </a:rPr>
                        </m:ctrlPr>
                      </m:sSubSupPr>
                      <m:e>
                        <m:r>
                          <a:rPr lang="en-US" b="1" i="1">
                            <a:latin typeface="Cambria Math" panose="02040503050406030204" pitchFamily="18" charset="0"/>
                          </a:rPr>
                          <m:t>𝑺</m:t>
                        </m:r>
                      </m:e>
                      <m:sub>
                        <m:r>
                          <a:rPr lang="el-GR" b="1" i="1">
                            <a:latin typeface="Cambria Math" panose="02040503050406030204" pitchFamily="18" charset="0"/>
                          </a:rPr>
                          <m:t>𝟏</m:t>
                        </m:r>
                      </m:sub>
                      <m:sup>
                        <m:r>
                          <a:rPr lang="el-GR" b="1" i="1">
                            <a:latin typeface="Cambria Math" panose="02040503050406030204" pitchFamily="18" charset="0"/>
                          </a:rPr>
                          <m:t>′′</m:t>
                        </m:r>
                      </m:sup>
                    </m:sSubSup>
                  </m:oMath>
                </a14:m>
                <a:r>
                  <a:rPr lang="el-GR" dirty="0"/>
                  <a:t>, </a:t>
                </a:r>
                <a14:m>
                  <m:oMath xmlns:m="http://schemas.openxmlformats.org/officeDocument/2006/math">
                    <m:sSubSup>
                      <m:sSubSupPr>
                        <m:ctrlPr>
                          <a:rPr lang="el-GR" b="1" i="1">
                            <a:latin typeface="Cambria Math"/>
                          </a:rPr>
                        </m:ctrlPr>
                      </m:sSubSupPr>
                      <m:e>
                        <m:r>
                          <a:rPr lang="en-US" b="1" i="1">
                            <a:latin typeface="Cambria Math" panose="02040503050406030204" pitchFamily="18" charset="0"/>
                          </a:rPr>
                          <m:t>𝑺</m:t>
                        </m:r>
                      </m:e>
                      <m:sub>
                        <m:r>
                          <a:rPr lang="el-GR" b="1" i="1">
                            <a:latin typeface="Cambria Math" panose="02040503050406030204" pitchFamily="18" charset="0"/>
                          </a:rPr>
                          <m:t>𝟐</m:t>
                        </m:r>
                      </m:sub>
                      <m:sup>
                        <m:r>
                          <a:rPr lang="el-GR" b="1" i="1">
                            <a:latin typeface="Cambria Math" panose="02040503050406030204" pitchFamily="18" charset="0"/>
                          </a:rPr>
                          <m:t>′′</m:t>
                        </m:r>
                      </m:sup>
                    </m:sSubSup>
                    <m:r>
                      <a:rPr lang="el-GR" b="1" i="1">
                        <a:latin typeface="Cambria Math" panose="02040503050406030204" pitchFamily="18" charset="0"/>
                      </a:rPr>
                      <m:t> </m:t>
                    </m:r>
                  </m:oMath>
                </a14:m>
                <a:r>
                  <a:rPr lang="el-GR" dirty="0"/>
                  <a:t>προκύπτουν από την αρχική σημειακή πηγή </a:t>
                </a:r>
                <a:r>
                  <a:rPr lang="en-US" b="1" dirty="0"/>
                  <a:t>S</a:t>
                </a:r>
                <a:r>
                  <a:rPr lang="el-GR" dirty="0"/>
                  <a:t>, αποτελούν ζεύγος σύμφωνων μεταξύ τους σφαιρικών κυμάτων. Όταν οι δυο καθρέπτες είναι κάθετοι μεταξύ τους, οι δυο πηγές θα βρίσκονται πάνω στον ίδιο άξονα και το αποτέλεσμα της συμβολής τους θα είναι ένα σμήνος υπερβολοειδών εκ περιστροφής  (</a:t>
                </a:r>
                <a:r>
                  <a:rPr lang="el-GR" b="1" dirty="0"/>
                  <a:t>Σχήμα 7γ</a:t>
                </a:r>
                <a:r>
                  <a:rPr lang="el-GR" dirty="0"/>
                  <a:t>). </a:t>
                </a:r>
                <a:endParaRPr lang="el-GR" dirty="0" smtClean="0"/>
              </a:p>
              <a:p>
                <a:r>
                  <a:rPr lang="el-GR" dirty="0"/>
                  <a:t>Αν τοποθετήσουμε την οθόνη κάθετα στον άξονα, η τομή του επιπέδου της οθόνης με το σμήνος των υπερβολοειδών θα μας δώσει ομόκεντρους κυκλικούς κροσσούς συμβολής.</a:t>
                </a:r>
              </a:p>
            </p:txBody>
          </p:sp>
        </mc:Choice>
        <mc:Fallback xmlns="">
          <p:sp>
            <p:nvSpPr>
              <p:cNvPr id="3" name="Θέση περιεχομένου 2"/>
              <p:cNvSpPr>
                <a:spLocks noGrp="1" noRot="1" noChangeAspect="1" noMove="1" noResize="1" noEditPoints="1" noAdjustHandles="1" noChangeArrowheads="1" noChangeShapeType="1" noTextEdit="1"/>
              </p:cNvSpPr>
              <p:nvPr>
                <p:ph idx="1"/>
              </p:nvPr>
            </p:nvSpPr>
            <p:spPr>
              <a:xfrm>
                <a:off x="457200" y="1628800"/>
                <a:ext cx="8229600" cy="4608512"/>
              </a:xfrm>
              <a:blipFill rotWithShape="0">
                <a:blip r:embed="rId2"/>
                <a:stretch>
                  <a:fillRect l="-963" t="-1058" r="-741"/>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584620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564904"/>
            <a:ext cx="8229600" cy="908720"/>
          </a:xfrm>
          <a:ln w="25400">
            <a:solidFill>
              <a:srgbClr val="004A82"/>
            </a:solidFill>
          </a:ln>
        </p:spPr>
        <p:txBody>
          <a:bodyPr/>
          <a:lstStyle/>
          <a:p>
            <a:r>
              <a:rPr lang="el-GR" dirty="0" smtClean="0"/>
              <a:t>Πείραμα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4198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Σκοπός</a:t>
            </a:r>
            <a:endParaRPr lang="el-GR" dirty="0"/>
          </a:p>
        </p:txBody>
      </p:sp>
      <p:sp>
        <p:nvSpPr>
          <p:cNvPr id="3" name="Θέση περιεχομένου 2"/>
          <p:cNvSpPr>
            <a:spLocks noGrp="1"/>
          </p:cNvSpPr>
          <p:nvPr>
            <p:ph idx="1"/>
          </p:nvPr>
        </p:nvSpPr>
        <p:spPr>
          <a:xfrm>
            <a:off x="457200" y="1628800"/>
            <a:ext cx="8229600" cy="4608512"/>
          </a:xfrm>
        </p:spPr>
        <p:txBody>
          <a:bodyPr/>
          <a:lstStyle/>
          <a:p>
            <a:r>
              <a:rPr lang="el-GR" dirty="0"/>
              <a:t>Σ’ αυτή την άσκηση θα συναρμολογήσουμε ένα συμβολόμετρο </a:t>
            </a:r>
            <a:r>
              <a:rPr lang="en-US" dirty="0"/>
              <a:t>Michelson</a:t>
            </a:r>
            <a:r>
              <a:rPr lang="el-GR" dirty="0"/>
              <a:t>, θα εξετάσουμε τους κροσσούς συμβολής που δημιουργούνται από σημειακή φωτεινή πηγή και θα προσδιορίσουμε με ακρίβεια το μήκος κύματος ενός </a:t>
            </a:r>
            <a:r>
              <a:rPr lang="en-US" dirty="0"/>
              <a:t>Laser He</a:t>
            </a:r>
            <a:r>
              <a:rPr lang="el-GR" dirty="0"/>
              <a:t>-</a:t>
            </a:r>
            <a:r>
              <a:rPr lang="en-US" dirty="0"/>
              <a:t>Ne</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13601759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Πειραματική διάταξη </a:t>
            </a:r>
            <a:r>
              <a:rPr lang="el-GR" sz="3200" b="0" dirty="0" smtClean="0"/>
              <a:t>(1 από 2)</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grpSp>
        <p:nvGrpSpPr>
          <p:cNvPr id="88" name="Ομάδα 87"/>
          <p:cNvGrpSpPr/>
          <p:nvPr/>
        </p:nvGrpSpPr>
        <p:grpSpPr>
          <a:xfrm>
            <a:off x="1954212" y="1590897"/>
            <a:ext cx="4086225" cy="3079023"/>
            <a:chOff x="1954212" y="1590897"/>
            <a:chExt cx="4086225" cy="3079023"/>
          </a:xfrm>
        </p:grpSpPr>
        <p:grpSp>
          <p:nvGrpSpPr>
            <p:cNvPr id="5" name="Group 145"/>
            <p:cNvGrpSpPr>
              <a:grpSpLocks/>
            </p:cNvGrpSpPr>
            <p:nvPr/>
          </p:nvGrpSpPr>
          <p:grpSpPr bwMode="auto">
            <a:xfrm>
              <a:off x="3724602" y="4038170"/>
              <a:ext cx="139066" cy="529588"/>
              <a:chOff x="2971" y="8696"/>
              <a:chExt cx="300" cy="1025"/>
            </a:xfrm>
          </p:grpSpPr>
          <p:sp>
            <p:nvSpPr>
              <p:cNvPr id="75" name="AutoShape 146"/>
              <p:cNvSpPr>
                <a:spLocks noChangeArrowheads="1"/>
              </p:cNvSpPr>
              <p:nvPr/>
            </p:nvSpPr>
            <p:spPr bwMode="auto">
              <a:xfrm>
                <a:off x="3030" y="9090"/>
                <a:ext cx="181" cy="308"/>
              </a:xfrm>
              <a:prstGeom prst="roundRect">
                <a:avLst>
                  <a:gd name="adj" fmla="val 16667"/>
                </a:avLst>
              </a:prstGeom>
              <a:gradFill rotWithShape="1">
                <a:gsLst>
                  <a:gs pos="0">
                    <a:srgbClr val="FFFFFF"/>
                  </a:gs>
                  <a:gs pos="100000">
                    <a:srgbClr val="FFFFFF">
                      <a:gamma/>
                      <a:shade val="46275"/>
                      <a:invGamma/>
                    </a:srgbClr>
                  </a:gs>
                </a:gsLst>
                <a:lin ang="0" scaled="1"/>
              </a:gra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76" name="AutoShape 147"/>
              <p:cNvSpPr>
                <a:spLocks noChangeArrowheads="1"/>
              </p:cNvSpPr>
              <p:nvPr/>
            </p:nvSpPr>
            <p:spPr bwMode="auto">
              <a:xfrm>
                <a:off x="2971" y="9350"/>
                <a:ext cx="300" cy="371"/>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nvGrpSpPr>
              <p:cNvPr id="77" name="Group 148"/>
              <p:cNvGrpSpPr>
                <a:grpSpLocks/>
              </p:cNvGrpSpPr>
              <p:nvPr/>
            </p:nvGrpSpPr>
            <p:grpSpPr bwMode="auto">
              <a:xfrm>
                <a:off x="3025" y="9393"/>
                <a:ext cx="191" cy="294"/>
                <a:chOff x="3483" y="9347"/>
                <a:chExt cx="191" cy="220"/>
              </a:xfrm>
            </p:grpSpPr>
            <p:cxnSp>
              <p:nvCxnSpPr>
                <p:cNvPr id="83" name="Line 149"/>
                <p:cNvCxnSpPr/>
                <p:nvPr/>
              </p:nvCxnSpPr>
              <p:spPr bwMode="auto">
                <a:xfrm>
                  <a:off x="3483" y="9347"/>
                  <a:ext cx="0" cy="2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4" name="Line 150"/>
                <p:cNvCxnSpPr/>
                <p:nvPr/>
              </p:nvCxnSpPr>
              <p:spPr bwMode="auto">
                <a:xfrm>
                  <a:off x="3530" y="9347"/>
                  <a:ext cx="1" cy="2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5" name="Line 151"/>
                <p:cNvCxnSpPr/>
                <p:nvPr/>
              </p:nvCxnSpPr>
              <p:spPr bwMode="auto">
                <a:xfrm>
                  <a:off x="3577" y="9347"/>
                  <a:ext cx="1" cy="2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6" name="Line 152"/>
                <p:cNvCxnSpPr/>
                <p:nvPr/>
              </p:nvCxnSpPr>
              <p:spPr bwMode="auto">
                <a:xfrm>
                  <a:off x="3625" y="9348"/>
                  <a:ext cx="1" cy="2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7" name="Line 153"/>
                <p:cNvCxnSpPr/>
                <p:nvPr/>
              </p:nvCxnSpPr>
              <p:spPr bwMode="auto">
                <a:xfrm>
                  <a:off x="3673" y="9348"/>
                  <a:ext cx="1" cy="2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78" name="Freeform 154"/>
              <p:cNvSpPr>
                <a:spLocks/>
              </p:cNvSpPr>
              <p:nvPr/>
            </p:nvSpPr>
            <p:spPr bwMode="auto">
              <a:xfrm>
                <a:off x="3058" y="9015"/>
                <a:ext cx="126" cy="79"/>
              </a:xfrm>
              <a:custGeom>
                <a:avLst/>
                <a:gdLst>
                  <a:gd name="T0" fmla="*/ 0 w 149"/>
                  <a:gd name="T1" fmla="*/ 78 h 78"/>
                  <a:gd name="T2" fmla="*/ 41 w 149"/>
                  <a:gd name="T3" fmla="*/ 0 h 78"/>
                  <a:gd name="T4" fmla="*/ 113 w 149"/>
                  <a:gd name="T5" fmla="*/ 0 h 78"/>
                  <a:gd name="T6" fmla="*/ 149 w 149"/>
                  <a:gd name="T7" fmla="*/ 71 h 78"/>
                </a:gdLst>
                <a:ahLst/>
                <a:cxnLst>
                  <a:cxn ang="0">
                    <a:pos x="T0" y="T1"/>
                  </a:cxn>
                  <a:cxn ang="0">
                    <a:pos x="T2" y="T3"/>
                  </a:cxn>
                  <a:cxn ang="0">
                    <a:pos x="T4" y="T5"/>
                  </a:cxn>
                  <a:cxn ang="0">
                    <a:pos x="T6" y="T7"/>
                  </a:cxn>
                </a:cxnLst>
                <a:rect l="0" t="0" r="r" b="b"/>
                <a:pathLst>
                  <a:path w="149" h="78">
                    <a:moveTo>
                      <a:pt x="0" y="78"/>
                    </a:moveTo>
                    <a:lnTo>
                      <a:pt x="41" y="0"/>
                    </a:lnTo>
                    <a:lnTo>
                      <a:pt x="113" y="0"/>
                    </a:lnTo>
                    <a:lnTo>
                      <a:pt x="149" y="71"/>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nvGrpSpPr>
              <p:cNvPr id="79" name="Group 155"/>
              <p:cNvGrpSpPr>
                <a:grpSpLocks/>
              </p:cNvGrpSpPr>
              <p:nvPr/>
            </p:nvGrpSpPr>
            <p:grpSpPr bwMode="auto">
              <a:xfrm>
                <a:off x="3098" y="8696"/>
                <a:ext cx="54" cy="308"/>
                <a:chOff x="3090" y="8696"/>
                <a:chExt cx="54" cy="308"/>
              </a:xfrm>
            </p:grpSpPr>
            <p:cxnSp>
              <p:nvCxnSpPr>
                <p:cNvPr id="80" name="Line 156"/>
                <p:cNvCxnSpPr/>
                <p:nvPr/>
              </p:nvCxnSpPr>
              <p:spPr bwMode="auto">
                <a:xfrm>
                  <a:off x="3090" y="8696"/>
                  <a:ext cx="2" cy="3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1" name="Line 157"/>
                <p:cNvCxnSpPr/>
                <p:nvPr/>
              </p:nvCxnSpPr>
              <p:spPr bwMode="auto">
                <a:xfrm>
                  <a:off x="3142" y="8696"/>
                  <a:ext cx="2" cy="3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2" name="Line 158"/>
                <p:cNvCxnSpPr/>
                <p:nvPr/>
              </p:nvCxnSpPr>
              <p:spPr bwMode="auto">
                <a:xfrm>
                  <a:off x="3112" y="8696"/>
                  <a:ext cx="2" cy="308"/>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6" name="Freeform 159"/>
            <p:cNvSpPr>
              <a:spLocks/>
            </p:cNvSpPr>
            <p:nvPr/>
          </p:nvSpPr>
          <p:spPr bwMode="auto">
            <a:xfrm>
              <a:off x="3621722" y="3749262"/>
              <a:ext cx="1149985" cy="321310"/>
            </a:xfrm>
            <a:custGeom>
              <a:avLst/>
              <a:gdLst>
                <a:gd name="T0" fmla="*/ 0 w 1803"/>
                <a:gd name="T1" fmla="*/ 65 h 506"/>
                <a:gd name="T2" fmla="*/ 0 w 1803"/>
                <a:gd name="T3" fmla="*/ 506 h 506"/>
                <a:gd name="T4" fmla="*/ 1803 w 1803"/>
                <a:gd name="T5" fmla="*/ 506 h 506"/>
                <a:gd name="T6" fmla="*/ 1803 w 1803"/>
                <a:gd name="T7" fmla="*/ 0 h 506"/>
              </a:gdLst>
              <a:ahLst/>
              <a:cxnLst>
                <a:cxn ang="0">
                  <a:pos x="T0" y="T1"/>
                </a:cxn>
                <a:cxn ang="0">
                  <a:pos x="T2" y="T3"/>
                </a:cxn>
                <a:cxn ang="0">
                  <a:pos x="T4" y="T5"/>
                </a:cxn>
                <a:cxn ang="0">
                  <a:pos x="T6" y="T7"/>
                </a:cxn>
              </a:cxnLst>
              <a:rect l="0" t="0" r="r" b="b"/>
              <a:pathLst>
                <a:path w="1803" h="506">
                  <a:moveTo>
                    <a:pt x="0" y="65"/>
                  </a:moveTo>
                  <a:lnTo>
                    <a:pt x="0" y="506"/>
                  </a:lnTo>
                  <a:lnTo>
                    <a:pt x="1803" y="506"/>
                  </a:lnTo>
                  <a:lnTo>
                    <a:pt x="1803" y="0"/>
                  </a:lnTo>
                </a:path>
              </a:pathLst>
            </a:custGeom>
            <a:solidFill>
              <a:srgbClr val="FFFFFF"/>
            </a:solidFill>
            <a:ln w="12700"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7" name="Text Box 160"/>
            <p:cNvSpPr txBox="1">
              <a:spLocks noChangeArrowheads="1"/>
            </p:cNvSpPr>
            <p:nvPr/>
          </p:nvSpPr>
          <p:spPr bwMode="auto">
            <a:xfrm>
              <a:off x="3009582" y="3066002"/>
              <a:ext cx="189230" cy="967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φακός 18 mm</a:t>
              </a:r>
              <a:endParaRPr lang="el-GR" sz="1100" dirty="0">
                <a:effectLst/>
                <a:latin typeface="Arial"/>
                <a:ea typeface="Times New Roman"/>
                <a:cs typeface="Times New Roman"/>
              </a:endParaRPr>
            </a:p>
          </p:txBody>
        </p:sp>
        <p:sp>
          <p:nvSpPr>
            <p:cNvPr id="8" name="Text Box 161"/>
            <p:cNvSpPr txBox="1">
              <a:spLocks noChangeArrowheads="1"/>
            </p:cNvSpPr>
            <p:nvPr/>
          </p:nvSpPr>
          <p:spPr bwMode="auto">
            <a:xfrm>
              <a:off x="4703127" y="3719417"/>
              <a:ext cx="939165" cy="3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σταθερός</a:t>
              </a:r>
              <a:endParaRPr lang="el-GR" sz="1100" dirty="0">
                <a:effectLst/>
                <a:latin typeface="Arial"/>
                <a:ea typeface="Times New Roman"/>
                <a:cs typeface="Times New Roman"/>
              </a:endParaRPr>
            </a:p>
            <a:p>
              <a:pPr algn="ctr">
                <a:lnSpc>
                  <a:spcPct val="115000"/>
                </a:lnSpc>
                <a:spcAft>
                  <a:spcPts val="1000"/>
                </a:spcAft>
              </a:pPr>
              <a:r>
                <a:rPr lang="en-US" sz="1200" dirty="0">
                  <a:effectLst/>
                  <a:latin typeface="Arial"/>
                  <a:ea typeface="Times New Roman"/>
                  <a:cs typeface="Times New Roman"/>
                </a:rPr>
                <a:t>καθρέπτης</a:t>
              </a:r>
              <a:endParaRPr lang="el-GR" sz="1100" dirty="0">
                <a:effectLst/>
                <a:latin typeface="Arial"/>
                <a:ea typeface="Times New Roman"/>
                <a:cs typeface="Times New Roman"/>
              </a:endParaRPr>
            </a:p>
          </p:txBody>
        </p:sp>
        <p:sp>
          <p:nvSpPr>
            <p:cNvPr id="9" name="Text Box 162"/>
            <p:cNvSpPr txBox="1">
              <a:spLocks noChangeArrowheads="1"/>
            </p:cNvSpPr>
            <p:nvPr/>
          </p:nvSpPr>
          <p:spPr bwMode="auto">
            <a:xfrm>
              <a:off x="4864417" y="2142712"/>
              <a:ext cx="848360" cy="3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κινητός</a:t>
              </a:r>
              <a:endParaRPr lang="el-GR" sz="1100" dirty="0">
                <a:effectLst/>
                <a:latin typeface="Arial"/>
                <a:ea typeface="Times New Roman"/>
                <a:cs typeface="Times New Roman"/>
              </a:endParaRPr>
            </a:p>
            <a:p>
              <a:pPr algn="ctr">
                <a:lnSpc>
                  <a:spcPct val="115000"/>
                </a:lnSpc>
                <a:spcAft>
                  <a:spcPts val="1000"/>
                </a:spcAft>
              </a:pPr>
              <a:r>
                <a:rPr lang="en-US" sz="1200" dirty="0">
                  <a:effectLst/>
                  <a:latin typeface="Arial"/>
                  <a:ea typeface="Times New Roman"/>
                  <a:cs typeface="Times New Roman"/>
                </a:rPr>
                <a:t>καθρέπτης</a:t>
              </a:r>
              <a:endParaRPr lang="el-GR" sz="1100" dirty="0">
                <a:effectLst/>
                <a:latin typeface="Arial"/>
                <a:ea typeface="Times New Roman"/>
                <a:cs typeface="Times New Roman"/>
              </a:endParaRPr>
            </a:p>
          </p:txBody>
        </p:sp>
        <p:sp>
          <p:nvSpPr>
            <p:cNvPr id="10" name="Text Box 163"/>
            <p:cNvSpPr txBox="1">
              <a:spLocks noChangeArrowheads="1"/>
            </p:cNvSpPr>
            <p:nvPr/>
          </p:nvSpPr>
          <p:spPr bwMode="auto">
            <a:xfrm>
              <a:off x="4685982" y="1628362"/>
              <a:ext cx="61023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πέτασμα</a:t>
              </a:r>
              <a:endParaRPr lang="el-GR" sz="1100" dirty="0">
                <a:effectLst/>
                <a:latin typeface="Arial"/>
                <a:ea typeface="Times New Roman"/>
                <a:cs typeface="Times New Roman"/>
              </a:endParaRPr>
            </a:p>
          </p:txBody>
        </p:sp>
        <p:cxnSp>
          <p:nvCxnSpPr>
            <p:cNvPr id="11" name="Line 164"/>
            <p:cNvCxnSpPr/>
            <p:nvPr/>
          </p:nvCxnSpPr>
          <p:spPr bwMode="auto">
            <a:xfrm>
              <a:off x="5117782" y="3049492"/>
              <a:ext cx="420370" cy="635"/>
            </a:xfrm>
            <a:prstGeom prst="line">
              <a:avLst/>
            </a:prstGeom>
            <a:noFill/>
            <a:ln w="12700">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Rectangle 165"/>
            <p:cNvSpPr>
              <a:spLocks noChangeArrowheads="1"/>
            </p:cNvSpPr>
            <p:nvPr/>
          </p:nvSpPr>
          <p:spPr bwMode="auto">
            <a:xfrm>
              <a:off x="2942907" y="1590897"/>
              <a:ext cx="3097530" cy="2504440"/>
            </a:xfrm>
            <a:prstGeom prst="rect">
              <a:avLst/>
            </a:prstGeom>
            <a:noFill/>
            <a:ln w="127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nvGrpSpPr>
            <p:cNvPr id="13" name="Group 166"/>
            <p:cNvGrpSpPr>
              <a:grpSpLocks/>
            </p:cNvGrpSpPr>
            <p:nvPr/>
          </p:nvGrpSpPr>
          <p:grpSpPr bwMode="auto">
            <a:xfrm>
              <a:off x="3832542" y="3621627"/>
              <a:ext cx="749935" cy="94615"/>
              <a:chOff x="5864" y="11215"/>
              <a:chExt cx="1181" cy="149"/>
            </a:xfrm>
          </p:grpSpPr>
          <p:sp>
            <p:nvSpPr>
              <p:cNvPr id="73" name="Rectangle 167"/>
              <p:cNvSpPr>
                <a:spLocks noChangeArrowheads="1"/>
              </p:cNvSpPr>
              <p:nvPr/>
            </p:nvSpPr>
            <p:spPr bwMode="auto">
              <a:xfrm>
                <a:off x="5864" y="11286"/>
                <a:ext cx="1181" cy="78"/>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74" name="Rectangle 168"/>
              <p:cNvSpPr>
                <a:spLocks noChangeArrowheads="1"/>
              </p:cNvSpPr>
              <p:nvPr/>
            </p:nvSpPr>
            <p:spPr bwMode="auto">
              <a:xfrm>
                <a:off x="6221" y="11215"/>
                <a:ext cx="467" cy="71"/>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grpSp>
          <p:nvGrpSpPr>
            <p:cNvPr id="14" name="Group 169"/>
            <p:cNvGrpSpPr>
              <a:grpSpLocks/>
            </p:cNvGrpSpPr>
            <p:nvPr/>
          </p:nvGrpSpPr>
          <p:grpSpPr bwMode="auto">
            <a:xfrm>
              <a:off x="3916997" y="3712432"/>
              <a:ext cx="164465" cy="273685"/>
              <a:chOff x="5578" y="8582"/>
              <a:chExt cx="259" cy="431"/>
            </a:xfrm>
          </p:grpSpPr>
          <p:grpSp>
            <p:nvGrpSpPr>
              <p:cNvPr id="63" name="Group 170"/>
              <p:cNvGrpSpPr>
                <a:grpSpLocks/>
              </p:cNvGrpSpPr>
              <p:nvPr/>
            </p:nvGrpSpPr>
            <p:grpSpPr bwMode="auto">
              <a:xfrm>
                <a:off x="5675" y="8582"/>
                <a:ext cx="71" cy="286"/>
                <a:chOff x="5098" y="9509"/>
                <a:chExt cx="71" cy="286"/>
              </a:xfrm>
            </p:grpSpPr>
            <p:sp>
              <p:nvSpPr>
                <p:cNvPr id="71" name="Rectangle 171"/>
                <p:cNvSpPr>
                  <a:spLocks noChangeArrowheads="1"/>
                </p:cNvSpPr>
                <p:nvPr/>
              </p:nvSpPr>
              <p:spPr bwMode="auto">
                <a:xfrm>
                  <a:off x="5098" y="9652"/>
                  <a:ext cx="71" cy="143"/>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72" name="Line 172"/>
                <p:cNvCxnSpPr/>
                <p:nvPr/>
              </p:nvCxnSpPr>
              <p:spPr bwMode="auto">
                <a:xfrm>
                  <a:off x="5134" y="9509"/>
                  <a:ext cx="0" cy="13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4" name="Group 173"/>
              <p:cNvGrpSpPr>
                <a:grpSpLocks/>
              </p:cNvGrpSpPr>
              <p:nvPr/>
            </p:nvGrpSpPr>
            <p:grpSpPr bwMode="auto">
              <a:xfrm>
                <a:off x="5578" y="8755"/>
                <a:ext cx="259" cy="258"/>
                <a:chOff x="7122" y="8937"/>
                <a:chExt cx="337" cy="245"/>
              </a:xfrm>
            </p:grpSpPr>
            <p:sp>
              <p:nvSpPr>
                <p:cNvPr id="65" name="Rectangle 174"/>
                <p:cNvSpPr>
                  <a:spLocks noChangeArrowheads="1"/>
                </p:cNvSpPr>
                <p:nvPr/>
              </p:nvSpPr>
              <p:spPr bwMode="auto">
                <a:xfrm>
                  <a:off x="7122" y="8937"/>
                  <a:ext cx="337" cy="234"/>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66" name="Line 175"/>
                <p:cNvCxnSpPr/>
                <p:nvPr/>
              </p:nvCxnSpPr>
              <p:spPr bwMode="auto">
                <a:xfrm>
                  <a:off x="7174" y="8973"/>
                  <a:ext cx="0"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7" name="Line 176"/>
                <p:cNvCxnSpPr/>
                <p:nvPr/>
              </p:nvCxnSpPr>
              <p:spPr bwMode="auto">
                <a:xfrm>
                  <a:off x="7235" y="8973"/>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8" name="Line 177"/>
                <p:cNvCxnSpPr/>
                <p:nvPr/>
              </p:nvCxnSpPr>
              <p:spPr bwMode="auto">
                <a:xfrm>
                  <a:off x="7297" y="8973"/>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9" name="Line 178"/>
                <p:cNvCxnSpPr/>
                <p:nvPr/>
              </p:nvCxnSpPr>
              <p:spPr bwMode="auto">
                <a:xfrm>
                  <a:off x="7359" y="8974"/>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0" name="Line 179"/>
                <p:cNvCxnSpPr/>
                <p:nvPr/>
              </p:nvCxnSpPr>
              <p:spPr bwMode="auto">
                <a:xfrm>
                  <a:off x="7421" y="8974"/>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grpSp>
          <p:nvGrpSpPr>
            <p:cNvPr id="15" name="Group 180"/>
            <p:cNvGrpSpPr>
              <a:grpSpLocks/>
            </p:cNvGrpSpPr>
            <p:nvPr/>
          </p:nvGrpSpPr>
          <p:grpSpPr bwMode="auto">
            <a:xfrm>
              <a:off x="4305617" y="3712432"/>
              <a:ext cx="164465" cy="273685"/>
              <a:chOff x="6390" y="8588"/>
              <a:chExt cx="259" cy="431"/>
            </a:xfrm>
          </p:grpSpPr>
          <p:grpSp>
            <p:nvGrpSpPr>
              <p:cNvPr id="53" name="Group 181"/>
              <p:cNvGrpSpPr>
                <a:grpSpLocks/>
              </p:cNvGrpSpPr>
              <p:nvPr/>
            </p:nvGrpSpPr>
            <p:grpSpPr bwMode="auto">
              <a:xfrm>
                <a:off x="6487" y="8588"/>
                <a:ext cx="71" cy="286"/>
                <a:chOff x="5098" y="9509"/>
                <a:chExt cx="71" cy="286"/>
              </a:xfrm>
            </p:grpSpPr>
            <p:sp>
              <p:nvSpPr>
                <p:cNvPr id="61" name="Rectangle 182"/>
                <p:cNvSpPr>
                  <a:spLocks noChangeArrowheads="1"/>
                </p:cNvSpPr>
                <p:nvPr/>
              </p:nvSpPr>
              <p:spPr bwMode="auto">
                <a:xfrm>
                  <a:off x="5098" y="9652"/>
                  <a:ext cx="71" cy="143"/>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62" name="Line 183"/>
                <p:cNvCxnSpPr/>
                <p:nvPr/>
              </p:nvCxnSpPr>
              <p:spPr bwMode="auto">
                <a:xfrm>
                  <a:off x="5134" y="9509"/>
                  <a:ext cx="0" cy="130"/>
                </a:xfrm>
                <a:prstGeom prst="line">
                  <a:avLst/>
                </a:prstGeom>
                <a:noFill/>
                <a:ln w="2857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54" name="Group 184"/>
              <p:cNvGrpSpPr>
                <a:grpSpLocks/>
              </p:cNvGrpSpPr>
              <p:nvPr/>
            </p:nvGrpSpPr>
            <p:grpSpPr bwMode="auto">
              <a:xfrm>
                <a:off x="6390" y="8761"/>
                <a:ext cx="259" cy="258"/>
                <a:chOff x="7122" y="8937"/>
                <a:chExt cx="337" cy="245"/>
              </a:xfrm>
            </p:grpSpPr>
            <p:sp>
              <p:nvSpPr>
                <p:cNvPr id="55" name="Rectangle 185"/>
                <p:cNvSpPr>
                  <a:spLocks noChangeArrowheads="1"/>
                </p:cNvSpPr>
                <p:nvPr/>
              </p:nvSpPr>
              <p:spPr bwMode="auto">
                <a:xfrm>
                  <a:off x="7122" y="8937"/>
                  <a:ext cx="337" cy="234"/>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56" name="Line 186"/>
                <p:cNvCxnSpPr/>
                <p:nvPr/>
              </p:nvCxnSpPr>
              <p:spPr bwMode="auto">
                <a:xfrm>
                  <a:off x="7174" y="8973"/>
                  <a:ext cx="0"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7" name="Line 187"/>
                <p:cNvCxnSpPr/>
                <p:nvPr/>
              </p:nvCxnSpPr>
              <p:spPr bwMode="auto">
                <a:xfrm>
                  <a:off x="7235" y="8973"/>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8" name="Line 188"/>
                <p:cNvCxnSpPr/>
                <p:nvPr/>
              </p:nvCxnSpPr>
              <p:spPr bwMode="auto">
                <a:xfrm>
                  <a:off x="7297" y="8973"/>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Line 189"/>
                <p:cNvCxnSpPr/>
                <p:nvPr/>
              </p:nvCxnSpPr>
              <p:spPr bwMode="auto">
                <a:xfrm>
                  <a:off x="7359" y="8974"/>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0" name="Line 190"/>
                <p:cNvCxnSpPr/>
                <p:nvPr/>
              </p:nvCxnSpPr>
              <p:spPr bwMode="auto">
                <a:xfrm>
                  <a:off x="7421" y="8974"/>
                  <a:ext cx="1" cy="20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sp>
          <p:nvSpPr>
            <p:cNvPr id="16" name="Rectangle 191"/>
            <p:cNvSpPr>
              <a:spLocks noChangeArrowheads="1"/>
            </p:cNvSpPr>
            <p:nvPr/>
          </p:nvSpPr>
          <p:spPr bwMode="auto">
            <a:xfrm>
              <a:off x="3621722" y="3744817"/>
              <a:ext cx="1146810" cy="4508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7" name="Oval 192"/>
            <p:cNvSpPr>
              <a:spLocks noChangeArrowheads="1"/>
            </p:cNvSpPr>
            <p:nvPr/>
          </p:nvSpPr>
          <p:spPr bwMode="auto">
            <a:xfrm>
              <a:off x="3668077" y="3871182"/>
              <a:ext cx="99060" cy="9906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8" name="Oval 193"/>
            <p:cNvSpPr>
              <a:spLocks noChangeArrowheads="1"/>
            </p:cNvSpPr>
            <p:nvPr/>
          </p:nvSpPr>
          <p:spPr bwMode="auto">
            <a:xfrm>
              <a:off x="4619942" y="3870547"/>
              <a:ext cx="99060" cy="9906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9" name="AutoShape 194"/>
            <p:cNvSpPr>
              <a:spLocks noChangeArrowheads="1"/>
            </p:cNvSpPr>
            <p:nvPr/>
          </p:nvSpPr>
          <p:spPr bwMode="auto">
            <a:xfrm>
              <a:off x="4969192" y="2563082"/>
              <a:ext cx="659130" cy="379095"/>
            </a:xfrm>
            <a:prstGeom prst="roundRect">
              <a:avLst>
                <a:gd name="adj" fmla="val 16667"/>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0" name="Rectangle 195"/>
            <p:cNvSpPr>
              <a:spLocks noChangeArrowheads="1"/>
            </p:cNvSpPr>
            <p:nvPr/>
          </p:nvSpPr>
          <p:spPr bwMode="auto">
            <a:xfrm>
              <a:off x="5199697" y="2625312"/>
              <a:ext cx="346075" cy="255270"/>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1" name="Oval 196"/>
            <p:cNvSpPr>
              <a:spLocks noChangeArrowheads="1"/>
            </p:cNvSpPr>
            <p:nvPr/>
          </p:nvSpPr>
          <p:spPr bwMode="auto">
            <a:xfrm>
              <a:off x="5348922" y="2703417"/>
              <a:ext cx="99060" cy="9906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22" name="Rectangle 197"/>
            <p:cNvSpPr>
              <a:spLocks noChangeArrowheads="1"/>
            </p:cNvSpPr>
            <p:nvPr/>
          </p:nvSpPr>
          <p:spPr bwMode="auto">
            <a:xfrm flipH="1">
              <a:off x="5138102" y="2666587"/>
              <a:ext cx="45085" cy="172720"/>
            </a:xfrm>
            <a:prstGeom prst="rect">
              <a:avLst/>
            </a:prstGeom>
            <a:solidFill>
              <a:srgbClr val="000000"/>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23" name="Line 198"/>
            <p:cNvCxnSpPr/>
            <p:nvPr/>
          </p:nvCxnSpPr>
          <p:spPr bwMode="auto">
            <a:xfrm>
              <a:off x="5240972" y="2625312"/>
              <a:ext cx="635" cy="25527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4" name="Group 199"/>
            <p:cNvGrpSpPr>
              <a:grpSpLocks/>
            </p:cNvGrpSpPr>
            <p:nvPr/>
          </p:nvGrpSpPr>
          <p:grpSpPr bwMode="auto">
            <a:xfrm>
              <a:off x="3775392" y="2377662"/>
              <a:ext cx="543560" cy="741680"/>
              <a:chOff x="5864" y="9489"/>
              <a:chExt cx="856" cy="1168"/>
            </a:xfrm>
          </p:grpSpPr>
          <p:sp>
            <p:nvSpPr>
              <p:cNvPr id="46" name="Rectangle 200"/>
              <p:cNvSpPr>
                <a:spLocks noChangeArrowheads="1"/>
              </p:cNvSpPr>
              <p:nvPr/>
            </p:nvSpPr>
            <p:spPr bwMode="auto">
              <a:xfrm rot="-2413387">
                <a:off x="6132" y="9855"/>
                <a:ext cx="487" cy="802"/>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7" name="Oval 201"/>
              <p:cNvSpPr>
                <a:spLocks noChangeArrowheads="1"/>
              </p:cNvSpPr>
              <p:nvPr/>
            </p:nvSpPr>
            <p:spPr bwMode="auto">
              <a:xfrm>
                <a:off x="6248" y="10230"/>
                <a:ext cx="156" cy="156"/>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48" name="Line 202"/>
              <p:cNvCxnSpPr/>
              <p:nvPr/>
            </p:nvCxnSpPr>
            <p:spPr bwMode="auto">
              <a:xfrm>
                <a:off x="6188" y="9886"/>
                <a:ext cx="532" cy="60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9" name="Freeform 203"/>
              <p:cNvSpPr>
                <a:spLocks/>
              </p:cNvSpPr>
              <p:nvPr/>
            </p:nvSpPr>
            <p:spPr bwMode="auto">
              <a:xfrm>
                <a:off x="5968" y="9632"/>
                <a:ext cx="148" cy="162"/>
              </a:xfrm>
              <a:custGeom>
                <a:avLst/>
                <a:gdLst>
                  <a:gd name="T0" fmla="*/ 0 w 148"/>
                  <a:gd name="T1" fmla="*/ 0 h 162"/>
                  <a:gd name="T2" fmla="*/ 148 w 148"/>
                  <a:gd name="T3" fmla="*/ 162 h 162"/>
                </a:gdLst>
                <a:ahLst/>
                <a:cxnLst>
                  <a:cxn ang="0">
                    <a:pos x="T0" y="T1"/>
                  </a:cxn>
                  <a:cxn ang="0">
                    <a:pos x="T2" y="T3"/>
                  </a:cxn>
                </a:cxnLst>
                <a:rect l="0" t="0" r="r" b="b"/>
                <a:pathLst>
                  <a:path w="148" h="162">
                    <a:moveTo>
                      <a:pt x="0" y="0"/>
                    </a:moveTo>
                    <a:lnTo>
                      <a:pt x="148" y="162"/>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50" name="Freeform 204"/>
              <p:cNvSpPr>
                <a:spLocks/>
              </p:cNvSpPr>
              <p:nvPr/>
            </p:nvSpPr>
            <p:spPr bwMode="auto">
              <a:xfrm>
                <a:off x="6065" y="9567"/>
                <a:ext cx="148" cy="162"/>
              </a:xfrm>
              <a:custGeom>
                <a:avLst/>
                <a:gdLst>
                  <a:gd name="T0" fmla="*/ 0 w 148"/>
                  <a:gd name="T1" fmla="*/ 0 h 162"/>
                  <a:gd name="T2" fmla="*/ 148 w 148"/>
                  <a:gd name="T3" fmla="*/ 162 h 162"/>
                </a:gdLst>
                <a:ahLst/>
                <a:cxnLst>
                  <a:cxn ang="0">
                    <a:pos x="T0" y="T1"/>
                  </a:cxn>
                  <a:cxn ang="0">
                    <a:pos x="T2" y="T3"/>
                  </a:cxn>
                </a:cxnLst>
                <a:rect l="0" t="0" r="r" b="b"/>
                <a:pathLst>
                  <a:path w="148" h="162">
                    <a:moveTo>
                      <a:pt x="0" y="0"/>
                    </a:moveTo>
                    <a:lnTo>
                      <a:pt x="148" y="162"/>
                    </a:ln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cxnSp>
            <p:nvCxnSpPr>
              <p:cNvPr id="51" name="Line 205"/>
              <p:cNvCxnSpPr/>
              <p:nvPr/>
            </p:nvCxnSpPr>
            <p:spPr bwMode="auto">
              <a:xfrm flipV="1">
                <a:off x="5864" y="9704"/>
                <a:ext cx="156" cy="1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2" name="Line 206"/>
              <p:cNvCxnSpPr/>
              <p:nvPr/>
            </p:nvCxnSpPr>
            <p:spPr bwMode="auto">
              <a:xfrm rot="6135422">
                <a:off x="6129" y="9502"/>
                <a:ext cx="156" cy="130"/>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25" name="Line 207"/>
            <p:cNvCxnSpPr/>
            <p:nvPr/>
          </p:nvCxnSpPr>
          <p:spPr bwMode="auto">
            <a:xfrm>
              <a:off x="4203382" y="2752312"/>
              <a:ext cx="930910" cy="635"/>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6" name="Line 208"/>
            <p:cNvCxnSpPr/>
            <p:nvPr/>
          </p:nvCxnSpPr>
          <p:spPr bwMode="auto">
            <a:xfrm rot="5400000">
              <a:off x="3790950" y="3205384"/>
              <a:ext cx="807720" cy="635"/>
            </a:xfrm>
            <a:prstGeom prst="line">
              <a:avLst/>
            </a:prstGeom>
            <a:noFill/>
            <a:ln w="12700">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7" name="Group 209"/>
            <p:cNvGrpSpPr>
              <a:grpSpLocks/>
            </p:cNvGrpSpPr>
            <p:nvPr/>
          </p:nvGrpSpPr>
          <p:grpSpPr bwMode="auto">
            <a:xfrm>
              <a:off x="1954212" y="2596102"/>
              <a:ext cx="942975" cy="296545"/>
              <a:chOff x="2322" y="9004"/>
              <a:chExt cx="1485" cy="467"/>
            </a:xfrm>
          </p:grpSpPr>
          <p:grpSp>
            <p:nvGrpSpPr>
              <p:cNvPr id="42" name="Group 210"/>
              <p:cNvGrpSpPr>
                <a:grpSpLocks/>
              </p:cNvGrpSpPr>
              <p:nvPr/>
            </p:nvGrpSpPr>
            <p:grpSpPr bwMode="auto">
              <a:xfrm>
                <a:off x="2322" y="9004"/>
                <a:ext cx="1485" cy="467"/>
                <a:chOff x="2322" y="9004"/>
                <a:chExt cx="1485" cy="467"/>
              </a:xfrm>
            </p:grpSpPr>
            <p:sp>
              <p:nvSpPr>
                <p:cNvPr id="44" name="AutoShape 211"/>
                <p:cNvSpPr>
                  <a:spLocks noChangeArrowheads="1"/>
                </p:cNvSpPr>
                <p:nvPr/>
              </p:nvSpPr>
              <p:spPr bwMode="auto">
                <a:xfrm>
                  <a:off x="2322" y="9004"/>
                  <a:ext cx="1375" cy="467"/>
                </a:xfrm>
                <a:prstGeom prst="roundRect">
                  <a:avLst>
                    <a:gd name="adj" fmla="val 16667"/>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5" name="Rectangle 212"/>
                <p:cNvSpPr>
                  <a:spLocks noChangeArrowheads="1"/>
                </p:cNvSpPr>
                <p:nvPr/>
              </p:nvSpPr>
              <p:spPr bwMode="auto">
                <a:xfrm>
                  <a:off x="3736" y="9121"/>
                  <a:ext cx="71" cy="234"/>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43" name="Text Box 213"/>
              <p:cNvSpPr txBox="1">
                <a:spLocks noChangeArrowheads="1"/>
              </p:cNvSpPr>
              <p:nvPr/>
            </p:nvSpPr>
            <p:spPr bwMode="auto">
              <a:xfrm>
                <a:off x="2617" y="9080"/>
                <a:ext cx="81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Laser</a:t>
                </a:r>
                <a:endParaRPr lang="el-GR" sz="1100" dirty="0">
                  <a:effectLst/>
                  <a:latin typeface="Arial"/>
                  <a:ea typeface="Times New Roman"/>
                  <a:cs typeface="Times New Roman"/>
                </a:endParaRPr>
              </a:p>
            </p:txBody>
          </p:sp>
        </p:grpSp>
        <p:sp>
          <p:nvSpPr>
            <p:cNvPr id="28" name="Arc 214"/>
            <p:cNvSpPr>
              <a:spLocks/>
            </p:cNvSpPr>
            <p:nvPr/>
          </p:nvSpPr>
          <p:spPr bwMode="auto">
            <a:xfrm rot="21297877" flipH="1">
              <a:off x="3662362" y="3521932"/>
              <a:ext cx="213995" cy="188595"/>
            </a:xfrm>
            <a:custGeom>
              <a:avLst/>
              <a:gdLst>
                <a:gd name="G0" fmla="+- 0 0 0"/>
                <a:gd name="G1" fmla="+- 21600 0 0"/>
                <a:gd name="G2" fmla="+- 21600 0 0"/>
                <a:gd name="T0" fmla="*/ 0 w 20499"/>
                <a:gd name="T1" fmla="*/ 0 h 21600"/>
                <a:gd name="T2" fmla="*/ 20499 w 20499"/>
                <a:gd name="T3" fmla="*/ 14792 h 21600"/>
                <a:gd name="T4" fmla="*/ 0 w 20499"/>
                <a:gd name="T5" fmla="*/ 21600 h 21600"/>
              </a:gdLst>
              <a:ahLst/>
              <a:cxnLst>
                <a:cxn ang="0">
                  <a:pos x="T0" y="T1"/>
                </a:cxn>
                <a:cxn ang="0">
                  <a:pos x="T2" y="T3"/>
                </a:cxn>
                <a:cxn ang="0">
                  <a:pos x="T4" y="T5"/>
                </a:cxn>
              </a:cxnLst>
              <a:rect l="0" t="0" r="r" b="b"/>
              <a:pathLst>
                <a:path w="20499" h="21600" fill="none" extrusionOk="0">
                  <a:moveTo>
                    <a:pt x="0" y="0"/>
                  </a:moveTo>
                  <a:cubicBezTo>
                    <a:pt x="9306" y="0"/>
                    <a:pt x="17565" y="5960"/>
                    <a:pt x="20499" y="14791"/>
                  </a:cubicBezTo>
                </a:path>
                <a:path w="20499" h="21600" stroke="0" extrusionOk="0">
                  <a:moveTo>
                    <a:pt x="0" y="0"/>
                  </a:moveTo>
                  <a:cubicBezTo>
                    <a:pt x="9306" y="0"/>
                    <a:pt x="17565" y="5960"/>
                    <a:pt x="20499" y="14791"/>
                  </a:cubicBezTo>
                  <a:lnTo>
                    <a:pt x="0" y="21600"/>
                  </a:lnTo>
                  <a:close/>
                </a:path>
              </a:pathLst>
            </a:custGeom>
            <a:noFill/>
            <a:ln w="12700">
              <a:solidFill>
                <a:srgbClr val="000000"/>
              </a:solidFill>
              <a:round/>
              <a:headEnd type="triangle" w="sm" len="sm"/>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nvGrpSpPr>
            <p:cNvPr id="29" name="Group 215"/>
            <p:cNvGrpSpPr>
              <a:grpSpLocks/>
            </p:cNvGrpSpPr>
            <p:nvPr/>
          </p:nvGrpSpPr>
          <p:grpSpPr bwMode="auto">
            <a:xfrm>
              <a:off x="2983547" y="2472912"/>
              <a:ext cx="255905" cy="551815"/>
              <a:chOff x="4618" y="9289"/>
              <a:chExt cx="403" cy="869"/>
            </a:xfrm>
          </p:grpSpPr>
          <p:sp>
            <p:nvSpPr>
              <p:cNvPr id="39" name="Rectangle 216"/>
              <p:cNvSpPr>
                <a:spLocks noChangeArrowheads="1"/>
              </p:cNvSpPr>
              <p:nvPr/>
            </p:nvSpPr>
            <p:spPr bwMode="auto">
              <a:xfrm>
                <a:off x="4697" y="9289"/>
                <a:ext cx="324" cy="869"/>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0" name="Oval 217"/>
              <p:cNvSpPr>
                <a:spLocks noChangeArrowheads="1"/>
              </p:cNvSpPr>
              <p:nvPr/>
            </p:nvSpPr>
            <p:spPr bwMode="auto">
              <a:xfrm>
                <a:off x="4820" y="9646"/>
                <a:ext cx="156" cy="156"/>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41" name="Rectangle 218"/>
              <p:cNvSpPr>
                <a:spLocks noChangeArrowheads="1"/>
              </p:cNvSpPr>
              <p:nvPr/>
            </p:nvSpPr>
            <p:spPr bwMode="auto">
              <a:xfrm>
                <a:off x="4618" y="9451"/>
                <a:ext cx="71" cy="545"/>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30" name="Rectangle 219"/>
            <p:cNvSpPr>
              <a:spLocks noChangeArrowheads="1"/>
            </p:cNvSpPr>
            <p:nvPr/>
          </p:nvSpPr>
          <p:spPr bwMode="auto">
            <a:xfrm rot="16200000">
              <a:off x="4084002" y="1249267"/>
              <a:ext cx="205740" cy="914400"/>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31" name="Oval 220"/>
            <p:cNvSpPr>
              <a:spLocks noChangeArrowheads="1"/>
            </p:cNvSpPr>
            <p:nvPr/>
          </p:nvSpPr>
          <p:spPr bwMode="auto">
            <a:xfrm rot="16200000">
              <a:off x="3947477" y="1656937"/>
              <a:ext cx="99060" cy="9906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32" name="Rectangle 221"/>
            <p:cNvSpPr>
              <a:spLocks noChangeArrowheads="1"/>
            </p:cNvSpPr>
            <p:nvPr/>
          </p:nvSpPr>
          <p:spPr bwMode="auto">
            <a:xfrm rot="16200000">
              <a:off x="4163694" y="1440720"/>
              <a:ext cx="45085" cy="791210"/>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33" name="Oval 222"/>
            <p:cNvSpPr>
              <a:spLocks noChangeArrowheads="1"/>
            </p:cNvSpPr>
            <p:nvPr/>
          </p:nvSpPr>
          <p:spPr bwMode="auto">
            <a:xfrm rot="16200000">
              <a:off x="4355147" y="1656937"/>
              <a:ext cx="99060" cy="99060"/>
            </a:xfrm>
            <a:prstGeom prst="ellipse">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34" name="Text Box 223"/>
            <p:cNvSpPr txBox="1">
              <a:spLocks noChangeArrowheads="1"/>
            </p:cNvSpPr>
            <p:nvPr/>
          </p:nvSpPr>
          <p:spPr bwMode="auto">
            <a:xfrm>
              <a:off x="3882072" y="4321305"/>
              <a:ext cx="1746250" cy="3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15000"/>
                </a:lnSpc>
                <a:spcAft>
                  <a:spcPts val="1000"/>
                </a:spcAft>
              </a:pPr>
              <a:r>
                <a:rPr lang="el-GR" sz="1200" dirty="0" smtClean="0">
                  <a:effectLst/>
                  <a:latin typeface="Arial"/>
                  <a:ea typeface="Times New Roman"/>
                  <a:cs typeface="Times New Roman"/>
                </a:rPr>
                <a:t>Κ</a:t>
              </a:r>
              <a:r>
                <a:rPr lang="en-US" sz="1200" dirty="0" smtClean="0">
                  <a:effectLst/>
                  <a:latin typeface="Arial"/>
                  <a:ea typeface="Times New Roman"/>
                  <a:cs typeface="Times New Roman"/>
                </a:rPr>
                <a:t>οχλίας</a:t>
              </a:r>
              <a:r>
                <a:rPr lang="el-GR" sz="1100" dirty="0" smtClean="0">
                  <a:latin typeface="Arial"/>
                  <a:ea typeface="Times New Roman"/>
                  <a:cs typeface="Times New Roman"/>
                </a:rPr>
                <a:t> </a:t>
              </a:r>
              <a:r>
                <a:rPr lang="en-US" sz="1200" dirty="0" smtClean="0">
                  <a:effectLst/>
                  <a:latin typeface="Arial"/>
                  <a:ea typeface="Times New Roman"/>
                  <a:cs typeface="Times New Roman"/>
                </a:rPr>
                <a:t>μικρομέτρου</a:t>
              </a:r>
              <a:endParaRPr lang="el-GR" sz="1100" dirty="0">
                <a:effectLst/>
                <a:latin typeface="Arial"/>
                <a:ea typeface="Times New Roman"/>
                <a:cs typeface="Times New Roman"/>
              </a:endParaRPr>
            </a:p>
          </p:txBody>
        </p:sp>
        <p:sp>
          <p:nvSpPr>
            <p:cNvPr id="35" name="Text Box 225"/>
            <p:cNvSpPr txBox="1">
              <a:spLocks noChangeArrowheads="1"/>
            </p:cNvSpPr>
            <p:nvPr/>
          </p:nvSpPr>
          <p:spPr bwMode="auto">
            <a:xfrm>
              <a:off x="3075146" y="2029857"/>
              <a:ext cx="1720532" cy="34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l-GR" sz="1200" dirty="0" smtClean="0">
                  <a:effectLst/>
                  <a:latin typeface="Arial"/>
                  <a:ea typeface="Times New Roman"/>
                  <a:cs typeface="Times New Roman"/>
                </a:rPr>
                <a:t>Δ</a:t>
              </a:r>
              <a:r>
                <a:rPr lang="en-US" sz="1200" dirty="0" smtClean="0">
                  <a:effectLst/>
                  <a:latin typeface="Arial"/>
                  <a:ea typeface="Times New Roman"/>
                  <a:cs typeface="Times New Roman"/>
                </a:rPr>
                <a:t>ιαχωριστής</a:t>
              </a:r>
              <a:r>
                <a:rPr lang="el-GR" sz="1100" dirty="0" smtClean="0">
                  <a:latin typeface="Arial"/>
                  <a:ea typeface="Times New Roman"/>
                  <a:cs typeface="Times New Roman"/>
                </a:rPr>
                <a:t> </a:t>
              </a:r>
              <a:r>
                <a:rPr lang="en-US" sz="1200" dirty="0" smtClean="0">
                  <a:effectLst/>
                  <a:latin typeface="Arial"/>
                  <a:ea typeface="Times New Roman"/>
                  <a:cs typeface="Times New Roman"/>
                </a:rPr>
                <a:t>δέσμης</a:t>
              </a:r>
              <a:endParaRPr lang="el-GR" sz="1100" dirty="0">
                <a:effectLst/>
                <a:latin typeface="Arial"/>
                <a:ea typeface="Times New Roman"/>
                <a:cs typeface="Times New Roman"/>
              </a:endParaRPr>
            </a:p>
          </p:txBody>
        </p:sp>
        <p:sp>
          <p:nvSpPr>
            <p:cNvPr id="36" name="Text Box 226"/>
            <p:cNvSpPr txBox="1">
              <a:spLocks noChangeArrowheads="1"/>
            </p:cNvSpPr>
            <p:nvPr/>
          </p:nvSpPr>
          <p:spPr bwMode="auto">
            <a:xfrm>
              <a:off x="4533582" y="2538952"/>
              <a:ext cx="222885"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37" name="Text Box 227"/>
            <p:cNvSpPr txBox="1">
              <a:spLocks noChangeArrowheads="1"/>
            </p:cNvSpPr>
            <p:nvPr/>
          </p:nvSpPr>
          <p:spPr bwMode="auto">
            <a:xfrm>
              <a:off x="4191952" y="3202527"/>
              <a:ext cx="222885"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38" name="Text Box 228"/>
            <p:cNvSpPr txBox="1">
              <a:spLocks noChangeArrowheads="1"/>
            </p:cNvSpPr>
            <p:nvPr/>
          </p:nvSpPr>
          <p:spPr bwMode="auto">
            <a:xfrm>
              <a:off x="3990022" y="2390362"/>
              <a:ext cx="222885"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r>
                <a:rPr lang="en-US" sz="1200" baseline="-25000" dirty="0">
                  <a:effectLst/>
                  <a:latin typeface="Arial"/>
                  <a:ea typeface="Times New Roman"/>
                  <a:cs typeface="Times New Roman"/>
                </a:rPr>
                <a:t>3</a:t>
              </a:r>
              <a:endParaRPr lang="el-GR" sz="1100" dirty="0">
                <a:effectLst/>
                <a:latin typeface="Arial"/>
                <a:ea typeface="Times New Roman"/>
                <a:cs typeface="Times New Roman"/>
              </a:endParaRPr>
            </a:p>
          </p:txBody>
        </p:sp>
      </p:grpSp>
      <p:sp>
        <p:nvSpPr>
          <p:cNvPr id="89" name="Ορθογώνιο 88"/>
          <p:cNvSpPr/>
          <p:nvPr/>
        </p:nvSpPr>
        <p:spPr>
          <a:xfrm>
            <a:off x="2016234" y="4869160"/>
            <a:ext cx="5558888" cy="707886"/>
          </a:xfrm>
          <a:prstGeom prst="rect">
            <a:avLst/>
          </a:prstGeom>
        </p:spPr>
        <p:txBody>
          <a:bodyPr wrap="square">
            <a:spAutoFit/>
          </a:bodyPr>
          <a:lstStyle/>
          <a:p>
            <a:r>
              <a:rPr lang="el-GR" sz="2000" b="1" dirty="0">
                <a:latin typeface="+mn-lt"/>
              </a:rPr>
              <a:t>Σχήμα 8 </a:t>
            </a:r>
            <a:r>
              <a:rPr lang="el-GR" sz="2000" dirty="0">
                <a:latin typeface="+mn-lt"/>
              </a:rPr>
              <a:t>Xρήση συμβολόμετρου Michelson για τον προσδιορισμό του μήκους κύματος Laser He-Ne.</a:t>
            </a:r>
          </a:p>
        </p:txBody>
      </p:sp>
    </p:spTree>
    <p:extLst>
      <p:ext uri="{BB962C8B-B14F-4D97-AF65-F5344CB8AC3E}">
        <p14:creationId xmlns:p14="http://schemas.microsoft.com/office/powerpoint/2010/main" val="8029921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διάταξη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normAutofit lnSpcReduction="10000"/>
          </a:bodyPr>
          <a:lstStyle/>
          <a:p>
            <a:pPr marL="0" indent="0">
              <a:buNone/>
            </a:pPr>
            <a:r>
              <a:rPr lang="el-GR" dirty="0"/>
              <a:t>Η πλήρης διάταξη φαίνεται στο Σχήμα 8 και αποτελείται από τα </a:t>
            </a:r>
            <a:r>
              <a:rPr lang="el-GR" dirty="0" smtClean="0"/>
              <a:t>εξής μέρη:</a:t>
            </a:r>
          </a:p>
          <a:p>
            <a:pPr marL="457200" indent="-457200">
              <a:buFont typeface="+mj-lt"/>
              <a:buAutoNum type="arabicPeriod"/>
            </a:pPr>
            <a:r>
              <a:rPr lang="el-GR" dirty="0"/>
              <a:t>Ένα συμβολόμετρο </a:t>
            </a:r>
            <a:r>
              <a:rPr lang="en-US" dirty="0"/>
              <a:t>Michelson</a:t>
            </a:r>
            <a:r>
              <a:rPr lang="el-GR" dirty="0"/>
              <a:t> που περιλαμβάνει τα εξής εξαρτήματα:</a:t>
            </a:r>
          </a:p>
          <a:p>
            <a:pPr lvl="1"/>
            <a:r>
              <a:rPr lang="en-US" dirty="0"/>
              <a:t>Μια μεταλλική βάση 5 </a:t>
            </a:r>
            <a:r>
              <a:rPr lang="en-US" dirty="0" smtClean="0"/>
              <a:t>Kg</a:t>
            </a:r>
            <a:r>
              <a:rPr lang="el-GR" dirty="0" smtClean="0"/>
              <a:t>,</a:t>
            </a:r>
            <a:r>
              <a:rPr lang="en-US" dirty="0" smtClean="0"/>
              <a:t> </a:t>
            </a:r>
            <a:endParaRPr lang="el-GR" dirty="0"/>
          </a:p>
          <a:p>
            <a:pPr lvl="1"/>
            <a:r>
              <a:rPr lang="el-GR" dirty="0"/>
              <a:t>Ένα επίπεδο κάτοπτρο με δυνατότητα μικρομετρικής </a:t>
            </a:r>
            <a:r>
              <a:rPr lang="el-GR" dirty="0" smtClean="0"/>
              <a:t>μετακίνησης,</a:t>
            </a:r>
            <a:endParaRPr lang="el-GR" dirty="0"/>
          </a:p>
          <a:p>
            <a:pPr lvl="1"/>
            <a:r>
              <a:rPr lang="el-GR" dirty="0"/>
              <a:t>Ένα επίπεδο κάτοπτρο με δυνατότητα ρύθμισης της κλίσης </a:t>
            </a:r>
            <a:r>
              <a:rPr lang="el-GR" dirty="0" smtClean="0"/>
              <a:t>του,</a:t>
            </a:r>
            <a:endParaRPr lang="el-GR" dirty="0"/>
          </a:p>
          <a:p>
            <a:pPr lvl="1"/>
            <a:r>
              <a:rPr lang="en-US" dirty="0"/>
              <a:t>Ένα διαχωριστή </a:t>
            </a:r>
            <a:r>
              <a:rPr lang="en-US" dirty="0" smtClean="0"/>
              <a:t>δέσμης</a:t>
            </a:r>
            <a:r>
              <a:rPr lang="el-GR" dirty="0" smtClean="0"/>
              <a:t>,</a:t>
            </a:r>
            <a:endParaRPr lang="el-GR" dirty="0"/>
          </a:p>
          <a:p>
            <a:pPr lvl="1"/>
            <a:r>
              <a:rPr lang="en-US" dirty="0"/>
              <a:t>Ένα φακό 18 </a:t>
            </a:r>
            <a:r>
              <a:rPr lang="en-US" dirty="0" smtClean="0"/>
              <a:t>mm</a:t>
            </a:r>
            <a:r>
              <a:rPr lang="el-GR" dirty="0" smtClean="0"/>
              <a:t>,</a:t>
            </a:r>
            <a:endParaRPr lang="el-GR" dirty="0"/>
          </a:p>
          <a:p>
            <a:pPr lvl="1"/>
            <a:r>
              <a:rPr lang="en-US" dirty="0"/>
              <a:t>Μια μικρή οθόνη (πέτασμα</a:t>
            </a:r>
            <a:r>
              <a:rPr lang="en-US" dirty="0" smtClean="0"/>
              <a:t>)</a:t>
            </a:r>
            <a:r>
              <a:rPr lang="el-GR" dirty="0" smtClean="0"/>
              <a:t>.</a:t>
            </a:r>
            <a:endParaRPr lang="el-GR" dirty="0"/>
          </a:p>
          <a:p>
            <a:pPr marL="457200" indent="-457200">
              <a:buFont typeface="+mj-lt"/>
              <a:buAutoNum type="arabicPeriod" startAt="2"/>
            </a:pPr>
            <a:r>
              <a:rPr lang="en-US" dirty="0" smtClean="0"/>
              <a:t>Ένα </a:t>
            </a:r>
            <a:r>
              <a:rPr lang="en-US" dirty="0"/>
              <a:t>Laser He-Ne ισχύος</a:t>
            </a:r>
            <a:r>
              <a:rPr lang="en-GB" dirty="0"/>
              <a:t> 1 </a:t>
            </a:r>
            <a:r>
              <a:rPr lang="en-US" dirty="0"/>
              <a:t>mW</a:t>
            </a:r>
            <a:endParaRPr lang="el-GR" dirty="0"/>
          </a:p>
          <a:p>
            <a:pPr marL="0" indent="0">
              <a:buNone/>
            </a:pP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36451256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Πειραματική διαδικασία </a:t>
            </a:r>
            <a:r>
              <a:rPr lang="el-GR" sz="3200" b="0" dirty="0" smtClean="0"/>
              <a:t>(1 από 4)</a:t>
            </a:r>
            <a:endParaRPr lang="el-GR" sz="3200" b="0" dirty="0"/>
          </a:p>
        </p:txBody>
      </p:sp>
      <p:sp>
        <p:nvSpPr>
          <p:cNvPr id="3" name="Θέση περιεχομένου 2"/>
          <p:cNvSpPr>
            <a:spLocks noGrp="1"/>
          </p:cNvSpPr>
          <p:nvPr>
            <p:ph idx="1"/>
          </p:nvPr>
        </p:nvSpPr>
        <p:spPr>
          <a:xfrm>
            <a:off x="457200" y="1628800"/>
            <a:ext cx="8229600" cy="4608512"/>
          </a:xfrm>
        </p:spPr>
        <p:txBody>
          <a:bodyPr/>
          <a:lstStyle/>
          <a:p>
            <a:r>
              <a:rPr lang="el-GR" dirty="0"/>
              <a:t>Ευθυγραμμίζουμε το Laser με το συμβολόμετρο Michelson, ακολουθώντας τη διαδικασία που περιγράφεται στην παράγραφο 4.1 και ετοιμάζουμε το σύστημα για παρατήρηση ομόκεντρων κυκλικών κροσσών συμβολής. Προς τούτο τοποθετούμε το φακό των 18 mm στην πορεία της δέσμης του Laser, δημιουργώντας κατ’ αυτό τον τρόπο σημειακή πηγή στο εστιακό επίπεδο του φακού</a:t>
            </a:r>
            <a:r>
              <a:rPr lang="el-GR" dirty="0" smtClean="0"/>
              <a:t>.</a:t>
            </a:r>
          </a:p>
          <a:p>
            <a:pPr marL="0" indent="0" algn="ctr">
              <a:buNone/>
            </a:pPr>
            <a:r>
              <a:rPr lang="el-GR" b="1" dirty="0" smtClean="0">
                <a:solidFill>
                  <a:srgbClr val="820000"/>
                </a:solidFill>
              </a:rPr>
              <a:t>Ποτέ μην κοιτάτε την ακτίνα του laser απευθείας ή από ανακλάσεις της σε λείες επιφάνειες.</a:t>
            </a:r>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967728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(2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r>
              <a:rPr lang="el-GR" dirty="0"/>
              <a:t>Είναι πολύ πιθανό, εκτός από τους κροσσούς που μας ενδιαφέρουν, να παρατηρήσουμε στην οθόνη και άλλους κροσσούς μικρότερης λαμπρότητας που προέρχονται από τη συμβολή ανακλώμενων ακτίνων στο εμπρόσθιο και στο πίσω τμήμα της λεπτής επίστρωσης του διαχωριστή δέσμης (οι επιστρώσεις αυτές λειτουργούν ως λεπτά φιλμς). Οι δευτερογενείς αυτοί κροσσοί δεν μας ενδιαφέρουν και μπορούμε να τους παραβλέψουμε. Μπορούμε επί πλέον να τους ξεχωρίσουμε από τους άλλους, γυρνώντας τον κοχλία του μικρομέτρου. Κροσσοί που δεν μετακινούνται είναι άσχετοι.</a:t>
            </a:r>
          </a:p>
          <a:p>
            <a:pPr marL="0" indent="0" algn="ctr">
              <a:buNone/>
            </a:pPr>
            <a:r>
              <a:rPr lang="el-GR" b="1" dirty="0" smtClean="0">
                <a:solidFill>
                  <a:srgbClr val="820000"/>
                </a:solidFill>
              </a:rPr>
              <a:t>Μην ακουμπάτε με τα δάκτυλά σας τις επιφάνειες των καθρεπτών. Υπάρχει κίνδυνος καταστροφής τους.</a:t>
            </a:r>
          </a:p>
          <a:p>
            <a:endParaRPr lang="el-GR" b="1" dirty="0">
              <a:solidFill>
                <a:srgbClr val="82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4934486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(3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normAutofit/>
          </a:bodyPr>
          <a:lstStyle/>
          <a:p>
            <a:r>
              <a:rPr lang="el-GR" dirty="0"/>
              <a:t>Από τη Σχέση (1) έχουμε:</a:t>
            </a:r>
          </a:p>
          <a:p>
            <a:pPr marL="0" indent="0" algn="ctr">
              <a:buNone/>
            </a:pPr>
            <a:r>
              <a:rPr lang="el-GR" b="1" dirty="0"/>
              <a:t>Δd = </a:t>
            </a:r>
            <a:r>
              <a:rPr lang="el-GR" b="1" dirty="0" smtClean="0"/>
              <a:t>nλ/2  </a:t>
            </a:r>
            <a:r>
              <a:rPr lang="el-GR" dirty="0" smtClean="0"/>
              <a:t>(4)</a:t>
            </a:r>
          </a:p>
          <a:p>
            <a:pPr marL="0" indent="0">
              <a:buNone/>
            </a:pPr>
            <a:r>
              <a:rPr lang="el-GR" dirty="0"/>
              <a:t>όπου Δ</a:t>
            </a:r>
            <a:r>
              <a:rPr lang="en-US" dirty="0"/>
              <a:t>d</a:t>
            </a:r>
            <a:r>
              <a:rPr lang="el-GR" dirty="0"/>
              <a:t> είναι η απόσταση που μετακινείται (μέσω του μικρομέτρου) ο καθρέπτης Μ</a:t>
            </a:r>
            <a:r>
              <a:rPr lang="el-GR" baseline="-25000" dirty="0"/>
              <a:t>1</a:t>
            </a:r>
            <a:r>
              <a:rPr lang="el-GR" dirty="0"/>
              <a:t> σε σχέση με τον καθρέπτη Μ</a:t>
            </a:r>
            <a:r>
              <a:rPr lang="el-GR" baseline="-25000" dirty="0"/>
              <a:t>2</a:t>
            </a:r>
            <a:r>
              <a:rPr lang="el-GR" dirty="0"/>
              <a:t>. Επειδή το φως διασχίζει την απόσταση μεταξύ του Μ</a:t>
            </a:r>
            <a:r>
              <a:rPr lang="el-GR" baseline="-25000" dirty="0"/>
              <a:t>1 </a:t>
            </a:r>
            <a:r>
              <a:rPr lang="el-GR" dirty="0"/>
              <a:t>και του διαχωριστή δέσμης δυο φορές, αν ο Μ</a:t>
            </a:r>
            <a:r>
              <a:rPr lang="el-GR" baseline="-25000" dirty="0"/>
              <a:t>1 </a:t>
            </a:r>
            <a:r>
              <a:rPr lang="el-GR" dirty="0"/>
              <a:t>μετακινηθεί κατά λ/2 τότε ο οπτικός δρόμος της ακτίνας θα είναι λ και το μοτίβο της συμβολής θα αλλάξει από μέγιστο σε ελάχιστο και πάλι σε μέγιστο. Για παράδειγμα, αν παρατηρούμε τον κεντρικό κροσσό που είναι φωτεινός, μεταβάλλοντας αργά την απόσταση Δ</a:t>
            </a:r>
            <a:r>
              <a:rPr lang="en-US" dirty="0"/>
              <a:t>d</a:t>
            </a:r>
            <a:r>
              <a:rPr lang="el-GR" dirty="0"/>
              <a:t> κατά λ/2, ο κροσσός θα μεταβληθεί σε σκοτεινό και πάλι σε φωτεινό. Αυτό πρακτικά σημαίνει ότι από το κέντρο της οθόνης έχει περάσει ένας κροσσός (</a:t>
            </a:r>
            <a:r>
              <a:rPr lang="en-US" dirty="0"/>
              <a:t>n</a:t>
            </a:r>
            <a:r>
              <a:rPr lang="el-GR" dirty="0"/>
              <a:t> = 1).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2773637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Πειραματική διαδικασία </a:t>
            </a:r>
            <a:r>
              <a:rPr lang="el-GR" sz="3200" b="0" dirty="0" smtClean="0"/>
              <a:t>(4 </a:t>
            </a:r>
            <a:r>
              <a:rPr lang="el-GR" sz="3200" b="0" dirty="0"/>
              <a:t>από </a:t>
            </a:r>
            <a:r>
              <a:rPr lang="el-GR" sz="3200" b="0" dirty="0" smtClean="0"/>
              <a:t>4)</a:t>
            </a:r>
            <a:endParaRPr lang="el-GR" dirty="0"/>
          </a:p>
        </p:txBody>
      </p:sp>
      <p:sp>
        <p:nvSpPr>
          <p:cNvPr id="3" name="Θέση περιεχομένου 2"/>
          <p:cNvSpPr>
            <a:spLocks noGrp="1"/>
          </p:cNvSpPr>
          <p:nvPr>
            <p:ph idx="1"/>
          </p:nvPr>
        </p:nvSpPr>
        <p:spPr/>
        <p:txBody>
          <a:bodyPr/>
          <a:lstStyle/>
          <a:p>
            <a:r>
              <a:rPr lang="el-GR" dirty="0"/>
              <a:t>Μετρώντας επομένως το πλήθος των κροσσών </a:t>
            </a:r>
            <a:r>
              <a:rPr lang="en-US" dirty="0"/>
              <a:t>n</a:t>
            </a:r>
            <a:r>
              <a:rPr lang="el-GR" dirty="0"/>
              <a:t> που θα περάσουν από το κέντρο της οθόνης για συγκεκριμένη μετακίνηση Δ</a:t>
            </a:r>
            <a:r>
              <a:rPr lang="en-US" dirty="0"/>
              <a:t>d</a:t>
            </a:r>
            <a:r>
              <a:rPr lang="el-GR" dirty="0"/>
              <a:t> του καθρέπτη Μ</a:t>
            </a:r>
            <a:r>
              <a:rPr lang="el-GR" baseline="-25000" dirty="0"/>
              <a:t>1</a:t>
            </a:r>
            <a:r>
              <a:rPr lang="el-GR" dirty="0"/>
              <a:t>, μπορούμε να υπολογίσουμε το μήκος κύματος λ του </a:t>
            </a:r>
            <a:r>
              <a:rPr lang="en-US" dirty="0"/>
              <a:t>Laser</a:t>
            </a:r>
            <a:r>
              <a:rPr lang="el-GR" dirty="0"/>
              <a:t> από τη σχέση:</a:t>
            </a:r>
          </a:p>
          <a:p>
            <a:pPr marL="0" indent="0" algn="ctr">
              <a:buNone/>
            </a:pPr>
            <a:r>
              <a:rPr lang="el-GR" b="1" dirty="0"/>
              <a:t>λ = </a:t>
            </a:r>
            <a:r>
              <a:rPr lang="el-GR" b="1" dirty="0" smtClean="0"/>
              <a:t>2Δd/n  </a:t>
            </a:r>
            <a:r>
              <a:rPr lang="el-GR" dirty="0" smtClean="0"/>
              <a:t>(5)</a:t>
            </a:r>
            <a:endParaRPr lang="el-GR" dirty="0"/>
          </a:p>
          <a:p>
            <a:pPr lvl="1" indent="-342900"/>
            <a:r>
              <a:rPr lang="el-GR" b="1" dirty="0"/>
              <a:t>Σημείωση:</a:t>
            </a:r>
            <a:r>
              <a:rPr lang="el-GR" dirty="0"/>
              <a:t> Η σταθερά της κλίμακας του μικρομέτρου είναι 1 μ</a:t>
            </a:r>
            <a:r>
              <a:rPr lang="en-US" dirty="0"/>
              <a:t>m</a:t>
            </a:r>
            <a:r>
              <a:rPr lang="el-GR" dirty="0"/>
              <a:t>. Μια πλήρης στροφή του κοχλία μετακινεί τον καθρέπτη κατά 25 μ</a:t>
            </a:r>
            <a:r>
              <a:rPr lang="en-US" dirty="0"/>
              <a:t>m</a:t>
            </a:r>
            <a:r>
              <a:rPr lang="el-GR" dirty="0"/>
              <a:t> (Δ</a:t>
            </a:r>
            <a:r>
              <a:rPr lang="en-US" dirty="0"/>
              <a:t>d</a:t>
            </a:r>
            <a:r>
              <a:rPr lang="el-GR" dirty="0"/>
              <a:t> = 25 μ</a:t>
            </a:r>
            <a:r>
              <a:rPr lang="en-US" dirty="0"/>
              <a:t>m</a:t>
            </a:r>
            <a:r>
              <a:rPr lang="el-GR"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2035879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852936"/>
            <a:ext cx="8229600" cy="908720"/>
          </a:xfrm>
          <a:ln w="25400">
            <a:solidFill>
              <a:srgbClr val="004A82"/>
            </a:solidFill>
          </a:ln>
        </p:spPr>
        <p:txBody>
          <a:bodyPr/>
          <a:lstStyle/>
          <a:p>
            <a:r>
              <a:rPr lang="el-GR" dirty="0" smtClean="0"/>
              <a:t>Εργασίες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18967665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Εισαγωγή </a:t>
            </a:r>
          </a:p>
        </p:txBody>
      </p:sp>
      <p:sp>
        <p:nvSpPr>
          <p:cNvPr id="3" name="Θέση περιεχομένου 2"/>
          <p:cNvSpPr>
            <a:spLocks noGrp="1"/>
          </p:cNvSpPr>
          <p:nvPr>
            <p:ph idx="1"/>
          </p:nvPr>
        </p:nvSpPr>
        <p:spPr/>
        <p:txBody>
          <a:bodyPr/>
          <a:lstStyle/>
          <a:p>
            <a:r>
              <a:rPr lang="el-GR" dirty="0"/>
              <a:t>Τα οπτικά συμβολόμετρα είναι όργανα υψηλής ακρίβειας που μπορούν να δημιουργήσουν ακριβή και ελεγχόμενη διαφορά οπτικών δρόμων ανάμεσα σε δυο δέσμες φωτός, για τη μελέτη φαινομένων συμβολής. Το πιο γνωστό ίσως συμβολόμετρο είναι το συμβολόμετρο </a:t>
            </a:r>
            <a:r>
              <a:rPr lang="en-US" dirty="0"/>
              <a:t>Michelson</a:t>
            </a:r>
            <a:r>
              <a:rPr lang="el-GR" dirty="0"/>
              <a:t>, που χρησιμοποιήθηκε στο πείραμα </a:t>
            </a:r>
            <a:r>
              <a:rPr lang="en-US" dirty="0"/>
              <a:t>Michelson Morley</a:t>
            </a:r>
            <a:r>
              <a:rPr lang="el-GR" dirty="0"/>
              <a:t> (1886).</a:t>
            </a:r>
          </a:p>
          <a:p>
            <a:r>
              <a:rPr lang="el-GR" dirty="0"/>
              <a:t>Για την κατανόηση και καλύτερη εκτέλεση της άσκησης αυτής, εκτός από τη θεωρία που θ’ αναπτυχθεί παρακάτω, απαραίτητη είναι η γνώση της θεωρίας της συμβολής συμφώνου φωτός.</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9438392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smtClean="0"/>
              <a:t>Συναρμολόγηση </a:t>
            </a:r>
            <a:r>
              <a:rPr lang="el-GR" sz="4400" dirty="0"/>
              <a:t>και </a:t>
            </a:r>
            <a:r>
              <a:rPr lang="el-GR" sz="4400" dirty="0" smtClean="0"/>
              <a:t>ευθυγράμμιση </a:t>
            </a:r>
            <a:br>
              <a:rPr lang="el-GR" sz="4400" dirty="0" smtClean="0"/>
            </a:br>
            <a:r>
              <a:rPr lang="el-GR" sz="3600" b="0" dirty="0" smtClean="0"/>
              <a:t>(1 από 7)</a:t>
            </a:r>
            <a:endParaRPr lang="el-GR" sz="3600" b="0" dirty="0"/>
          </a:p>
        </p:txBody>
      </p:sp>
      <p:sp>
        <p:nvSpPr>
          <p:cNvPr id="3" name="Θέση περιεχομένου 2"/>
          <p:cNvSpPr>
            <a:spLocks noGrp="1"/>
          </p:cNvSpPr>
          <p:nvPr>
            <p:ph idx="1"/>
          </p:nvPr>
        </p:nvSpPr>
        <p:spPr/>
        <p:txBody>
          <a:bodyPr>
            <a:normAutofit/>
          </a:bodyPr>
          <a:lstStyle/>
          <a:p>
            <a:pPr marL="457200" lvl="0" indent="-457200">
              <a:buFont typeface="+mj-lt"/>
              <a:buAutoNum type="arabicPeriod"/>
            </a:pPr>
            <a:r>
              <a:rPr lang="el-GR" dirty="0"/>
              <a:t>Τοποθετείστε τη μεταλλική βάση του συμβολόμετρου με τον κοχλία του μικρομέτρου προς το μέρος σας</a:t>
            </a:r>
            <a:r>
              <a:rPr lang="el-GR" dirty="0" smtClean="0"/>
              <a:t>.</a:t>
            </a:r>
            <a:endParaRPr lang="el-GR" dirty="0"/>
          </a:p>
          <a:p>
            <a:pPr marL="457200" lvl="0" indent="-457200">
              <a:buFont typeface="+mj-lt"/>
              <a:buAutoNum type="arabicPeriod"/>
            </a:pPr>
            <a:r>
              <a:rPr lang="el-GR" dirty="0"/>
              <a:t>Τοποθετείστε το </a:t>
            </a:r>
            <a:r>
              <a:rPr lang="en-US" dirty="0"/>
              <a:t>Laser</a:t>
            </a:r>
            <a:r>
              <a:rPr lang="el-GR" dirty="0"/>
              <a:t> όπως φαίνεται στο Σχήμα 8 και ευθυγραμμίστε το ώστε η ακτίνα του να είναι παράλληλη με την επιφάνεια της βάσης του συμβολόμετρου. Προς τούτο μετρήστε με ένα χάρακα στα δυο άκρα της βάσης την απόσταση της ακτίνας από τη βάση (μερικά εκατοστά). Θα πρέπει να είναι η ίδια. Θέστε το </a:t>
            </a:r>
            <a:r>
              <a:rPr lang="en-US" dirty="0"/>
              <a:t>Laser</a:t>
            </a:r>
            <a:r>
              <a:rPr lang="el-GR" dirty="0"/>
              <a:t> εκτός λειτουργίας</a:t>
            </a:r>
            <a:r>
              <a:rPr lang="el-GR" dirty="0" smtClean="0"/>
              <a:t>.</a:t>
            </a:r>
            <a:endParaRPr lang="el-GR" dirty="0"/>
          </a:p>
          <a:p>
            <a:pPr marL="457200" lvl="0" indent="-457200">
              <a:buFont typeface="+mj-lt"/>
              <a:buAutoNum type="arabicPeriod"/>
            </a:pPr>
            <a:r>
              <a:rPr lang="el-GR" dirty="0"/>
              <a:t>Τοποθετείστε στην αντίστοιχη υποδοχή της βάσης τον κινητό καθρέπτη με την μπροστινή του επιφάνεια προς τ’ αριστερά και σφίξτε τις βίδες.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spTree>
    <p:extLst>
      <p:ext uri="{BB962C8B-B14F-4D97-AF65-F5344CB8AC3E}">
        <p14:creationId xmlns:p14="http://schemas.microsoft.com/office/powerpoint/2010/main" val="3201159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Συναρμολόγηση και ευθυγράμμιση </a:t>
            </a:r>
            <a:br>
              <a:rPr lang="el-GR" sz="4400" dirty="0"/>
            </a:br>
            <a:r>
              <a:rPr lang="el-GR" sz="3600" b="0" dirty="0" smtClean="0"/>
              <a:t>(2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457200" y="1556792"/>
            <a:ext cx="8229600" cy="4680520"/>
          </a:xfrm>
        </p:spPr>
        <p:txBody>
          <a:bodyPr>
            <a:normAutofit/>
          </a:bodyPr>
          <a:lstStyle/>
          <a:p>
            <a:pPr marL="457200" lvl="0" indent="-457200">
              <a:buFont typeface="+mj-lt"/>
              <a:buAutoNum type="arabicPeriod" startAt="4"/>
            </a:pPr>
            <a:r>
              <a:rPr lang="el-GR" dirty="0"/>
              <a:t>Τοποθετείστε στην αντίστοιχη υποδοχή της βάσης το διαχωριστή δέσμης με τις βίδες προς τ’ αριστερά, χωρίς να τις σφίξετε πολύ</a:t>
            </a:r>
            <a:r>
              <a:rPr lang="el-GR" dirty="0" smtClean="0"/>
              <a:t>.</a:t>
            </a:r>
            <a:r>
              <a:rPr lang="el-GR" b="1" dirty="0"/>
              <a:t> </a:t>
            </a:r>
            <a:endParaRPr lang="el-GR" dirty="0"/>
          </a:p>
          <a:p>
            <a:pPr marL="457200" lvl="0" indent="-457200">
              <a:buFont typeface="+mj-lt"/>
              <a:buAutoNum type="arabicPeriod" startAt="4"/>
            </a:pPr>
            <a:r>
              <a:rPr lang="el-GR" dirty="0"/>
              <a:t>Στην υποδοχή που βρίσκεται πλησίον του κοχλία του μικρομέτρου τοποθετείστε το σταθερό καθρέπτη όπως φαίνεται στο Σχήμα 8 και σφίξτε τις βίδες. </a:t>
            </a:r>
          </a:p>
          <a:p>
            <a:pPr marL="457200" lvl="0" indent="-457200">
              <a:buFont typeface="+mj-lt"/>
              <a:buAutoNum type="arabicPeriod" startAt="4"/>
            </a:pPr>
            <a:r>
              <a:rPr lang="el-GR" dirty="0"/>
              <a:t>Θέστε σε λειτουργία το </a:t>
            </a:r>
            <a:r>
              <a:rPr lang="en-US" dirty="0"/>
              <a:t>Laser</a:t>
            </a:r>
            <a:r>
              <a:rPr lang="el-GR" dirty="0"/>
              <a:t> και ευθυγραμμίστε το έτσι ώστε η δέσμη του να περνά από το διαχωριστή δέσμης και να προσπίπτει περίπου στο κέντρο του κινητού καθρέπτη.</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Tree>
    <p:extLst>
      <p:ext uri="{BB962C8B-B14F-4D97-AF65-F5344CB8AC3E}">
        <p14:creationId xmlns:p14="http://schemas.microsoft.com/office/powerpoint/2010/main" val="30872515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Συναρμολόγηση και ευθυγράμμιση </a:t>
            </a:r>
            <a:br>
              <a:rPr lang="el-GR" sz="4400" dirty="0"/>
            </a:br>
            <a:r>
              <a:rPr lang="el-GR" sz="3600" b="0" dirty="0" smtClean="0"/>
              <a:t>(3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p:txBody>
          <a:bodyPr>
            <a:normAutofit fontScale="92500" lnSpcReduction="10000"/>
          </a:bodyPr>
          <a:lstStyle/>
          <a:p>
            <a:pPr marL="457200" lvl="0" indent="-457200">
              <a:buFont typeface="+mj-lt"/>
              <a:buAutoNum type="arabicPeriod" startAt="7"/>
            </a:pPr>
            <a:r>
              <a:rPr lang="el-GR" dirty="0"/>
              <a:t>Αφαιρέστε το διαχωριστή δέσμης και διορθώστε την </a:t>
            </a:r>
            <a:r>
              <a:rPr lang="en-US" dirty="0"/>
              <a:t>x</a:t>
            </a:r>
            <a:r>
              <a:rPr lang="el-GR" dirty="0"/>
              <a:t>-</a:t>
            </a:r>
            <a:r>
              <a:rPr lang="en-US" dirty="0"/>
              <a:t>y</a:t>
            </a:r>
            <a:r>
              <a:rPr lang="el-GR" dirty="0"/>
              <a:t> θέση του </a:t>
            </a:r>
            <a:r>
              <a:rPr lang="en-US" dirty="0"/>
              <a:t>Laser</a:t>
            </a:r>
            <a:r>
              <a:rPr lang="el-GR" dirty="0"/>
              <a:t> μέχρι η ανακλώμενη από τον κινητό καθρέπτη Μ</a:t>
            </a:r>
            <a:r>
              <a:rPr lang="el-GR" baseline="-25000" dirty="0"/>
              <a:t>1</a:t>
            </a:r>
            <a:r>
              <a:rPr lang="el-GR" dirty="0"/>
              <a:t> ακτίνα να επανεισέρχεται στο </a:t>
            </a:r>
            <a:r>
              <a:rPr lang="en-US" dirty="0"/>
              <a:t>Laser</a:t>
            </a:r>
            <a:r>
              <a:rPr lang="el-GR" dirty="0"/>
              <a:t>. Σημείωση: Για την αποφυγή θετικής οπτικής ανάδρασης που μπορεί να προκαλέσει φαινόμενα αστάθειας, ρυθμίστε ώστε η ανακλώμενη ακτίνα να βρίσκεται 2 </a:t>
            </a:r>
            <a:r>
              <a:rPr lang="en-US" dirty="0"/>
              <a:t>mm</a:t>
            </a:r>
            <a:r>
              <a:rPr lang="el-GR" dirty="0"/>
              <a:t> πιο πάνω από την έξοδο του </a:t>
            </a:r>
            <a:r>
              <a:rPr lang="en-US" dirty="0"/>
              <a:t>Laser</a:t>
            </a:r>
            <a:r>
              <a:rPr lang="el-GR" dirty="0" smtClean="0"/>
              <a:t>.</a:t>
            </a:r>
            <a:endParaRPr lang="el-GR" dirty="0"/>
          </a:p>
          <a:p>
            <a:pPr marL="457200" lvl="0" indent="-457200">
              <a:buFont typeface="+mj-lt"/>
              <a:buAutoNum type="arabicPeriod" startAt="7"/>
            </a:pPr>
            <a:r>
              <a:rPr lang="el-GR" dirty="0"/>
              <a:t>Τοποθετείστε τη μικρή οθόνη με την αντίστοιχη βάση δεξιά του κινητού καθρέπτη. Σ’ αυτό το σημείο θα πρέπει να παρατηρήσετε επάνω στην οθόνη μια κεντρική κουκίδα μαζί με μερικές δευτερεύουσες. Ρυθμίστε με προσοχή το </a:t>
            </a:r>
            <a:r>
              <a:rPr lang="en-US" dirty="0"/>
              <a:t>Laser</a:t>
            </a:r>
            <a:r>
              <a:rPr lang="el-GR" dirty="0"/>
              <a:t> ώστε να εξαφανίσετε τις δευτερεύουσες κηλίδες. Η ακτίνα του </a:t>
            </a:r>
            <a:r>
              <a:rPr lang="en-US" dirty="0"/>
              <a:t>Laser</a:t>
            </a:r>
            <a:r>
              <a:rPr lang="el-GR" dirty="0"/>
              <a:t> θα πρέπει τώρα να είναι κάθετη στον κινητό καθρέπτη</a:t>
            </a:r>
            <a:r>
              <a:rPr lang="el-GR" dirty="0" smtClean="0"/>
              <a:t>.</a:t>
            </a:r>
            <a:endParaRPr lang="el-GR" dirty="0"/>
          </a:p>
          <a:p>
            <a:pPr marL="457200" lvl="0" indent="-457200">
              <a:buFont typeface="+mj-lt"/>
              <a:buAutoNum type="arabicPeriod" startAt="7"/>
            </a:pPr>
            <a:r>
              <a:rPr lang="el-GR" dirty="0"/>
              <a:t>Τοποθετείστε και πάλι το διαχωριστή δέσμης στη θέση του και ρυθμίστε τον έτσι που ένα μέρος της δέσμης να ανακλάται στο κέντρο του σταθερού καθρέπτη.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5697969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Συναρμολόγηση και ευθυγράμμιση </a:t>
            </a:r>
            <a:r>
              <a:rPr lang="el-GR" dirty="0"/>
              <a:t/>
            </a:r>
            <a:br>
              <a:rPr lang="el-GR" dirty="0"/>
            </a:br>
            <a:r>
              <a:rPr lang="el-GR" sz="3600" b="0" dirty="0" smtClean="0"/>
              <a:t>(4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p:txBody>
          <a:bodyPr>
            <a:normAutofit fontScale="92500"/>
          </a:bodyPr>
          <a:lstStyle/>
          <a:p>
            <a:pPr marL="457200" lvl="0" indent="-457200">
              <a:buFont typeface="+mj-lt"/>
              <a:buAutoNum type="arabicPeriod" startAt="10"/>
            </a:pPr>
            <a:r>
              <a:rPr lang="el-GR" dirty="0"/>
              <a:t>Τοποθετείστε τη μικρή οθόνη με τη βάση της στην αντίστοιχη υποδοχή που βρίσκεται απέναντι από το σταθερό καθρέπτη. Θα πρέπει να παρατηρήσετε στην οθόνη δυο φωτεινές κηλίδες. Ρυθμίστε και πάλι το διαχωριστή δέσμης έως ότου οι δυο κηλίδες πλησιάσουν η μια την άλλη όσο γίνεται και σφίξτε τις βίδες του. Χρησιμοποιήστε τις δυο βίδες που βρίσκονται πίσω από το σταθερό καθρέπτη και ρυθμίστε την κλίση του ώστε οι δυο κηλίδες να συμπέσουν. </a:t>
            </a:r>
          </a:p>
          <a:p>
            <a:pPr marL="457200" lvl="0" indent="-457200">
              <a:buFont typeface="+mj-lt"/>
              <a:buAutoNum type="arabicPeriod" startAt="10"/>
            </a:pPr>
            <a:r>
              <a:rPr lang="el-GR" dirty="0"/>
              <a:t>Τοποθετήστε το φακό των 18 </a:t>
            </a:r>
            <a:r>
              <a:rPr lang="en-US" dirty="0"/>
              <a:t>mm</a:t>
            </a:r>
            <a:r>
              <a:rPr lang="el-GR" dirty="0"/>
              <a:t> στην αντίστοιχη μαγνητική βάση και θέστε τον εμπρός από το </a:t>
            </a:r>
            <a:r>
              <a:rPr lang="en-US" dirty="0"/>
              <a:t>Laser</a:t>
            </a:r>
            <a:r>
              <a:rPr lang="el-GR" dirty="0"/>
              <a:t>, έτσι ώστε η αποκλίνουσα δέσμη να κεντράρει στο διαχωριστή δέσμης. Σ’ αυτό το σημείο θα πρέπει να παρατηρήσετε στην οθόνη κυκλικούς κροσσούς. Αν όχι, τότε ξαναρυθμίστε με προσοχή την κλίση του σταθερού καθρέπτη μέχρι να εμφανιστούν κυκλικοί κροσσοί</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35998844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Συναρμολόγηση και ευθυγράμμιση </a:t>
            </a:r>
            <a:r>
              <a:rPr lang="el-GR" dirty="0"/>
              <a:t/>
            </a:r>
            <a:br>
              <a:rPr lang="el-GR" dirty="0"/>
            </a:br>
            <a:r>
              <a:rPr lang="el-GR" sz="3600" b="0" dirty="0" smtClean="0"/>
              <a:t>(5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p:txBody>
          <a:bodyPr/>
          <a:lstStyle/>
          <a:p>
            <a:pPr marL="457200" indent="-457200">
              <a:buFont typeface="+mj-lt"/>
              <a:buAutoNum type="arabicPeriod" startAt="12"/>
            </a:pPr>
            <a:r>
              <a:rPr lang="el-GR" dirty="0" smtClean="0"/>
              <a:t>Αφού </a:t>
            </a:r>
            <a:r>
              <a:rPr lang="el-GR" dirty="0"/>
              <a:t>εμφανιστούν οι κυκλικοί κροσσοί θα τους κεντράρετε ρυθμίζοντας ελαφρώς την κλίση του σταθερού καθρέπτη. Γυρίστε τον κοχλία του μικρομέτρου και παρατηρείστε τους να μετακινούνται</a:t>
            </a:r>
            <a:r>
              <a:rPr lang="el-GR" dirty="0" smtClean="0"/>
              <a:t>.</a:t>
            </a:r>
          </a:p>
          <a:p>
            <a:pPr marL="457200" lvl="0" indent="-457200">
              <a:buFont typeface="+mj-lt"/>
              <a:buAutoNum type="arabicPeriod" startAt="12"/>
            </a:pPr>
            <a:r>
              <a:rPr lang="el-GR" dirty="0"/>
              <a:t>Χρησιμοποιήστε την κλίμακα που υπάρχει στην οθόνη για να μετρήσετε τους κροσσούς. Προς τούτο ευθυγραμμίστε το όριο μεταξύ ενός μεγίστου και ενός ελαχίστου με την κλίμακα όπως φαίνεται στο </a:t>
            </a:r>
            <a:r>
              <a:rPr lang="el-GR" b="1" dirty="0"/>
              <a:t>Σχήμα 9</a:t>
            </a:r>
            <a:r>
              <a:rPr lang="el-GR" dirty="0"/>
              <a:t>. Γυρίστε τον κοχλία του μικρομέτρου μέχρι το όριο του επόμενου μεγίστου/ελαχίστου καταλάβει τη θέση του αρχικού ορίου. Αυτό πρακτικά σημαίνει ότι έχει μετρηθεί ένας κροσσός (η απεικόνιση των κροσσών δεν φαίνεται να μεταβάλλεται σε σχέση με την αρχική απεικόνιση).</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Tree>
    <p:extLst>
      <p:ext uri="{BB962C8B-B14F-4D97-AF65-F5344CB8AC3E}">
        <p14:creationId xmlns:p14="http://schemas.microsoft.com/office/powerpoint/2010/main" val="2001982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Συναρμολόγηση και ευθυγράμμιση </a:t>
            </a:r>
            <a:r>
              <a:rPr lang="el-GR" dirty="0"/>
              <a:t/>
            </a:r>
            <a:br>
              <a:rPr lang="el-GR" dirty="0"/>
            </a:br>
            <a:r>
              <a:rPr lang="el-GR" sz="3600" b="0" dirty="0" smtClean="0"/>
              <a:t>(6 </a:t>
            </a:r>
            <a:r>
              <a:rPr lang="el-GR" sz="3600" b="0" dirty="0"/>
              <a:t>από </a:t>
            </a:r>
            <a:r>
              <a:rPr lang="el-GR" sz="3600" b="0" dirty="0" smtClean="0"/>
              <a:t>7)</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pic>
        <p:nvPicPr>
          <p:cNvPr id="5" name="Picture 23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122031" y="2636912"/>
            <a:ext cx="2599690" cy="1152525"/>
          </a:xfrm>
          <a:prstGeom prst="rect">
            <a:avLst/>
          </a:prstGeom>
          <a:noFill/>
          <a:extLst>
            <a:ext uri="{909E8E84-426E-40DD-AFC4-6F175D3DCCD1}">
              <a14:hiddenFill xmlns:a14="http://schemas.microsoft.com/office/drawing/2010/main">
                <a:solidFill>
                  <a:srgbClr val="FFFFFF"/>
                </a:solidFill>
              </a14:hiddenFill>
            </a:ext>
          </a:extLst>
        </p:spPr>
      </p:pic>
      <p:sp>
        <p:nvSpPr>
          <p:cNvPr id="6" name="Ορθογώνιο 5"/>
          <p:cNvSpPr/>
          <p:nvPr/>
        </p:nvSpPr>
        <p:spPr>
          <a:xfrm>
            <a:off x="3900580" y="4005064"/>
            <a:ext cx="1042593" cy="400110"/>
          </a:xfrm>
          <a:prstGeom prst="rect">
            <a:avLst/>
          </a:prstGeom>
        </p:spPr>
        <p:txBody>
          <a:bodyPr wrap="none">
            <a:spAutoFit/>
          </a:bodyPr>
          <a:lstStyle/>
          <a:p>
            <a:r>
              <a:rPr lang="en-US" sz="2000" b="1" dirty="0">
                <a:latin typeface="+mn-lt"/>
              </a:rPr>
              <a:t>Σχήμα 9</a:t>
            </a:r>
            <a:endParaRPr lang="el-GR" sz="2000" b="1" dirty="0">
              <a:latin typeface="+mn-lt"/>
            </a:endParaRPr>
          </a:p>
        </p:txBody>
      </p:sp>
    </p:spTree>
    <p:extLst>
      <p:ext uri="{BB962C8B-B14F-4D97-AF65-F5344CB8AC3E}">
        <p14:creationId xmlns:p14="http://schemas.microsoft.com/office/powerpoint/2010/main" val="1476676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Συναρμολόγηση και ευθυγράμμιση </a:t>
            </a:r>
            <a:br>
              <a:rPr lang="el-GR" sz="4400" dirty="0"/>
            </a:br>
            <a:r>
              <a:rPr lang="el-GR" sz="3600" b="0" dirty="0" smtClean="0"/>
              <a:t>(7 </a:t>
            </a:r>
            <a:r>
              <a:rPr lang="el-GR" sz="3600" b="0" dirty="0"/>
              <a:t>από </a:t>
            </a:r>
            <a:r>
              <a:rPr lang="el-GR" sz="3600" b="0" dirty="0" smtClean="0"/>
              <a:t>7)</a:t>
            </a:r>
            <a:endParaRPr lang="el-GR" sz="3600" dirty="0"/>
          </a:p>
        </p:txBody>
      </p:sp>
      <p:sp>
        <p:nvSpPr>
          <p:cNvPr id="3" name="Θέση περιεχομένου 2"/>
          <p:cNvSpPr>
            <a:spLocks noGrp="1"/>
          </p:cNvSpPr>
          <p:nvPr>
            <p:ph idx="1"/>
          </p:nvPr>
        </p:nvSpPr>
        <p:spPr>
          <a:xfrm>
            <a:off x="457200" y="1556792"/>
            <a:ext cx="8229600" cy="4680520"/>
          </a:xfrm>
        </p:spPr>
        <p:txBody>
          <a:bodyPr/>
          <a:lstStyle/>
          <a:p>
            <a:pPr marL="457200" indent="-457200">
              <a:buFont typeface="+mj-lt"/>
              <a:buAutoNum type="arabicPeriod" startAt="14"/>
            </a:pPr>
            <a:r>
              <a:rPr lang="el-GR" dirty="0" smtClean="0"/>
              <a:t>Περιστρέφοντας </a:t>
            </a:r>
            <a:r>
              <a:rPr lang="el-GR" dirty="0"/>
              <a:t>τον κοχλία αριστερά, ο καθρέπτης μετακινείται προς τ’ αριστερά. Στην αντίθετη περίπτωση ο καθρέπτης μετακινείται προς τα δεξιά, δηλαδή απομακρύνεται από το διαχωριστή δέσμης. Για την αποφυγή λαθών λόγω μηχανικών ανοχών του συστήματος περιστροφής, πάντα περιστρέφουμε τον κοχλία κατά ολόκληρη στροφή προς την ίδια φορά. </a:t>
            </a:r>
            <a:endParaRPr lang="el-GR" dirty="0" smtClean="0"/>
          </a:p>
          <a:p>
            <a:pPr marL="0" indent="0" algn="ctr">
              <a:buNone/>
            </a:pPr>
            <a:r>
              <a:rPr lang="el-GR" b="1" dirty="0"/>
              <a:t>Προσοχή: το συμβολόμετρο είναι πολύ ευαίσθητο. Ακόμη και ελαφρύς θόρυβος διαταράσσει το φαινόμενο της συμβολής.</a:t>
            </a:r>
            <a:endParaRPr lang="el-GR" dirty="0"/>
          </a:p>
          <a:p>
            <a:pPr marL="0" indent="0" algn="ctr">
              <a:buNone/>
            </a:pP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40547720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Προσδιορισμός </a:t>
            </a:r>
            <a:r>
              <a:rPr lang="el-GR" dirty="0"/>
              <a:t>μήκους </a:t>
            </a:r>
            <a:r>
              <a:rPr lang="el-GR" dirty="0" smtClean="0"/>
              <a:t>κύματος</a:t>
            </a:r>
            <a:br>
              <a:rPr lang="el-GR" dirty="0" smtClean="0"/>
            </a:br>
            <a:r>
              <a:rPr lang="el-GR" sz="3600" b="0" dirty="0" smtClean="0"/>
              <a:t>(1 από 3)</a:t>
            </a:r>
            <a:endParaRPr lang="el-GR" sz="3600" b="0" dirty="0"/>
          </a:p>
        </p:txBody>
      </p:sp>
      <p:sp>
        <p:nvSpPr>
          <p:cNvPr id="3" name="Θέση περιεχομένου 2"/>
          <p:cNvSpPr>
            <a:spLocks noGrp="1"/>
          </p:cNvSpPr>
          <p:nvPr>
            <p:ph idx="1"/>
          </p:nvPr>
        </p:nvSpPr>
        <p:spPr/>
        <p:txBody>
          <a:bodyPr>
            <a:normAutofit lnSpcReduction="10000"/>
          </a:bodyPr>
          <a:lstStyle/>
          <a:p>
            <a:pPr marL="457200" lvl="0" indent="-457200">
              <a:buFont typeface="+mj-lt"/>
              <a:buAutoNum type="arabicPeriod"/>
            </a:pPr>
            <a:r>
              <a:rPr lang="el-GR" dirty="0"/>
              <a:t>Επιλέξτε στην οθόνη μια από τις γραμμές της κλίμακας ως σημείο αναφοράς και σημειώστε την ένδειξη της κλίμακας του μικρομέτρου (αρχική ένδειξη). </a:t>
            </a:r>
            <a:r>
              <a:rPr lang="en-US" b="1" dirty="0"/>
              <a:t>d</a:t>
            </a:r>
            <a:r>
              <a:rPr lang="en-US" b="1" baseline="-25000" dirty="0"/>
              <a:t>m</a:t>
            </a:r>
            <a:r>
              <a:rPr lang="el-GR" b="1" baseline="-25000" dirty="0"/>
              <a:t>1</a:t>
            </a:r>
            <a:r>
              <a:rPr lang="el-GR" dirty="0"/>
              <a:t> = ……. </a:t>
            </a:r>
          </a:p>
          <a:p>
            <a:pPr marL="457200" lvl="0" indent="-457200">
              <a:buFont typeface="+mj-lt"/>
              <a:buAutoNum type="arabicPeriod"/>
            </a:pPr>
            <a:r>
              <a:rPr lang="el-GR" dirty="0"/>
              <a:t>Στρέψτε τον κοχλία (πάντα προς την ίδια φορά) και μετρήστε τουλάχιστον 20 κροσσούς να περνούν από το σημείο αναφοράς. </a:t>
            </a:r>
            <a:r>
              <a:rPr lang="en-US" dirty="0"/>
              <a:t>Καταχωρείστε τον αριθμό των κροσσών </a:t>
            </a:r>
            <a:r>
              <a:rPr lang="en-US" b="1" dirty="0"/>
              <a:t>n</a:t>
            </a:r>
            <a:r>
              <a:rPr lang="en-US" dirty="0"/>
              <a:t> στον </a:t>
            </a:r>
            <a:r>
              <a:rPr lang="en-US" b="1" dirty="0"/>
              <a:t>Πίνακα 1</a:t>
            </a:r>
            <a:r>
              <a:rPr lang="en-US" dirty="0" smtClean="0"/>
              <a:t>.</a:t>
            </a:r>
            <a:endParaRPr lang="el-GR" dirty="0"/>
          </a:p>
          <a:p>
            <a:pPr marL="457200" lvl="0" indent="-457200">
              <a:buFont typeface="+mj-lt"/>
              <a:buAutoNum type="arabicPeriod"/>
            </a:pPr>
            <a:r>
              <a:rPr lang="el-GR" dirty="0"/>
              <a:t>Σημειώστε και πάλι την ένδειξη της κλίμακας του μικρομέτρου (τελική ένδειξη) </a:t>
            </a:r>
            <a:r>
              <a:rPr lang="en-US" b="1" dirty="0"/>
              <a:t>d</a:t>
            </a:r>
            <a:r>
              <a:rPr lang="en-US" b="1" baseline="-25000" dirty="0"/>
              <a:t>m</a:t>
            </a:r>
            <a:r>
              <a:rPr lang="el-GR" b="1" baseline="-25000" dirty="0"/>
              <a:t>2</a:t>
            </a:r>
            <a:r>
              <a:rPr lang="el-GR" b="1" dirty="0"/>
              <a:t> =</a:t>
            </a:r>
            <a:r>
              <a:rPr lang="el-GR" dirty="0"/>
              <a:t> </a:t>
            </a:r>
            <a:r>
              <a:rPr lang="el-GR" dirty="0" smtClean="0"/>
              <a:t>…….</a:t>
            </a:r>
            <a:endParaRPr lang="el-GR" dirty="0"/>
          </a:p>
          <a:p>
            <a:pPr marL="457200" lvl="0" indent="-457200">
              <a:buFont typeface="+mj-lt"/>
              <a:buAutoNum type="arabicPeriod"/>
            </a:pPr>
            <a:r>
              <a:rPr lang="el-GR" dirty="0"/>
              <a:t>Υπολογίστε την απόσταση </a:t>
            </a:r>
            <a:r>
              <a:rPr lang="el-GR" b="1" dirty="0"/>
              <a:t>Δ</a:t>
            </a:r>
            <a:r>
              <a:rPr lang="en-US" b="1" dirty="0"/>
              <a:t>d</a:t>
            </a:r>
            <a:r>
              <a:rPr lang="el-GR" dirty="0"/>
              <a:t> από τις ενδείξεις του μικρομέτρου </a:t>
            </a:r>
            <a:r>
              <a:rPr lang="en-US" dirty="0"/>
              <a:t>d</a:t>
            </a:r>
            <a:r>
              <a:rPr lang="en-US" baseline="-25000" dirty="0"/>
              <a:t>m</a:t>
            </a:r>
            <a:r>
              <a:rPr lang="el-GR" baseline="-25000" dirty="0"/>
              <a:t>2 </a:t>
            </a:r>
            <a:r>
              <a:rPr lang="el-GR" dirty="0"/>
              <a:t>- </a:t>
            </a:r>
            <a:r>
              <a:rPr lang="en-US" dirty="0"/>
              <a:t>d</a:t>
            </a:r>
            <a:r>
              <a:rPr lang="en-US" baseline="-25000" dirty="0"/>
              <a:t>m</a:t>
            </a:r>
            <a:r>
              <a:rPr lang="el-GR" baseline="-25000" dirty="0"/>
              <a:t>1 </a:t>
            </a:r>
            <a:r>
              <a:rPr lang="el-GR" dirty="0"/>
              <a:t>και καταχωρείστε την στον </a:t>
            </a:r>
            <a:r>
              <a:rPr lang="el-GR" b="1" dirty="0"/>
              <a:t>Πίνακα 1</a:t>
            </a:r>
            <a:r>
              <a:rPr lang="el-GR" dirty="0"/>
              <a:t>. (Σημείωση η σταθερά της κλίμακας του μικρομέτρου είναι 1 μ</a:t>
            </a:r>
            <a:r>
              <a:rPr lang="en-US" dirty="0"/>
              <a:t>m</a:t>
            </a:r>
            <a:r>
              <a:rPr lang="el-GR" dirty="0"/>
              <a:t> = 10</a:t>
            </a:r>
            <a:r>
              <a:rPr lang="el-GR" baseline="30000" dirty="0"/>
              <a:t>-6 </a:t>
            </a:r>
            <a:r>
              <a:rPr lang="en-US" dirty="0"/>
              <a:t>m</a:t>
            </a:r>
            <a:r>
              <a:rPr lang="el-GR" dirty="0"/>
              <a:t>).</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620320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Προσδιορισμός μήκους κύματος</a:t>
            </a:r>
            <a:br>
              <a:rPr lang="el-GR" sz="4400" dirty="0"/>
            </a:br>
            <a:r>
              <a:rPr lang="el-GR" sz="3600" b="0" dirty="0" smtClean="0"/>
              <a:t>(2 </a:t>
            </a:r>
            <a:r>
              <a:rPr lang="el-GR" sz="3600" b="0" dirty="0"/>
              <a:t>από </a:t>
            </a:r>
            <a:r>
              <a:rPr lang="el-GR" sz="3600" b="0" dirty="0" smtClean="0"/>
              <a:t>3)</a:t>
            </a:r>
            <a:endParaRPr lang="el-GR" dirty="0"/>
          </a:p>
        </p:txBody>
      </p:sp>
      <p:sp>
        <p:nvSpPr>
          <p:cNvPr id="3" name="Θέση περιεχομένου 2"/>
          <p:cNvSpPr>
            <a:spLocks noGrp="1"/>
          </p:cNvSpPr>
          <p:nvPr>
            <p:ph idx="1"/>
          </p:nvPr>
        </p:nvSpPr>
        <p:spPr>
          <a:xfrm>
            <a:off x="457200" y="1556792"/>
            <a:ext cx="8229600" cy="4680520"/>
          </a:xfrm>
        </p:spPr>
        <p:txBody>
          <a:bodyPr/>
          <a:lstStyle/>
          <a:p>
            <a:pPr marL="457200" lvl="0" indent="-457200">
              <a:buFont typeface="+mj-lt"/>
              <a:buAutoNum type="arabicPeriod" startAt="5"/>
            </a:pPr>
            <a:r>
              <a:rPr lang="el-GR" dirty="0"/>
              <a:t>Από τη Σχέση (5) υπολογίστε το μήκος κύματος λ του </a:t>
            </a:r>
            <a:r>
              <a:rPr lang="en-US" dirty="0"/>
              <a:t>Laser</a:t>
            </a:r>
            <a:r>
              <a:rPr lang="el-GR" dirty="0"/>
              <a:t> σε </a:t>
            </a:r>
            <a:r>
              <a:rPr lang="en-US" dirty="0"/>
              <a:t>nm</a:t>
            </a:r>
            <a:r>
              <a:rPr lang="el-GR" dirty="0"/>
              <a:t> και καταχωρείστε την τιμή στον </a:t>
            </a:r>
            <a:r>
              <a:rPr lang="el-GR" b="1" dirty="0"/>
              <a:t>Πίνακα 1</a:t>
            </a:r>
            <a:r>
              <a:rPr lang="el-GR" dirty="0"/>
              <a:t>.</a:t>
            </a:r>
          </a:p>
          <a:p>
            <a:pPr marL="457200" lvl="0" indent="-457200">
              <a:buFont typeface="+mj-lt"/>
              <a:buAutoNum type="arabicPeriod" startAt="5"/>
            </a:pPr>
            <a:r>
              <a:rPr lang="el-GR" dirty="0"/>
              <a:t>Να επαναλάβετε τις εργασίες 1 – 5, αυξάνοντας κάθε φορά τον αριθμό των κροσσών κατά 5</a:t>
            </a:r>
            <a:r>
              <a:rPr lang="el-GR" dirty="0" smtClean="0"/>
              <a:t>.</a:t>
            </a:r>
            <a:endParaRPr lang="el-GR" dirty="0"/>
          </a:p>
          <a:p>
            <a:pPr marL="457200" lvl="0" indent="-457200">
              <a:buFont typeface="+mj-lt"/>
              <a:buAutoNum type="arabicPeriod" startAt="5"/>
            </a:pPr>
            <a:r>
              <a:rPr lang="el-GR" dirty="0"/>
              <a:t>Υπολογίστε τη μέση τιμή του λ, καθώς και το μέσο τυπικό και σχετικό % σφάλμα.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spTree>
    <p:extLst>
      <p:ext uri="{BB962C8B-B14F-4D97-AF65-F5344CB8AC3E}">
        <p14:creationId xmlns:p14="http://schemas.microsoft.com/office/powerpoint/2010/main" val="15319100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Προσδιορισμός μήκους κύματος</a:t>
            </a:r>
            <a:br>
              <a:rPr lang="el-GR" sz="4400" dirty="0"/>
            </a:br>
            <a:r>
              <a:rPr lang="el-GR" sz="3600" b="0" dirty="0" smtClean="0"/>
              <a:t>(3 </a:t>
            </a:r>
            <a:r>
              <a:rPr lang="el-GR" sz="3600" b="0" dirty="0"/>
              <a:t>από </a:t>
            </a:r>
            <a:r>
              <a:rPr lang="el-GR" sz="3600" b="0" dirty="0" smtClean="0"/>
              <a:t>3)</a:t>
            </a:r>
            <a:endParaRPr lang="el-GR" sz="3600" dirty="0"/>
          </a:p>
        </p:txBody>
      </p:sp>
      <p:sp>
        <p:nvSpPr>
          <p:cNvPr id="3" name="Θέση περιεχομένου 2"/>
          <p:cNvSpPr>
            <a:spLocks noGrp="1"/>
          </p:cNvSpPr>
          <p:nvPr>
            <p:ph idx="1"/>
          </p:nvPr>
        </p:nvSpPr>
        <p:spPr>
          <a:xfrm>
            <a:off x="467544" y="1196752"/>
            <a:ext cx="8229600" cy="504056"/>
          </a:xfrm>
        </p:spPr>
        <p:txBody>
          <a:bodyPr/>
          <a:lstStyle/>
          <a:p>
            <a:pPr marL="0" indent="0" algn="ctr">
              <a:buNone/>
            </a:pPr>
            <a:r>
              <a:rPr lang="en-US" b="1" dirty="0"/>
              <a:t>Πίνακας 1</a:t>
            </a:r>
            <a:endParaRPr lang="el-GR" dirty="0"/>
          </a:p>
        </p:txBody>
      </p:sp>
      <p:sp>
        <p:nvSpPr>
          <p:cNvPr id="4" name="Θέση αριθμού διαφάνειας 3"/>
          <p:cNvSpPr>
            <a:spLocks noGrp="1"/>
          </p:cNvSpPr>
          <p:nvPr>
            <p:ph type="sldNum" sz="quarter" idx="12"/>
          </p:nvPr>
        </p:nvSpPr>
        <p:spPr>
          <a:xfrm>
            <a:off x="7010400" y="6492875"/>
            <a:ext cx="2133600" cy="365125"/>
          </a:xfrm>
        </p:spPr>
        <p:txBody>
          <a:bodyPr/>
          <a:lstStyle/>
          <a:p>
            <a:pPr>
              <a:defRPr/>
            </a:pPr>
            <a:fld id="{7E55E3B3-0445-4CFC-BED8-763D4409E61F}" type="slidenum">
              <a:rPr lang="el-GR" smtClean="0"/>
              <a:pPr>
                <a:defRPr/>
              </a:pPr>
              <a:t>38</a:t>
            </a:fld>
            <a:endParaRPr lang="el-GR" dirty="0"/>
          </a:p>
        </p:txBody>
      </p:sp>
      <mc:AlternateContent xmlns:mc="http://schemas.openxmlformats.org/markup-compatibility/2006" xmlns:a14="http://schemas.microsoft.com/office/drawing/2010/main">
        <mc:Choice Requires="a14">
          <p:graphicFrame>
            <p:nvGraphicFramePr>
              <p:cNvPr id="5" name="Πίνακας 4"/>
              <p:cNvGraphicFramePr>
                <a:graphicFrameLocks noGrp="1"/>
              </p:cNvGraphicFramePr>
              <p:nvPr>
                <p:extLst/>
              </p:nvPr>
            </p:nvGraphicFramePr>
            <p:xfrm>
              <a:off x="467544" y="1700808"/>
              <a:ext cx="8424936" cy="4910963"/>
            </p:xfrm>
            <a:graphic>
              <a:graphicData uri="http://schemas.openxmlformats.org/drawingml/2006/table">
                <a:tbl>
                  <a:tblPr firstRow="1" firstCol="1" lastRow="1" lastCol="1" bandRow="1" bandCol="1">
                    <a:tableStyleId>{5940675A-B579-460E-94D1-54222C63F5DA}</a:tableStyleId>
                  </a:tblPr>
                  <a:tblGrid>
                    <a:gridCol w="2808312"/>
                    <a:gridCol w="1296144"/>
                    <a:gridCol w="1224136"/>
                    <a:gridCol w="1008112"/>
                    <a:gridCol w="2088232"/>
                  </a:tblGrid>
                  <a:tr h="0">
                    <a:tc>
                      <a:txBody>
                        <a:bodyPr/>
                        <a:lstStyle/>
                        <a:p>
                          <a:pPr algn="ctr">
                            <a:lnSpc>
                              <a:spcPct val="115000"/>
                            </a:lnSpc>
                            <a:spcAft>
                              <a:spcPts val="0"/>
                            </a:spcAft>
                            <a:tabLst>
                              <a:tab pos="4032885" algn="l"/>
                              <a:tab pos="4335145" algn="l"/>
                              <a:tab pos="5274310" algn="r"/>
                            </a:tabLst>
                          </a:pPr>
                          <a:r>
                            <a:rPr lang="en-US" sz="1700" b="1" dirty="0" smtClean="0">
                              <a:effectLst/>
                            </a:rPr>
                            <a:t>Σειρά</a:t>
                          </a:r>
                          <a:r>
                            <a:rPr lang="el-GR" sz="1700" b="1" baseline="0" dirty="0" smtClean="0">
                              <a:effectLst/>
                            </a:rPr>
                            <a:t> </a:t>
                          </a:r>
                          <a:r>
                            <a:rPr lang="en-US" sz="1700" b="1" dirty="0" smtClean="0">
                              <a:effectLst/>
                            </a:rPr>
                            <a:t>μετρήσεων</a:t>
                          </a:r>
                          <a:endParaRPr lang="el-GR" sz="1700" b="1" dirty="0">
                            <a:effectLst/>
                            <a:latin typeface="Arial"/>
                            <a:ea typeface="Times New Roman"/>
                            <a:cs typeface="Times New Roman"/>
                          </a:endParaRPr>
                        </a:p>
                      </a:txBody>
                      <a:tcPr marL="68580" marR="68580" marT="36195" marB="53975" anchor="ctr"/>
                    </a:tc>
                    <a:tc>
                      <a:txBody>
                        <a:bodyPr/>
                        <a:lstStyle/>
                        <a:p>
                          <a:pPr algn="ctr">
                            <a:lnSpc>
                              <a:spcPct val="115000"/>
                            </a:lnSpc>
                            <a:spcAft>
                              <a:spcPts val="0"/>
                            </a:spcAft>
                            <a:tabLst>
                              <a:tab pos="4032885" algn="l"/>
                              <a:tab pos="4335145" algn="l"/>
                              <a:tab pos="5274310" algn="r"/>
                            </a:tabLst>
                          </a:pPr>
                          <a:r>
                            <a:rPr lang="en-US" sz="1700" b="1" dirty="0">
                              <a:effectLst/>
                            </a:rPr>
                            <a:t>n</a:t>
                          </a:r>
                          <a:endParaRPr lang="el-GR" sz="1700" b="1" dirty="0">
                            <a:effectLst/>
                            <a:latin typeface="Arial"/>
                            <a:ea typeface="Times New Roman"/>
                            <a:cs typeface="Times New Roman"/>
                          </a:endParaRPr>
                        </a:p>
                      </a:txBody>
                      <a:tcPr marL="68580" marR="68580" marT="38100" marB="38100" anchor="ctr"/>
                    </a:tc>
                    <a:tc>
                      <a:txBody>
                        <a:bodyPr/>
                        <a:lstStyle/>
                        <a:p>
                          <a:pPr algn="ctr">
                            <a:lnSpc>
                              <a:spcPct val="115000"/>
                            </a:lnSpc>
                            <a:spcAft>
                              <a:spcPts val="0"/>
                            </a:spcAft>
                            <a:tabLst>
                              <a:tab pos="4032885" algn="l"/>
                              <a:tab pos="4335145" algn="l"/>
                              <a:tab pos="5274310" algn="r"/>
                            </a:tabLst>
                          </a:pPr>
                          <a:r>
                            <a:rPr lang="en-US" sz="1700" b="1" dirty="0">
                              <a:effectLst/>
                            </a:rPr>
                            <a:t>d</a:t>
                          </a:r>
                          <a:r>
                            <a:rPr lang="en-US" sz="1700" b="1" baseline="-25000" dirty="0">
                              <a:effectLst/>
                            </a:rPr>
                            <a:t>m2 </a:t>
                          </a:r>
                          <a:r>
                            <a:rPr lang="en-US" sz="1700" b="1" dirty="0">
                              <a:effectLst/>
                            </a:rPr>
                            <a:t>- d</a:t>
                          </a:r>
                          <a:r>
                            <a:rPr lang="en-US" sz="1700" b="1" baseline="-25000" dirty="0">
                              <a:effectLst/>
                            </a:rPr>
                            <a:t>m1</a:t>
                          </a:r>
                          <a:endParaRPr lang="el-GR" sz="1700" b="1" dirty="0">
                            <a:effectLst/>
                            <a:latin typeface="Arial"/>
                            <a:ea typeface="Times New Roman"/>
                            <a:cs typeface="Times New Roman"/>
                          </a:endParaRPr>
                        </a:p>
                      </a:txBody>
                      <a:tcPr marL="68580" marR="68580" marT="36195" marB="53975" anchor="ctr"/>
                    </a:tc>
                    <a:tc>
                      <a:txBody>
                        <a:bodyPr/>
                        <a:lstStyle/>
                        <a:p>
                          <a:pPr algn="ctr">
                            <a:lnSpc>
                              <a:spcPct val="115000"/>
                            </a:lnSpc>
                            <a:spcAft>
                              <a:spcPts val="0"/>
                            </a:spcAft>
                            <a:tabLst>
                              <a:tab pos="4032885" algn="l"/>
                              <a:tab pos="4335145" algn="l"/>
                              <a:tab pos="5274310" algn="r"/>
                            </a:tabLst>
                          </a:pPr>
                          <a:r>
                            <a:rPr lang="en-US" sz="1700" b="1" dirty="0">
                              <a:effectLst/>
                            </a:rPr>
                            <a:t>Δd (μm)</a:t>
                          </a:r>
                          <a:endParaRPr lang="el-GR" sz="1700" b="1" dirty="0">
                            <a:effectLst/>
                            <a:latin typeface="Arial"/>
                            <a:ea typeface="Times New Roman"/>
                            <a:cs typeface="Times New Roman"/>
                          </a:endParaRPr>
                        </a:p>
                      </a:txBody>
                      <a:tcPr marL="68580" marR="68580" marT="38100" marB="38100" anchor="ctr"/>
                    </a:tc>
                    <a:tc>
                      <a:txBody>
                        <a:bodyPr/>
                        <a:lstStyle/>
                        <a:p>
                          <a:pPr algn="ctr">
                            <a:lnSpc>
                              <a:spcPct val="115000"/>
                            </a:lnSpc>
                            <a:spcAft>
                              <a:spcPts val="0"/>
                            </a:spcAft>
                            <a:tabLst>
                              <a:tab pos="4032885" algn="l"/>
                              <a:tab pos="4335145" algn="l"/>
                              <a:tab pos="5274310" algn="r"/>
                            </a:tabLst>
                          </a:pPr>
                          <a:r>
                            <a:rPr lang="en-US" sz="1700" b="1" dirty="0">
                              <a:effectLst/>
                            </a:rPr>
                            <a:t>λ (nm)</a:t>
                          </a:r>
                          <a:endParaRPr lang="el-GR" sz="1700" b="1" dirty="0">
                            <a:effectLst/>
                            <a:latin typeface="Arial"/>
                            <a:ea typeface="Times New Roman"/>
                            <a:cs typeface="Times New Roman"/>
                          </a:endParaRPr>
                        </a:p>
                      </a:txBody>
                      <a:tcPr marL="68580" marR="68580" marT="36195" marB="53975" anchor="ctr"/>
                    </a:tc>
                  </a:tr>
                  <a:tr h="0">
                    <a:tc>
                      <a:txBody>
                        <a:bodyPr/>
                        <a:lstStyle/>
                        <a:p>
                          <a:pPr algn="ctr">
                            <a:lnSpc>
                              <a:spcPct val="115000"/>
                            </a:lnSpc>
                            <a:spcAft>
                              <a:spcPts val="0"/>
                            </a:spcAft>
                            <a:tabLst>
                              <a:tab pos="4032885" algn="l"/>
                              <a:tab pos="4335145" algn="l"/>
                              <a:tab pos="5274310" algn="r"/>
                            </a:tabLst>
                          </a:pPr>
                          <a:r>
                            <a:rPr lang="en-US" sz="1700" dirty="0">
                              <a:effectLst/>
                            </a:rPr>
                            <a:t>1</a:t>
                          </a:r>
                          <a:endParaRPr lang="el-GR" sz="1700" dirty="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0">
                    <a:tc>
                      <a:txBody>
                        <a:bodyPr/>
                        <a:lstStyle/>
                        <a:p>
                          <a:pPr algn="ctr">
                            <a:lnSpc>
                              <a:spcPct val="115000"/>
                            </a:lnSpc>
                            <a:spcAft>
                              <a:spcPts val="0"/>
                            </a:spcAft>
                            <a:tabLst>
                              <a:tab pos="4032885" algn="l"/>
                              <a:tab pos="4335145" algn="l"/>
                              <a:tab pos="5274310" algn="r"/>
                            </a:tabLst>
                          </a:pPr>
                          <a:r>
                            <a:rPr lang="en-US" sz="1700" dirty="0">
                              <a:effectLst/>
                            </a:rPr>
                            <a:t>2</a:t>
                          </a:r>
                          <a:endParaRPr lang="el-GR" sz="1700" dirty="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0">
                    <a:tc>
                      <a:txBody>
                        <a:bodyPr/>
                        <a:lstStyle/>
                        <a:p>
                          <a:pPr algn="ctr">
                            <a:lnSpc>
                              <a:spcPct val="115000"/>
                            </a:lnSpc>
                            <a:spcAft>
                              <a:spcPts val="0"/>
                            </a:spcAft>
                            <a:tabLst>
                              <a:tab pos="4032885" algn="l"/>
                              <a:tab pos="4335145" algn="l"/>
                              <a:tab pos="5274310" algn="r"/>
                            </a:tabLst>
                          </a:pPr>
                          <a:r>
                            <a:rPr lang="en-US" sz="1700" dirty="0">
                              <a:effectLst/>
                            </a:rPr>
                            <a:t>3</a:t>
                          </a:r>
                          <a:endParaRPr lang="el-GR" sz="1700" dirty="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0">
                    <a:tc>
                      <a:txBody>
                        <a:bodyPr/>
                        <a:lstStyle/>
                        <a:p>
                          <a:pPr algn="ctr">
                            <a:lnSpc>
                              <a:spcPct val="115000"/>
                            </a:lnSpc>
                            <a:spcAft>
                              <a:spcPts val="0"/>
                            </a:spcAft>
                            <a:tabLst>
                              <a:tab pos="4032885" algn="l"/>
                              <a:tab pos="4335145" algn="l"/>
                              <a:tab pos="5274310" algn="r"/>
                            </a:tabLst>
                          </a:pPr>
                          <a:r>
                            <a:rPr lang="en-US" sz="1700" dirty="0">
                              <a:effectLst/>
                            </a:rPr>
                            <a:t>4</a:t>
                          </a:r>
                          <a:endParaRPr lang="el-GR" sz="1700" dirty="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0">
                    <a:tc>
                      <a:txBody>
                        <a:bodyPr/>
                        <a:lstStyle/>
                        <a:p>
                          <a:pPr algn="ctr">
                            <a:lnSpc>
                              <a:spcPct val="115000"/>
                            </a:lnSpc>
                            <a:spcAft>
                              <a:spcPts val="0"/>
                            </a:spcAft>
                            <a:tabLst>
                              <a:tab pos="4032885" algn="l"/>
                              <a:tab pos="4335145" algn="l"/>
                              <a:tab pos="5274310" algn="r"/>
                            </a:tabLst>
                          </a:pPr>
                          <a:r>
                            <a:rPr lang="en-US" sz="1700" dirty="0">
                              <a:effectLst/>
                            </a:rPr>
                            <a:t>5</a:t>
                          </a:r>
                          <a:endParaRPr lang="el-GR" sz="1700" dirty="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0">
                    <a:tc>
                      <a:txBody>
                        <a:bodyPr/>
                        <a:lstStyle/>
                        <a:p>
                          <a:pPr algn="ctr">
                            <a:lnSpc>
                              <a:spcPct val="115000"/>
                            </a:lnSpc>
                            <a:spcAft>
                              <a:spcPts val="0"/>
                            </a:spcAft>
                            <a:tabLst>
                              <a:tab pos="4032885" algn="l"/>
                              <a:tab pos="4335145" algn="l"/>
                              <a:tab pos="5274310" algn="r"/>
                            </a:tabLst>
                          </a:pPr>
                          <a:r>
                            <a:rPr lang="en-US" sz="1700" dirty="0">
                              <a:effectLst/>
                            </a:rPr>
                            <a:t>6</a:t>
                          </a:r>
                          <a:endParaRPr lang="el-GR" sz="1700" dirty="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379560">
                    <a:tc gridSpan="4">
                      <a:txBody>
                        <a:bodyPr/>
                        <a:lstStyle/>
                        <a:p>
                          <a:pPr algn="r">
                            <a:lnSpc>
                              <a:spcPct val="115000"/>
                            </a:lnSpc>
                            <a:spcAft>
                              <a:spcPts val="0"/>
                            </a:spcAft>
                            <a:tabLst>
                              <a:tab pos="4032885" algn="l"/>
                              <a:tab pos="4335145" algn="l"/>
                              <a:tab pos="5274310" algn="r"/>
                            </a:tabLst>
                          </a:pPr>
                          <a:r>
                            <a:rPr lang="en-US" sz="1700" dirty="0">
                              <a:effectLst/>
                            </a:rPr>
                            <a:t> </a:t>
                          </a:r>
                          <a:endParaRPr lang="el-GR" sz="1700" dirty="0">
                            <a:effectLst/>
                          </a:endParaRPr>
                        </a:p>
                        <a:p>
                          <a:pPr algn="r">
                            <a:lnSpc>
                              <a:spcPct val="115000"/>
                            </a:lnSpc>
                            <a:spcAft>
                              <a:spcPts val="0"/>
                            </a:spcAft>
                            <a:tabLst>
                              <a:tab pos="4032885" algn="l"/>
                              <a:tab pos="4335145" algn="l"/>
                              <a:tab pos="5274310" algn="r"/>
                            </a:tabLst>
                          </a:pPr>
                          <a:r>
                            <a:rPr lang="en-US" sz="1700" dirty="0">
                              <a:effectLst/>
                            </a:rPr>
                            <a:t>Μέση τιμή λ</a:t>
                          </a:r>
                          <a:endParaRPr lang="el-GR" sz="1700" dirty="0">
                            <a:effectLst/>
                            <a:latin typeface="Arial"/>
                            <a:ea typeface="Times New Roman"/>
                            <a:cs typeface="Times New Roman"/>
                          </a:endParaRPr>
                        </a:p>
                      </a:txBody>
                      <a:tcPr marL="68580" marR="68580" marT="36195" marB="53975" anchor="ct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0">
                    <a:tc gridSpan="4">
                      <a:txBody>
                        <a:bodyPr/>
                        <a:lstStyle/>
                        <a:p>
                          <a:pPr algn="r">
                            <a:lnSpc>
                              <a:spcPct val="115000"/>
                            </a:lnSpc>
                            <a:spcAft>
                              <a:spcPts val="0"/>
                            </a:spcAft>
                            <a:tabLst>
                              <a:tab pos="4032885" algn="l"/>
                              <a:tab pos="4335145" algn="l"/>
                              <a:tab pos="5274310" algn="r"/>
                            </a:tabLst>
                          </a:pPr>
                          <a:r>
                            <a:rPr lang="en-US" sz="1700" dirty="0">
                              <a:effectLst/>
                            </a:rPr>
                            <a:t>Μέσο τυπικό σφάλμα δλ</a:t>
                          </a:r>
                          <a:endParaRPr lang="el-GR" sz="1700" dirty="0">
                            <a:effectLst/>
                            <a:latin typeface="Arial"/>
                            <a:ea typeface="Times New Roman"/>
                            <a:cs typeface="Times New Roman"/>
                          </a:endParaRPr>
                        </a:p>
                      </a:txBody>
                      <a:tcPr marL="68580" marR="68580" marT="36195" marB="53975" anchor="ct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0">
                    <a:tc gridSpan="4">
                      <a:txBody>
                        <a:bodyPr/>
                        <a:lstStyle/>
                        <a:p>
                          <a:pPr algn="r">
                            <a:lnSpc>
                              <a:spcPct val="115000"/>
                            </a:lnSpc>
                            <a:spcAft>
                              <a:spcPts val="0"/>
                            </a:spcAft>
                            <a:tabLst>
                              <a:tab pos="4032885" algn="l"/>
                              <a:tab pos="4335145" algn="l"/>
                              <a:tab pos="5274310" algn="r"/>
                            </a:tabLst>
                          </a:pPr>
                          <a:r>
                            <a:rPr lang="en-US" sz="1700" dirty="0">
                              <a:effectLst/>
                            </a:rPr>
                            <a:t>Σχετικό % σφάλμα</a:t>
                          </a:r>
                          <a:endParaRPr lang="el-GR" sz="1700" dirty="0">
                            <a:effectLst/>
                            <a:latin typeface="Arial"/>
                            <a:ea typeface="Times New Roman"/>
                            <a:cs typeface="Times New Roman"/>
                          </a:endParaRPr>
                        </a:p>
                      </a:txBody>
                      <a:tcPr marL="68580" marR="68580" marT="36195" marB="53975" anchor="ct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0">
                    <a:tc gridSpan="5">
                      <a:txBody>
                        <a:bodyPr/>
                        <a:lstStyle/>
                        <a:p>
                          <a:pPr>
                            <a:lnSpc>
                              <a:spcPct val="115000"/>
                            </a:lnSpc>
                            <a:spcAft>
                              <a:spcPts val="0"/>
                            </a:spcAft>
                            <a:tabLst>
                              <a:tab pos="4032885" algn="l"/>
                              <a:tab pos="4335145" algn="l"/>
                              <a:tab pos="5274310" algn="r"/>
                            </a:tabLst>
                          </a:pPr>
                          <a14:m>
                            <m:oMath xmlns:m="http://schemas.openxmlformats.org/officeDocument/2006/math">
                              <m:r>
                                <a:rPr lang="en-US" sz="1700">
                                  <a:effectLst/>
                                  <a:latin typeface="Cambria Math" panose="02040503050406030204" pitchFamily="18" charset="0"/>
                                </a:rPr>
                                <m:t>𝝀</m:t>
                              </m:r>
                              <m:r>
                                <a:rPr lang="en-US" sz="1700">
                                  <a:effectLst/>
                                  <a:latin typeface="Cambria Math" panose="02040503050406030204" pitchFamily="18" charset="0"/>
                                </a:rPr>
                                <m:t>=</m:t>
                              </m:r>
                              <m:acc>
                                <m:accPr>
                                  <m:chr m:val="̅"/>
                                  <m:ctrlPr>
                                    <a:rPr lang="el-GR" sz="1700" i="1">
                                      <a:effectLst/>
                                      <a:latin typeface="Cambria Math"/>
                                    </a:rPr>
                                  </m:ctrlPr>
                                </m:accPr>
                                <m:e>
                                  <m:r>
                                    <a:rPr lang="en-US" sz="1700">
                                      <a:effectLst/>
                                      <a:latin typeface="Cambria Math" panose="02040503050406030204" pitchFamily="18" charset="0"/>
                                    </a:rPr>
                                    <m:t>𝝀</m:t>
                                  </m:r>
                                </m:e>
                              </m:acc>
                              <m:r>
                                <a:rPr lang="en-US" sz="1700">
                                  <a:effectLst/>
                                  <a:latin typeface="Cambria Math" panose="02040503050406030204" pitchFamily="18" charset="0"/>
                                </a:rPr>
                                <m:t>±</m:t>
                              </m:r>
                              <m:r>
                                <a:rPr lang="en-US" sz="1700">
                                  <a:effectLst/>
                                  <a:latin typeface="Cambria Math" panose="02040503050406030204" pitchFamily="18" charset="0"/>
                                </a:rPr>
                                <m:t>𝜹𝝀</m:t>
                              </m:r>
                              <m:r>
                                <a:rPr lang="en-US" sz="1700">
                                  <a:effectLst/>
                                  <a:latin typeface="Cambria Math" panose="02040503050406030204" pitchFamily="18" charset="0"/>
                                </a:rPr>
                                <m:t>=</m:t>
                              </m:r>
                            </m:oMath>
                          </a14:m>
                          <a:r>
                            <a:rPr lang="en-US" sz="1700" dirty="0">
                              <a:effectLst/>
                            </a:rPr>
                            <a:t> </a:t>
                          </a:r>
                          <a:endParaRPr lang="el-GR" sz="1700" dirty="0">
                            <a:effectLst/>
                          </a:endParaRPr>
                        </a:p>
                        <a:p>
                          <a:pPr>
                            <a:lnSpc>
                              <a:spcPct val="115000"/>
                            </a:lnSpc>
                            <a:spcAft>
                              <a:spcPts val="0"/>
                            </a:spcAft>
                            <a:tabLst>
                              <a:tab pos="4032885" algn="l"/>
                              <a:tab pos="4335145" algn="l"/>
                              <a:tab pos="5274310" algn="r"/>
                            </a:tabLst>
                          </a:pPr>
                          <a14:m>
                            <m:oMath xmlns:m="http://schemas.openxmlformats.org/officeDocument/2006/math">
                              <m:r>
                                <a:rPr lang="en-US" sz="1700">
                                  <a:effectLst/>
                                  <a:latin typeface="Cambria Math" panose="02040503050406030204" pitchFamily="18" charset="0"/>
                                </a:rPr>
                                <m:t>𝝀</m:t>
                              </m:r>
                              <m:r>
                                <a:rPr lang="en-US" sz="1700">
                                  <a:effectLst/>
                                  <a:latin typeface="Cambria Math" panose="02040503050406030204" pitchFamily="18" charset="0"/>
                                </a:rPr>
                                <m:t>=</m:t>
                              </m:r>
                              <m:acc>
                                <m:accPr>
                                  <m:chr m:val="̅"/>
                                  <m:ctrlPr>
                                    <a:rPr lang="el-GR" sz="1700" i="1">
                                      <a:effectLst/>
                                      <a:latin typeface="Cambria Math"/>
                                    </a:rPr>
                                  </m:ctrlPr>
                                </m:accPr>
                                <m:e>
                                  <m:r>
                                    <a:rPr lang="en-US" sz="1700">
                                      <a:effectLst/>
                                      <a:latin typeface="Cambria Math" panose="02040503050406030204" pitchFamily="18" charset="0"/>
                                    </a:rPr>
                                    <m:t>𝝀</m:t>
                                  </m:r>
                                </m:e>
                              </m:acc>
                              <m:r>
                                <a:rPr lang="en-US" sz="1700">
                                  <a:effectLst/>
                                  <a:latin typeface="Cambria Math" panose="02040503050406030204" pitchFamily="18" charset="0"/>
                                </a:rPr>
                                <m:t>±</m:t>
                              </m:r>
                              <m:sSub>
                                <m:sSubPr>
                                  <m:ctrlPr>
                                    <a:rPr lang="el-GR" sz="1700" i="1">
                                      <a:effectLst/>
                                      <a:latin typeface="Cambria Math"/>
                                    </a:rPr>
                                  </m:ctrlPr>
                                </m:sSubPr>
                                <m:e>
                                  <m:r>
                                    <a:rPr lang="en-US" sz="1700">
                                      <a:effectLst/>
                                      <a:latin typeface="Cambria Math" panose="02040503050406030204" pitchFamily="18" charset="0"/>
                                    </a:rPr>
                                    <m:t>𝝈</m:t>
                                  </m:r>
                                </m:e>
                                <m:sub>
                                  <m:r>
                                    <a:rPr lang="en-US" sz="1700">
                                      <a:effectLst/>
                                      <a:latin typeface="Cambria Math" panose="02040503050406030204" pitchFamily="18" charset="0"/>
                                    </a:rPr>
                                    <m:t>𝝈𝝌</m:t>
                                  </m:r>
                                </m:sub>
                              </m:sSub>
                              <m:r>
                                <a:rPr lang="en-US" sz="1700">
                                  <a:effectLst/>
                                  <a:latin typeface="Cambria Math" panose="02040503050406030204" pitchFamily="18" charset="0"/>
                                </a:rPr>
                                <m:t>%=</m:t>
                              </m:r>
                            </m:oMath>
                          </a14:m>
                          <a:r>
                            <a:rPr lang="en-US" sz="1700" dirty="0">
                              <a:effectLst/>
                            </a:rPr>
                            <a:t> </a:t>
                          </a:r>
                          <a:endParaRPr lang="el-GR" sz="1700" dirty="0">
                            <a:effectLst/>
                            <a:latin typeface="Arial"/>
                            <a:ea typeface="Times New Roman"/>
                            <a:cs typeface="Times New Roman"/>
                          </a:endParaRPr>
                        </a:p>
                      </a:txBody>
                      <a:tcPr marL="68580" marR="68580" marT="36195" marB="53975"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mc:Choice>
        <mc:Fallback xmlns="">
          <p:graphicFrame>
            <p:nvGraphicFramePr>
              <p:cNvPr id="5" name="Πίνακας 4"/>
              <p:cNvGraphicFramePr>
                <a:graphicFrameLocks noGrp="1"/>
              </p:cNvGraphicFramePr>
              <p:nvPr>
                <p:extLst/>
              </p:nvPr>
            </p:nvGraphicFramePr>
            <p:xfrm>
              <a:off x="467544" y="1700808"/>
              <a:ext cx="8424936" cy="4910963"/>
            </p:xfrm>
            <a:graphic>
              <a:graphicData uri="http://schemas.openxmlformats.org/drawingml/2006/table">
                <a:tbl>
                  <a:tblPr firstRow="1" firstCol="1" lastRow="1" lastCol="1" bandRow="1" bandCol="1">
                    <a:tableStyleId>{5940675A-B579-460E-94D1-54222C63F5DA}</a:tableStyleId>
                  </a:tblPr>
                  <a:tblGrid>
                    <a:gridCol w="2808312"/>
                    <a:gridCol w="1296144"/>
                    <a:gridCol w="1224136"/>
                    <a:gridCol w="1008112"/>
                    <a:gridCol w="2088232"/>
                  </a:tblGrid>
                  <a:tr h="388112">
                    <a:tc>
                      <a:txBody>
                        <a:bodyPr/>
                        <a:lstStyle/>
                        <a:p>
                          <a:pPr algn="ctr">
                            <a:lnSpc>
                              <a:spcPct val="115000"/>
                            </a:lnSpc>
                            <a:spcAft>
                              <a:spcPts val="0"/>
                            </a:spcAft>
                            <a:tabLst>
                              <a:tab pos="4032885" algn="l"/>
                              <a:tab pos="4335145" algn="l"/>
                              <a:tab pos="5274310" algn="r"/>
                            </a:tabLst>
                          </a:pPr>
                          <a:r>
                            <a:rPr lang="en-US" sz="1700" b="1" dirty="0" err="1" smtClean="0">
                              <a:effectLst/>
                            </a:rPr>
                            <a:t>Σειρά</a:t>
                          </a:r>
                          <a:r>
                            <a:rPr lang="el-GR" sz="1700" b="1" baseline="0" dirty="0" smtClean="0">
                              <a:effectLst/>
                            </a:rPr>
                            <a:t> </a:t>
                          </a:r>
                          <a:r>
                            <a:rPr lang="en-US" sz="1700" b="1" dirty="0" err="1" smtClean="0">
                              <a:effectLst/>
                            </a:rPr>
                            <a:t>μετρήσεων</a:t>
                          </a:r>
                          <a:endParaRPr lang="el-GR" sz="1700" b="1" dirty="0">
                            <a:effectLst/>
                            <a:latin typeface="Arial"/>
                            <a:ea typeface="Times New Roman"/>
                            <a:cs typeface="Times New Roman"/>
                          </a:endParaRPr>
                        </a:p>
                      </a:txBody>
                      <a:tcPr marL="68580" marR="68580" marT="36195" marB="53975" anchor="ctr"/>
                    </a:tc>
                    <a:tc>
                      <a:txBody>
                        <a:bodyPr/>
                        <a:lstStyle/>
                        <a:p>
                          <a:pPr algn="ctr">
                            <a:lnSpc>
                              <a:spcPct val="115000"/>
                            </a:lnSpc>
                            <a:spcAft>
                              <a:spcPts val="0"/>
                            </a:spcAft>
                            <a:tabLst>
                              <a:tab pos="4032885" algn="l"/>
                              <a:tab pos="4335145" algn="l"/>
                              <a:tab pos="5274310" algn="r"/>
                            </a:tabLst>
                          </a:pPr>
                          <a:r>
                            <a:rPr lang="en-US" sz="1700" b="1" dirty="0">
                              <a:effectLst/>
                            </a:rPr>
                            <a:t>n</a:t>
                          </a:r>
                          <a:endParaRPr lang="el-GR" sz="1700" b="1" dirty="0">
                            <a:effectLst/>
                            <a:latin typeface="Arial"/>
                            <a:ea typeface="Times New Roman"/>
                            <a:cs typeface="Times New Roman"/>
                          </a:endParaRPr>
                        </a:p>
                      </a:txBody>
                      <a:tcPr marL="68580" marR="68580" marT="38100" marB="38100" anchor="ctr"/>
                    </a:tc>
                    <a:tc>
                      <a:txBody>
                        <a:bodyPr/>
                        <a:lstStyle/>
                        <a:p>
                          <a:pPr algn="ctr">
                            <a:lnSpc>
                              <a:spcPct val="115000"/>
                            </a:lnSpc>
                            <a:spcAft>
                              <a:spcPts val="0"/>
                            </a:spcAft>
                            <a:tabLst>
                              <a:tab pos="4032885" algn="l"/>
                              <a:tab pos="4335145" algn="l"/>
                              <a:tab pos="5274310" algn="r"/>
                            </a:tabLst>
                          </a:pPr>
                          <a:r>
                            <a:rPr lang="en-US" sz="1700" b="1" dirty="0">
                              <a:effectLst/>
                            </a:rPr>
                            <a:t>d</a:t>
                          </a:r>
                          <a:r>
                            <a:rPr lang="en-US" sz="1700" b="1" baseline="-25000" dirty="0">
                              <a:effectLst/>
                            </a:rPr>
                            <a:t>m2 </a:t>
                          </a:r>
                          <a:r>
                            <a:rPr lang="en-US" sz="1700" b="1" dirty="0">
                              <a:effectLst/>
                            </a:rPr>
                            <a:t>- d</a:t>
                          </a:r>
                          <a:r>
                            <a:rPr lang="en-US" sz="1700" b="1" baseline="-25000" dirty="0">
                              <a:effectLst/>
                            </a:rPr>
                            <a:t>m1</a:t>
                          </a:r>
                          <a:endParaRPr lang="el-GR" sz="1700" b="1" dirty="0">
                            <a:effectLst/>
                            <a:latin typeface="Arial"/>
                            <a:ea typeface="Times New Roman"/>
                            <a:cs typeface="Times New Roman"/>
                          </a:endParaRPr>
                        </a:p>
                      </a:txBody>
                      <a:tcPr marL="68580" marR="68580" marT="36195" marB="53975" anchor="ctr"/>
                    </a:tc>
                    <a:tc>
                      <a:txBody>
                        <a:bodyPr/>
                        <a:lstStyle/>
                        <a:p>
                          <a:pPr algn="ctr">
                            <a:lnSpc>
                              <a:spcPct val="115000"/>
                            </a:lnSpc>
                            <a:spcAft>
                              <a:spcPts val="0"/>
                            </a:spcAft>
                            <a:tabLst>
                              <a:tab pos="4032885" algn="l"/>
                              <a:tab pos="4335145" algn="l"/>
                              <a:tab pos="5274310" algn="r"/>
                            </a:tabLst>
                          </a:pPr>
                          <a:r>
                            <a:rPr lang="en-US" sz="1700" b="1" dirty="0" err="1">
                              <a:effectLst/>
                            </a:rPr>
                            <a:t>Δd</a:t>
                          </a:r>
                          <a:r>
                            <a:rPr lang="en-US" sz="1700" b="1" dirty="0">
                              <a:effectLst/>
                            </a:rPr>
                            <a:t> (</a:t>
                          </a:r>
                          <a:r>
                            <a:rPr lang="en-US" sz="1700" b="1" dirty="0" err="1">
                              <a:effectLst/>
                            </a:rPr>
                            <a:t>μm</a:t>
                          </a:r>
                          <a:r>
                            <a:rPr lang="en-US" sz="1700" b="1" dirty="0">
                              <a:effectLst/>
                            </a:rPr>
                            <a:t>)</a:t>
                          </a:r>
                          <a:endParaRPr lang="el-GR" sz="1700" b="1" dirty="0">
                            <a:effectLst/>
                            <a:latin typeface="Arial"/>
                            <a:ea typeface="Times New Roman"/>
                            <a:cs typeface="Times New Roman"/>
                          </a:endParaRPr>
                        </a:p>
                      </a:txBody>
                      <a:tcPr marL="68580" marR="68580" marT="38100" marB="38100" anchor="ctr"/>
                    </a:tc>
                    <a:tc>
                      <a:txBody>
                        <a:bodyPr/>
                        <a:lstStyle/>
                        <a:p>
                          <a:pPr algn="ctr">
                            <a:lnSpc>
                              <a:spcPct val="115000"/>
                            </a:lnSpc>
                            <a:spcAft>
                              <a:spcPts val="0"/>
                            </a:spcAft>
                            <a:tabLst>
                              <a:tab pos="4032885" algn="l"/>
                              <a:tab pos="4335145" algn="l"/>
                              <a:tab pos="5274310" algn="r"/>
                            </a:tabLst>
                          </a:pPr>
                          <a:r>
                            <a:rPr lang="en-US" sz="1700" b="1" dirty="0">
                              <a:effectLst/>
                            </a:rPr>
                            <a:t>λ (nm)</a:t>
                          </a:r>
                          <a:endParaRPr lang="el-GR" sz="1700" b="1" dirty="0">
                            <a:effectLst/>
                            <a:latin typeface="Arial"/>
                            <a:ea typeface="Times New Roman"/>
                            <a:cs typeface="Times New Roman"/>
                          </a:endParaRPr>
                        </a:p>
                      </a:txBody>
                      <a:tcPr marL="68580" marR="68580" marT="36195" marB="53975" anchor="ctr"/>
                    </a:tc>
                  </a:tr>
                  <a:tr h="388112">
                    <a:tc>
                      <a:txBody>
                        <a:bodyPr/>
                        <a:lstStyle/>
                        <a:p>
                          <a:pPr algn="ctr">
                            <a:lnSpc>
                              <a:spcPct val="115000"/>
                            </a:lnSpc>
                            <a:spcAft>
                              <a:spcPts val="0"/>
                            </a:spcAft>
                            <a:tabLst>
                              <a:tab pos="4032885" algn="l"/>
                              <a:tab pos="4335145" algn="l"/>
                              <a:tab pos="5274310" algn="r"/>
                            </a:tabLst>
                          </a:pPr>
                          <a:r>
                            <a:rPr lang="en-US" sz="1700" dirty="0">
                              <a:effectLst/>
                            </a:rPr>
                            <a:t>1</a:t>
                          </a:r>
                          <a:endParaRPr lang="el-GR" sz="1700" dirty="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a:effectLst/>
                            </a:rPr>
                            <a:t> </a:t>
                          </a:r>
                          <a:endParaRPr lang="el-GR" sz="170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a:effectLst/>
                            </a:rPr>
                            <a:t> </a:t>
                          </a:r>
                          <a:endParaRPr lang="el-GR" sz="170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388112">
                    <a:tc>
                      <a:txBody>
                        <a:bodyPr/>
                        <a:lstStyle/>
                        <a:p>
                          <a:pPr algn="ctr">
                            <a:lnSpc>
                              <a:spcPct val="115000"/>
                            </a:lnSpc>
                            <a:spcAft>
                              <a:spcPts val="0"/>
                            </a:spcAft>
                            <a:tabLst>
                              <a:tab pos="4032885" algn="l"/>
                              <a:tab pos="4335145" algn="l"/>
                              <a:tab pos="5274310" algn="r"/>
                            </a:tabLst>
                          </a:pPr>
                          <a:r>
                            <a:rPr lang="en-US" sz="1700" dirty="0">
                              <a:effectLst/>
                            </a:rPr>
                            <a:t>2</a:t>
                          </a:r>
                          <a:endParaRPr lang="el-GR" sz="1700" dirty="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a:effectLst/>
                            </a:rPr>
                            <a:t> </a:t>
                          </a:r>
                          <a:endParaRPr lang="el-GR" sz="170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388112">
                    <a:tc>
                      <a:txBody>
                        <a:bodyPr/>
                        <a:lstStyle/>
                        <a:p>
                          <a:pPr algn="ctr">
                            <a:lnSpc>
                              <a:spcPct val="115000"/>
                            </a:lnSpc>
                            <a:spcAft>
                              <a:spcPts val="0"/>
                            </a:spcAft>
                            <a:tabLst>
                              <a:tab pos="4032885" algn="l"/>
                              <a:tab pos="4335145" algn="l"/>
                              <a:tab pos="5274310" algn="r"/>
                            </a:tabLst>
                          </a:pPr>
                          <a:r>
                            <a:rPr lang="en-US" sz="1700">
                              <a:effectLst/>
                            </a:rPr>
                            <a:t>3</a:t>
                          </a:r>
                          <a:endParaRPr lang="el-GR" sz="170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a:effectLst/>
                            </a:rPr>
                            <a:t> </a:t>
                          </a:r>
                          <a:endParaRPr lang="el-GR" sz="170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388112">
                    <a:tc>
                      <a:txBody>
                        <a:bodyPr/>
                        <a:lstStyle/>
                        <a:p>
                          <a:pPr algn="ctr">
                            <a:lnSpc>
                              <a:spcPct val="115000"/>
                            </a:lnSpc>
                            <a:spcAft>
                              <a:spcPts val="0"/>
                            </a:spcAft>
                            <a:tabLst>
                              <a:tab pos="4032885" algn="l"/>
                              <a:tab pos="4335145" algn="l"/>
                              <a:tab pos="5274310" algn="r"/>
                            </a:tabLst>
                          </a:pPr>
                          <a:r>
                            <a:rPr lang="en-US" sz="1700">
                              <a:effectLst/>
                            </a:rPr>
                            <a:t>4</a:t>
                          </a:r>
                          <a:endParaRPr lang="el-GR" sz="170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a:effectLst/>
                            </a:rPr>
                            <a:t> </a:t>
                          </a:r>
                          <a:endParaRPr lang="el-GR" sz="170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a:effectLst/>
                            </a:rPr>
                            <a:t> </a:t>
                          </a:r>
                          <a:endParaRPr lang="el-GR" sz="170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388112">
                    <a:tc>
                      <a:txBody>
                        <a:bodyPr/>
                        <a:lstStyle/>
                        <a:p>
                          <a:pPr algn="ctr">
                            <a:lnSpc>
                              <a:spcPct val="115000"/>
                            </a:lnSpc>
                            <a:spcAft>
                              <a:spcPts val="0"/>
                            </a:spcAft>
                            <a:tabLst>
                              <a:tab pos="4032885" algn="l"/>
                              <a:tab pos="4335145" algn="l"/>
                              <a:tab pos="5274310" algn="r"/>
                            </a:tabLst>
                          </a:pPr>
                          <a:r>
                            <a:rPr lang="en-US" sz="1700">
                              <a:effectLst/>
                            </a:rPr>
                            <a:t>5</a:t>
                          </a:r>
                          <a:endParaRPr lang="el-GR" sz="170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a:effectLst/>
                            </a:rPr>
                            <a:t> </a:t>
                          </a:r>
                          <a:endParaRPr lang="el-GR" sz="170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a:effectLst/>
                            </a:rPr>
                            <a:t> </a:t>
                          </a:r>
                          <a:endParaRPr lang="el-GR" sz="170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388112">
                    <a:tc>
                      <a:txBody>
                        <a:bodyPr/>
                        <a:lstStyle/>
                        <a:p>
                          <a:pPr algn="ctr">
                            <a:lnSpc>
                              <a:spcPct val="115000"/>
                            </a:lnSpc>
                            <a:spcAft>
                              <a:spcPts val="0"/>
                            </a:spcAft>
                            <a:tabLst>
                              <a:tab pos="4032885" algn="l"/>
                              <a:tab pos="4335145" algn="l"/>
                              <a:tab pos="5274310" algn="r"/>
                            </a:tabLst>
                          </a:pPr>
                          <a:r>
                            <a:rPr lang="en-US" sz="1700">
                              <a:effectLst/>
                            </a:rPr>
                            <a:t>6</a:t>
                          </a:r>
                          <a:endParaRPr lang="el-GR" sz="1700">
                            <a:effectLst/>
                            <a:latin typeface="Arial"/>
                            <a:ea typeface="Times New Roman"/>
                            <a:cs typeface="Times New Roman"/>
                          </a:endParaRPr>
                        </a:p>
                      </a:txBody>
                      <a:tcPr marL="68580" marR="68580" marT="36195" marB="53975" anchor="ctr"/>
                    </a:tc>
                    <a:tc>
                      <a:txBody>
                        <a:bodyPr/>
                        <a:lstStyle/>
                        <a:p>
                          <a:pPr>
                            <a:lnSpc>
                              <a:spcPct val="115000"/>
                            </a:lnSpc>
                            <a:spcAft>
                              <a:spcPts val="0"/>
                            </a:spcAft>
                            <a:tabLst>
                              <a:tab pos="4032885" algn="l"/>
                              <a:tab pos="4335145" algn="l"/>
                              <a:tab pos="5274310" algn="r"/>
                            </a:tabLst>
                          </a:pPr>
                          <a:r>
                            <a:rPr lang="en-US" sz="1700">
                              <a:effectLst/>
                            </a:rPr>
                            <a:t> </a:t>
                          </a:r>
                          <a:endParaRPr lang="el-GR" sz="170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8100" marB="38100"/>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686054">
                    <a:tc gridSpan="4">
                      <a:txBody>
                        <a:bodyPr/>
                        <a:lstStyle/>
                        <a:p>
                          <a:pPr algn="r">
                            <a:lnSpc>
                              <a:spcPct val="115000"/>
                            </a:lnSpc>
                            <a:spcAft>
                              <a:spcPts val="0"/>
                            </a:spcAft>
                            <a:tabLst>
                              <a:tab pos="4032885" algn="l"/>
                              <a:tab pos="4335145" algn="l"/>
                              <a:tab pos="5274310" algn="r"/>
                            </a:tabLst>
                          </a:pPr>
                          <a:r>
                            <a:rPr lang="en-US" sz="1700" dirty="0">
                              <a:effectLst/>
                            </a:rPr>
                            <a:t> </a:t>
                          </a:r>
                          <a:endParaRPr lang="el-GR" sz="1700" dirty="0">
                            <a:effectLst/>
                          </a:endParaRPr>
                        </a:p>
                        <a:p>
                          <a:pPr algn="r">
                            <a:lnSpc>
                              <a:spcPct val="115000"/>
                            </a:lnSpc>
                            <a:spcAft>
                              <a:spcPts val="0"/>
                            </a:spcAft>
                            <a:tabLst>
                              <a:tab pos="4032885" algn="l"/>
                              <a:tab pos="4335145" algn="l"/>
                              <a:tab pos="5274310" algn="r"/>
                            </a:tabLst>
                          </a:pPr>
                          <a:r>
                            <a:rPr lang="en-US" sz="1700" dirty="0" err="1">
                              <a:effectLst/>
                            </a:rPr>
                            <a:t>Μέση</a:t>
                          </a:r>
                          <a:r>
                            <a:rPr lang="en-US" sz="1700" dirty="0">
                              <a:effectLst/>
                            </a:rPr>
                            <a:t> </a:t>
                          </a:r>
                          <a:r>
                            <a:rPr lang="en-US" sz="1700" dirty="0" err="1">
                              <a:effectLst/>
                            </a:rPr>
                            <a:t>τιμή</a:t>
                          </a:r>
                          <a:r>
                            <a:rPr lang="en-US" sz="1700" dirty="0">
                              <a:effectLst/>
                            </a:rPr>
                            <a:t> λ</a:t>
                          </a:r>
                          <a:endParaRPr lang="el-GR" sz="1700" dirty="0">
                            <a:effectLst/>
                            <a:latin typeface="Arial"/>
                            <a:ea typeface="Times New Roman"/>
                            <a:cs typeface="Times New Roman"/>
                          </a:endParaRPr>
                        </a:p>
                      </a:txBody>
                      <a:tcPr marL="68580" marR="68580" marT="36195" marB="53975" anchor="ct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388112">
                    <a:tc gridSpan="4">
                      <a:txBody>
                        <a:bodyPr/>
                        <a:lstStyle/>
                        <a:p>
                          <a:pPr algn="r">
                            <a:lnSpc>
                              <a:spcPct val="115000"/>
                            </a:lnSpc>
                            <a:spcAft>
                              <a:spcPts val="0"/>
                            </a:spcAft>
                            <a:tabLst>
                              <a:tab pos="4032885" algn="l"/>
                              <a:tab pos="4335145" algn="l"/>
                              <a:tab pos="5274310" algn="r"/>
                            </a:tabLst>
                          </a:pPr>
                          <a:r>
                            <a:rPr lang="en-US" sz="1700" dirty="0" err="1">
                              <a:effectLst/>
                            </a:rPr>
                            <a:t>Μέσο</a:t>
                          </a:r>
                          <a:r>
                            <a:rPr lang="en-US" sz="1700" dirty="0">
                              <a:effectLst/>
                            </a:rPr>
                            <a:t> </a:t>
                          </a:r>
                          <a:r>
                            <a:rPr lang="en-US" sz="1700" dirty="0" err="1">
                              <a:effectLst/>
                            </a:rPr>
                            <a:t>τυ</a:t>
                          </a:r>
                          <a:r>
                            <a:rPr lang="en-US" sz="1700" dirty="0">
                              <a:effectLst/>
                            </a:rPr>
                            <a:t>πικό σφάλμα δλ</a:t>
                          </a:r>
                          <a:endParaRPr lang="el-GR" sz="1700" dirty="0">
                            <a:effectLst/>
                            <a:latin typeface="Arial"/>
                            <a:ea typeface="Times New Roman"/>
                            <a:cs typeface="Times New Roman"/>
                          </a:endParaRPr>
                        </a:p>
                      </a:txBody>
                      <a:tcPr marL="68580" marR="68580" marT="36195" marB="53975" anchor="ct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388112">
                    <a:tc gridSpan="4">
                      <a:txBody>
                        <a:bodyPr/>
                        <a:lstStyle/>
                        <a:p>
                          <a:pPr algn="r">
                            <a:lnSpc>
                              <a:spcPct val="115000"/>
                            </a:lnSpc>
                            <a:spcAft>
                              <a:spcPts val="0"/>
                            </a:spcAft>
                            <a:tabLst>
                              <a:tab pos="4032885" algn="l"/>
                              <a:tab pos="4335145" algn="l"/>
                              <a:tab pos="5274310" algn="r"/>
                            </a:tabLst>
                          </a:pPr>
                          <a:r>
                            <a:rPr lang="en-US" sz="1700" dirty="0" err="1">
                              <a:effectLst/>
                            </a:rPr>
                            <a:t>Σχετικό</a:t>
                          </a:r>
                          <a:r>
                            <a:rPr lang="en-US" sz="1700" dirty="0">
                              <a:effectLst/>
                            </a:rPr>
                            <a:t> % </a:t>
                          </a:r>
                          <a:r>
                            <a:rPr lang="en-US" sz="1700" dirty="0" err="1">
                              <a:effectLst/>
                            </a:rPr>
                            <a:t>σφάλμ</a:t>
                          </a:r>
                          <a:r>
                            <a:rPr lang="en-US" sz="1700" dirty="0">
                              <a:effectLst/>
                            </a:rPr>
                            <a:t>α</a:t>
                          </a:r>
                          <a:endParaRPr lang="el-GR" sz="1700" dirty="0">
                            <a:effectLst/>
                            <a:latin typeface="Arial"/>
                            <a:ea typeface="Times New Roman"/>
                            <a:cs typeface="Times New Roman"/>
                          </a:endParaRPr>
                        </a:p>
                      </a:txBody>
                      <a:tcPr marL="68580" marR="68580" marT="36195" marB="53975" anchor="ctr"/>
                    </a:tc>
                    <a:tc hMerge="1">
                      <a:txBody>
                        <a:bodyPr/>
                        <a:lstStyle/>
                        <a:p>
                          <a:endParaRPr lang="el-GR"/>
                        </a:p>
                      </a:txBody>
                      <a:tcPr/>
                    </a:tc>
                    <a:tc hMerge="1">
                      <a:txBody>
                        <a:bodyPr/>
                        <a:lstStyle/>
                        <a:p>
                          <a:endParaRPr lang="el-GR"/>
                        </a:p>
                      </a:txBody>
                      <a:tcPr/>
                    </a:tc>
                    <a:tc hMerge="1">
                      <a:txBody>
                        <a:bodyPr/>
                        <a:lstStyle/>
                        <a:p>
                          <a:endParaRPr lang="el-GR"/>
                        </a:p>
                      </a:txBody>
                      <a:tcPr/>
                    </a:tc>
                    <a:tc>
                      <a:txBody>
                        <a:bodyPr/>
                        <a:lstStyle/>
                        <a:p>
                          <a:pPr>
                            <a:lnSpc>
                              <a:spcPct val="115000"/>
                            </a:lnSpc>
                            <a:spcAft>
                              <a:spcPts val="0"/>
                            </a:spcAft>
                            <a:tabLst>
                              <a:tab pos="4032885" algn="l"/>
                              <a:tab pos="4335145" algn="l"/>
                              <a:tab pos="5274310" algn="r"/>
                            </a:tabLst>
                          </a:pPr>
                          <a:r>
                            <a:rPr lang="en-US" sz="1700" dirty="0">
                              <a:effectLst/>
                            </a:rPr>
                            <a:t> </a:t>
                          </a:r>
                          <a:endParaRPr lang="el-GR" sz="1700" dirty="0">
                            <a:effectLst/>
                            <a:latin typeface="Arial"/>
                            <a:ea typeface="Times New Roman"/>
                            <a:cs typeface="Times New Roman"/>
                          </a:endParaRPr>
                        </a:p>
                      </a:txBody>
                      <a:tcPr marL="68580" marR="68580" marT="36195" marB="53975"/>
                    </a:tc>
                  </a:tr>
                  <a:tr h="731901">
                    <a:tc gridSpan="5">
                      <a:txBody>
                        <a:bodyPr/>
                        <a:lstStyle/>
                        <a:p>
                          <a:endParaRPr lang="el-GR"/>
                        </a:p>
                      </a:txBody>
                      <a:tcPr marL="68580" marR="68580" marT="36195" marB="53975" anchor="ctr">
                        <a:blipFill rotWithShape="0">
                          <a:blip r:embed="rId2"/>
                          <a:stretch>
                            <a:fillRect l="-72" t="-573333" r="-145" b="-1667"/>
                          </a:stretch>
                        </a:blip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mc:Fallback>
      </mc:AlternateContent>
    </p:spTree>
    <p:extLst>
      <p:ext uri="{BB962C8B-B14F-4D97-AF65-F5344CB8AC3E}">
        <p14:creationId xmlns:p14="http://schemas.microsoft.com/office/powerpoint/2010/main" val="6710018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Διάταξη </a:t>
            </a:r>
            <a:r>
              <a:rPr lang="el-GR" dirty="0"/>
              <a:t>– Αρχή </a:t>
            </a:r>
            <a:r>
              <a:rPr lang="el-GR" dirty="0" smtClean="0"/>
              <a:t>λειτουργίας </a:t>
            </a:r>
            <a:r>
              <a:rPr lang="el-GR" sz="3200" b="0" dirty="0" smtClean="0"/>
              <a:t>(1 από 6)</a:t>
            </a:r>
            <a:endParaRPr lang="el-GR" sz="32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grpSp>
        <p:nvGrpSpPr>
          <p:cNvPr id="69" name="Ομάδα 68"/>
          <p:cNvGrpSpPr/>
          <p:nvPr/>
        </p:nvGrpSpPr>
        <p:grpSpPr>
          <a:xfrm>
            <a:off x="2098357" y="1412557"/>
            <a:ext cx="5123815" cy="3606165"/>
            <a:chOff x="2010727" y="1625918"/>
            <a:chExt cx="5123815" cy="3606165"/>
          </a:xfrm>
        </p:grpSpPr>
        <p:sp>
          <p:nvSpPr>
            <p:cNvPr id="5" name="Rectangle 78"/>
            <p:cNvSpPr>
              <a:spLocks noChangeArrowheads="1"/>
            </p:cNvSpPr>
            <p:nvPr/>
          </p:nvSpPr>
          <p:spPr bwMode="auto">
            <a:xfrm rot="2540220">
              <a:off x="4006532" y="3706813"/>
              <a:ext cx="537210" cy="60960"/>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grpSp>
          <p:nvGrpSpPr>
            <p:cNvPr id="6" name="Group 79"/>
            <p:cNvGrpSpPr>
              <a:grpSpLocks/>
            </p:cNvGrpSpPr>
            <p:nvPr/>
          </p:nvGrpSpPr>
          <p:grpSpPr bwMode="auto">
            <a:xfrm flipV="1">
              <a:off x="3701732" y="5091748"/>
              <a:ext cx="1031240" cy="100965"/>
              <a:chOff x="4711" y="2471"/>
              <a:chExt cx="1624" cy="159"/>
            </a:xfrm>
          </p:grpSpPr>
          <p:cxnSp>
            <p:nvCxnSpPr>
              <p:cNvPr id="51" name="Line 80"/>
              <p:cNvCxnSpPr/>
              <p:nvPr/>
            </p:nvCxnSpPr>
            <p:spPr bwMode="auto">
              <a:xfrm flipH="1">
                <a:off x="5666" y="2498"/>
                <a:ext cx="96"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2" name="Line 81"/>
              <p:cNvCxnSpPr/>
              <p:nvPr/>
            </p:nvCxnSpPr>
            <p:spPr bwMode="auto">
              <a:xfrm>
                <a:off x="4711" y="2604"/>
                <a:ext cx="1624" cy="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3" name="Line 82"/>
              <p:cNvCxnSpPr/>
              <p:nvPr/>
            </p:nvCxnSpPr>
            <p:spPr bwMode="auto">
              <a:xfrm flipH="1">
                <a:off x="4711" y="2498"/>
                <a:ext cx="96"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4" name="Line 83"/>
              <p:cNvCxnSpPr/>
              <p:nvPr/>
            </p:nvCxnSpPr>
            <p:spPr bwMode="auto">
              <a:xfrm flipH="1">
                <a:off x="4807" y="2498"/>
                <a:ext cx="95"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5" name="Line 84"/>
              <p:cNvCxnSpPr/>
              <p:nvPr/>
            </p:nvCxnSpPr>
            <p:spPr bwMode="auto">
              <a:xfrm flipH="1">
                <a:off x="4902" y="2498"/>
                <a:ext cx="96"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6" name="Line 85"/>
              <p:cNvCxnSpPr/>
              <p:nvPr/>
            </p:nvCxnSpPr>
            <p:spPr bwMode="auto">
              <a:xfrm flipH="1">
                <a:off x="4997" y="2498"/>
                <a:ext cx="96"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7" name="Line 86"/>
              <p:cNvCxnSpPr/>
              <p:nvPr/>
            </p:nvCxnSpPr>
            <p:spPr bwMode="auto">
              <a:xfrm flipH="1">
                <a:off x="5093" y="2498"/>
                <a:ext cx="97"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8" name="Line 87"/>
              <p:cNvCxnSpPr/>
              <p:nvPr/>
            </p:nvCxnSpPr>
            <p:spPr bwMode="auto">
              <a:xfrm flipH="1">
                <a:off x="5190" y="2498"/>
                <a:ext cx="94"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9" name="Line 88"/>
              <p:cNvCxnSpPr/>
              <p:nvPr/>
            </p:nvCxnSpPr>
            <p:spPr bwMode="auto">
              <a:xfrm flipH="1">
                <a:off x="5284" y="2498"/>
                <a:ext cx="96"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0" name="Line 89"/>
              <p:cNvCxnSpPr/>
              <p:nvPr/>
            </p:nvCxnSpPr>
            <p:spPr bwMode="auto">
              <a:xfrm flipH="1">
                <a:off x="5379" y="2498"/>
                <a:ext cx="96" cy="10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1" name="Line 90"/>
              <p:cNvCxnSpPr/>
              <p:nvPr/>
            </p:nvCxnSpPr>
            <p:spPr bwMode="auto">
              <a:xfrm flipH="1">
                <a:off x="5475" y="2498"/>
                <a:ext cx="96"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2" name="Line 91"/>
              <p:cNvCxnSpPr/>
              <p:nvPr/>
            </p:nvCxnSpPr>
            <p:spPr bwMode="auto">
              <a:xfrm flipH="1">
                <a:off x="5548" y="2471"/>
                <a:ext cx="140" cy="15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3" name="Line 92"/>
              <p:cNvCxnSpPr/>
              <p:nvPr/>
            </p:nvCxnSpPr>
            <p:spPr bwMode="auto">
              <a:xfrm flipH="1">
                <a:off x="5762" y="2498"/>
                <a:ext cx="96"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4" name="Line 93"/>
              <p:cNvCxnSpPr/>
              <p:nvPr/>
            </p:nvCxnSpPr>
            <p:spPr bwMode="auto">
              <a:xfrm flipH="1">
                <a:off x="5858" y="2498"/>
                <a:ext cx="95"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5" name="Line 94"/>
              <p:cNvCxnSpPr/>
              <p:nvPr/>
            </p:nvCxnSpPr>
            <p:spPr bwMode="auto">
              <a:xfrm flipH="1">
                <a:off x="5953" y="2498"/>
                <a:ext cx="96"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6" name="Line 95"/>
              <p:cNvCxnSpPr/>
              <p:nvPr/>
            </p:nvCxnSpPr>
            <p:spPr bwMode="auto">
              <a:xfrm flipH="1">
                <a:off x="6049" y="2498"/>
                <a:ext cx="95"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7" name="Line 96"/>
              <p:cNvCxnSpPr/>
              <p:nvPr/>
            </p:nvCxnSpPr>
            <p:spPr bwMode="auto">
              <a:xfrm flipH="1">
                <a:off x="6144" y="2498"/>
                <a:ext cx="97"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8" name="Line 97"/>
              <p:cNvCxnSpPr/>
              <p:nvPr/>
            </p:nvCxnSpPr>
            <p:spPr bwMode="auto">
              <a:xfrm flipH="1">
                <a:off x="6241" y="2498"/>
                <a:ext cx="94" cy="1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cxnSp>
          <p:nvCxnSpPr>
            <p:cNvPr id="7" name="Line 98"/>
            <p:cNvCxnSpPr/>
            <p:nvPr/>
          </p:nvCxnSpPr>
          <p:spPr bwMode="auto">
            <a:xfrm>
              <a:off x="2780347" y="3737293"/>
              <a:ext cx="3216275" cy="63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8" name="Line 99"/>
            <p:cNvCxnSpPr/>
            <p:nvPr/>
          </p:nvCxnSpPr>
          <p:spPr bwMode="auto">
            <a:xfrm>
              <a:off x="5994082" y="3334068"/>
              <a:ext cx="635" cy="738505"/>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cxnSp>
        <p:cxnSp>
          <p:nvCxnSpPr>
            <p:cNvPr id="9" name="Line 100"/>
            <p:cNvCxnSpPr/>
            <p:nvPr/>
          </p:nvCxnSpPr>
          <p:spPr bwMode="auto">
            <a:xfrm>
              <a:off x="5994082" y="3400743"/>
              <a:ext cx="60960" cy="679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101"/>
            <p:cNvCxnSpPr/>
            <p:nvPr/>
          </p:nvCxnSpPr>
          <p:spPr bwMode="auto">
            <a:xfrm>
              <a:off x="5994082" y="3468688"/>
              <a:ext cx="60960" cy="6794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102"/>
            <p:cNvCxnSpPr/>
            <p:nvPr/>
          </p:nvCxnSpPr>
          <p:spPr bwMode="auto">
            <a:xfrm>
              <a:off x="5994082" y="3536633"/>
              <a:ext cx="60960"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103"/>
            <p:cNvCxnSpPr/>
            <p:nvPr/>
          </p:nvCxnSpPr>
          <p:spPr bwMode="auto">
            <a:xfrm>
              <a:off x="5994082" y="3603308"/>
              <a:ext cx="60960"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104"/>
            <p:cNvCxnSpPr/>
            <p:nvPr/>
          </p:nvCxnSpPr>
          <p:spPr bwMode="auto">
            <a:xfrm>
              <a:off x="5994082" y="3669983"/>
              <a:ext cx="60960" cy="673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105"/>
            <p:cNvCxnSpPr/>
            <p:nvPr/>
          </p:nvCxnSpPr>
          <p:spPr bwMode="auto">
            <a:xfrm>
              <a:off x="5994082" y="3737293"/>
              <a:ext cx="60960" cy="673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106"/>
            <p:cNvCxnSpPr/>
            <p:nvPr/>
          </p:nvCxnSpPr>
          <p:spPr bwMode="auto">
            <a:xfrm>
              <a:off x="5994082" y="3804603"/>
              <a:ext cx="60960" cy="6731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107"/>
            <p:cNvCxnSpPr/>
            <p:nvPr/>
          </p:nvCxnSpPr>
          <p:spPr bwMode="auto">
            <a:xfrm>
              <a:off x="5994082" y="3871913"/>
              <a:ext cx="60960"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108"/>
            <p:cNvCxnSpPr/>
            <p:nvPr/>
          </p:nvCxnSpPr>
          <p:spPr bwMode="auto">
            <a:xfrm>
              <a:off x="5980112" y="3922713"/>
              <a:ext cx="88900" cy="10033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09"/>
            <p:cNvCxnSpPr/>
            <p:nvPr/>
          </p:nvCxnSpPr>
          <p:spPr bwMode="auto">
            <a:xfrm>
              <a:off x="5994082" y="4005898"/>
              <a:ext cx="60960" cy="666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9" name="Text Box 110"/>
            <p:cNvSpPr txBox="1">
              <a:spLocks noChangeArrowheads="1"/>
            </p:cNvSpPr>
            <p:nvPr/>
          </p:nvSpPr>
          <p:spPr bwMode="auto">
            <a:xfrm>
              <a:off x="5815647" y="3116263"/>
              <a:ext cx="345440" cy="16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Μ</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cxnSp>
          <p:nvCxnSpPr>
            <p:cNvPr id="20" name="Line 111"/>
            <p:cNvCxnSpPr/>
            <p:nvPr/>
          </p:nvCxnSpPr>
          <p:spPr bwMode="auto">
            <a:xfrm>
              <a:off x="5833427" y="4224338"/>
              <a:ext cx="365125" cy="635"/>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1" name="Line 112"/>
            <p:cNvCxnSpPr/>
            <p:nvPr/>
          </p:nvCxnSpPr>
          <p:spPr bwMode="auto">
            <a:xfrm>
              <a:off x="5273992" y="3737293"/>
              <a:ext cx="727710" cy="635"/>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2" name="Line 113"/>
            <p:cNvCxnSpPr/>
            <p:nvPr/>
          </p:nvCxnSpPr>
          <p:spPr bwMode="auto">
            <a:xfrm>
              <a:off x="2796857" y="3737293"/>
              <a:ext cx="233045"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23" name="Line 114"/>
            <p:cNvCxnSpPr/>
            <p:nvPr/>
          </p:nvCxnSpPr>
          <p:spPr bwMode="auto">
            <a:xfrm flipH="1">
              <a:off x="3759517" y="3737293"/>
              <a:ext cx="485140" cy="63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4" name="Text Box 115"/>
            <p:cNvSpPr txBox="1">
              <a:spLocks noChangeArrowheads="1"/>
            </p:cNvSpPr>
            <p:nvPr/>
          </p:nvSpPr>
          <p:spPr bwMode="auto">
            <a:xfrm>
              <a:off x="5158422" y="3828733"/>
              <a:ext cx="727710"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gn="ctr">
                <a:lnSpc>
                  <a:spcPct val="115000"/>
                </a:lnSpc>
                <a:spcAft>
                  <a:spcPts val="1000"/>
                </a:spcAft>
              </a:pPr>
              <a:r>
                <a:rPr lang="en-US" sz="1200" dirty="0">
                  <a:effectLst/>
                  <a:latin typeface="Arial"/>
                  <a:ea typeface="Times New Roman"/>
                  <a:cs typeface="Times New Roman"/>
                </a:rPr>
                <a:t>Δέσμη 1</a:t>
              </a:r>
              <a:endParaRPr lang="el-GR" sz="1100" dirty="0">
                <a:effectLst/>
                <a:latin typeface="Arial"/>
                <a:ea typeface="Times New Roman"/>
                <a:cs typeface="Times New Roman"/>
              </a:endParaRPr>
            </a:p>
          </p:txBody>
        </p:sp>
        <p:sp>
          <p:nvSpPr>
            <p:cNvPr id="25" name="Text Box 116"/>
            <p:cNvSpPr txBox="1">
              <a:spLocks noChangeArrowheads="1"/>
            </p:cNvSpPr>
            <p:nvPr/>
          </p:nvSpPr>
          <p:spPr bwMode="auto">
            <a:xfrm>
              <a:off x="2834322" y="3106103"/>
              <a:ext cx="829310" cy="38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spcAft>
                  <a:spcPts val="1000"/>
                </a:spcAft>
              </a:pPr>
              <a:r>
                <a:rPr lang="en-US" sz="1200" dirty="0">
                  <a:effectLst/>
                  <a:latin typeface="Arial"/>
                  <a:ea typeface="Times New Roman"/>
                  <a:cs typeface="Times New Roman"/>
                </a:rPr>
                <a:t>διαχωριστής </a:t>
              </a:r>
              <a:endParaRPr lang="el-GR" sz="1100" dirty="0">
                <a:effectLst/>
                <a:latin typeface="Arial"/>
                <a:ea typeface="Times New Roman"/>
                <a:cs typeface="Times New Roman"/>
              </a:endParaRPr>
            </a:p>
            <a:p>
              <a:pPr algn="r">
                <a:lnSpc>
                  <a:spcPct val="115000"/>
                </a:lnSpc>
                <a:spcAft>
                  <a:spcPts val="1000"/>
                </a:spcAft>
              </a:pPr>
              <a:r>
                <a:rPr lang="en-US" sz="1200" dirty="0">
                  <a:effectLst/>
                  <a:latin typeface="Arial"/>
                  <a:ea typeface="Times New Roman"/>
                  <a:cs typeface="Times New Roman"/>
                </a:rPr>
                <a:t>δέσμης 50/50</a:t>
              </a:r>
              <a:endParaRPr lang="el-GR" sz="1100" dirty="0">
                <a:effectLst/>
                <a:latin typeface="Arial"/>
                <a:ea typeface="Times New Roman"/>
                <a:cs typeface="Times New Roman"/>
              </a:endParaRPr>
            </a:p>
          </p:txBody>
        </p:sp>
        <p:sp>
          <p:nvSpPr>
            <p:cNvPr id="26" name="Text Box 117"/>
            <p:cNvSpPr txBox="1">
              <a:spLocks noChangeArrowheads="1"/>
            </p:cNvSpPr>
            <p:nvPr/>
          </p:nvSpPr>
          <p:spPr bwMode="auto">
            <a:xfrm>
              <a:off x="3707447" y="2540318"/>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pic>
          <p:nvPicPr>
            <p:cNvPr id="27" name="Picture 119"/>
            <p:cNvPicPr/>
            <p:nvPr/>
          </p:nvPicPr>
          <p:blipFill>
            <a:blip r:embed="rId2">
              <a:lum bright="24000"/>
              <a:extLst>
                <a:ext uri="{28A0092B-C50C-407E-A947-70E740481C1C}">
                  <a14:useLocalDpi xmlns:a14="http://schemas.microsoft.com/office/drawing/2010/main" val="0"/>
                </a:ext>
              </a:extLst>
            </a:blip>
            <a:srcRect/>
            <a:stretch>
              <a:fillRect/>
            </a:stretch>
          </p:blipFill>
          <p:spPr bwMode="auto">
            <a:xfrm>
              <a:off x="5257482" y="1625918"/>
              <a:ext cx="1877060" cy="1405255"/>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Line 120"/>
            <p:cNvCxnSpPr/>
            <p:nvPr/>
          </p:nvCxnSpPr>
          <p:spPr bwMode="auto">
            <a:xfrm>
              <a:off x="4216082" y="3739198"/>
              <a:ext cx="0" cy="136715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9" name="Line 121"/>
            <p:cNvCxnSpPr/>
            <p:nvPr/>
          </p:nvCxnSpPr>
          <p:spPr bwMode="auto">
            <a:xfrm>
              <a:off x="4220527" y="2688273"/>
              <a:ext cx="635" cy="1045845"/>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0" name="Line 122"/>
            <p:cNvCxnSpPr/>
            <p:nvPr/>
          </p:nvCxnSpPr>
          <p:spPr bwMode="auto">
            <a:xfrm>
              <a:off x="4323397" y="2692718"/>
              <a:ext cx="635" cy="1045845"/>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1" name="Line 123"/>
            <p:cNvCxnSpPr/>
            <p:nvPr/>
          </p:nvCxnSpPr>
          <p:spPr bwMode="auto">
            <a:xfrm rot="5400000">
              <a:off x="3852545" y="4755515"/>
              <a:ext cx="727710" cy="635"/>
            </a:xfrm>
            <a:prstGeom prst="line">
              <a:avLst/>
            </a:prstGeom>
            <a:noFill/>
            <a:ln w="127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32" name="Arc 124"/>
            <p:cNvSpPr>
              <a:spLocks/>
            </p:cNvSpPr>
            <p:nvPr/>
          </p:nvSpPr>
          <p:spPr bwMode="auto">
            <a:xfrm rot="1124814" flipH="1" flipV="1">
              <a:off x="3561397" y="4966018"/>
              <a:ext cx="205740" cy="22288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close/>
                </a:path>
              </a:pathLst>
            </a:custGeom>
            <a:noFill/>
            <a:ln w="12700">
              <a:solidFill>
                <a:srgbClr val="0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33" name="Text Box 125"/>
            <p:cNvSpPr txBox="1">
              <a:spLocks noChangeArrowheads="1"/>
            </p:cNvSpPr>
            <p:nvPr/>
          </p:nvSpPr>
          <p:spPr bwMode="auto">
            <a:xfrm>
              <a:off x="4280852" y="4500563"/>
              <a:ext cx="645795" cy="20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Δέσμη 2</a:t>
              </a:r>
              <a:endParaRPr lang="el-GR" sz="1100" dirty="0">
                <a:effectLst/>
                <a:latin typeface="Arial"/>
                <a:ea typeface="Times New Roman"/>
                <a:cs typeface="Times New Roman"/>
              </a:endParaRPr>
            </a:p>
          </p:txBody>
        </p:sp>
        <p:sp>
          <p:nvSpPr>
            <p:cNvPr id="34" name="Text Box 126"/>
            <p:cNvSpPr txBox="1">
              <a:spLocks noChangeArrowheads="1"/>
            </p:cNvSpPr>
            <p:nvPr/>
          </p:nvSpPr>
          <p:spPr bwMode="auto">
            <a:xfrm>
              <a:off x="4782502" y="5065078"/>
              <a:ext cx="345440" cy="16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Μ</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cxnSp>
          <p:nvCxnSpPr>
            <p:cNvPr id="35" name="Line 127"/>
            <p:cNvCxnSpPr/>
            <p:nvPr/>
          </p:nvCxnSpPr>
          <p:spPr bwMode="auto">
            <a:xfrm>
              <a:off x="3989387" y="2653983"/>
              <a:ext cx="55245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Line 128"/>
            <p:cNvCxnSpPr/>
            <p:nvPr/>
          </p:nvCxnSpPr>
          <p:spPr bwMode="auto">
            <a:xfrm>
              <a:off x="4237037" y="4873308"/>
              <a:ext cx="1729740" cy="63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7" name="Text Box 129"/>
            <p:cNvSpPr txBox="1">
              <a:spLocks noChangeArrowheads="1"/>
            </p:cNvSpPr>
            <p:nvPr/>
          </p:nvSpPr>
          <p:spPr bwMode="auto">
            <a:xfrm>
              <a:off x="4926647" y="4805363"/>
              <a:ext cx="345440" cy="1670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cxnSp>
          <p:nvCxnSpPr>
            <p:cNvPr id="38" name="Line 130"/>
            <p:cNvCxnSpPr/>
            <p:nvPr/>
          </p:nvCxnSpPr>
          <p:spPr bwMode="auto">
            <a:xfrm rot="16200000">
              <a:off x="3058795" y="4419600"/>
              <a:ext cx="1342390" cy="63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9" name="Text Box 131"/>
            <p:cNvSpPr txBox="1">
              <a:spLocks noChangeArrowheads="1"/>
            </p:cNvSpPr>
            <p:nvPr/>
          </p:nvSpPr>
          <p:spPr bwMode="auto">
            <a:xfrm>
              <a:off x="3538537" y="4282123"/>
              <a:ext cx="345440" cy="16700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sp>
          <p:nvSpPr>
            <p:cNvPr id="40" name="Freeform 132"/>
            <p:cNvSpPr>
              <a:spLocks/>
            </p:cNvSpPr>
            <p:nvPr/>
          </p:nvSpPr>
          <p:spPr bwMode="auto">
            <a:xfrm>
              <a:off x="3758882" y="3292158"/>
              <a:ext cx="321310" cy="213995"/>
            </a:xfrm>
            <a:custGeom>
              <a:avLst/>
              <a:gdLst>
                <a:gd name="T0" fmla="*/ 0 w 506"/>
                <a:gd name="T1" fmla="*/ 0 h 337"/>
                <a:gd name="T2" fmla="*/ 298 w 506"/>
                <a:gd name="T3" fmla="*/ 0 h 337"/>
                <a:gd name="T4" fmla="*/ 506 w 506"/>
                <a:gd name="T5" fmla="*/ 337 h 337"/>
              </a:gdLst>
              <a:ahLst/>
              <a:cxnLst>
                <a:cxn ang="0">
                  <a:pos x="T0" y="T1"/>
                </a:cxn>
                <a:cxn ang="0">
                  <a:pos x="T2" y="T3"/>
                </a:cxn>
                <a:cxn ang="0">
                  <a:pos x="T4" y="T5"/>
                </a:cxn>
              </a:cxnLst>
              <a:rect l="0" t="0" r="r" b="b"/>
              <a:pathLst>
                <a:path w="506" h="337">
                  <a:moveTo>
                    <a:pt x="0" y="0"/>
                  </a:moveTo>
                  <a:lnTo>
                    <a:pt x="298" y="0"/>
                  </a:lnTo>
                  <a:lnTo>
                    <a:pt x="506" y="337"/>
                  </a:lnTo>
                </a:path>
              </a:pathLst>
            </a:custGeom>
            <a:noFill/>
            <a:ln w="9525"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nvGrpSpPr>
            <p:cNvPr id="41" name="Group 133"/>
            <p:cNvGrpSpPr>
              <a:grpSpLocks/>
            </p:cNvGrpSpPr>
            <p:nvPr/>
          </p:nvGrpSpPr>
          <p:grpSpPr bwMode="auto">
            <a:xfrm>
              <a:off x="2010727" y="3613468"/>
              <a:ext cx="733425" cy="230505"/>
              <a:chOff x="2740" y="2958"/>
              <a:chExt cx="1155" cy="363"/>
            </a:xfrm>
          </p:grpSpPr>
          <p:grpSp>
            <p:nvGrpSpPr>
              <p:cNvPr id="47" name="Group 134"/>
              <p:cNvGrpSpPr>
                <a:grpSpLocks/>
              </p:cNvGrpSpPr>
              <p:nvPr/>
            </p:nvGrpSpPr>
            <p:grpSpPr bwMode="auto">
              <a:xfrm>
                <a:off x="2740" y="2958"/>
                <a:ext cx="1155" cy="363"/>
                <a:chOff x="2322" y="9004"/>
                <a:chExt cx="1485" cy="467"/>
              </a:xfrm>
            </p:grpSpPr>
            <p:sp>
              <p:nvSpPr>
                <p:cNvPr id="49" name="AutoShape 135"/>
                <p:cNvSpPr>
                  <a:spLocks noChangeArrowheads="1"/>
                </p:cNvSpPr>
                <p:nvPr/>
              </p:nvSpPr>
              <p:spPr bwMode="auto">
                <a:xfrm>
                  <a:off x="2322" y="9004"/>
                  <a:ext cx="1375" cy="467"/>
                </a:xfrm>
                <a:prstGeom prst="roundRect">
                  <a:avLst>
                    <a:gd name="adj" fmla="val 16667"/>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50" name="Rectangle 136"/>
                <p:cNvSpPr>
                  <a:spLocks noChangeArrowheads="1"/>
                </p:cNvSpPr>
                <p:nvPr/>
              </p:nvSpPr>
              <p:spPr bwMode="auto">
                <a:xfrm>
                  <a:off x="3736" y="9121"/>
                  <a:ext cx="71" cy="234"/>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48" name="Text Box 137"/>
              <p:cNvSpPr txBox="1">
                <a:spLocks noChangeArrowheads="1"/>
              </p:cNvSpPr>
              <p:nvPr/>
            </p:nvSpPr>
            <p:spPr bwMode="auto">
              <a:xfrm>
                <a:off x="2878" y="2995"/>
                <a:ext cx="81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Laser</a:t>
                </a:r>
                <a:endParaRPr lang="el-GR" sz="1100" dirty="0">
                  <a:effectLst/>
                  <a:latin typeface="Arial"/>
                  <a:ea typeface="Times New Roman"/>
                  <a:cs typeface="Times New Roman"/>
                </a:endParaRPr>
              </a:p>
            </p:txBody>
          </p:sp>
        </p:grpSp>
        <p:sp>
          <p:nvSpPr>
            <p:cNvPr id="42" name="Text Box 138"/>
            <p:cNvSpPr txBox="1">
              <a:spLocks noChangeArrowheads="1"/>
            </p:cNvSpPr>
            <p:nvPr/>
          </p:nvSpPr>
          <p:spPr bwMode="auto">
            <a:xfrm>
              <a:off x="2632392" y="3812858"/>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S</a:t>
              </a:r>
              <a:endParaRPr lang="el-GR" sz="1100" dirty="0">
                <a:effectLst/>
                <a:latin typeface="Arial"/>
                <a:ea typeface="Times New Roman"/>
                <a:cs typeface="Times New Roman"/>
              </a:endParaRPr>
            </a:p>
          </p:txBody>
        </p:sp>
        <p:sp>
          <p:nvSpPr>
            <p:cNvPr id="43" name="Text Box 139"/>
            <p:cNvSpPr txBox="1">
              <a:spLocks noChangeArrowheads="1"/>
            </p:cNvSpPr>
            <p:nvPr/>
          </p:nvSpPr>
          <p:spPr bwMode="auto">
            <a:xfrm>
              <a:off x="3979862" y="4500563"/>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R</a:t>
              </a:r>
              <a:endParaRPr lang="el-GR" sz="1100" dirty="0">
                <a:effectLst/>
                <a:latin typeface="Arial"/>
                <a:ea typeface="Times New Roman"/>
                <a:cs typeface="Times New Roman"/>
              </a:endParaRPr>
            </a:p>
          </p:txBody>
        </p:sp>
        <p:sp>
          <p:nvSpPr>
            <p:cNvPr id="44" name="Text Box 140"/>
            <p:cNvSpPr txBox="1">
              <a:spLocks noChangeArrowheads="1"/>
            </p:cNvSpPr>
            <p:nvPr/>
          </p:nvSpPr>
          <p:spPr bwMode="auto">
            <a:xfrm>
              <a:off x="5411787" y="3508058"/>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T</a:t>
              </a:r>
              <a:endParaRPr lang="el-GR" sz="1100" dirty="0">
                <a:effectLst/>
                <a:latin typeface="Arial"/>
                <a:ea typeface="Times New Roman"/>
                <a:cs typeface="Times New Roman"/>
              </a:endParaRPr>
            </a:p>
          </p:txBody>
        </p:sp>
        <p:sp>
          <p:nvSpPr>
            <p:cNvPr id="45" name="Text Box 141"/>
            <p:cNvSpPr txBox="1">
              <a:spLocks noChangeArrowheads="1"/>
            </p:cNvSpPr>
            <p:nvPr/>
          </p:nvSpPr>
          <p:spPr bwMode="auto">
            <a:xfrm>
              <a:off x="4385627" y="2756218"/>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T</a:t>
              </a:r>
              <a:r>
                <a:rPr lang="en-US" sz="1200" baseline="30000" dirty="0">
                  <a:effectLst/>
                  <a:latin typeface="Arial"/>
                  <a:ea typeface="Times New Roman"/>
                  <a:cs typeface="Times New Roman"/>
                </a:rPr>
                <a:t>΄</a:t>
              </a:r>
              <a:endParaRPr lang="el-GR" sz="1100" dirty="0">
                <a:effectLst/>
                <a:latin typeface="Arial"/>
                <a:ea typeface="Times New Roman"/>
                <a:cs typeface="Times New Roman"/>
              </a:endParaRPr>
            </a:p>
          </p:txBody>
        </p:sp>
        <p:sp>
          <p:nvSpPr>
            <p:cNvPr id="46" name="Text Box 142"/>
            <p:cNvSpPr txBox="1">
              <a:spLocks noChangeArrowheads="1"/>
            </p:cNvSpPr>
            <p:nvPr/>
          </p:nvSpPr>
          <p:spPr bwMode="auto">
            <a:xfrm>
              <a:off x="3944937" y="2756218"/>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R</a:t>
              </a:r>
              <a:r>
                <a:rPr lang="en-US" sz="1200" baseline="30000" dirty="0">
                  <a:effectLst/>
                  <a:latin typeface="Arial"/>
                  <a:ea typeface="Times New Roman"/>
                  <a:cs typeface="Times New Roman"/>
                </a:rPr>
                <a:t>΄</a:t>
              </a:r>
              <a:endParaRPr lang="el-GR" sz="1100" dirty="0">
                <a:effectLst/>
                <a:latin typeface="Arial"/>
                <a:ea typeface="Times New Roman"/>
                <a:cs typeface="Times New Roman"/>
              </a:endParaRPr>
            </a:p>
          </p:txBody>
        </p:sp>
      </p:grpSp>
      <p:sp>
        <p:nvSpPr>
          <p:cNvPr id="70" name="Ορθογώνιο 69"/>
          <p:cNvSpPr/>
          <p:nvPr/>
        </p:nvSpPr>
        <p:spPr>
          <a:xfrm>
            <a:off x="3007013" y="5229200"/>
            <a:ext cx="2931956" cy="400110"/>
          </a:xfrm>
          <a:prstGeom prst="rect">
            <a:avLst/>
          </a:prstGeom>
        </p:spPr>
        <p:txBody>
          <a:bodyPr wrap="none">
            <a:spAutoFit/>
          </a:bodyPr>
          <a:lstStyle/>
          <a:p>
            <a:r>
              <a:rPr lang="el-GR" sz="2000" b="1" dirty="0">
                <a:latin typeface="+mn-lt"/>
              </a:rPr>
              <a:t>Σχήμα 1</a:t>
            </a:r>
            <a:r>
              <a:rPr lang="el-GR" sz="2000" dirty="0">
                <a:latin typeface="+mn-lt"/>
              </a:rPr>
              <a:t> Το συμβολόμετρο</a:t>
            </a:r>
          </a:p>
        </p:txBody>
      </p:sp>
    </p:spTree>
    <p:extLst>
      <p:ext uri="{BB962C8B-B14F-4D97-AF65-F5344CB8AC3E}">
        <p14:creationId xmlns:p14="http://schemas.microsoft.com/office/powerpoint/2010/main" val="7157332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Γεώργιος Μήτσου 2014. Γεώργιος Μήτσου. «Φυσική Οπτική (Ε). Ενότητα </a:t>
            </a:r>
            <a:r>
              <a:rPr lang="en-US" sz="2000" dirty="0" smtClean="0"/>
              <a:t>5:</a:t>
            </a:r>
            <a:r>
              <a:rPr lang="el-GR" sz="2000" dirty="0" smtClean="0"/>
              <a:t> </a:t>
            </a:r>
            <a:r>
              <a:rPr lang="el-GR" sz="2000" dirty="0"/>
              <a:t>Συμβολόμετρο Michelson – Προσδιορισμός Μήκους </a:t>
            </a:r>
            <a:r>
              <a:rPr lang="el-GR" sz="2000" dirty="0" smtClean="0"/>
              <a:t>Κύματος».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3288157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156601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73312053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913045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Διάταξη – Αρχή λειτουργίας </a:t>
            </a:r>
            <a:r>
              <a:rPr lang="el-GR" sz="3200" b="0" dirty="0" smtClean="0"/>
              <a:t>(2 </a:t>
            </a:r>
            <a:r>
              <a:rPr lang="el-GR" sz="3200" b="0" dirty="0"/>
              <a:t>από </a:t>
            </a:r>
            <a:r>
              <a:rPr lang="el-GR" sz="3200" b="0" dirty="0" smtClean="0"/>
              <a:t>6)</a:t>
            </a:r>
            <a:endParaRPr lang="el-GR" dirty="0"/>
          </a:p>
        </p:txBody>
      </p:sp>
      <p:sp>
        <p:nvSpPr>
          <p:cNvPr id="3" name="Θέση περιεχομένου 2"/>
          <p:cNvSpPr>
            <a:spLocks noGrp="1"/>
          </p:cNvSpPr>
          <p:nvPr>
            <p:ph idx="1"/>
          </p:nvPr>
        </p:nvSpPr>
        <p:spPr>
          <a:xfrm>
            <a:off x="457200" y="1556792"/>
            <a:ext cx="8229600" cy="4680520"/>
          </a:xfrm>
        </p:spPr>
        <p:txBody>
          <a:bodyPr/>
          <a:lstStyle/>
          <a:p>
            <a:r>
              <a:rPr lang="el-GR" dirty="0"/>
              <a:t>Η βασική διάταξη αυτού του συμβολόμετρου (</a:t>
            </a:r>
            <a:r>
              <a:rPr lang="el-GR" b="1" dirty="0"/>
              <a:t>Σχήμα 1)</a:t>
            </a:r>
            <a:r>
              <a:rPr lang="el-GR" dirty="0"/>
              <a:t> περιλαμβάνει ένα διαχωριστή δέσμης και δυο καθρέπτες κάθετους μεταξύ τους. Ο διαχωριστής δέσμης είναι μια γυάλινη πλάκα με λεπτή  μεταλλική επίστρωση ώστε να παρουσιάζει μια ανακλαστικότητα γύρω στο 50%. Έτσι η αρχική δέσμη του </a:t>
            </a:r>
            <a:r>
              <a:rPr lang="en-US" dirty="0"/>
              <a:t>laser</a:t>
            </a:r>
            <a:r>
              <a:rPr lang="el-GR" dirty="0"/>
              <a:t> χωρίζεται περνώντας το διαχωριστή σε δυο τμήματα: ένα  που διαδίδεται (</a:t>
            </a:r>
            <a:r>
              <a:rPr lang="en-US" dirty="0"/>
              <a:t>T</a:t>
            </a:r>
            <a:r>
              <a:rPr lang="el-GR" dirty="0"/>
              <a:t>) κατ’ ευθείαν στον καθρέπτη Μ</a:t>
            </a:r>
            <a:r>
              <a:rPr lang="el-GR" baseline="-25000" dirty="0"/>
              <a:t>1</a:t>
            </a:r>
            <a:r>
              <a:rPr lang="el-GR" dirty="0"/>
              <a:t> και ένα που ανακλάται (</a:t>
            </a:r>
            <a:r>
              <a:rPr lang="en-US" dirty="0"/>
              <a:t>R</a:t>
            </a:r>
            <a:r>
              <a:rPr lang="el-GR" dirty="0"/>
              <a:t>) στον διαχωριστή δέσμης (που βρίσκεται υπό γωνία 45</a:t>
            </a:r>
            <a:r>
              <a:rPr lang="el-GR" baseline="30000" dirty="0"/>
              <a:t>ο</a:t>
            </a:r>
            <a:r>
              <a:rPr lang="el-GR" dirty="0"/>
              <a:t> ως προς την αρχική δέσμη) και κατευθύνεται στον καθρέπτη Μ</a:t>
            </a:r>
            <a:r>
              <a:rPr lang="el-GR" baseline="-25000" dirty="0"/>
              <a:t>2</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33554524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Διάταξη – Αρχή λειτουργίας </a:t>
            </a:r>
            <a:r>
              <a:rPr lang="el-GR" sz="3200" b="0" dirty="0" smtClean="0"/>
              <a:t>(3 </a:t>
            </a:r>
            <a:r>
              <a:rPr lang="el-GR" sz="3200" b="0" dirty="0"/>
              <a:t>από </a:t>
            </a:r>
            <a:r>
              <a:rPr lang="el-GR" sz="3200" b="0" dirty="0" smtClean="0"/>
              <a:t>6)</a:t>
            </a:r>
            <a:endParaRPr lang="el-GR" dirty="0"/>
          </a:p>
        </p:txBody>
      </p:sp>
      <p:sp>
        <p:nvSpPr>
          <p:cNvPr id="3" name="Θέση περιεχομένου 2"/>
          <p:cNvSpPr>
            <a:spLocks noGrp="1"/>
          </p:cNvSpPr>
          <p:nvPr>
            <p:ph idx="1"/>
          </p:nvPr>
        </p:nvSpPr>
        <p:spPr>
          <a:xfrm>
            <a:off x="457200" y="1196752"/>
            <a:ext cx="8229600" cy="3600400"/>
          </a:xfrm>
        </p:spPr>
        <p:txBody>
          <a:bodyPr>
            <a:normAutofit lnSpcReduction="10000"/>
          </a:bodyPr>
          <a:lstStyle/>
          <a:p>
            <a:r>
              <a:rPr lang="el-GR" dirty="0"/>
              <a:t>Οι δυο δέσμες μετά την ανάκλασή τους στους καθρέπτες Μ</a:t>
            </a:r>
            <a:r>
              <a:rPr lang="el-GR" baseline="-25000" dirty="0"/>
              <a:t>1</a:t>
            </a:r>
            <a:r>
              <a:rPr lang="el-GR" dirty="0"/>
              <a:t> και Μ</a:t>
            </a:r>
            <a:r>
              <a:rPr lang="el-GR" baseline="-25000" dirty="0"/>
              <a:t>2</a:t>
            </a:r>
            <a:r>
              <a:rPr lang="el-GR" dirty="0"/>
              <a:t> ξαναπερνούν από το διαχωριστή. Κατ’ αυτό τον τρόπο ένα μέρος της δέσμης 1 ανακλάται προς την κατεύθυνση Α και ένα μέρος της δέσμης 2 περνάει το διαχωριστή προς την κατεύθυνση Α όπου συμβάλλει με το μέρος της δέσμης 1 (συμβολή δυο ακτίνων, σε αντίθεση με τα συμβολόμετρα πολλαπλών ακτίνων, όπως για παράδειγμα το συμβολόμετρο </a:t>
            </a:r>
            <a:r>
              <a:rPr lang="en-US" dirty="0"/>
              <a:t>Fabry</a:t>
            </a:r>
            <a:r>
              <a:rPr lang="el-GR" dirty="0"/>
              <a:t>-</a:t>
            </a:r>
            <a:r>
              <a:rPr lang="en-US" dirty="0"/>
              <a:t>Perot</a:t>
            </a:r>
            <a:r>
              <a:rPr lang="el-GR" dirty="0"/>
              <a:t>)  και δημιουργεί κροσσούς συμβολής αν στη θέση Α τοποθετηθεί οθόνη</a:t>
            </a:r>
            <a:r>
              <a:rPr lang="el-GR" dirty="0" smtClean="0"/>
              <a:t>.</a:t>
            </a:r>
            <a:r>
              <a:rPr lang="el-GR" dirty="0"/>
              <a:t> Αυτή η διαδικασία είναι γνωστή ως . συμβολή με διαίρεση πλάτους της ακτινοβολίας.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grpSp>
        <p:nvGrpSpPr>
          <p:cNvPr id="11" name="Ομάδα 10"/>
          <p:cNvGrpSpPr/>
          <p:nvPr/>
        </p:nvGrpSpPr>
        <p:grpSpPr>
          <a:xfrm>
            <a:off x="3507740" y="5014875"/>
            <a:ext cx="2546350" cy="633730"/>
            <a:chOff x="3181350" y="5013176"/>
            <a:chExt cx="2546350" cy="633730"/>
          </a:xfrm>
        </p:grpSpPr>
        <p:sp>
          <p:nvSpPr>
            <p:cNvPr id="5" name="Freeform 235"/>
            <p:cNvSpPr>
              <a:spLocks/>
            </p:cNvSpPr>
            <p:nvPr/>
          </p:nvSpPr>
          <p:spPr bwMode="auto">
            <a:xfrm>
              <a:off x="3181350" y="5031591"/>
              <a:ext cx="1120140" cy="596900"/>
            </a:xfrm>
            <a:custGeom>
              <a:avLst/>
              <a:gdLst>
                <a:gd name="T0" fmla="*/ 0 w 1556"/>
                <a:gd name="T1" fmla="*/ 355 h 940"/>
                <a:gd name="T2" fmla="*/ 129 w 1556"/>
                <a:gd name="T3" fmla="*/ 95 h 940"/>
                <a:gd name="T4" fmla="*/ 298 w 1556"/>
                <a:gd name="T5" fmla="*/ 925 h 940"/>
                <a:gd name="T6" fmla="*/ 415 w 1556"/>
                <a:gd name="T7" fmla="*/ 82 h 940"/>
                <a:gd name="T8" fmla="*/ 583 w 1556"/>
                <a:gd name="T9" fmla="*/ 938 h 940"/>
                <a:gd name="T10" fmla="*/ 739 w 1556"/>
                <a:gd name="T11" fmla="*/ 95 h 940"/>
                <a:gd name="T12" fmla="*/ 882 w 1556"/>
                <a:gd name="T13" fmla="*/ 925 h 940"/>
                <a:gd name="T14" fmla="*/ 1025 w 1556"/>
                <a:gd name="T15" fmla="*/ 95 h 940"/>
                <a:gd name="T16" fmla="*/ 1141 w 1556"/>
                <a:gd name="T17" fmla="*/ 925 h 940"/>
                <a:gd name="T18" fmla="*/ 1297 w 1556"/>
                <a:gd name="T19" fmla="*/ 95 h 940"/>
                <a:gd name="T20" fmla="*/ 1453 w 1556"/>
                <a:gd name="T21" fmla="*/ 925 h 940"/>
                <a:gd name="T22" fmla="*/ 1556 w 1556"/>
                <a:gd name="T23" fmla="*/ 82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6" h="940">
                  <a:moveTo>
                    <a:pt x="0" y="355"/>
                  </a:moveTo>
                  <a:cubicBezTo>
                    <a:pt x="19" y="312"/>
                    <a:pt x="79" y="0"/>
                    <a:pt x="129" y="95"/>
                  </a:cubicBezTo>
                  <a:cubicBezTo>
                    <a:pt x="179" y="190"/>
                    <a:pt x="250" y="927"/>
                    <a:pt x="298" y="925"/>
                  </a:cubicBezTo>
                  <a:cubicBezTo>
                    <a:pt x="346" y="923"/>
                    <a:pt x="368" y="80"/>
                    <a:pt x="415" y="82"/>
                  </a:cubicBezTo>
                  <a:cubicBezTo>
                    <a:pt x="462" y="84"/>
                    <a:pt x="529" y="936"/>
                    <a:pt x="583" y="938"/>
                  </a:cubicBezTo>
                  <a:cubicBezTo>
                    <a:pt x="637" y="940"/>
                    <a:pt x="689" y="97"/>
                    <a:pt x="739" y="95"/>
                  </a:cubicBezTo>
                  <a:cubicBezTo>
                    <a:pt x="789" y="93"/>
                    <a:pt x="834" y="925"/>
                    <a:pt x="882" y="925"/>
                  </a:cubicBezTo>
                  <a:cubicBezTo>
                    <a:pt x="930" y="925"/>
                    <a:pt x="982" y="95"/>
                    <a:pt x="1025" y="95"/>
                  </a:cubicBezTo>
                  <a:cubicBezTo>
                    <a:pt x="1068" y="95"/>
                    <a:pt x="1096" y="925"/>
                    <a:pt x="1141" y="925"/>
                  </a:cubicBezTo>
                  <a:cubicBezTo>
                    <a:pt x="1186" y="925"/>
                    <a:pt x="1245" y="95"/>
                    <a:pt x="1297" y="95"/>
                  </a:cubicBezTo>
                  <a:cubicBezTo>
                    <a:pt x="1349" y="95"/>
                    <a:pt x="1410" y="927"/>
                    <a:pt x="1453" y="925"/>
                  </a:cubicBezTo>
                  <a:cubicBezTo>
                    <a:pt x="1496" y="923"/>
                    <a:pt x="1535" y="258"/>
                    <a:pt x="1556" y="82"/>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nvGrpSpPr>
            <p:cNvPr id="6" name="Group 236"/>
            <p:cNvGrpSpPr>
              <a:grpSpLocks/>
            </p:cNvGrpSpPr>
            <p:nvPr/>
          </p:nvGrpSpPr>
          <p:grpSpPr bwMode="auto">
            <a:xfrm>
              <a:off x="4780915" y="5013176"/>
              <a:ext cx="946785" cy="633730"/>
              <a:chOff x="5335" y="2583"/>
              <a:chExt cx="1491" cy="998"/>
            </a:xfrm>
          </p:grpSpPr>
          <p:sp>
            <p:nvSpPr>
              <p:cNvPr id="9" name="Freeform 237"/>
              <p:cNvSpPr>
                <a:spLocks/>
              </p:cNvSpPr>
              <p:nvPr/>
            </p:nvSpPr>
            <p:spPr bwMode="auto">
              <a:xfrm>
                <a:off x="5335" y="2583"/>
                <a:ext cx="1491" cy="473"/>
              </a:xfrm>
              <a:custGeom>
                <a:avLst/>
                <a:gdLst>
                  <a:gd name="T0" fmla="*/ 0 w 1556"/>
                  <a:gd name="T1" fmla="*/ 355 h 940"/>
                  <a:gd name="T2" fmla="*/ 129 w 1556"/>
                  <a:gd name="T3" fmla="*/ 95 h 940"/>
                  <a:gd name="T4" fmla="*/ 298 w 1556"/>
                  <a:gd name="T5" fmla="*/ 925 h 940"/>
                  <a:gd name="T6" fmla="*/ 415 w 1556"/>
                  <a:gd name="T7" fmla="*/ 82 h 940"/>
                  <a:gd name="T8" fmla="*/ 583 w 1556"/>
                  <a:gd name="T9" fmla="*/ 938 h 940"/>
                  <a:gd name="T10" fmla="*/ 739 w 1556"/>
                  <a:gd name="T11" fmla="*/ 95 h 940"/>
                  <a:gd name="T12" fmla="*/ 882 w 1556"/>
                  <a:gd name="T13" fmla="*/ 925 h 940"/>
                  <a:gd name="T14" fmla="*/ 1025 w 1556"/>
                  <a:gd name="T15" fmla="*/ 95 h 940"/>
                  <a:gd name="T16" fmla="*/ 1141 w 1556"/>
                  <a:gd name="T17" fmla="*/ 925 h 940"/>
                  <a:gd name="T18" fmla="*/ 1297 w 1556"/>
                  <a:gd name="T19" fmla="*/ 95 h 940"/>
                  <a:gd name="T20" fmla="*/ 1453 w 1556"/>
                  <a:gd name="T21" fmla="*/ 925 h 940"/>
                  <a:gd name="T22" fmla="*/ 1556 w 1556"/>
                  <a:gd name="T23" fmla="*/ 82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6" h="940">
                    <a:moveTo>
                      <a:pt x="0" y="355"/>
                    </a:moveTo>
                    <a:cubicBezTo>
                      <a:pt x="19" y="312"/>
                      <a:pt x="79" y="0"/>
                      <a:pt x="129" y="95"/>
                    </a:cubicBezTo>
                    <a:cubicBezTo>
                      <a:pt x="179" y="190"/>
                      <a:pt x="250" y="927"/>
                      <a:pt x="298" y="925"/>
                    </a:cubicBezTo>
                    <a:cubicBezTo>
                      <a:pt x="346" y="923"/>
                      <a:pt x="368" y="80"/>
                      <a:pt x="415" y="82"/>
                    </a:cubicBezTo>
                    <a:cubicBezTo>
                      <a:pt x="462" y="84"/>
                      <a:pt x="529" y="936"/>
                      <a:pt x="583" y="938"/>
                    </a:cubicBezTo>
                    <a:cubicBezTo>
                      <a:pt x="637" y="940"/>
                      <a:pt x="689" y="97"/>
                      <a:pt x="739" y="95"/>
                    </a:cubicBezTo>
                    <a:cubicBezTo>
                      <a:pt x="789" y="93"/>
                      <a:pt x="834" y="925"/>
                      <a:pt x="882" y="925"/>
                    </a:cubicBezTo>
                    <a:cubicBezTo>
                      <a:pt x="930" y="925"/>
                      <a:pt x="982" y="95"/>
                      <a:pt x="1025" y="95"/>
                    </a:cubicBezTo>
                    <a:cubicBezTo>
                      <a:pt x="1068" y="95"/>
                      <a:pt x="1096" y="925"/>
                      <a:pt x="1141" y="925"/>
                    </a:cubicBezTo>
                    <a:cubicBezTo>
                      <a:pt x="1186" y="925"/>
                      <a:pt x="1245" y="95"/>
                      <a:pt x="1297" y="95"/>
                    </a:cubicBezTo>
                    <a:cubicBezTo>
                      <a:pt x="1349" y="95"/>
                      <a:pt x="1410" y="927"/>
                      <a:pt x="1453" y="925"/>
                    </a:cubicBezTo>
                    <a:cubicBezTo>
                      <a:pt x="1496" y="923"/>
                      <a:pt x="1535" y="258"/>
                      <a:pt x="1556" y="82"/>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10" name="Freeform 238"/>
              <p:cNvSpPr>
                <a:spLocks/>
              </p:cNvSpPr>
              <p:nvPr/>
            </p:nvSpPr>
            <p:spPr bwMode="auto">
              <a:xfrm>
                <a:off x="5335" y="3108"/>
                <a:ext cx="1491" cy="473"/>
              </a:xfrm>
              <a:custGeom>
                <a:avLst/>
                <a:gdLst>
                  <a:gd name="T0" fmla="*/ 0 w 1556"/>
                  <a:gd name="T1" fmla="*/ 355 h 940"/>
                  <a:gd name="T2" fmla="*/ 129 w 1556"/>
                  <a:gd name="T3" fmla="*/ 95 h 940"/>
                  <a:gd name="T4" fmla="*/ 298 w 1556"/>
                  <a:gd name="T5" fmla="*/ 925 h 940"/>
                  <a:gd name="T6" fmla="*/ 415 w 1556"/>
                  <a:gd name="T7" fmla="*/ 82 h 940"/>
                  <a:gd name="T8" fmla="*/ 583 w 1556"/>
                  <a:gd name="T9" fmla="*/ 938 h 940"/>
                  <a:gd name="T10" fmla="*/ 739 w 1556"/>
                  <a:gd name="T11" fmla="*/ 95 h 940"/>
                  <a:gd name="T12" fmla="*/ 882 w 1556"/>
                  <a:gd name="T13" fmla="*/ 925 h 940"/>
                  <a:gd name="T14" fmla="*/ 1025 w 1556"/>
                  <a:gd name="T15" fmla="*/ 95 h 940"/>
                  <a:gd name="T16" fmla="*/ 1141 w 1556"/>
                  <a:gd name="T17" fmla="*/ 925 h 940"/>
                  <a:gd name="T18" fmla="*/ 1297 w 1556"/>
                  <a:gd name="T19" fmla="*/ 95 h 940"/>
                  <a:gd name="T20" fmla="*/ 1453 w 1556"/>
                  <a:gd name="T21" fmla="*/ 925 h 940"/>
                  <a:gd name="T22" fmla="*/ 1556 w 1556"/>
                  <a:gd name="T23" fmla="*/ 82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6" h="940">
                    <a:moveTo>
                      <a:pt x="0" y="355"/>
                    </a:moveTo>
                    <a:cubicBezTo>
                      <a:pt x="19" y="312"/>
                      <a:pt x="79" y="0"/>
                      <a:pt x="129" y="95"/>
                    </a:cubicBezTo>
                    <a:cubicBezTo>
                      <a:pt x="179" y="190"/>
                      <a:pt x="250" y="927"/>
                      <a:pt x="298" y="925"/>
                    </a:cubicBezTo>
                    <a:cubicBezTo>
                      <a:pt x="346" y="923"/>
                      <a:pt x="368" y="80"/>
                      <a:pt x="415" y="82"/>
                    </a:cubicBezTo>
                    <a:cubicBezTo>
                      <a:pt x="462" y="84"/>
                      <a:pt x="529" y="936"/>
                      <a:pt x="583" y="938"/>
                    </a:cubicBezTo>
                    <a:cubicBezTo>
                      <a:pt x="637" y="940"/>
                      <a:pt x="689" y="97"/>
                      <a:pt x="739" y="95"/>
                    </a:cubicBezTo>
                    <a:cubicBezTo>
                      <a:pt x="789" y="93"/>
                      <a:pt x="834" y="925"/>
                      <a:pt x="882" y="925"/>
                    </a:cubicBezTo>
                    <a:cubicBezTo>
                      <a:pt x="930" y="925"/>
                      <a:pt x="982" y="95"/>
                      <a:pt x="1025" y="95"/>
                    </a:cubicBezTo>
                    <a:cubicBezTo>
                      <a:pt x="1068" y="95"/>
                      <a:pt x="1096" y="925"/>
                      <a:pt x="1141" y="925"/>
                    </a:cubicBezTo>
                    <a:cubicBezTo>
                      <a:pt x="1186" y="925"/>
                      <a:pt x="1245" y="95"/>
                      <a:pt x="1297" y="95"/>
                    </a:cubicBezTo>
                    <a:cubicBezTo>
                      <a:pt x="1349" y="95"/>
                      <a:pt x="1410" y="927"/>
                      <a:pt x="1453" y="925"/>
                    </a:cubicBezTo>
                    <a:cubicBezTo>
                      <a:pt x="1496" y="923"/>
                      <a:pt x="1535" y="258"/>
                      <a:pt x="1556" y="82"/>
                    </a:cubicBezTo>
                  </a:path>
                </a:pathLst>
              </a:custGeom>
              <a:noFill/>
              <a:ln w="12700" cap="flat"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cxnSp>
          <p:nvCxnSpPr>
            <p:cNvPr id="7" name="Line 239"/>
            <p:cNvCxnSpPr/>
            <p:nvPr/>
          </p:nvCxnSpPr>
          <p:spPr bwMode="auto">
            <a:xfrm flipV="1">
              <a:off x="4358640" y="5228441"/>
              <a:ext cx="337820" cy="13208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8" name="Line 240"/>
            <p:cNvCxnSpPr/>
            <p:nvPr/>
          </p:nvCxnSpPr>
          <p:spPr bwMode="auto">
            <a:xfrm>
              <a:off x="4383405" y="5401161"/>
              <a:ext cx="280035" cy="13208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12" name="Ορθογώνιο 11"/>
          <p:cNvSpPr/>
          <p:nvPr/>
        </p:nvSpPr>
        <p:spPr>
          <a:xfrm>
            <a:off x="4173430" y="5733256"/>
            <a:ext cx="1042593" cy="400110"/>
          </a:xfrm>
          <a:prstGeom prst="rect">
            <a:avLst/>
          </a:prstGeom>
        </p:spPr>
        <p:txBody>
          <a:bodyPr wrap="none">
            <a:spAutoFit/>
          </a:bodyPr>
          <a:lstStyle/>
          <a:p>
            <a:r>
              <a:rPr lang="en-US" sz="2000" b="1" dirty="0">
                <a:latin typeface="+mn-lt"/>
              </a:rPr>
              <a:t>Σχήμα </a:t>
            </a:r>
            <a:r>
              <a:rPr lang="el-GR" sz="2000" b="1" dirty="0" smtClean="0">
                <a:latin typeface="+mn-lt"/>
              </a:rPr>
              <a:t>2</a:t>
            </a:r>
            <a:endParaRPr lang="el-GR" sz="2000" b="1" dirty="0">
              <a:latin typeface="+mn-lt"/>
            </a:endParaRPr>
          </a:p>
        </p:txBody>
      </p:sp>
    </p:spTree>
    <p:extLst>
      <p:ext uri="{BB962C8B-B14F-4D97-AF65-F5344CB8AC3E}">
        <p14:creationId xmlns:p14="http://schemas.microsoft.com/office/powerpoint/2010/main" val="19763699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Διάταξη – Αρχή λειτουργίας </a:t>
            </a:r>
            <a:r>
              <a:rPr lang="el-GR" sz="3200" b="0" dirty="0" smtClean="0"/>
              <a:t>(4 </a:t>
            </a:r>
            <a:r>
              <a:rPr lang="el-GR" sz="3200" b="0" dirty="0"/>
              <a:t>από </a:t>
            </a:r>
            <a:r>
              <a:rPr lang="el-GR" sz="3200" b="0" dirty="0" smtClean="0"/>
              <a:t>6)</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6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sp>
        <p:nvSpPr>
          <p:cNvPr id="66"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sp>
        <p:nvSpPr>
          <p:cNvPr id="68"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sp>
        <p:nvSpPr>
          <p:cNvPr id="70"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pSp>
        <p:nvGrpSpPr>
          <p:cNvPr id="74" name="Ομάδα 73"/>
          <p:cNvGrpSpPr/>
          <p:nvPr/>
        </p:nvGrpSpPr>
        <p:grpSpPr>
          <a:xfrm>
            <a:off x="1964959" y="1368597"/>
            <a:ext cx="5008620" cy="2399665"/>
            <a:chOff x="2502216" y="2243658"/>
            <a:chExt cx="5008620" cy="2399665"/>
          </a:xfrm>
        </p:grpSpPr>
        <p:grpSp>
          <p:nvGrpSpPr>
            <p:cNvPr id="6" name="Group 246"/>
            <p:cNvGrpSpPr>
              <a:grpSpLocks/>
            </p:cNvGrpSpPr>
            <p:nvPr/>
          </p:nvGrpSpPr>
          <p:grpSpPr bwMode="auto">
            <a:xfrm>
              <a:off x="5754017" y="4130701"/>
              <a:ext cx="757555" cy="240"/>
              <a:chOff x="3529" y="7639"/>
              <a:chExt cx="1193" cy="240"/>
            </a:xfrm>
          </p:grpSpPr>
          <p:cxnSp>
            <p:nvCxnSpPr>
              <p:cNvPr id="58" name="Line 247"/>
              <p:cNvCxnSpPr/>
              <p:nvPr/>
            </p:nvCxnSpPr>
            <p:spPr bwMode="auto">
              <a:xfrm>
                <a:off x="3529" y="7639"/>
                <a:ext cx="1193"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9" name="Line 248"/>
              <p:cNvCxnSpPr/>
              <p:nvPr/>
            </p:nvCxnSpPr>
            <p:spPr bwMode="auto">
              <a:xfrm>
                <a:off x="3529" y="7879"/>
                <a:ext cx="1193"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61" name="Ομάδα 60"/>
            <p:cNvGrpSpPr/>
            <p:nvPr/>
          </p:nvGrpSpPr>
          <p:grpSpPr>
            <a:xfrm>
              <a:off x="2502216" y="2243658"/>
              <a:ext cx="4211955" cy="2399665"/>
              <a:chOff x="2466657" y="2229168"/>
              <a:chExt cx="4211955" cy="2399665"/>
            </a:xfrm>
          </p:grpSpPr>
          <p:sp>
            <p:nvSpPr>
              <p:cNvPr id="5" name="Text Box 245"/>
              <p:cNvSpPr txBox="1">
                <a:spLocks noChangeArrowheads="1"/>
              </p:cNvSpPr>
              <p:nvPr/>
            </p:nvSpPr>
            <p:spPr bwMode="auto">
              <a:xfrm>
                <a:off x="3619817" y="4461193"/>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(α)</a:t>
                </a:r>
                <a:endParaRPr lang="el-GR" sz="1100" dirty="0">
                  <a:effectLst/>
                  <a:latin typeface="Arial"/>
                  <a:ea typeface="Times New Roman"/>
                  <a:cs typeface="Times New Roman"/>
                </a:endParaRPr>
              </a:p>
            </p:txBody>
          </p:sp>
          <p:cxnSp>
            <p:nvCxnSpPr>
              <p:cNvPr id="7" name="Line 249"/>
              <p:cNvCxnSpPr/>
              <p:nvPr/>
            </p:nvCxnSpPr>
            <p:spPr bwMode="auto">
              <a:xfrm>
                <a:off x="5771197" y="2320608"/>
                <a:ext cx="1270" cy="1927860"/>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8" name="Text Box 250"/>
              <p:cNvSpPr txBox="1">
                <a:spLocks noChangeArrowheads="1"/>
              </p:cNvSpPr>
              <p:nvPr/>
            </p:nvSpPr>
            <p:spPr bwMode="auto">
              <a:xfrm>
                <a:off x="6436677" y="3966528"/>
                <a:ext cx="24193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sp>
            <p:nvSpPr>
              <p:cNvPr id="9" name="Text Box 251"/>
              <p:cNvSpPr txBox="1">
                <a:spLocks noChangeArrowheads="1"/>
              </p:cNvSpPr>
              <p:nvPr/>
            </p:nvSpPr>
            <p:spPr bwMode="auto">
              <a:xfrm>
                <a:off x="6432232" y="4193223"/>
                <a:ext cx="241935" cy="36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cxnSp>
            <p:nvCxnSpPr>
              <p:cNvPr id="10" name="Line 252"/>
              <p:cNvCxnSpPr/>
              <p:nvPr/>
            </p:nvCxnSpPr>
            <p:spPr bwMode="auto">
              <a:xfrm>
                <a:off x="5569902" y="3972878"/>
                <a:ext cx="635" cy="131445"/>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1" name="Line 253"/>
              <p:cNvCxnSpPr/>
              <p:nvPr/>
            </p:nvCxnSpPr>
            <p:spPr bwMode="auto">
              <a:xfrm flipV="1">
                <a:off x="5569902" y="4273233"/>
                <a:ext cx="635" cy="131445"/>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2" name="Text Box 254"/>
              <p:cNvSpPr txBox="1">
                <a:spLocks noChangeArrowheads="1"/>
              </p:cNvSpPr>
              <p:nvPr/>
            </p:nvSpPr>
            <p:spPr bwMode="auto">
              <a:xfrm>
                <a:off x="5316537" y="4099243"/>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Δd</a:t>
                </a:r>
                <a:endParaRPr lang="el-GR" sz="1100" dirty="0">
                  <a:effectLst/>
                  <a:latin typeface="Arial"/>
                  <a:ea typeface="Times New Roman"/>
                  <a:cs typeface="Times New Roman"/>
                </a:endParaRPr>
              </a:p>
            </p:txBody>
          </p:sp>
          <p:cxnSp>
            <p:nvCxnSpPr>
              <p:cNvPr id="13" name="Line 255"/>
              <p:cNvCxnSpPr/>
              <p:nvPr/>
            </p:nvCxnSpPr>
            <p:spPr bwMode="auto">
              <a:xfrm>
                <a:off x="5586412" y="2325053"/>
                <a:ext cx="692150" cy="6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4" name="Text Box 256"/>
              <p:cNvSpPr txBox="1">
                <a:spLocks noChangeArrowheads="1"/>
              </p:cNvSpPr>
              <p:nvPr/>
            </p:nvSpPr>
            <p:spPr bwMode="auto">
              <a:xfrm>
                <a:off x="5325427" y="2229168"/>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cxnSp>
            <p:nvCxnSpPr>
              <p:cNvPr id="15" name="Line 257"/>
              <p:cNvCxnSpPr/>
              <p:nvPr/>
            </p:nvCxnSpPr>
            <p:spPr bwMode="auto">
              <a:xfrm>
                <a:off x="5780722" y="3135948"/>
                <a:ext cx="650240" cy="127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6" name="Line 259"/>
              <p:cNvCxnSpPr/>
              <p:nvPr/>
            </p:nvCxnSpPr>
            <p:spPr bwMode="auto">
              <a:xfrm>
                <a:off x="6168072" y="3141028"/>
                <a:ext cx="4445" cy="95567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7" name="Text Box 260"/>
              <p:cNvSpPr txBox="1">
                <a:spLocks noChangeArrowheads="1"/>
              </p:cNvSpPr>
              <p:nvPr/>
            </p:nvSpPr>
            <p:spPr bwMode="auto">
              <a:xfrm>
                <a:off x="6060122" y="3444559"/>
                <a:ext cx="247015" cy="27813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r>
                  <a:rPr lang="en-US" sz="1200" baseline="-25000" dirty="0">
                    <a:effectLst/>
                    <a:latin typeface="Arial"/>
                    <a:ea typeface="Times New Roman"/>
                    <a:cs typeface="Times New Roman"/>
                  </a:rPr>
                  <a:t>2</a:t>
                </a:r>
                <a:endParaRPr lang="el-GR" sz="1100" dirty="0">
                  <a:effectLst/>
                  <a:latin typeface="Arial"/>
                  <a:ea typeface="Times New Roman"/>
                  <a:cs typeface="Times New Roman"/>
                </a:endParaRPr>
              </a:p>
            </p:txBody>
          </p:sp>
          <p:cxnSp>
            <p:nvCxnSpPr>
              <p:cNvPr id="18" name="Line 261"/>
              <p:cNvCxnSpPr/>
              <p:nvPr/>
            </p:nvCxnSpPr>
            <p:spPr bwMode="auto">
              <a:xfrm>
                <a:off x="6320472" y="3137218"/>
                <a:ext cx="4445" cy="1111885"/>
              </a:xfrm>
              <a:prstGeom prst="line">
                <a:avLst/>
              </a:prstGeom>
              <a:noFill/>
              <a:ln w="9525">
                <a:solidFill>
                  <a:srgbClr val="000000"/>
                </a:solidFill>
                <a:round/>
                <a:headEnd type="triangl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19" name="Text Box 262"/>
              <p:cNvSpPr txBox="1">
                <a:spLocks noChangeArrowheads="1"/>
              </p:cNvSpPr>
              <p:nvPr/>
            </p:nvSpPr>
            <p:spPr bwMode="auto">
              <a:xfrm>
                <a:off x="6212522" y="3683953"/>
                <a:ext cx="247015" cy="1911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d</a:t>
                </a:r>
                <a:r>
                  <a:rPr lang="en-US" sz="1200" baseline="-25000" dirty="0">
                    <a:effectLst/>
                    <a:latin typeface="Arial"/>
                    <a:ea typeface="Times New Roman"/>
                    <a:cs typeface="Times New Roman"/>
                  </a:rPr>
                  <a:t>1</a:t>
                </a:r>
                <a:endParaRPr lang="el-GR" sz="1100" dirty="0">
                  <a:effectLst/>
                  <a:latin typeface="Arial"/>
                  <a:ea typeface="Times New Roman"/>
                  <a:cs typeface="Times New Roman"/>
                </a:endParaRPr>
              </a:p>
            </p:txBody>
          </p:sp>
          <p:sp>
            <p:nvSpPr>
              <p:cNvPr id="20" name="Text Box 263"/>
              <p:cNvSpPr txBox="1">
                <a:spLocks noChangeArrowheads="1"/>
              </p:cNvSpPr>
              <p:nvPr/>
            </p:nvSpPr>
            <p:spPr bwMode="auto">
              <a:xfrm>
                <a:off x="5790247" y="2504758"/>
                <a:ext cx="165735" cy="32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grpSp>
            <p:nvGrpSpPr>
              <p:cNvPr id="21" name="Group 264"/>
              <p:cNvGrpSpPr>
                <a:grpSpLocks/>
              </p:cNvGrpSpPr>
              <p:nvPr/>
            </p:nvGrpSpPr>
            <p:grpSpPr bwMode="auto">
              <a:xfrm>
                <a:off x="5851207" y="2666683"/>
                <a:ext cx="45720" cy="1577975"/>
                <a:chOff x="6824" y="5654"/>
                <a:chExt cx="72" cy="2485"/>
              </a:xfrm>
            </p:grpSpPr>
            <p:cxnSp>
              <p:nvCxnSpPr>
                <p:cNvPr id="56" name="Line 265"/>
                <p:cNvCxnSpPr/>
                <p:nvPr/>
              </p:nvCxnSpPr>
              <p:spPr bwMode="auto">
                <a:xfrm>
                  <a:off x="6861" y="5740"/>
                  <a:ext cx="2" cy="2399"/>
                </a:xfrm>
                <a:prstGeom prst="line">
                  <a:avLst/>
                </a:prstGeom>
                <a:noFill/>
                <a:ln w="12700">
                  <a:solidFill>
                    <a:srgbClr val="000000"/>
                  </a:solidFill>
                  <a:round/>
                  <a:headEnd/>
                  <a:tailEnd type="triangle"/>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57" name="Oval 266"/>
                <p:cNvSpPr>
                  <a:spLocks noChangeAspect="1" noChangeArrowheads="1"/>
                </p:cNvSpPr>
                <p:nvPr/>
              </p:nvSpPr>
              <p:spPr bwMode="auto">
                <a:xfrm>
                  <a:off x="6824" y="5654"/>
                  <a:ext cx="72" cy="72"/>
                </a:xfrm>
                <a:prstGeom prst="ellipse">
                  <a:avLst/>
                </a:prstGeom>
                <a:solidFill>
                  <a:srgbClr val="000000"/>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cxnSp>
            <p:nvCxnSpPr>
              <p:cNvPr id="22" name="Line 267"/>
              <p:cNvCxnSpPr/>
              <p:nvPr/>
            </p:nvCxnSpPr>
            <p:spPr bwMode="auto">
              <a:xfrm>
                <a:off x="5981382" y="2332673"/>
                <a:ext cx="1270" cy="1763395"/>
              </a:xfrm>
              <a:prstGeom prst="line">
                <a:avLst/>
              </a:prstGeom>
              <a:noFill/>
              <a:ln w="12700">
                <a:solidFill>
                  <a:srgbClr val="000000"/>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4" name="Line 269"/>
              <p:cNvCxnSpPr/>
              <p:nvPr/>
            </p:nvCxnSpPr>
            <p:spPr bwMode="auto">
              <a:xfrm>
                <a:off x="5875337" y="3980498"/>
                <a:ext cx="635" cy="131445"/>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nvGrpSpPr>
              <p:cNvPr id="25" name="Group 270"/>
              <p:cNvGrpSpPr>
                <a:grpSpLocks/>
              </p:cNvGrpSpPr>
              <p:nvPr/>
            </p:nvGrpSpPr>
            <p:grpSpPr bwMode="auto">
              <a:xfrm>
                <a:off x="2466657" y="2229168"/>
                <a:ext cx="2070100" cy="2331085"/>
                <a:chOff x="2131" y="4725"/>
                <a:chExt cx="3260" cy="3671"/>
              </a:xfrm>
            </p:grpSpPr>
            <p:sp>
              <p:nvSpPr>
                <p:cNvPr id="28" name="Rectangle 271"/>
                <p:cNvSpPr>
                  <a:spLocks noChangeArrowheads="1"/>
                </p:cNvSpPr>
                <p:nvPr/>
              </p:nvSpPr>
              <p:spPr bwMode="auto">
                <a:xfrm rot="2540220">
                  <a:off x="3686" y="6049"/>
                  <a:ext cx="846" cy="96"/>
                </a:xfrm>
                <a:prstGeom prst="rect">
                  <a:avLst/>
                </a:prstGeom>
                <a:solidFill>
                  <a:srgbClr val="FFFFFF"/>
                </a:solidFill>
                <a:ln w="12700">
                  <a:solidFill>
                    <a:srgbClr val="000000"/>
                  </a:solidFill>
                  <a:miter lim="800000"/>
                  <a:headEnd/>
                  <a:tailEnd/>
                </a:ln>
              </p:spPr>
              <p:txBody>
                <a:bodyPr rot="0" vert="horz" wrap="square" lIns="91440" tIns="45720" rIns="91440" bIns="45720" anchor="t" anchorCtr="0" upright="1">
                  <a:noAutofit/>
                </a:bodyPr>
                <a:lstStyle/>
                <a:p>
                  <a:endParaRPr lang="el-GR" dirty="0"/>
                </a:p>
              </p:txBody>
            </p:sp>
            <p:grpSp>
              <p:nvGrpSpPr>
                <p:cNvPr id="29" name="Group 272"/>
                <p:cNvGrpSpPr>
                  <a:grpSpLocks/>
                </p:cNvGrpSpPr>
                <p:nvPr/>
              </p:nvGrpSpPr>
              <p:grpSpPr bwMode="auto">
                <a:xfrm>
                  <a:off x="3737" y="7678"/>
                  <a:ext cx="1193" cy="240"/>
                  <a:chOff x="3529" y="7639"/>
                  <a:chExt cx="1193" cy="240"/>
                </a:xfrm>
              </p:grpSpPr>
              <p:cxnSp>
                <p:nvCxnSpPr>
                  <p:cNvPr id="54" name="Line 273"/>
                  <p:cNvCxnSpPr/>
                  <p:nvPr/>
                </p:nvCxnSpPr>
                <p:spPr bwMode="auto">
                  <a:xfrm>
                    <a:off x="3529" y="7639"/>
                    <a:ext cx="1193" cy="0"/>
                  </a:xfrm>
                  <a:prstGeom prst="line">
                    <a:avLst/>
                  </a:prstGeom>
                  <a:noFill/>
                  <a:ln w="1905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Line 274"/>
                  <p:cNvCxnSpPr/>
                  <p:nvPr/>
                </p:nvCxnSpPr>
                <p:spPr bwMode="auto">
                  <a:xfrm>
                    <a:off x="3529" y="7879"/>
                    <a:ext cx="1193"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cxnSp>
              <p:nvCxnSpPr>
                <p:cNvPr id="30" name="Line 275"/>
                <p:cNvCxnSpPr/>
                <p:nvPr/>
              </p:nvCxnSpPr>
              <p:spPr bwMode="auto">
                <a:xfrm>
                  <a:off x="3369" y="6143"/>
                  <a:ext cx="367" cy="1"/>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grpSp>
              <p:nvGrpSpPr>
                <p:cNvPr id="31" name="Group 276"/>
                <p:cNvGrpSpPr>
                  <a:grpSpLocks/>
                </p:cNvGrpSpPr>
                <p:nvPr/>
              </p:nvGrpSpPr>
              <p:grpSpPr bwMode="auto">
                <a:xfrm>
                  <a:off x="2131" y="5948"/>
                  <a:ext cx="1155" cy="363"/>
                  <a:chOff x="2740" y="2958"/>
                  <a:chExt cx="1155" cy="363"/>
                </a:xfrm>
              </p:grpSpPr>
              <p:grpSp>
                <p:nvGrpSpPr>
                  <p:cNvPr id="50" name="Group 277"/>
                  <p:cNvGrpSpPr>
                    <a:grpSpLocks/>
                  </p:cNvGrpSpPr>
                  <p:nvPr/>
                </p:nvGrpSpPr>
                <p:grpSpPr bwMode="auto">
                  <a:xfrm>
                    <a:off x="2740" y="2958"/>
                    <a:ext cx="1155" cy="363"/>
                    <a:chOff x="2322" y="9004"/>
                    <a:chExt cx="1485" cy="467"/>
                  </a:xfrm>
                </p:grpSpPr>
                <p:sp>
                  <p:nvSpPr>
                    <p:cNvPr id="52" name="AutoShape 278"/>
                    <p:cNvSpPr>
                      <a:spLocks noChangeArrowheads="1"/>
                    </p:cNvSpPr>
                    <p:nvPr/>
                  </p:nvSpPr>
                  <p:spPr bwMode="auto">
                    <a:xfrm>
                      <a:off x="2322" y="9004"/>
                      <a:ext cx="1375" cy="467"/>
                    </a:xfrm>
                    <a:prstGeom prst="roundRect">
                      <a:avLst>
                        <a:gd name="adj" fmla="val 16667"/>
                      </a:avLst>
                    </a:prstGeom>
                    <a:solidFill>
                      <a:srgbClr val="FFFFFF"/>
                    </a:solidFill>
                    <a:ln w="12700"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sp>
                  <p:nvSpPr>
                    <p:cNvPr id="53" name="Rectangle 279"/>
                    <p:cNvSpPr>
                      <a:spLocks noChangeArrowheads="1"/>
                    </p:cNvSpPr>
                    <p:nvPr/>
                  </p:nvSpPr>
                  <p:spPr bwMode="auto">
                    <a:xfrm>
                      <a:off x="3736" y="9121"/>
                      <a:ext cx="71" cy="234"/>
                    </a:xfrm>
                    <a:prstGeom prst="rect">
                      <a:avLst/>
                    </a:prstGeom>
                    <a:solidFill>
                      <a:srgbClr val="FFFFFF"/>
                    </a:solidFill>
                    <a:ln w="12700"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0" tIns="0" rIns="0" bIns="0" anchor="t" anchorCtr="0" upright="1">
                      <a:spAutoFit/>
                    </a:bodyPr>
                    <a:lstStyle/>
                    <a:p>
                      <a:endParaRPr lang="el-GR" dirty="0"/>
                    </a:p>
                  </p:txBody>
                </p:sp>
              </p:grpSp>
              <p:sp>
                <p:nvSpPr>
                  <p:cNvPr id="51" name="Text Box 280"/>
                  <p:cNvSpPr txBox="1">
                    <a:spLocks noChangeArrowheads="1"/>
                  </p:cNvSpPr>
                  <p:nvPr/>
                </p:nvSpPr>
                <p:spPr bwMode="auto">
                  <a:xfrm>
                    <a:off x="2878" y="2995"/>
                    <a:ext cx="817"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Laser</a:t>
                    </a:r>
                    <a:endParaRPr lang="el-GR" sz="1100" dirty="0">
                      <a:effectLst/>
                      <a:latin typeface="Arial"/>
                      <a:ea typeface="Times New Roman"/>
                      <a:cs typeface="Times New Roman"/>
                    </a:endParaRPr>
                  </a:p>
                </p:txBody>
              </p:sp>
            </p:grpSp>
            <p:sp>
              <p:nvSpPr>
                <p:cNvPr id="32" name="Text Box 281"/>
                <p:cNvSpPr txBox="1">
                  <a:spLocks noChangeArrowheads="1"/>
                </p:cNvSpPr>
                <p:nvPr/>
              </p:nvSpPr>
              <p:spPr bwMode="auto">
                <a:xfrm>
                  <a:off x="3097" y="6262"/>
                  <a:ext cx="34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S</a:t>
                  </a:r>
                  <a:endParaRPr lang="el-GR" sz="1100" dirty="0">
                    <a:effectLst/>
                    <a:latin typeface="Arial"/>
                    <a:ea typeface="Times New Roman"/>
                    <a:cs typeface="Times New Roman"/>
                  </a:endParaRPr>
                </a:p>
              </p:txBody>
            </p:sp>
            <p:cxnSp>
              <p:nvCxnSpPr>
                <p:cNvPr id="33" name="Line 282"/>
                <p:cNvCxnSpPr/>
                <p:nvPr/>
              </p:nvCxnSpPr>
              <p:spPr bwMode="auto">
                <a:xfrm>
                  <a:off x="3542" y="6147"/>
                  <a:ext cx="54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4" name="Line 283"/>
                <p:cNvCxnSpPr/>
                <p:nvPr/>
              </p:nvCxnSpPr>
              <p:spPr bwMode="auto">
                <a:xfrm>
                  <a:off x="4074" y="6135"/>
                  <a:ext cx="0" cy="1543"/>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5" name="Line 284"/>
                <p:cNvCxnSpPr/>
                <p:nvPr/>
              </p:nvCxnSpPr>
              <p:spPr bwMode="auto">
                <a:xfrm flipV="1">
                  <a:off x="4151" y="4876"/>
                  <a:ext cx="0" cy="2789"/>
                </a:xfrm>
                <a:prstGeom prst="line">
                  <a:avLst/>
                </a:prstGeom>
                <a:noFill/>
                <a:ln w="12700">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6" name="Line 285"/>
                <p:cNvCxnSpPr/>
                <p:nvPr/>
              </p:nvCxnSpPr>
              <p:spPr bwMode="auto">
                <a:xfrm>
                  <a:off x="4242" y="6303"/>
                  <a:ext cx="0" cy="1622"/>
                </a:xfrm>
                <a:prstGeom prst="line">
                  <a:avLst/>
                </a:prstGeom>
                <a:noFill/>
                <a:ln w="12700">
                  <a:solidFill>
                    <a:srgbClr val="000000"/>
                  </a:solidFill>
                  <a:prstDash val="sysDot"/>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37" name="Line 286"/>
                <p:cNvCxnSpPr/>
                <p:nvPr/>
              </p:nvCxnSpPr>
              <p:spPr bwMode="auto">
                <a:xfrm>
                  <a:off x="4325" y="4895"/>
                  <a:ext cx="2" cy="3036"/>
                </a:xfrm>
                <a:prstGeom prst="line">
                  <a:avLst/>
                </a:prstGeom>
                <a:noFill/>
                <a:ln w="12700">
                  <a:solidFill>
                    <a:srgbClr val="000000"/>
                  </a:solidFill>
                  <a:prstDash val="sysDot"/>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8" name="Text Box 287"/>
                <p:cNvSpPr txBox="1">
                  <a:spLocks noChangeArrowheads="1"/>
                </p:cNvSpPr>
                <p:nvPr/>
              </p:nvSpPr>
              <p:spPr bwMode="auto">
                <a:xfrm>
                  <a:off x="5010" y="7461"/>
                  <a:ext cx="3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sp>
              <p:nvSpPr>
                <p:cNvPr id="39" name="Text Box 288"/>
                <p:cNvSpPr txBox="1">
                  <a:spLocks noChangeArrowheads="1"/>
                </p:cNvSpPr>
                <p:nvPr/>
              </p:nvSpPr>
              <p:spPr bwMode="auto">
                <a:xfrm>
                  <a:off x="5003" y="7818"/>
                  <a:ext cx="381" cy="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none" lIns="0" tIns="0" rIns="0" bIns="0" anchor="t" anchorCtr="0" upright="1">
                  <a:spAutoFit/>
                </a:bodyPr>
                <a:lstStyle/>
                <a:p>
                  <a:pPr>
                    <a:lnSpc>
                      <a:spcPct val="115000"/>
                    </a:lnSpc>
                    <a:spcAft>
                      <a:spcPts val="1000"/>
                    </a:spcAft>
                  </a:pPr>
                  <a:endParaRPr lang="en-US" sz="1100" dirty="0">
                    <a:effectLst/>
                    <a:latin typeface="Arial"/>
                    <a:ea typeface="Times New Roman"/>
                    <a:cs typeface="Times New Roman"/>
                  </a:endParaRPr>
                </a:p>
              </p:txBody>
            </p:sp>
            <p:cxnSp>
              <p:nvCxnSpPr>
                <p:cNvPr id="40" name="Line 289"/>
                <p:cNvCxnSpPr/>
                <p:nvPr/>
              </p:nvCxnSpPr>
              <p:spPr bwMode="auto">
                <a:xfrm>
                  <a:off x="3645" y="7471"/>
                  <a:ext cx="1" cy="207"/>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41" name="Line 290"/>
                <p:cNvCxnSpPr/>
                <p:nvPr/>
              </p:nvCxnSpPr>
              <p:spPr bwMode="auto">
                <a:xfrm flipV="1">
                  <a:off x="3645" y="7944"/>
                  <a:ext cx="1" cy="207"/>
                </a:xfrm>
                <a:prstGeom prst="line">
                  <a:avLst/>
                </a:prstGeom>
                <a:noFill/>
                <a:ln w="9525">
                  <a:solidFill>
                    <a:srgbClr val="000000"/>
                  </a:solidFill>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2" name="Text Box 291"/>
                <p:cNvSpPr txBox="1">
                  <a:spLocks noChangeArrowheads="1"/>
                </p:cNvSpPr>
                <p:nvPr/>
              </p:nvSpPr>
              <p:spPr bwMode="auto">
                <a:xfrm>
                  <a:off x="3246" y="7670"/>
                  <a:ext cx="34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Δd</a:t>
                  </a:r>
                  <a:endParaRPr lang="el-GR" sz="1100" dirty="0">
                    <a:effectLst/>
                    <a:latin typeface="Arial"/>
                    <a:ea typeface="Times New Roman"/>
                    <a:cs typeface="Times New Roman"/>
                  </a:endParaRPr>
                </a:p>
              </p:txBody>
            </p:sp>
            <p:cxnSp>
              <p:nvCxnSpPr>
                <p:cNvPr id="43" name="Line 292"/>
                <p:cNvCxnSpPr/>
                <p:nvPr/>
              </p:nvCxnSpPr>
              <p:spPr bwMode="auto">
                <a:xfrm>
                  <a:off x="3671" y="4876"/>
                  <a:ext cx="1090" cy="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4" name="Text Box 293"/>
                <p:cNvSpPr txBox="1">
                  <a:spLocks noChangeArrowheads="1"/>
                </p:cNvSpPr>
                <p:nvPr/>
              </p:nvSpPr>
              <p:spPr bwMode="auto">
                <a:xfrm>
                  <a:off x="3260" y="4725"/>
                  <a:ext cx="34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Α</a:t>
                  </a:r>
                  <a:endParaRPr lang="el-GR" sz="1100" dirty="0">
                    <a:effectLst/>
                    <a:latin typeface="Arial"/>
                    <a:ea typeface="Times New Roman"/>
                    <a:cs typeface="Times New Roman"/>
                  </a:endParaRPr>
                </a:p>
              </p:txBody>
            </p:sp>
            <p:sp>
              <p:nvSpPr>
                <p:cNvPr id="45" name="Text Box 294"/>
                <p:cNvSpPr txBox="1">
                  <a:spLocks noChangeArrowheads="1"/>
                </p:cNvSpPr>
                <p:nvPr/>
              </p:nvSpPr>
              <p:spPr bwMode="auto">
                <a:xfrm>
                  <a:off x="4399" y="4921"/>
                  <a:ext cx="34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T</a:t>
                  </a:r>
                  <a:r>
                    <a:rPr lang="en-US" sz="1200" baseline="30000" dirty="0">
                      <a:effectLst/>
                      <a:latin typeface="Arial"/>
                      <a:ea typeface="Times New Roman"/>
                      <a:cs typeface="Times New Roman"/>
                    </a:rPr>
                    <a:t>΄</a:t>
                  </a:r>
                  <a:endParaRPr lang="el-GR" sz="1100" dirty="0">
                    <a:effectLst/>
                    <a:latin typeface="Arial"/>
                    <a:ea typeface="Times New Roman"/>
                    <a:cs typeface="Times New Roman"/>
                  </a:endParaRPr>
                </a:p>
              </p:txBody>
            </p:sp>
            <p:sp>
              <p:nvSpPr>
                <p:cNvPr id="46" name="Text Box 295"/>
                <p:cNvSpPr txBox="1">
                  <a:spLocks noChangeArrowheads="1"/>
                </p:cNvSpPr>
                <p:nvPr/>
              </p:nvSpPr>
              <p:spPr bwMode="auto">
                <a:xfrm>
                  <a:off x="3718" y="4921"/>
                  <a:ext cx="348"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dirty="0">
                      <a:effectLst/>
                      <a:latin typeface="Arial"/>
                      <a:ea typeface="Times New Roman"/>
                      <a:cs typeface="Times New Roman"/>
                    </a:rPr>
                    <a:t>T</a:t>
                  </a:r>
                  <a:r>
                    <a:rPr lang="en-US" sz="1200" baseline="30000" dirty="0">
                      <a:effectLst/>
                      <a:latin typeface="Arial"/>
                      <a:ea typeface="Times New Roman"/>
                      <a:cs typeface="Times New Roman"/>
                    </a:rPr>
                    <a:t>΄</a:t>
                  </a:r>
                  <a:endParaRPr lang="el-GR" sz="1100" dirty="0">
                    <a:effectLst/>
                    <a:latin typeface="Arial"/>
                    <a:ea typeface="Times New Roman"/>
                    <a:cs typeface="Times New Roman"/>
                  </a:endParaRPr>
                </a:p>
              </p:txBody>
            </p:sp>
            <p:sp>
              <p:nvSpPr>
                <p:cNvPr id="47" name="Text Box 296"/>
                <p:cNvSpPr txBox="1">
                  <a:spLocks noChangeArrowheads="1"/>
                </p:cNvSpPr>
                <p:nvPr/>
              </p:nvSpPr>
              <p:spPr bwMode="auto">
                <a:xfrm>
                  <a:off x="3714" y="6762"/>
                  <a:ext cx="296"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R</a:t>
                  </a:r>
                  <a:endParaRPr lang="el-GR" sz="1100" dirty="0">
                    <a:effectLst/>
                    <a:latin typeface="Arial"/>
                    <a:ea typeface="Times New Roman"/>
                    <a:cs typeface="Times New Roman"/>
                  </a:endParaRPr>
                </a:p>
              </p:txBody>
            </p:sp>
            <p:sp>
              <p:nvSpPr>
                <p:cNvPr id="48" name="Text Box 297"/>
                <p:cNvSpPr txBox="1">
                  <a:spLocks noChangeArrowheads="1"/>
                </p:cNvSpPr>
                <p:nvPr/>
              </p:nvSpPr>
              <p:spPr bwMode="auto">
                <a:xfrm>
                  <a:off x="4694" y="6639"/>
                  <a:ext cx="257" cy="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T</a:t>
                  </a:r>
                  <a:endParaRPr lang="el-GR" sz="1100" dirty="0">
                    <a:effectLst/>
                    <a:latin typeface="Arial"/>
                    <a:ea typeface="Times New Roman"/>
                    <a:cs typeface="Times New Roman"/>
                  </a:endParaRPr>
                </a:p>
              </p:txBody>
            </p:sp>
            <p:cxnSp>
              <p:nvCxnSpPr>
                <p:cNvPr id="49" name="Line 298"/>
                <p:cNvCxnSpPr/>
                <p:nvPr/>
              </p:nvCxnSpPr>
              <p:spPr bwMode="auto">
                <a:xfrm flipV="1">
                  <a:off x="4242" y="6848"/>
                  <a:ext cx="428" cy="285"/>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26" name="Text Box 299"/>
              <p:cNvSpPr txBox="1">
                <a:spLocks noChangeArrowheads="1"/>
              </p:cNvSpPr>
              <p:nvPr/>
            </p:nvSpPr>
            <p:spPr bwMode="auto">
              <a:xfrm>
                <a:off x="5856287" y="4461193"/>
                <a:ext cx="220980" cy="167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15000"/>
                  </a:lnSpc>
                  <a:spcAft>
                    <a:spcPts val="1000"/>
                  </a:spcAft>
                </a:pPr>
                <a:r>
                  <a:rPr lang="en-US" sz="1200" b="1" dirty="0">
                    <a:effectLst/>
                    <a:latin typeface="Arial"/>
                    <a:ea typeface="Times New Roman"/>
                    <a:cs typeface="Times New Roman"/>
                  </a:rPr>
                  <a:t>(β)</a:t>
                </a:r>
                <a:endParaRPr lang="el-GR" sz="1100" dirty="0">
                  <a:effectLst/>
                  <a:latin typeface="Arial"/>
                  <a:ea typeface="Times New Roman"/>
                  <a:cs typeface="Times New Roman"/>
                </a:endParaRPr>
              </a:p>
            </p:txBody>
          </p:sp>
          <p:sp>
            <p:nvSpPr>
              <p:cNvPr id="27" name="Text Box 300"/>
              <p:cNvSpPr txBox="1">
                <a:spLocks noChangeArrowheads="1"/>
              </p:cNvSpPr>
              <p:nvPr/>
            </p:nvSpPr>
            <p:spPr bwMode="auto">
              <a:xfrm>
                <a:off x="4073842" y="2864803"/>
                <a:ext cx="1068705"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nSpc>
                    <a:spcPct val="115000"/>
                  </a:lnSpc>
                  <a:spcAft>
                    <a:spcPts val="1000"/>
                  </a:spcAft>
                </a:pPr>
                <a:r>
                  <a:rPr lang="en-US" sz="1200" dirty="0">
                    <a:effectLst/>
                    <a:latin typeface="Arial"/>
                    <a:ea typeface="Times New Roman"/>
                    <a:cs typeface="Times New Roman"/>
                  </a:rPr>
                  <a:t>διαχωριστής </a:t>
                </a:r>
                <a:endParaRPr lang="el-GR" sz="1100" dirty="0">
                  <a:effectLst/>
                  <a:latin typeface="Arial"/>
                  <a:ea typeface="Times New Roman"/>
                  <a:cs typeface="Times New Roman"/>
                </a:endParaRPr>
              </a:p>
              <a:p>
                <a:pPr>
                  <a:lnSpc>
                    <a:spcPct val="115000"/>
                  </a:lnSpc>
                  <a:spcAft>
                    <a:spcPts val="1000"/>
                  </a:spcAft>
                </a:pPr>
                <a:r>
                  <a:rPr lang="en-US" sz="1200" dirty="0">
                    <a:effectLst/>
                    <a:latin typeface="Arial"/>
                    <a:ea typeface="Times New Roman"/>
                    <a:cs typeface="Times New Roman"/>
                  </a:rPr>
                  <a:t>δέσμης</a:t>
                </a:r>
                <a:endParaRPr lang="el-GR" sz="1100" dirty="0">
                  <a:effectLst/>
                  <a:latin typeface="Arial"/>
                  <a:ea typeface="Times New Roman"/>
                  <a:cs typeface="Times New Roman"/>
                </a:endParaRPr>
              </a:p>
            </p:txBody>
          </p:sp>
        </p:grpSp>
        <p:cxnSp>
          <p:nvCxnSpPr>
            <p:cNvPr id="62" name="Line 274"/>
            <p:cNvCxnSpPr/>
            <p:nvPr/>
          </p:nvCxnSpPr>
          <p:spPr bwMode="auto">
            <a:xfrm>
              <a:off x="5762623" y="4263593"/>
              <a:ext cx="757555" cy="0"/>
            </a:xfrm>
            <a:prstGeom prst="line">
              <a:avLst/>
            </a:prstGeom>
            <a:noFill/>
            <a:ln w="19050">
              <a:solidFill>
                <a:srgbClr val="00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3" name="Text Box 258"/>
            <p:cNvSpPr txBox="1">
              <a:spLocks noChangeArrowheads="1"/>
            </p:cNvSpPr>
            <p:nvPr/>
          </p:nvSpPr>
          <p:spPr bwMode="auto">
            <a:xfrm>
              <a:off x="6530396" y="2436144"/>
              <a:ext cx="980440"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spAutoFit/>
            </a:bodyPr>
            <a:lstStyle/>
            <a:p>
              <a:pPr>
                <a:lnSpc>
                  <a:spcPct val="115000"/>
                </a:lnSpc>
                <a:spcAft>
                  <a:spcPts val="1000"/>
                </a:spcAft>
              </a:pPr>
              <a:r>
                <a:rPr lang="en-US" sz="1200" dirty="0">
                  <a:effectLst/>
                  <a:latin typeface="Arial"/>
                  <a:ea typeface="Times New Roman"/>
                  <a:cs typeface="Times New Roman"/>
                </a:rPr>
                <a:t>διαχωριστής </a:t>
              </a:r>
              <a:endParaRPr lang="el-GR" sz="1100" dirty="0">
                <a:effectLst/>
                <a:latin typeface="Arial"/>
                <a:ea typeface="Times New Roman"/>
                <a:cs typeface="Times New Roman"/>
              </a:endParaRPr>
            </a:p>
            <a:p>
              <a:pPr>
                <a:lnSpc>
                  <a:spcPct val="115000"/>
                </a:lnSpc>
                <a:spcAft>
                  <a:spcPts val="1000"/>
                </a:spcAft>
              </a:pPr>
              <a:r>
                <a:rPr lang="en-US" sz="1200" dirty="0">
                  <a:effectLst/>
                  <a:latin typeface="Arial"/>
                  <a:ea typeface="Times New Roman"/>
                  <a:cs typeface="Times New Roman"/>
                </a:rPr>
                <a:t>δέσμης</a:t>
              </a:r>
              <a:endParaRPr lang="el-GR" sz="1100" dirty="0">
                <a:effectLst/>
                <a:latin typeface="Arial"/>
                <a:ea typeface="Times New Roman"/>
                <a:cs typeface="Times New Roman"/>
              </a:endParaRPr>
            </a:p>
          </p:txBody>
        </p:sp>
        <p:graphicFrame>
          <p:nvGraphicFramePr>
            <p:cNvPr id="65" name="Αντικείμενο 64"/>
            <p:cNvGraphicFramePr>
              <a:graphicFrameLocks noChangeAspect="1"/>
            </p:cNvGraphicFramePr>
            <p:nvPr>
              <p:extLst/>
            </p:nvPr>
          </p:nvGraphicFramePr>
          <p:xfrm>
            <a:off x="5840411" y="2445270"/>
            <a:ext cx="161925" cy="180975"/>
          </p:xfrm>
          <a:graphic>
            <a:graphicData uri="http://schemas.openxmlformats.org/presentationml/2006/ole">
              <mc:AlternateContent xmlns:mc="http://schemas.openxmlformats.org/markup-compatibility/2006">
                <mc:Choice xmlns:v="urn:schemas-microsoft-com:vml" Requires="v">
                  <p:oleObj spid="_x0000_s1036" name="Εξίσωση" r:id="rId3" imgW="164814" imgH="177492" progId="Equation.3">
                    <p:embed/>
                  </p:oleObj>
                </mc:Choice>
                <mc:Fallback>
                  <p:oleObj name="Εξίσωση" r:id="rId3" imgW="164814" imgH="177492"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0411" y="2445270"/>
                          <a:ext cx="16192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7" name="Αντικείμενο 66"/>
            <p:cNvGraphicFramePr>
              <a:graphicFrameLocks noChangeAspect="1"/>
            </p:cNvGraphicFramePr>
            <p:nvPr>
              <p:extLst/>
            </p:nvPr>
          </p:nvGraphicFramePr>
          <p:xfrm>
            <a:off x="6530396" y="4139907"/>
            <a:ext cx="228600" cy="219075"/>
          </p:xfrm>
          <a:graphic>
            <a:graphicData uri="http://schemas.openxmlformats.org/presentationml/2006/ole">
              <mc:AlternateContent xmlns:mc="http://schemas.openxmlformats.org/markup-compatibility/2006">
                <mc:Choice xmlns:v="urn:schemas-microsoft-com:vml" Requires="v">
                  <p:oleObj spid="_x0000_s1037" name="Εξίσωση" r:id="rId5" imgW="228501" imgH="215806" progId="Equation.3">
                    <p:embed/>
                  </p:oleObj>
                </mc:Choice>
                <mc:Fallback>
                  <p:oleObj name="Εξίσωση" r:id="rId5"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30396" y="4139907"/>
                          <a:ext cx="228600"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 name="Αντικείμενο 70"/>
            <p:cNvGraphicFramePr>
              <a:graphicFrameLocks noChangeAspect="1"/>
            </p:cNvGraphicFramePr>
            <p:nvPr>
              <p:extLst/>
            </p:nvPr>
          </p:nvGraphicFramePr>
          <p:xfrm>
            <a:off x="6487308" y="3877830"/>
            <a:ext cx="238125" cy="219075"/>
          </p:xfrm>
          <a:graphic>
            <a:graphicData uri="http://schemas.openxmlformats.org/presentationml/2006/ole">
              <mc:AlternateContent xmlns:mc="http://schemas.openxmlformats.org/markup-compatibility/2006">
                <mc:Choice xmlns:v="urn:schemas-microsoft-com:vml" Requires="v">
                  <p:oleObj spid="_x0000_s1038" name="Εξίσωση" r:id="rId7" imgW="241091" imgH="215713" progId="Equation.3">
                    <p:embed/>
                  </p:oleObj>
                </mc:Choice>
                <mc:Fallback>
                  <p:oleObj name="Εξίσωση" r:id="rId7" imgW="241091"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7308" y="3877830"/>
                          <a:ext cx="238125" cy="219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 name="Αντικείμενο 71"/>
            <p:cNvGraphicFramePr>
              <a:graphicFrameLocks noChangeAspect="1"/>
            </p:cNvGraphicFramePr>
            <p:nvPr>
              <p:extLst/>
            </p:nvPr>
          </p:nvGraphicFramePr>
          <p:xfrm>
            <a:off x="4306021" y="3951172"/>
            <a:ext cx="238125" cy="219075"/>
          </p:xfrm>
          <a:graphic>
            <a:graphicData uri="http://schemas.openxmlformats.org/presentationml/2006/ole">
              <mc:AlternateContent xmlns:mc="http://schemas.openxmlformats.org/markup-compatibility/2006">
                <mc:Choice xmlns:v="urn:schemas-microsoft-com:vml" Requires="v">
                  <p:oleObj spid="_x0000_s1039" name="Εξίσωση" r:id="rId9" imgW="241091" imgH="215713" progId="Equation.3">
                    <p:embed/>
                  </p:oleObj>
                </mc:Choice>
                <mc:Fallback>
                  <p:oleObj name="Εξίσωση" r:id="rId9" imgW="241091" imgH="215713"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06021" y="3951172"/>
                          <a:ext cx="2381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3" name="Αντικείμενο 72"/>
            <p:cNvGraphicFramePr>
              <a:graphicFrameLocks noChangeAspect="1"/>
            </p:cNvGraphicFramePr>
            <p:nvPr>
              <p:extLst/>
            </p:nvPr>
          </p:nvGraphicFramePr>
          <p:xfrm>
            <a:off x="4289618" y="4188409"/>
            <a:ext cx="228600" cy="219075"/>
          </p:xfrm>
          <a:graphic>
            <a:graphicData uri="http://schemas.openxmlformats.org/presentationml/2006/ole">
              <mc:AlternateContent xmlns:mc="http://schemas.openxmlformats.org/markup-compatibility/2006">
                <mc:Choice xmlns:v="urn:schemas-microsoft-com:vml" Requires="v">
                  <p:oleObj spid="_x0000_s1040" name="Εξίσωση" r:id="rId10" imgW="228501" imgH="215806" progId="Equation.3">
                    <p:embed/>
                  </p:oleObj>
                </mc:Choice>
                <mc:Fallback>
                  <p:oleObj name="Εξίσωση" r:id="rId10" imgW="228501" imgH="215806"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9618" y="4188409"/>
                          <a:ext cx="228600"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75" name="Ορθογώνιο 74"/>
          <p:cNvSpPr/>
          <p:nvPr/>
        </p:nvSpPr>
        <p:spPr>
          <a:xfrm>
            <a:off x="1475656" y="3930276"/>
            <a:ext cx="5886400" cy="400110"/>
          </a:xfrm>
          <a:prstGeom prst="rect">
            <a:avLst/>
          </a:prstGeom>
        </p:spPr>
        <p:txBody>
          <a:bodyPr wrap="square">
            <a:spAutoFit/>
          </a:bodyPr>
          <a:lstStyle/>
          <a:p>
            <a:r>
              <a:rPr lang="el-GR" sz="2000" b="1" dirty="0">
                <a:latin typeface="+mn-lt"/>
              </a:rPr>
              <a:t>Σχήμα </a:t>
            </a:r>
            <a:r>
              <a:rPr lang="el-GR" sz="2000" b="1" dirty="0" smtClean="0">
                <a:latin typeface="+mn-lt"/>
              </a:rPr>
              <a:t>3</a:t>
            </a:r>
            <a:r>
              <a:rPr lang="el-GR" sz="2000" dirty="0" smtClean="0">
                <a:latin typeface="+mn-lt"/>
              </a:rPr>
              <a:t> </a:t>
            </a:r>
            <a:r>
              <a:rPr lang="el-GR" sz="2000" b="1" dirty="0">
                <a:latin typeface="+mn-lt"/>
              </a:rPr>
              <a:t>(α) </a:t>
            </a:r>
            <a:r>
              <a:rPr lang="el-GR" sz="2000" dirty="0">
                <a:latin typeface="+mn-lt"/>
              </a:rPr>
              <a:t>Οπτικό ισοδύναμο. </a:t>
            </a:r>
            <a:r>
              <a:rPr lang="el-GR" sz="2000" b="1" dirty="0">
                <a:latin typeface="+mn-lt"/>
              </a:rPr>
              <a:t>(β) </a:t>
            </a:r>
            <a:r>
              <a:rPr lang="el-GR" sz="2000" dirty="0">
                <a:latin typeface="+mn-lt"/>
              </a:rPr>
              <a:t>Γραμμικό οπτικό</a:t>
            </a:r>
            <a:endParaRPr lang="el-GR" sz="2000" b="1" dirty="0">
              <a:latin typeface="+mn-lt"/>
            </a:endParaRPr>
          </a:p>
        </p:txBody>
      </p:sp>
    </p:spTree>
    <p:extLst>
      <p:ext uri="{BB962C8B-B14F-4D97-AF65-F5344CB8AC3E}">
        <p14:creationId xmlns:p14="http://schemas.microsoft.com/office/powerpoint/2010/main" val="22878492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Διάταξη – Αρχή λειτουργίας </a:t>
            </a:r>
            <a:r>
              <a:rPr lang="el-GR" sz="3200" b="0" dirty="0" smtClean="0"/>
              <a:t>(5 </a:t>
            </a:r>
            <a:r>
              <a:rPr lang="el-GR" sz="3200" b="0" dirty="0"/>
              <a:t>από </a:t>
            </a:r>
            <a:r>
              <a:rPr lang="el-GR" sz="3200" b="0" dirty="0" smtClean="0"/>
              <a:t>6)</a:t>
            </a:r>
            <a:endParaRPr lang="el-GR" dirty="0"/>
          </a:p>
        </p:txBody>
      </p:sp>
      <p:sp>
        <p:nvSpPr>
          <p:cNvPr id="3" name="Θέση περιεχομένου 2"/>
          <p:cNvSpPr>
            <a:spLocks noGrp="1"/>
          </p:cNvSpPr>
          <p:nvPr>
            <p:ph idx="1"/>
          </p:nvPr>
        </p:nvSpPr>
        <p:spPr/>
        <p:txBody>
          <a:bodyPr/>
          <a:lstStyle/>
          <a:p>
            <a:r>
              <a:rPr lang="el-GR" dirty="0"/>
              <a:t>Για να κατανοήσουμε καλύτερα τη διαφορά των οπτικών δρόμων των δυο ακτίνων θεωρούμε το γραμμικό οπτικό ισοδύναμο του συμβολόμετρου, δηλαδή τοποθετούμε όλα τα οπτικά του στοιχεία στον ίδιο οπτικό άξονα (</a:t>
            </a:r>
            <a:r>
              <a:rPr lang="el-GR" b="1" dirty="0"/>
              <a:t>Σχήμα 3</a:t>
            </a:r>
            <a:r>
              <a:rPr lang="el-GR" dirty="0"/>
              <a:t>). Πρώτον αντικαθιστούμε τον καθρέπτη Μ</a:t>
            </a:r>
            <a:r>
              <a:rPr lang="el-GR" baseline="-25000" dirty="0"/>
              <a:t>1 </a:t>
            </a:r>
            <a:r>
              <a:rPr lang="el-GR" dirty="0"/>
              <a:t>με το είδωλό του, όπως αυτό φαίνεται όταν κοιτάζουμε στο διαχωριστή δέσμης από το </a:t>
            </a:r>
            <a:r>
              <a:rPr lang="en-US" dirty="0"/>
              <a:t>Laser</a:t>
            </a:r>
            <a:r>
              <a:rPr lang="el-GR" dirty="0"/>
              <a:t> (</a:t>
            </a:r>
            <a:r>
              <a:rPr lang="el-GR" b="1" dirty="0"/>
              <a:t>Σχήμα 3α</a:t>
            </a:r>
            <a:r>
              <a:rPr lang="el-GR" dirty="0"/>
              <a:t>). Η έξοδος του </a:t>
            </a:r>
            <a:r>
              <a:rPr lang="en-US" dirty="0"/>
              <a:t>Laser S</a:t>
            </a:r>
            <a:r>
              <a:rPr lang="el-GR" dirty="0"/>
              <a:t>, την οποία θεωρούμε ως την αρχική φωτεινή πηγή, αντικαθίσταται από το είδωλό της </a:t>
            </a:r>
            <a:r>
              <a:rPr lang="en-US" dirty="0"/>
              <a:t>S</a:t>
            </a:r>
            <a:r>
              <a:rPr lang="el-GR" baseline="30000" dirty="0"/>
              <a:t>΄</a:t>
            </a:r>
            <a:r>
              <a:rPr lang="el-GR" dirty="0"/>
              <a:t>, όπως φαίνεται στο διαχωριστή δέσμης αν κοιτάξουμε από τον καθρέπτη Μ</a:t>
            </a:r>
            <a:r>
              <a:rPr lang="el-GR" baseline="-25000" dirty="0"/>
              <a:t>2</a:t>
            </a:r>
            <a:r>
              <a:rPr lang="el-GR" dirty="0"/>
              <a:t>. Στην ουσία έχουμε δημιουργήσει ένα εικονικό λεπτό φιλμ πάχους Δ</a:t>
            </a:r>
            <a:r>
              <a:rPr lang="en-US" dirty="0"/>
              <a:t>d</a:t>
            </a:r>
            <a:r>
              <a:rPr lang="el-GR" dirty="0"/>
              <a:t> με τις δυο ακτίνες που ξεκινούν από την πηγή </a:t>
            </a:r>
            <a:r>
              <a:rPr lang="en-US" dirty="0"/>
              <a:t>S</a:t>
            </a:r>
            <a:r>
              <a:rPr lang="el-GR" baseline="30000" dirty="0"/>
              <a:t>΄</a:t>
            </a:r>
            <a:r>
              <a:rPr lang="el-GR" dirty="0"/>
              <a:t> να συμβάλουν στο Α, αφού ανακλαστούν στις δυο επιφάνειες </a:t>
            </a:r>
            <a:r>
              <a:rPr lang="el-GR" b="1" dirty="0"/>
              <a:t>Μ’</a:t>
            </a:r>
            <a:r>
              <a:rPr lang="el-GR" b="1" baseline="-25000" dirty="0"/>
              <a:t>1</a:t>
            </a:r>
            <a:r>
              <a:rPr lang="el-GR" dirty="0"/>
              <a:t> και </a:t>
            </a:r>
            <a:r>
              <a:rPr lang="el-GR" b="1" dirty="0"/>
              <a:t>Μ</a:t>
            </a:r>
            <a:r>
              <a:rPr lang="el-GR" b="1" baseline="-25000" dirty="0"/>
              <a:t>2</a:t>
            </a:r>
            <a:r>
              <a:rPr lang="el-GR" dirty="0"/>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2098135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Διάταξη – Αρχή λειτουργίας </a:t>
            </a:r>
            <a:r>
              <a:rPr lang="el-GR" sz="3200" b="0" dirty="0" smtClean="0"/>
              <a:t>(6 </a:t>
            </a:r>
            <a:r>
              <a:rPr lang="el-GR" sz="3200" b="0" dirty="0"/>
              <a:t>από </a:t>
            </a:r>
            <a:r>
              <a:rPr lang="el-GR" sz="3200" b="0" dirty="0" smtClean="0"/>
              <a:t>6)</a:t>
            </a:r>
            <a:endParaRPr lang="el-GR" dirty="0"/>
          </a:p>
        </p:txBody>
      </p:sp>
      <p:sp>
        <p:nvSpPr>
          <p:cNvPr id="3" name="Θέση περιεχομένου 2"/>
          <p:cNvSpPr>
            <a:spLocks noGrp="1"/>
          </p:cNvSpPr>
          <p:nvPr>
            <p:ph idx="1"/>
          </p:nvPr>
        </p:nvSpPr>
        <p:spPr/>
        <p:txBody>
          <a:bodyPr/>
          <a:lstStyle/>
          <a:p>
            <a:r>
              <a:rPr lang="el-GR" dirty="0"/>
              <a:t>Η διαφορά των οπτικών δρόμων των δυο ακτίνων σ’ αυτή την περίπτωση θα είναι 2Δ</a:t>
            </a:r>
            <a:r>
              <a:rPr lang="en-US" dirty="0"/>
              <a:t>d</a:t>
            </a:r>
            <a:r>
              <a:rPr lang="el-GR" dirty="0"/>
              <a:t> (σημείωση: ο καθρέπτης Μ</a:t>
            </a:r>
            <a:r>
              <a:rPr lang="el-GR" baseline="-25000" dirty="0"/>
              <a:t>1 </a:t>
            </a:r>
            <a:r>
              <a:rPr lang="el-GR" dirty="0"/>
              <a:t>δεν είναι σταθερός, αλλά μετακινείται σε διεύθυνση κάθετη ως προς την επιφάνειά του). </a:t>
            </a:r>
          </a:p>
          <a:p>
            <a:r>
              <a:rPr lang="el-GR" dirty="0"/>
              <a:t>Το αποτέλεσμα της συμβολής των δυο ακτίνων θα είναι μέγιστο, δηλαδή στο κέντρο της οθόνης θα παρουσιαστεί φωτεινός κροσσός (ενισχυτική συμβολή) αν η διαφορά των οπτικών δρόμων είναι ακέραιο πολλαπλάσιο του μήκους κύματος λ: </a:t>
            </a:r>
          </a:p>
          <a:p>
            <a:pPr marL="0" indent="0" algn="ctr">
              <a:buNone/>
            </a:pPr>
            <a:r>
              <a:rPr lang="el-GR" b="1" dirty="0"/>
              <a:t>2Δd = </a:t>
            </a:r>
            <a:r>
              <a:rPr lang="el-GR" b="1" dirty="0" smtClean="0"/>
              <a:t>nλ  </a:t>
            </a:r>
            <a:r>
              <a:rPr lang="el-GR" dirty="0" smtClean="0"/>
              <a:t>(1)</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35871136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9aaafcb7d6ae4ee7cf5e9b37477ee1b0277"/>
</p:tagLst>
</file>

<file path=ppt/theme/theme1.xml><?xml version="1.0" encoding="utf-8"?>
<a:theme xmlns:a="http://schemas.openxmlformats.org/drawingml/2006/main" name="OC_template_updated">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TotalTime>
  <Words>3553</Words>
  <Application>Microsoft Office PowerPoint</Application>
  <PresentationFormat>Προβολή στην οθόνη (4:3)</PresentationFormat>
  <Paragraphs>363</Paragraphs>
  <Slides>46</Slides>
  <Notes>7</Notes>
  <HiddenSlides>0</HiddenSlides>
  <MMClips>0</MMClips>
  <ScaleCrop>false</ScaleCrop>
  <HeadingPairs>
    <vt:vector size="6" baseType="variant">
      <vt:variant>
        <vt:lpstr>Θέμα</vt:lpstr>
      </vt:variant>
      <vt:variant>
        <vt:i4>2</vt:i4>
      </vt:variant>
      <vt:variant>
        <vt:lpstr>Ενσωματωμένοι διακομιστές OLE</vt:lpstr>
      </vt:variant>
      <vt:variant>
        <vt:i4>1</vt:i4>
      </vt:variant>
      <vt:variant>
        <vt:lpstr>Τίτλοι διαφανειών</vt:lpstr>
      </vt:variant>
      <vt:variant>
        <vt:i4>46</vt:i4>
      </vt:variant>
    </vt:vector>
  </HeadingPairs>
  <TitlesOfParts>
    <vt:vector size="49" baseType="lpstr">
      <vt:lpstr>OC_template_updated</vt:lpstr>
      <vt:lpstr>1_OC_template_updated</vt:lpstr>
      <vt:lpstr>Εξίσωση</vt:lpstr>
      <vt:lpstr>Φυσική Οπτική (Ε)</vt:lpstr>
      <vt:lpstr>Θεωρία</vt:lpstr>
      <vt:lpstr>Εισαγωγή </vt:lpstr>
      <vt:lpstr>Διάταξη – Αρχή λειτουργίας (1 από 6)</vt:lpstr>
      <vt:lpstr>Διάταξη – Αρχή λειτουργίας (2 από 6)</vt:lpstr>
      <vt:lpstr>Διάταξη – Αρχή λειτουργίας (3 από 6)</vt:lpstr>
      <vt:lpstr>Διάταξη – Αρχή λειτουργίας (4 από 6)</vt:lpstr>
      <vt:lpstr>Διάταξη – Αρχή λειτουργίας (5 από 6)</vt:lpstr>
      <vt:lpstr>Διάταξη – Αρχή λειτουργίας (6 από 6)</vt:lpstr>
      <vt:lpstr>Σχηματισμός κροσσών συμβολής  (1 από 11)</vt:lpstr>
      <vt:lpstr>Σχηματισμός κροσσών συμβολής  (2 από 11)</vt:lpstr>
      <vt:lpstr>Σχηματισμός κροσσών συμβολής  (3 από 11)</vt:lpstr>
      <vt:lpstr>Σχηματισμός κροσσών συμβολής  (4 από 11)</vt:lpstr>
      <vt:lpstr>Σχηματισμός κροσσών συμβολής  (5 από 11)</vt:lpstr>
      <vt:lpstr>Σχηματισμός κροσσών συμβολής  (6 από 11)</vt:lpstr>
      <vt:lpstr>Σχηματισμός κροσσών συμβολής  (7 από 11)</vt:lpstr>
      <vt:lpstr>Σχηματισμός κροσσών συμβολής  (8 από 11)</vt:lpstr>
      <vt:lpstr>Σχηματισμός κροσσών συμβολής  (9 από 11)</vt:lpstr>
      <vt:lpstr>Σχηματισμός κροσσών συμβολής  (10 από 11)</vt:lpstr>
      <vt:lpstr>Σχηματισμός κροσσών συμβολής  (11 από 11)</vt:lpstr>
      <vt:lpstr>Πείραμα </vt:lpstr>
      <vt:lpstr>Σκοπός</vt:lpstr>
      <vt:lpstr>Πειραματική διάταξη (1 από 2)</vt:lpstr>
      <vt:lpstr>Πειραματική διάταξη (2 από 2)</vt:lpstr>
      <vt:lpstr>Πειραματική διαδικασία (1 από 4)</vt:lpstr>
      <vt:lpstr>Πειραματική διαδικασία (2 από 4)</vt:lpstr>
      <vt:lpstr>Πειραματική διαδικασία (3 από 4)</vt:lpstr>
      <vt:lpstr>Πειραματική διαδικασία (4 από 4)</vt:lpstr>
      <vt:lpstr>Εργασίες</vt:lpstr>
      <vt:lpstr>Συναρμολόγηση και ευθυγράμμιση  (1 από 7)</vt:lpstr>
      <vt:lpstr>Συναρμολόγηση και ευθυγράμμιση  (2 από 7)</vt:lpstr>
      <vt:lpstr>Συναρμολόγηση και ευθυγράμμιση  (3 από 7)</vt:lpstr>
      <vt:lpstr>Συναρμολόγηση και ευθυγράμμιση  (4 από 7)</vt:lpstr>
      <vt:lpstr>Συναρμολόγηση και ευθυγράμμιση  (5 από 7)</vt:lpstr>
      <vt:lpstr>Συναρμολόγηση και ευθυγράμμιση  (6 από 7)</vt:lpstr>
      <vt:lpstr>Συναρμολόγηση και ευθυγράμμιση  (7 από 7)</vt:lpstr>
      <vt:lpstr>Προσδιορισμός μήκους κύματος (1 από 3)</vt:lpstr>
      <vt:lpstr>Προσδιορισμός μήκους κύματος (2 από 3)</vt:lpstr>
      <vt:lpstr>Προσδιορισμός μήκους κύματος (3 από 3)</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alex</dc:creator>
  <cp:lastModifiedBy>natasakar new</cp:lastModifiedBy>
  <cp:revision>37</cp:revision>
  <dcterms:created xsi:type="dcterms:W3CDTF">2013-03-04T13:35:19Z</dcterms:created>
  <dcterms:modified xsi:type="dcterms:W3CDTF">2015-06-04T11:27:18Z</dcterms:modified>
</cp:coreProperties>
</file>