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9" r:id="rId4"/>
    <p:sldId id="273" r:id="rId5"/>
    <p:sldId id="272" r:id="rId6"/>
    <p:sldId id="271" r:id="rId7"/>
    <p:sldId id="270" r:id="rId8"/>
    <p:sldId id="268" r:id="rId9"/>
    <p:sldId id="257" r:id="rId10"/>
    <p:sldId id="262" r:id="rId11"/>
    <p:sldId id="264" r:id="rId12"/>
    <p:sldId id="274" r:id="rId13"/>
    <p:sldId id="275" r:id="rId14"/>
    <p:sldId id="266" r:id="rId15"/>
    <p:sldId id="261" r:id="rId16"/>
  </p:sldIdLst>
  <p:sldSz cx="9144000" cy="6858000" type="screen4x3"/>
  <p:notesSz cx="7104063" cy="10234613"/>
  <p:custDataLst>
    <p:tags r:id="rId1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3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6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3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1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0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3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5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7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914400" indent="-55403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5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etarubricyte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Bobjgalind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noProof="0" dirty="0" smtClean="0">
                <a:solidFill>
                  <a:prstClr val="black"/>
                </a:solidFill>
                <a:latin typeface="Calibri"/>
              </a:rPr>
              <a:t>Αιματολογία ΙΙ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(E)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636912"/>
            <a:ext cx="9144000" cy="252027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Εργαστηριακή άσκηση 3:</a:t>
            </a:r>
            <a:r>
              <a:rPr lang="el-GR" sz="2600" dirty="0"/>
              <a:t> Ανίχνευση </a:t>
            </a:r>
            <a:r>
              <a:rPr lang="el-GR" sz="2600" dirty="0" err="1"/>
              <a:t>σιδηροβλαστών</a:t>
            </a:r>
            <a:r>
              <a:rPr lang="el-GR" sz="2600" dirty="0"/>
              <a:t> σε μυελό των οστών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 smtClean="0"/>
              <a:t>Αναστάσιος Κριεμπάρδης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smtClean="0"/>
              <a:t>Κριεμπάρδης 2014. </a:t>
            </a:r>
            <a:r>
              <a:rPr lang="el-GR" sz="2000" dirty="0"/>
              <a:t>Αναστάσιος </a:t>
            </a:r>
            <a:r>
              <a:rPr lang="el-GR" sz="2000" dirty="0" smtClean="0"/>
              <a:t>Κριεμπάρδης</a:t>
            </a:r>
            <a:r>
              <a:rPr lang="el-GR" sz="2000" dirty="0"/>
              <a:t>. «Αιματολογία ΙΙ </a:t>
            </a:r>
            <a:r>
              <a:rPr lang="en-US" sz="2000"/>
              <a:t>(E)</a:t>
            </a:r>
            <a:r>
              <a:rPr lang="el-GR" sz="2000" smtClean="0"/>
              <a:t>. </a:t>
            </a:r>
            <a:r>
              <a:rPr lang="el-GR" sz="2000" dirty="0"/>
              <a:t>Εργαστηριακή άσκηση </a:t>
            </a:r>
            <a:r>
              <a:rPr lang="el-GR" sz="2000" dirty="0" smtClean="0"/>
              <a:t>3</a:t>
            </a:r>
            <a:r>
              <a:rPr lang="en-US" sz="2000" dirty="0" smtClean="0"/>
              <a:t>:</a:t>
            </a:r>
            <a:r>
              <a:rPr lang="el-GR" sz="2000" dirty="0"/>
              <a:t> Ανίχνευση </a:t>
            </a:r>
            <a:r>
              <a:rPr lang="el-GR" sz="2000" dirty="0" err="1"/>
              <a:t>σιδηροβλαστών</a:t>
            </a:r>
            <a:r>
              <a:rPr lang="el-GR" sz="2000" dirty="0"/>
              <a:t> σε μυελό των οστών».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9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Υλικά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Υλικά:</a:t>
            </a:r>
          </a:p>
          <a:p>
            <a:pPr lvl="1"/>
            <a:r>
              <a:rPr lang="el-GR" dirty="0"/>
              <a:t>Μυελός των </a:t>
            </a:r>
            <a:r>
              <a:rPr lang="el-GR" dirty="0" smtClean="0"/>
              <a:t>οστών.</a:t>
            </a:r>
            <a:endParaRPr lang="el-GR" dirty="0"/>
          </a:p>
          <a:p>
            <a:pPr lvl="1"/>
            <a:r>
              <a:rPr lang="el-GR" dirty="0"/>
              <a:t>Χρώση </a:t>
            </a:r>
            <a:r>
              <a:rPr lang="el-GR" dirty="0" smtClean="0"/>
              <a:t>σιδήρου.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516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Τεχνική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Τεχνική</a:t>
            </a:r>
            <a:endParaRPr lang="el-GR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Μονιμοποίηση </a:t>
            </a:r>
            <a:r>
              <a:rPr lang="el-GR" dirty="0"/>
              <a:t>σε </a:t>
            </a:r>
            <a:r>
              <a:rPr lang="el-GR" dirty="0" err="1"/>
              <a:t>μεθανόλη</a:t>
            </a:r>
            <a:r>
              <a:rPr lang="el-GR" dirty="0"/>
              <a:t> για 5</a:t>
            </a:r>
            <a:r>
              <a:rPr lang="el-GR" dirty="0" smtClean="0"/>
              <a:t>΄.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err="1" smtClean="0"/>
              <a:t>Έκπλυση</a:t>
            </a:r>
            <a:r>
              <a:rPr lang="el-GR" dirty="0" smtClean="0"/>
              <a:t> </a:t>
            </a:r>
            <a:r>
              <a:rPr lang="el-GR" dirty="0"/>
              <a:t>με </a:t>
            </a:r>
            <a:r>
              <a:rPr lang="el-GR" dirty="0" smtClean="0"/>
              <a:t>αποσταγμένο νερό.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Εμβάπτιση </a:t>
            </a:r>
            <a:r>
              <a:rPr lang="el-GR" dirty="0"/>
              <a:t>σε </a:t>
            </a:r>
            <a:r>
              <a:rPr lang="el-GR" dirty="0" err="1"/>
              <a:t>σιδηροκυανιούχο</a:t>
            </a:r>
            <a:r>
              <a:rPr lang="el-GR" dirty="0"/>
              <a:t> κάλιο [K4[Fe(CN)6] 20% για 30΄΄ (αφήνουμε περίπου 2΄</a:t>
            </a:r>
            <a:r>
              <a:rPr lang="el-GR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err="1" smtClean="0"/>
              <a:t>Έκπλυση</a:t>
            </a:r>
            <a:r>
              <a:rPr lang="el-GR" dirty="0" smtClean="0"/>
              <a:t> </a:t>
            </a:r>
            <a:r>
              <a:rPr lang="el-GR" dirty="0"/>
              <a:t>με </a:t>
            </a:r>
            <a:r>
              <a:rPr lang="el-GR" dirty="0" smtClean="0"/>
              <a:t>αποσταγμένο νερό.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Αντίχρωση </a:t>
            </a:r>
            <a:r>
              <a:rPr lang="el-GR" dirty="0"/>
              <a:t>με </a:t>
            </a:r>
            <a:r>
              <a:rPr lang="el-GR" dirty="0" err="1"/>
              <a:t>σαφρανίνη</a:t>
            </a:r>
            <a:r>
              <a:rPr lang="el-GR" dirty="0"/>
              <a:t> 1%0 ή </a:t>
            </a:r>
            <a:r>
              <a:rPr lang="el-GR" dirty="0" err="1"/>
              <a:t>αιματοξυλίνη</a:t>
            </a:r>
            <a:r>
              <a:rPr lang="el-GR" dirty="0"/>
              <a:t> για 2</a:t>
            </a:r>
            <a:r>
              <a:rPr lang="el-GR" dirty="0" smtClean="0"/>
              <a:t>΄.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err="1" smtClean="0"/>
              <a:t>Έκπλυση</a:t>
            </a:r>
            <a:r>
              <a:rPr lang="el-GR" dirty="0" smtClean="0"/>
              <a:t> </a:t>
            </a:r>
            <a:r>
              <a:rPr lang="el-GR" dirty="0"/>
              <a:t>με νερό </a:t>
            </a:r>
            <a:r>
              <a:rPr lang="el-GR" dirty="0" smtClean="0"/>
              <a:t>βρύσης.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Στέγνωμα </a:t>
            </a:r>
            <a:r>
              <a:rPr lang="el-GR" dirty="0"/>
              <a:t>σε θερμοκρασία </a:t>
            </a:r>
            <a:r>
              <a:rPr lang="el-GR" dirty="0" smtClean="0"/>
              <a:t>δωματίου.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54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Χρώση σιδήρου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Σιδηροκυανιούχο</a:t>
            </a:r>
            <a:r>
              <a:rPr lang="el-GR" dirty="0"/>
              <a:t> κάλιο 20%</a:t>
            </a:r>
          </a:p>
          <a:p>
            <a:pPr marL="355600" indent="0">
              <a:spcBef>
                <a:spcPts val="300"/>
              </a:spcBef>
              <a:buNone/>
            </a:pPr>
            <a:r>
              <a:rPr lang="el-GR" dirty="0"/>
              <a:t>Αντίχρωση με </a:t>
            </a:r>
            <a:r>
              <a:rPr lang="el-GR" dirty="0" err="1"/>
              <a:t>σαφρανίνη</a:t>
            </a:r>
            <a:r>
              <a:rPr lang="el-GR" dirty="0"/>
              <a:t> ή </a:t>
            </a:r>
            <a:r>
              <a:rPr lang="el-GR" dirty="0" err="1" smtClean="0"/>
              <a:t>αιματοξυλίνη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Χρώση των κοκκίων </a:t>
            </a:r>
            <a:r>
              <a:rPr lang="el-GR" dirty="0" err="1"/>
              <a:t>αιμοσιδηρίνης</a:t>
            </a:r>
            <a:r>
              <a:rPr lang="el-GR" dirty="0"/>
              <a:t> στους </a:t>
            </a:r>
            <a:r>
              <a:rPr lang="el-GR" dirty="0" err="1"/>
              <a:t>σιδηροβλάστες</a:t>
            </a:r>
            <a:r>
              <a:rPr lang="el-GR" dirty="0"/>
              <a:t> με κυανοπράσινο χρώμα (χρώση </a:t>
            </a:r>
            <a:r>
              <a:rPr lang="el-GR" dirty="0" err="1"/>
              <a:t>Pearl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 err="1"/>
              <a:t>Αιμοσιδηρίνη</a:t>
            </a:r>
            <a:r>
              <a:rPr lang="el-GR" dirty="0"/>
              <a:t>: Μείγμα </a:t>
            </a:r>
            <a:r>
              <a:rPr lang="el-GR" dirty="0" err="1"/>
              <a:t>φερριτίνης</a:t>
            </a:r>
            <a:r>
              <a:rPr lang="el-GR" dirty="0"/>
              <a:t> και άλλων σιδηρούχων </a:t>
            </a:r>
            <a:r>
              <a:rPr lang="el-GR" dirty="0" err="1"/>
              <a:t>υποκυτταρικών</a:t>
            </a:r>
            <a:r>
              <a:rPr lang="el-GR" dirty="0"/>
              <a:t> </a:t>
            </a:r>
            <a:r>
              <a:rPr lang="el-GR" dirty="0" smtClean="0"/>
              <a:t>υλικών.</a:t>
            </a:r>
            <a:endParaRPr lang="el-GR" dirty="0"/>
          </a:p>
          <a:p>
            <a:r>
              <a:rPr lang="el-GR" dirty="0"/>
              <a:t>Βρίσκεται με τη μορφή κοκκίων στα </a:t>
            </a:r>
            <a:r>
              <a:rPr lang="el-GR" dirty="0" err="1"/>
              <a:t>μακροφάγα</a:t>
            </a:r>
            <a:r>
              <a:rPr lang="el-GR" dirty="0"/>
              <a:t> του </a:t>
            </a:r>
            <a:r>
              <a:rPr lang="el-GR" dirty="0" err="1"/>
              <a:t>δικτυοενδοθηλιακού</a:t>
            </a:r>
            <a:r>
              <a:rPr lang="el-GR" dirty="0"/>
              <a:t> συστήματος.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469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Σιδηροβλάστες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err="1"/>
              <a:t>Ερυθροβλάστες</a:t>
            </a:r>
            <a:r>
              <a:rPr lang="el-GR" dirty="0"/>
              <a:t> με κοκκία </a:t>
            </a:r>
            <a:r>
              <a:rPr lang="el-GR" dirty="0" err="1"/>
              <a:t>αιμοσιδηρίνης</a:t>
            </a:r>
            <a:r>
              <a:rPr lang="el-GR" dirty="0"/>
              <a:t> (μέχρι 5)</a:t>
            </a:r>
          </a:p>
          <a:p>
            <a:pPr marL="355600" indent="0">
              <a:spcBef>
                <a:spcPts val="300"/>
              </a:spcBef>
              <a:buNone/>
            </a:pPr>
            <a:r>
              <a:rPr lang="el-GR" dirty="0"/>
              <a:t>(φυσιολογικά στο 50% του συνολικού αριθμού των </a:t>
            </a:r>
            <a:r>
              <a:rPr lang="el-GR" dirty="0" err="1"/>
              <a:t>ερυθροβλαστών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Αύξηση του αριθμού των </a:t>
            </a:r>
            <a:r>
              <a:rPr lang="el-GR" dirty="0" err="1"/>
              <a:t>σιδηροβλαστών</a:t>
            </a:r>
            <a:r>
              <a:rPr lang="el-GR" dirty="0"/>
              <a:t> σε:</a:t>
            </a:r>
          </a:p>
          <a:p>
            <a:pPr lvl="1"/>
            <a:r>
              <a:rPr lang="el-GR" dirty="0"/>
              <a:t>Αιμολυτικές </a:t>
            </a:r>
            <a:r>
              <a:rPr lang="el-GR" dirty="0" smtClean="0"/>
              <a:t>αναιμίες.</a:t>
            </a:r>
            <a:endParaRPr lang="el-GR" dirty="0"/>
          </a:p>
          <a:p>
            <a:pPr lvl="1"/>
            <a:r>
              <a:rPr lang="el-GR" dirty="0" err="1"/>
              <a:t>Μεγαλοβλαστικές</a:t>
            </a:r>
            <a:r>
              <a:rPr lang="el-GR" dirty="0"/>
              <a:t> </a:t>
            </a:r>
            <a:r>
              <a:rPr lang="el-GR" dirty="0" smtClean="0"/>
              <a:t>αναιμίες.</a:t>
            </a:r>
            <a:endParaRPr lang="el-GR" dirty="0"/>
          </a:p>
          <a:p>
            <a:pPr lvl="1"/>
            <a:r>
              <a:rPr lang="el-GR" dirty="0"/>
              <a:t>Κληρονομική </a:t>
            </a:r>
            <a:r>
              <a:rPr lang="el-GR" dirty="0" err="1" smtClean="0"/>
              <a:t>αιμοχρωμάτωση</a:t>
            </a:r>
            <a:r>
              <a:rPr lang="el-GR" dirty="0" smtClean="0"/>
              <a:t>.</a:t>
            </a:r>
            <a:endParaRPr lang="el-GR" dirty="0"/>
          </a:p>
          <a:p>
            <a:pPr lvl="1"/>
            <a:r>
              <a:rPr lang="el-GR" dirty="0" err="1" smtClean="0"/>
              <a:t>Αιμοσιδηρώσεις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Απουσία </a:t>
            </a:r>
            <a:r>
              <a:rPr lang="el-GR" dirty="0" err="1"/>
              <a:t>σιδηροβλαστών</a:t>
            </a:r>
            <a:r>
              <a:rPr lang="el-GR" dirty="0"/>
              <a:t> στο μυελό σημαίνει έλλειψη σιδήρου (σιδηροπενία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519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Δακτυλιοειδείς </a:t>
            </a:r>
            <a:r>
              <a:rPr lang="el-GR" dirty="0" err="1"/>
              <a:t>σιδηροβλάστες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Κυανοπράσινα </a:t>
            </a:r>
            <a:r>
              <a:rPr lang="el-GR" dirty="0"/>
              <a:t>αθροίσματα μιτοχονδρίων (που είναι «φορτωμένα» με σίδηρο) γύρω από τον πυρήνα των </a:t>
            </a:r>
            <a:r>
              <a:rPr lang="el-GR" dirty="0" err="1"/>
              <a:t>ερυθροβλαστών</a:t>
            </a:r>
            <a:r>
              <a:rPr lang="el-GR" dirty="0"/>
              <a:t> σαν </a:t>
            </a:r>
            <a:r>
              <a:rPr lang="el-GR" dirty="0" smtClean="0"/>
              <a:t>δακτυλίδι.</a:t>
            </a:r>
            <a:endParaRPr lang="el-GR" dirty="0"/>
          </a:p>
          <a:p>
            <a:r>
              <a:rPr lang="el-GR" dirty="0"/>
              <a:t>Παρατηρούνται σε:</a:t>
            </a:r>
          </a:p>
          <a:p>
            <a:pPr lvl="1"/>
            <a:r>
              <a:rPr lang="el-GR" dirty="0" err="1"/>
              <a:t>Μυελοδυσπλαστικά</a:t>
            </a:r>
            <a:r>
              <a:rPr lang="el-GR" dirty="0"/>
              <a:t> </a:t>
            </a:r>
            <a:r>
              <a:rPr lang="el-GR" dirty="0" smtClean="0"/>
              <a:t>σύνδρομα.</a:t>
            </a:r>
            <a:endParaRPr lang="el-GR" dirty="0"/>
          </a:p>
          <a:p>
            <a:pPr lvl="1"/>
            <a:r>
              <a:rPr lang="el-GR" dirty="0" err="1"/>
              <a:t>Σιδηροβλαστική</a:t>
            </a:r>
            <a:r>
              <a:rPr lang="el-GR" dirty="0"/>
              <a:t> </a:t>
            </a:r>
            <a:r>
              <a:rPr lang="el-GR" dirty="0" smtClean="0"/>
              <a:t>αναιμία.</a:t>
            </a:r>
            <a:endParaRPr lang="el-GR" dirty="0"/>
          </a:p>
          <a:p>
            <a:pPr lvl="1"/>
            <a:r>
              <a:rPr lang="el-GR" dirty="0" smtClean="0"/>
              <a:t>Αλκοολισμό.</a:t>
            </a:r>
            <a:endParaRPr lang="el-GR" dirty="0"/>
          </a:p>
          <a:p>
            <a:pPr lvl="1"/>
            <a:r>
              <a:rPr lang="el-GR" dirty="0" smtClean="0"/>
              <a:t>Μολυβδίαση.</a:t>
            </a:r>
            <a:endParaRPr lang="el-GR" dirty="0"/>
          </a:p>
          <a:p>
            <a:pPr lvl="1"/>
            <a:r>
              <a:rPr lang="el-GR" dirty="0"/>
              <a:t>Λήψη ορισμένων </a:t>
            </a:r>
            <a:r>
              <a:rPr lang="el-GR" dirty="0" smtClean="0"/>
              <a:t>φαρμάκων.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67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Ορθοχρωματικός (ή </a:t>
            </a:r>
            <a:r>
              <a:rPr lang="el-GR" dirty="0" err="1"/>
              <a:t>ορθοχρωματόφιλος</a:t>
            </a:r>
            <a:r>
              <a:rPr lang="el-GR" dirty="0"/>
              <a:t>) </a:t>
            </a:r>
            <a:r>
              <a:rPr lang="el-GR" dirty="0" err="1"/>
              <a:t>ερυθροβλάστης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1026" name="Picture 2" descr="File:Metarubricy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844824"/>
            <a:ext cx="5076825" cy="39719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616250" y="6093296"/>
            <a:ext cx="6018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Metarubricyte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User:Bobjgalindo"/>
              </a:rPr>
              <a:t>Bobjgalindo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461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33</TotalTime>
  <Words>823</Words>
  <Application>Microsoft Office PowerPoint</Application>
  <PresentationFormat>Προβολή στην οθόνη (4:3)</PresentationFormat>
  <Paragraphs>109</Paragraphs>
  <Slides>14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16" baseType="lpstr">
      <vt:lpstr>OC_template_updated</vt:lpstr>
      <vt:lpstr>1_OC_template_updated</vt:lpstr>
      <vt:lpstr>Αιματολογία ΙΙ (E)</vt:lpstr>
      <vt:lpstr>Υλικά </vt:lpstr>
      <vt:lpstr>Τεχνική</vt:lpstr>
      <vt:lpstr>Χρώση σιδήρου</vt:lpstr>
      <vt:lpstr>Σιδηροβλάστες</vt:lpstr>
      <vt:lpstr>Δακτυλιοειδείς σιδηροβλάστες</vt:lpstr>
      <vt:lpstr>Ορθοχρωματικός (ή ορθοχρωματόφιλος) ερυθροβλάστης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 - E</dc:title>
  <dc:creator>opencourses@teiath.gr</dc:creator>
  <cp:lastModifiedBy>fkaram2</cp:lastModifiedBy>
  <cp:revision>9</cp:revision>
  <dcterms:created xsi:type="dcterms:W3CDTF">2014-11-04T11:11:50Z</dcterms:created>
  <dcterms:modified xsi:type="dcterms:W3CDTF">2015-03-02T08:05:00Z</dcterms:modified>
</cp:coreProperties>
</file>