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7"/>
  </p:notesMasterIdLst>
  <p:handoutMasterIdLst>
    <p:handoutMasterId r:id="rId68"/>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257" r:id="rId60"/>
    <p:sldId id="262" r:id="rId61"/>
    <p:sldId id="264" r:id="rId62"/>
    <p:sldId id="324" r:id="rId63"/>
    <p:sldId id="325" r:id="rId64"/>
    <p:sldId id="266" r:id="rId65"/>
    <p:sldId id="261" r:id="rId66"/>
  </p:sldIdLst>
  <p:sldSz cx="9144000" cy="6858000" type="screen4x3"/>
  <p:notesSz cx="7104063" cy="10234613"/>
  <p:custDataLst>
    <p:tags r:id="rId6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solidFill>
                  <a:srgbClr val="000000"/>
                </a:solidFill>
              </a:defRPr>
            </a:lvl1pPr>
          </a:lstStyle>
          <a:p>
            <a:pPr lvl="0"/>
            <a:r>
              <a:rPr lang="el-GR"/>
              <a:t>Στυλ κύριου τίτλου</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l-GR"/>
              <a:t>Στυλ κύριου υπότιτλου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61E42C42-F719-4DA8-A3BC-EE1508D1E8AD}" type="slidenum">
              <a:rPr/>
              <a:pPr/>
              <a:t>‹#›</a:t>
            </a:fld>
            <a:endParaRPr dirty="0"/>
          </a:p>
        </p:txBody>
      </p:sp>
    </p:spTree>
    <p:extLst>
      <p:ext uri="{BB962C8B-B14F-4D97-AF65-F5344CB8AC3E}">
        <p14:creationId xmlns:p14="http://schemas.microsoft.com/office/powerpoint/2010/main" val="302224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1194787D-4CF8-44AA-B1F8-6E61DB761492}" type="slidenum">
              <a:rPr/>
              <a:pPr/>
              <a:t>‹#›</a:t>
            </a:fld>
            <a:endParaRPr dirty="0"/>
          </a:p>
        </p:txBody>
      </p:sp>
    </p:spTree>
    <p:extLst>
      <p:ext uri="{BB962C8B-B14F-4D97-AF65-F5344CB8AC3E}">
        <p14:creationId xmlns:p14="http://schemas.microsoft.com/office/powerpoint/2010/main" val="255136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cap="all">
                <a:solidFill>
                  <a:srgbClr val="000000"/>
                </a:solidFill>
              </a:defRPr>
            </a:lvl1pPr>
          </a:lstStyle>
          <a:p>
            <a:pPr lvl="0"/>
            <a:r>
              <a:rPr lang="el-GR"/>
              <a:t>Στυλ κύριου τίτλου</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l-GR"/>
              <a:t>Στυλ υποδείγματος κειμένου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504C0844-3360-48E6-A916-6AD0CCAC49C9}" type="slidenum">
              <a:rPr/>
              <a:pPr/>
              <a:t>‹#›</a:t>
            </a:fld>
            <a:endParaRPr dirty="0"/>
          </a:p>
        </p:txBody>
      </p:sp>
    </p:spTree>
    <p:extLst>
      <p:ext uri="{BB962C8B-B14F-4D97-AF65-F5344CB8AC3E}">
        <p14:creationId xmlns:p14="http://schemas.microsoft.com/office/powerpoint/2010/main" val="199163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a:xfrm>
            <a:off x="457200"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Content Placeholder 3"/>
          <p:cNvSpPr txBox="1">
            <a:spLocks noGrp="1"/>
          </p:cNvSpPr>
          <p:nvPr>
            <p:ph idx="2"/>
          </p:nvPr>
        </p:nvSpPr>
        <p:spPr>
          <a:xfrm>
            <a:off x="4648196"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BFD48A30-48B4-4758-B83B-1B7AE6D878CC}" type="slidenum">
              <a:rPr/>
              <a:pPr/>
              <a:t>‹#›</a:t>
            </a:fld>
            <a:endParaRPr dirty="0"/>
          </a:p>
        </p:txBody>
      </p:sp>
    </p:spTree>
    <p:extLst>
      <p:ext uri="{BB962C8B-B14F-4D97-AF65-F5344CB8AC3E}">
        <p14:creationId xmlns:p14="http://schemas.microsoft.com/office/powerpoint/2010/main" val="84997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Text Placeholder 2"/>
          <p:cNvSpPr txBox="1">
            <a:spLocks noGrp="1"/>
          </p:cNvSpPr>
          <p:nvPr>
            <p:ph type="body" idx="1"/>
          </p:nvPr>
        </p:nvSpPr>
        <p:spPr>
          <a:xfrm>
            <a:off x="457200" y="1196748"/>
            <a:ext cx="4040184" cy="978124"/>
          </a:xfrm>
        </p:spPr>
        <p:txBody>
          <a:bodyPr anchor="b"/>
          <a:lstStyle>
            <a:lvl1pPr marL="0" indent="0">
              <a:buNone/>
              <a:defRPr b="1"/>
            </a:lvl1pPr>
          </a:lstStyle>
          <a:p>
            <a:pPr lvl="0"/>
            <a:r>
              <a:rPr lang="el-GR"/>
              <a:t>Στυλ υποδείγματος κειμένου</a:t>
            </a:r>
          </a:p>
        </p:txBody>
      </p:sp>
      <p:sp>
        <p:nvSpPr>
          <p:cNvPr id="4" name="Content Placeholder 3"/>
          <p:cNvSpPr txBox="1">
            <a:spLocks noGrp="1"/>
          </p:cNvSpPr>
          <p:nvPr>
            <p:ph idx="2"/>
          </p:nvPr>
        </p:nvSpPr>
        <p:spPr>
          <a:xfrm>
            <a:off x="457200" y="2174872"/>
            <a:ext cx="4040184"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txBox="1">
            <a:spLocks noGrp="1"/>
          </p:cNvSpPr>
          <p:nvPr>
            <p:ph type="body" idx="3"/>
          </p:nvPr>
        </p:nvSpPr>
        <p:spPr>
          <a:xfrm>
            <a:off x="4645023" y="1196748"/>
            <a:ext cx="4041776" cy="978124"/>
          </a:xfrm>
        </p:spPr>
        <p:txBody>
          <a:bodyPr anchor="b"/>
          <a:lstStyle>
            <a:lvl1pPr marL="0" indent="0">
              <a:buNone/>
              <a:defRPr b="1"/>
            </a:lvl1pPr>
          </a:lstStyle>
          <a:p>
            <a:pPr lvl="0"/>
            <a:r>
              <a:rPr lang="el-GR"/>
              <a:t>Στυλ υποδείγματος κειμένου</a:t>
            </a:r>
          </a:p>
        </p:txBody>
      </p:sp>
      <p:sp>
        <p:nvSpPr>
          <p:cNvPr id="6" name="Content Placeholder 5"/>
          <p:cNvSpPr txBox="1">
            <a:spLocks noGrp="1"/>
          </p:cNvSpPr>
          <p:nvPr>
            <p:ph idx="4"/>
          </p:nvPr>
        </p:nvSpPr>
        <p:spPr>
          <a:xfrm>
            <a:off x="4645023" y="2174872"/>
            <a:ext cx="4041776"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6"/>
          <p:cNvSpPr txBox="1">
            <a:spLocks noGrp="1"/>
          </p:cNvSpPr>
          <p:nvPr>
            <p:ph type="dt" sz="half" idx="7"/>
          </p:nvPr>
        </p:nvSpPr>
        <p:spPr/>
        <p:txBody>
          <a:bodyPr/>
          <a:lstStyle>
            <a:lvl1pPr>
              <a:defRPr/>
            </a:lvl1pPr>
          </a:lstStyle>
          <a:p>
            <a:endParaRPr dirty="0"/>
          </a:p>
        </p:txBody>
      </p:sp>
      <p:sp>
        <p:nvSpPr>
          <p:cNvPr id="8" name="Footer Placeholder 7"/>
          <p:cNvSpPr txBox="1">
            <a:spLocks noGrp="1"/>
          </p:cNvSpPr>
          <p:nvPr>
            <p:ph type="ftr" sz="quarter" idx="9"/>
          </p:nvPr>
        </p:nvSpPr>
        <p:spPr/>
        <p:txBody>
          <a:bodyPr/>
          <a:lstStyle>
            <a:lvl1pPr>
              <a:defRPr/>
            </a:lvl1pPr>
          </a:lstStyle>
          <a:p>
            <a:endParaRPr dirty="0"/>
          </a:p>
        </p:txBody>
      </p:sp>
      <p:sp>
        <p:nvSpPr>
          <p:cNvPr id="9" name="Slide Number Placeholder 8"/>
          <p:cNvSpPr txBox="1">
            <a:spLocks noGrp="1"/>
          </p:cNvSpPr>
          <p:nvPr>
            <p:ph type="sldNum" sz="quarter" idx="8"/>
          </p:nvPr>
        </p:nvSpPr>
        <p:spPr/>
        <p:txBody>
          <a:bodyPr/>
          <a:lstStyle>
            <a:lvl1pPr>
              <a:defRPr/>
            </a:lvl1pPr>
          </a:lstStyle>
          <a:p>
            <a:fld id="{3AAF3C1C-68D7-4933-B490-1FCE3A4A2BD2}" type="slidenum">
              <a:rPr/>
              <a:pPr/>
              <a:t>‹#›</a:t>
            </a:fld>
            <a:endParaRPr dirty="0"/>
          </a:p>
        </p:txBody>
      </p:sp>
    </p:spTree>
    <p:extLst>
      <p:ext uri="{BB962C8B-B14F-4D97-AF65-F5344CB8AC3E}">
        <p14:creationId xmlns:p14="http://schemas.microsoft.com/office/powerpoint/2010/main" val="375818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907203"/>
          </a:xfrm>
        </p:spPr>
        <p:txBody>
          <a:bodyPr/>
          <a:lstStyle>
            <a:lvl1pPr>
              <a:defRPr/>
            </a:lvl1pPr>
          </a:lstStyle>
          <a:p>
            <a:pPr lvl="0"/>
            <a:r>
              <a:rPr lang="el-GR"/>
              <a:t>Στυλ κύριου τίτλου</a:t>
            </a:r>
          </a:p>
        </p:txBody>
      </p:sp>
      <p:sp>
        <p:nvSpPr>
          <p:cNvPr id="3" name="Date Placeholder 2"/>
          <p:cNvSpPr txBox="1">
            <a:spLocks noGrp="1"/>
          </p:cNvSpPr>
          <p:nvPr>
            <p:ph type="dt" sz="half" idx="7"/>
          </p:nvPr>
        </p:nvSpPr>
        <p:spPr/>
        <p:txBody>
          <a:bodyPr/>
          <a:lstStyle>
            <a:lvl1pPr>
              <a:defRPr/>
            </a:lvl1pPr>
          </a:lstStyle>
          <a:p>
            <a:endParaRPr dirty="0"/>
          </a:p>
        </p:txBody>
      </p:sp>
      <p:sp>
        <p:nvSpPr>
          <p:cNvPr id="4" name="Footer Placeholder 3"/>
          <p:cNvSpPr txBox="1">
            <a:spLocks noGrp="1"/>
          </p:cNvSpPr>
          <p:nvPr>
            <p:ph type="ftr" sz="quarter" idx="9"/>
          </p:nvPr>
        </p:nvSpPr>
        <p:spPr/>
        <p:txBody>
          <a:bodyPr/>
          <a:lstStyle>
            <a:lvl1pPr>
              <a:defRPr/>
            </a:lvl1pPr>
          </a:lstStyle>
          <a:p>
            <a:endParaRPr dirty="0"/>
          </a:p>
        </p:txBody>
      </p:sp>
      <p:sp>
        <p:nvSpPr>
          <p:cNvPr id="5" name="Slide Number Placeholder 4"/>
          <p:cNvSpPr txBox="1">
            <a:spLocks noGrp="1"/>
          </p:cNvSpPr>
          <p:nvPr>
            <p:ph type="sldNum" sz="quarter" idx="8"/>
          </p:nvPr>
        </p:nvSpPr>
        <p:spPr/>
        <p:txBody>
          <a:bodyPr/>
          <a:lstStyle>
            <a:lvl1pPr>
              <a:defRPr/>
            </a:lvl1pPr>
          </a:lstStyle>
          <a:p>
            <a:fld id="{C044EEE4-97D8-45AD-8407-9F64E2BF9374}" type="slidenum">
              <a:rPr/>
              <a:pPr/>
              <a:t>‹#›</a:t>
            </a:fld>
            <a:endParaRPr dirty="0"/>
          </a:p>
        </p:txBody>
      </p:sp>
    </p:spTree>
    <p:extLst>
      <p:ext uri="{BB962C8B-B14F-4D97-AF65-F5344CB8AC3E}">
        <p14:creationId xmlns:p14="http://schemas.microsoft.com/office/powerpoint/2010/main" val="129288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l-GR"/>
              <a:t>Στυλ κύριου τίτλου</a:t>
            </a:r>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a:lvl3pPr>
            <a:lvl4pPr>
              <a:spcBef>
                <a:spcPts val="500"/>
              </a:spcBef>
              <a:defRPr sz="2000"/>
            </a:lvl4pPr>
            <a:lvl5pPr>
              <a:spcBef>
                <a:spcPts val="500"/>
              </a:spcBef>
              <a:defRPr sz="20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2B9C956D-1C56-4DEC-941A-E70047989531}" type="slidenum">
              <a:rPr/>
              <a:pPr/>
              <a:t>‹#›</a:t>
            </a:fld>
            <a:endParaRPr dirty="0"/>
          </a:p>
        </p:txBody>
      </p:sp>
    </p:spTree>
    <p:extLst>
      <p:ext uri="{BB962C8B-B14F-4D97-AF65-F5344CB8AC3E}">
        <p14:creationId xmlns:p14="http://schemas.microsoft.com/office/powerpoint/2010/main" val="3639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l-GR"/>
              <a:t>Στυλ κύριου τίτλου</a:t>
            </a:r>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l-GR" dirty="0"/>
              <a:t>Κάντε κλικ στο εικονίδιο για να προσθέσετε εικόνα</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281A750B-29E1-4AB0-B339-06664D4CF459}" type="slidenum">
              <a:rPr/>
              <a:pPr/>
              <a:t>‹#›</a:t>
            </a:fld>
            <a:endParaRPr dirty="0"/>
          </a:p>
        </p:txBody>
      </p:sp>
    </p:spTree>
    <p:extLst>
      <p:ext uri="{BB962C8B-B14F-4D97-AF65-F5344CB8AC3E}">
        <p14:creationId xmlns:p14="http://schemas.microsoft.com/office/powerpoint/2010/main" val="8184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41032765-600F-4CD1-928E-3780D166CACD}" type="slidenum">
              <a:rPr/>
              <a:pPr/>
              <a:t>‹#›</a:t>
            </a:fld>
            <a:endParaRPr dirty="0"/>
          </a:p>
        </p:txBody>
      </p:sp>
    </p:spTree>
    <p:extLst>
      <p:ext uri="{BB962C8B-B14F-4D97-AF65-F5344CB8AC3E}">
        <p14:creationId xmlns:p14="http://schemas.microsoft.com/office/powerpoint/2010/main" val="331586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ABD916DE-D310-4A58-812B-E8906127D77B}" type="slidenum">
              <a:rPr/>
              <a:pPr/>
              <a:t>‹#›</a:t>
            </a:fld>
            <a:endParaRPr dirty="0"/>
          </a:p>
        </p:txBody>
      </p:sp>
    </p:spTree>
    <p:extLst>
      <p:ext uri="{BB962C8B-B14F-4D97-AF65-F5344CB8AC3E}">
        <p14:creationId xmlns:p14="http://schemas.microsoft.com/office/powerpoint/2010/main" val="323627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67541" y="116631"/>
            <a:ext cx="8229600" cy="908721"/>
          </a:xfrm>
          <a:prstGeom prst="rect">
            <a:avLst/>
          </a:prstGeom>
          <a:noFill/>
          <a:ln>
            <a:noFill/>
          </a:ln>
        </p:spPr>
        <p:txBody>
          <a:bodyPr vert="horz" wrap="square" lIns="91440" tIns="45720" rIns="91440" bIns="45720" anchor="ctr" anchorCtr="1" compatLnSpc="1"/>
          <a:lstStyle/>
          <a:p>
            <a:pPr lvl="0"/>
            <a:r>
              <a:rPr lang="el-GR"/>
              <a:t>Στυλ κύριου τίτλου</a:t>
            </a:r>
          </a:p>
        </p:txBody>
      </p:sp>
      <p:sp>
        <p:nvSpPr>
          <p:cNvPr id="3" name="Text Placeholder 2"/>
          <p:cNvSpPr txBox="1">
            <a:spLocks noGrp="1"/>
          </p:cNvSpPr>
          <p:nvPr>
            <p:ph type="body" idx="1"/>
          </p:nvPr>
        </p:nvSpPr>
        <p:spPr>
          <a:xfrm>
            <a:off x="457200" y="1196748"/>
            <a:ext cx="8229600" cy="5040556"/>
          </a:xfrm>
          <a:prstGeom prst="rect">
            <a:avLst/>
          </a:prstGeom>
          <a:noFill/>
          <a:ln>
            <a:noFill/>
          </a:ln>
        </p:spPr>
        <p:txBody>
          <a:bodyPr vert="horz" wrap="square" lIns="91440" tIns="45720" rIns="91440" bIns="45720" anchor="t" anchorCtr="0" compatLnSpc="1"/>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rial"/>
              </a:defRPr>
            </a:lvl1pPr>
          </a:lstStyle>
          <a:p>
            <a:fld id="{09635612-8BED-4C0B-9BDB-85EBF02AC474}" type="slidenum">
              <a:rPr/>
              <a:pPr/>
              <a:t>‹#›</a:t>
            </a:fld>
            <a:endParaRPr dirty="0"/>
          </a:p>
        </p:txBody>
      </p:sp>
    </p:spTree>
    <p:extLst>
      <p:ext uri="{BB962C8B-B14F-4D97-AF65-F5344CB8AC3E}">
        <p14:creationId xmlns:p14="http://schemas.microsoft.com/office/powerpoint/2010/main" val="2925174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l-GR" sz="4000" b="1" i="0" u="none" strike="noStrike" kern="1200" cap="none" spc="0" baseline="0">
          <a:solidFill>
            <a:srgbClr val="002060"/>
          </a:solidFill>
          <a:uFillTx/>
          <a:latin typeface="Calibri"/>
        </a:defRPr>
      </a:lvl1pPr>
    </p:titleStyle>
    <p:bodyStyle>
      <a:lvl1pPr marL="342900" marR="0" lvl="0" indent="-3429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899592" y="2924944"/>
            <a:ext cx="7556376" cy="2038350"/>
          </a:xfrm>
        </p:spPr>
        <p:txBody>
          <a:bodyPr>
            <a:normAutofit fontScale="85000" lnSpcReduction="20000"/>
          </a:bodyPr>
          <a:lstStyle/>
          <a:p>
            <a:pPr lvl="0">
              <a:spcBef>
                <a:spcPts val="1200"/>
              </a:spcBef>
              <a:spcAft>
                <a:spcPts val="1200"/>
              </a:spcAft>
            </a:pPr>
            <a:r>
              <a:rPr lang="el-GR" sz="2800" b="1" dirty="0" smtClean="0"/>
              <a:t>Ενότητα 2</a:t>
            </a:r>
            <a:r>
              <a:rPr lang="el-GR" sz="2800" dirty="0" smtClean="0"/>
              <a:t>:</a:t>
            </a:r>
            <a:r>
              <a:rPr lang="en-US" sz="2800" dirty="0" smtClean="0"/>
              <a:t> </a:t>
            </a:r>
            <a:r>
              <a:rPr lang="el-GR" sz="2400" dirty="0" smtClean="0"/>
              <a:t>Γενική Φαρμακολογία</a:t>
            </a:r>
            <a:r>
              <a:rPr lang="en-US" sz="2400" dirty="0" smtClean="0"/>
              <a:t> (</a:t>
            </a:r>
            <a:r>
              <a:rPr lang="el-GR" sz="2400" dirty="0" smtClean="0"/>
              <a:t>β’ μέρος)</a:t>
            </a:r>
            <a:endParaRPr lang="en-US" sz="2400" dirty="0" smtClean="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Μεγάλος όγκος κατανομής</a:t>
            </a:r>
          </a:p>
        </p:txBody>
      </p:sp>
      <p:sp>
        <p:nvSpPr>
          <p:cNvPr id="3" name="Θέση περιεχομένου 2"/>
          <p:cNvSpPr txBox="1">
            <a:spLocks noGrp="1"/>
          </p:cNvSpPr>
          <p:nvPr>
            <p:ph idx="1"/>
          </p:nvPr>
        </p:nvSpPr>
        <p:spPr/>
        <p:txBody>
          <a:bodyPr/>
          <a:lstStyle/>
          <a:p>
            <a:pPr lvl="0"/>
            <a:r>
              <a:rPr lang="el-GR" dirty="0"/>
              <a:t>Αν το Vd είναι εξαιρετικά μεγάλο, τότε αυτό σημαίνει ότι το φάρμακο συγκεντρώνεται σε σημαντικά μεγάλο βαθμό σε κάποιο όργανο η διαμέρισμα του σώματος.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D532D83-1559-452D-9CAB-EA2705421C7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9</a:t>
            </a:fld>
            <a:endParaRPr lang="el-GR" sz="1200" dirty="0">
              <a:solidFill>
                <a:srgbClr val="000000"/>
              </a:solidFill>
              <a:latin typeface="Arial"/>
            </a:endParaRPr>
          </a:p>
        </p:txBody>
      </p:sp>
    </p:spTree>
    <p:extLst>
      <p:ext uri="{BB962C8B-B14F-4D97-AF65-F5344CB8AC3E}">
        <p14:creationId xmlns:p14="http://schemas.microsoft.com/office/powerpoint/2010/main" val="292250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στην διάθεση των φαρμάκων </a:t>
            </a:r>
            <a:r>
              <a:rPr lang="el-GR" sz="3200" b="0" dirty="0"/>
              <a:t>(1</a:t>
            </a:r>
            <a:r>
              <a:rPr lang="en-US" sz="3200" b="0" dirty="0"/>
              <a:t>/4)</a:t>
            </a:r>
            <a:r>
              <a:rPr lang="el-GR" sz="3200" b="0" dirty="0"/>
              <a:t> </a:t>
            </a:r>
          </a:p>
        </p:txBody>
      </p:sp>
      <p:sp>
        <p:nvSpPr>
          <p:cNvPr id="3" name="Θέση περιεχομένου 2"/>
          <p:cNvSpPr txBox="1">
            <a:spLocks noGrp="1"/>
          </p:cNvSpPr>
          <p:nvPr>
            <p:ph idx="1"/>
          </p:nvPr>
        </p:nvSpPr>
        <p:spPr/>
        <p:txBody>
          <a:bodyPr/>
          <a:lstStyle/>
          <a:p>
            <a:pPr marL="0" lvl="0" indent="0">
              <a:buNone/>
            </a:pPr>
            <a:r>
              <a:rPr lang="el-GR" dirty="0"/>
              <a:t>Κανονικά τα φάρμακα φτάνουν στα όργανα στόχους μέσω του </a:t>
            </a:r>
            <a:r>
              <a:rPr lang="el-GR" b="1" dirty="0"/>
              <a:t>αίματος </a:t>
            </a:r>
            <a:r>
              <a:rPr lang="el-GR" dirty="0"/>
              <a:t>και συνηθέστατα μέσω της </a:t>
            </a:r>
            <a:r>
              <a:rPr lang="el-GR" b="1" dirty="0"/>
              <a:t>φλεβικής κυκλοφορίας.  </a:t>
            </a:r>
          </a:p>
          <a:p>
            <a:pPr lvl="0"/>
            <a:r>
              <a:rPr lang="el-GR" dirty="0"/>
              <a:t>Τόσο η ενδοφλέβια, η ενδομυική και η υποδόρια χορήγηση συνεπάγεται τραυματισμό του δέρματος.  Γι’ αυτό </a:t>
            </a:r>
            <a:r>
              <a:rPr lang="el-GR" b="1" dirty="0"/>
              <a:t>η απλούστερη </a:t>
            </a:r>
            <a:r>
              <a:rPr lang="el-GR" dirty="0"/>
              <a:t>οδός χορήγησης είναι από του </a:t>
            </a:r>
            <a:r>
              <a:rPr lang="el-GR" b="1" dirty="0"/>
              <a:t>στόματος (per os), </a:t>
            </a:r>
            <a:r>
              <a:rPr lang="el-GR" dirty="0"/>
              <a:t>όπου η είσοδος του φαρμάκου στο αίμα θα γίνει </a:t>
            </a:r>
            <a:r>
              <a:rPr lang="el-GR" b="1" dirty="0"/>
              <a:t>μέσω του γαστρικού βλεννογόνου.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305B56D-02A6-4D2C-A121-8D29EF7E857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10</a:t>
            </a:fld>
            <a:endParaRPr lang="el-GR" sz="1200" dirty="0">
              <a:solidFill>
                <a:srgbClr val="000000"/>
              </a:solidFill>
              <a:latin typeface="Arial"/>
            </a:endParaRPr>
          </a:p>
        </p:txBody>
      </p:sp>
    </p:spTree>
    <p:extLst>
      <p:ext uri="{BB962C8B-B14F-4D97-AF65-F5344CB8AC3E}">
        <p14:creationId xmlns:p14="http://schemas.microsoft.com/office/powerpoint/2010/main" val="204643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στην διάθεση των φαρμάκων </a:t>
            </a:r>
            <a:r>
              <a:rPr lang="el-GR" sz="3200" b="0" dirty="0"/>
              <a:t>(</a:t>
            </a:r>
            <a:r>
              <a:rPr lang="en-US" sz="3200" b="0" dirty="0"/>
              <a:t>2/4)</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Το </a:t>
            </a:r>
            <a:r>
              <a:rPr lang="el-GR" b="1" dirty="0"/>
              <a:t>μειονέκτημα της per os χορήγησης είναι ότι έτσι τα φάρμακα περνούν από την ηπατική κυκλοφορία </a:t>
            </a:r>
            <a:r>
              <a:rPr lang="el-GR" dirty="0"/>
              <a:t>όπου είτε μεταβολίζονται είτε απενεργοποιούνται.  Ακόμα και από του ορθού να χορηγηθούν, τουλάχιστον ένα κλάσμα εισέρχεται στην κυκλοφορία μέσω της πυλαίας φλέβας.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EDDE06E-CA4B-4C24-8378-538BAB3F0B6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11</a:t>
            </a:fld>
            <a:endParaRPr lang="el-GR" sz="1200" dirty="0">
              <a:solidFill>
                <a:srgbClr val="000000"/>
              </a:solidFill>
              <a:latin typeface="Arial"/>
            </a:endParaRPr>
          </a:p>
        </p:txBody>
      </p:sp>
    </p:spTree>
    <p:extLst>
      <p:ext uri="{BB962C8B-B14F-4D97-AF65-F5344CB8AC3E}">
        <p14:creationId xmlns:p14="http://schemas.microsoft.com/office/powerpoint/2010/main" val="4994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στην διάθεση των φαρμάκων </a:t>
            </a:r>
            <a:r>
              <a:rPr lang="el-GR" sz="3200" b="0" dirty="0"/>
              <a:t>(</a:t>
            </a:r>
            <a:r>
              <a:rPr lang="en-US" sz="3200" b="0" dirty="0"/>
              <a:t>3/4)</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Το πέρασμα από το ήπαρ αποφεύγεται μόνον όταν η απορρόφηση γίνει υπογλώσσια η από τον βλεννογόνο του στόματος, επειδή το φλεβικό αίμα του στόματος διοχετεύεται κατ’ ευθείαν στην άνω κοίλη φλέβα.  Το ίδιο ισχύει και με την εισπνοή.  Τόσο η στοματική, η υπογλώσσια και η εισπνοή είναι οδοί όπου το φάρμακο συχνά χρειάζεται να δράσει τοπικά και έτσι χρησιμοποιούνται σε ιδιαίτερες περιπτώσεις.  Το αυτό ισχύει και με την διαδερμική οδό.</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40E2247-4758-4CD2-8D5F-22B4274E60E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12</a:t>
            </a:fld>
            <a:endParaRPr lang="el-GR" sz="1200" dirty="0">
              <a:solidFill>
                <a:srgbClr val="000000"/>
              </a:solidFill>
              <a:latin typeface="Arial"/>
            </a:endParaRPr>
          </a:p>
        </p:txBody>
      </p:sp>
    </p:spTree>
    <p:extLst>
      <p:ext uri="{BB962C8B-B14F-4D97-AF65-F5344CB8AC3E}">
        <p14:creationId xmlns:p14="http://schemas.microsoft.com/office/powerpoint/2010/main" val="67870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στην διάθεση των φαρμάκων </a:t>
            </a:r>
            <a:r>
              <a:rPr lang="el-GR" sz="3200" b="0" dirty="0"/>
              <a:t>(</a:t>
            </a:r>
            <a:r>
              <a:rPr lang="en-US" sz="3200" b="0" dirty="0"/>
              <a:t>4/4)</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b="1" dirty="0"/>
              <a:t>Η ταχύτης της απορρόφησης </a:t>
            </a:r>
            <a:r>
              <a:rPr lang="el-GR" dirty="0"/>
              <a:t>ενός φαρμάκου εξαρτάται από </a:t>
            </a:r>
            <a:r>
              <a:rPr lang="el-GR" b="1" dirty="0"/>
              <a:t>την οδό και την μέθοδο </a:t>
            </a:r>
            <a:r>
              <a:rPr lang="el-GR" dirty="0"/>
              <a:t>χορήγησης.</a:t>
            </a:r>
          </a:p>
          <a:p>
            <a:pPr lvl="0"/>
            <a:r>
              <a:rPr lang="el-GR" dirty="0"/>
              <a:t>Είναι η ταχύτερη όταν το φάρμακο δίδεται ενδοφλέβια και η βραδύτερη όταν δίδεται υποδόρια.  Όταν δίδεται υπογλώσσια είναι πολύ ταχύτερη της παραδοσιακής per os.</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BADA3AB-22EE-4A39-87EF-C21EB3D2009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13</a:t>
            </a:fld>
            <a:endParaRPr lang="el-GR" sz="1200" dirty="0">
              <a:solidFill>
                <a:srgbClr val="000000"/>
              </a:solidFill>
              <a:latin typeface="Arial"/>
            </a:endParaRPr>
          </a:p>
        </p:txBody>
      </p:sp>
    </p:spTree>
    <p:extLst>
      <p:ext uri="{BB962C8B-B14F-4D97-AF65-F5344CB8AC3E}">
        <p14:creationId xmlns:p14="http://schemas.microsoft.com/office/powerpoint/2010/main" val="349304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πρωτεΐνες του πλάσματος </a:t>
            </a:r>
            <a:r>
              <a:rPr lang="el-GR" sz="3200" b="0" dirty="0"/>
              <a:t>(1</a:t>
            </a:r>
            <a:r>
              <a:rPr lang="en-US" sz="3200" b="0" dirty="0"/>
              <a:t>/6)</a:t>
            </a:r>
            <a:r>
              <a:rPr lang="el-GR" sz="3200" b="0" dirty="0"/>
              <a:t> </a:t>
            </a:r>
          </a:p>
        </p:txBody>
      </p:sp>
      <p:sp>
        <p:nvSpPr>
          <p:cNvPr id="3" name="Θέση περιεχομένου 2"/>
          <p:cNvSpPr txBox="1">
            <a:spLocks noGrp="1"/>
          </p:cNvSpPr>
          <p:nvPr>
            <p:ph idx="1"/>
          </p:nvPr>
        </p:nvSpPr>
        <p:spPr/>
        <p:txBody>
          <a:bodyPr/>
          <a:lstStyle/>
          <a:p>
            <a:pPr marL="0" lvl="0" indent="0">
              <a:buNone/>
            </a:pPr>
            <a:r>
              <a:rPr lang="el-GR" dirty="0"/>
              <a:t>Όταν ένα φάρμακο εισέρχεται στο αίμα, είναι δυνατόν να συνδεθεί με </a:t>
            </a:r>
            <a:r>
              <a:rPr lang="el-GR" dirty="0" smtClean="0"/>
              <a:t>πρωτεΐνες </a:t>
            </a:r>
            <a:r>
              <a:rPr lang="el-GR" dirty="0"/>
              <a:t>του πλάσματος και να δημιουργήσει συμπλέγματα «</a:t>
            </a:r>
            <a:r>
              <a:rPr lang="el-GR" dirty="0" smtClean="0"/>
              <a:t>φαρμάκων-πρωτεϊνών</a:t>
            </a:r>
            <a:r>
              <a:rPr lang="el-GR" dirty="0"/>
              <a:t>».</a:t>
            </a:r>
          </a:p>
          <a:p>
            <a:pPr lvl="0"/>
            <a:r>
              <a:rPr lang="el-GR" dirty="0"/>
              <a:t>Κυρίως τα φάρμακα δεσμεύονται από την λευκωματίνη (αλβουμίνη), β-σφαιρίνες και από όξινες </a:t>
            </a:r>
            <a:r>
              <a:rPr lang="el-GR" dirty="0" smtClean="0"/>
              <a:t>γλυκοπρωτεΐνες.  </a:t>
            </a:r>
            <a:r>
              <a:rPr lang="el-GR" dirty="0"/>
              <a:t>Υπάρχουν και πιο ειδικές πρωτεΐνες (τρανσκορτίνη, τρανσφερίνη, TBG).</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6DC9425-DCC7-4A9E-A19B-3D35C32A5C3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14</a:t>
            </a:fld>
            <a:endParaRPr lang="el-GR" sz="1200" dirty="0">
              <a:solidFill>
                <a:srgbClr val="000000"/>
              </a:solidFill>
              <a:latin typeface="Arial"/>
            </a:endParaRPr>
          </a:p>
        </p:txBody>
      </p:sp>
    </p:spTree>
    <p:extLst>
      <p:ext uri="{BB962C8B-B14F-4D97-AF65-F5344CB8AC3E}">
        <p14:creationId xmlns:p14="http://schemas.microsoft.com/office/powerpoint/2010/main" val="259498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a:t>
            </a:r>
            <a:r>
              <a:rPr lang="el-GR" sz="3600" dirty="0" smtClean="0"/>
              <a:t>πρωτεΐνες </a:t>
            </a:r>
            <a:r>
              <a:rPr lang="el-GR" sz="3600" dirty="0"/>
              <a:t>του πλάσματος </a:t>
            </a:r>
            <a:r>
              <a:rPr lang="el-GR" sz="3200" b="0" dirty="0"/>
              <a:t>(</a:t>
            </a:r>
            <a:r>
              <a:rPr lang="en-US" sz="3200" b="0" dirty="0"/>
              <a:t>2/6)</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Ο βαθμός δέσμευσης φαρμάκου και </a:t>
            </a:r>
            <a:r>
              <a:rPr lang="el-GR" dirty="0" smtClean="0"/>
              <a:t>πρωτεϊνών </a:t>
            </a:r>
            <a:r>
              <a:rPr lang="el-GR" dirty="0"/>
              <a:t>πλάσματος εξαρτάται από την συγκέντρωση των δύο ουσιών και από την χημική συγγένεια του φαρμάκου για την δεδομένη </a:t>
            </a:r>
            <a:r>
              <a:rPr lang="el-GR" dirty="0" smtClean="0"/>
              <a:t>πρωτεΐνη.  </a:t>
            </a:r>
            <a:endParaRPr lang="el-GR" dirty="0"/>
          </a:p>
          <a:p>
            <a:pPr lvl="0"/>
            <a:r>
              <a:rPr lang="el-GR" dirty="0"/>
              <a:t>Η λευκωματίνη που έχει συγκέντρωση 4.6g/100ml (0.6 M), στο πλάσμα, έχει πολύ μεγάλη δεσμευτική ικανότητα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0240808-DCC5-4B31-BC89-486B7C0CD3C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15</a:t>
            </a:fld>
            <a:endParaRPr lang="el-GR" sz="1200" dirty="0">
              <a:solidFill>
                <a:srgbClr val="000000"/>
              </a:solidFill>
              <a:latin typeface="Arial"/>
            </a:endParaRPr>
          </a:p>
        </p:txBody>
      </p:sp>
    </p:spTree>
    <p:extLst>
      <p:ext uri="{BB962C8B-B14F-4D97-AF65-F5344CB8AC3E}">
        <p14:creationId xmlns:p14="http://schemas.microsoft.com/office/powerpoint/2010/main" val="410695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a:t>
            </a:r>
            <a:r>
              <a:rPr lang="el-GR" sz="3600" dirty="0" smtClean="0"/>
              <a:t>πρωτεΐνες </a:t>
            </a:r>
            <a:r>
              <a:rPr lang="el-GR" sz="3600" dirty="0"/>
              <a:t>του πλάσματος </a:t>
            </a:r>
            <a:r>
              <a:rPr lang="el-GR" sz="3200" b="0" dirty="0"/>
              <a:t>(</a:t>
            </a:r>
            <a:r>
              <a:rPr lang="en-US" sz="3200" b="0" dirty="0"/>
              <a:t>3/6)</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b="1" dirty="0"/>
              <a:t>Η λευκωματίνη </a:t>
            </a:r>
            <a:r>
              <a:rPr lang="el-GR" dirty="0"/>
              <a:t>έχει διαφορετικές θέσεις δέσμευσης για ανιονικές και κατιονικές ουσίες αλλά συμμετέχουν και δυνάμεις Van der Vaals.  </a:t>
            </a:r>
          </a:p>
          <a:p>
            <a:pPr lvl="0"/>
            <a:r>
              <a:rPr lang="el-GR" dirty="0"/>
              <a:t>Το μέγεθος της δέσμευσης σχετίζεται με την υδροφοβικότητα του φαρμάκου.</a:t>
            </a:r>
          </a:p>
          <a:p>
            <a:pPr lvl="0"/>
            <a:r>
              <a:rPr lang="el-GR" b="1" dirty="0"/>
              <a:t>Η δέσμευση φαρμάκων – </a:t>
            </a:r>
            <a:r>
              <a:rPr lang="el-GR" b="1" dirty="0" smtClean="0"/>
              <a:t>πρωτεϊνών </a:t>
            </a:r>
            <a:r>
              <a:rPr lang="el-GR" b="1" dirty="0"/>
              <a:t>είναι στιγμιαία και αναστρέψιμη.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F05DED2-A134-4C79-9D15-31AE9BED2C1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16</a:t>
            </a:fld>
            <a:endParaRPr lang="el-GR" sz="1200" dirty="0">
              <a:solidFill>
                <a:srgbClr val="000000"/>
              </a:solidFill>
              <a:latin typeface="Arial"/>
            </a:endParaRPr>
          </a:p>
        </p:txBody>
      </p:sp>
    </p:spTree>
    <p:extLst>
      <p:ext uri="{BB962C8B-B14F-4D97-AF65-F5344CB8AC3E}">
        <p14:creationId xmlns:p14="http://schemas.microsoft.com/office/powerpoint/2010/main" val="167789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a:t>
            </a:r>
            <a:r>
              <a:rPr lang="el-GR" sz="3600" dirty="0" smtClean="0"/>
              <a:t>πρωτεΐνες </a:t>
            </a:r>
            <a:r>
              <a:rPr lang="el-GR" sz="3600" dirty="0"/>
              <a:t>του πλάσματος </a:t>
            </a:r>
            <a:r>
              <a:rPr lang="el-GR" sz="3200" b="0" dirty="0"/>
              <a:t>(</a:t>
            </a:r>
            <a:r>
              <a:rPr lang="en-US" sz="3200" b="0" dirty="0"/>
              <a:t>4/6)</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Κάθε αλλαγή των συγκεντρώσεων, πχ αδεσμεύτου φαρμάκου, προκαλεί αναπροσαρμογή στο δεσμευμένο φάρμακο. </a:t>
            </a:r>
          </a:p>
          <a:p>
            <a:pPr lvl="0"/>
            <a:r>
              <a:rPr lang="el-GR" dirty="0"/>
              <a:t>Η δέσμευση φαρμάκου – </a:t>
            </a:r>
            <a:r>
              <a:rPr lang="el-GR" dirty="0" smtClean="0"/>
              <a:t>πρωτεϊνών </a:t>
            </a:r>
            <a:r>
              <a:rPr lang="el-GR" dirty="0"/>
              <a:t>είναι σημαντική, διότι καθορίζει και την ισχύ της δράσης του φαρμάκου καθώς και την α) μετατροπή (ήπαρ) και </a:t>
            </a:r>
            <a:r>
              <a:rPr lang="el-GR" dirty="0" smtClean="0"/>
              <a:t>β) αποβολή </a:t>
            </a:r>
            <a:r>
              <a:rPr lang="el-GR" dirty="0"/>
              <a:t>(νεφρά) του φαρμάκου.  </a:t>
            </a:r>
          </a:p>
          <a:p>
            <a:pPr lvl="0"/>
            <a:r>
              <a:rPr lang="el-GR" b="1" dirty="0"/>
              <a:t>Μόνο το ελεύθερο κλάσμα του φαρμάκου μεταβολίζεται στο ήπαρ και αποβάλλεται από τα νεφρά.</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88EC920-4263-4F8D-A292-A2C3EB53D74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17</a:t>
            </a:fld>
            <a:endParaRPr lang="el-GR" sz="1200" dirty="0">
              <a:solidFill>
                <a:srgbClr val="000000"/>
              </a:solidFill>
              <a:latin typeface="Arial"/>
            </a:endParaRPr>
          </a:p>
        </p:txBody>
      </p:sp>
    </p:spTree>
    <p:extLst>
      <p:ext uri="{BB962C8B-B14F-4D97-AF65-F5344CB8AC3E}">
        <p14:creationId xmlns:p14="http://schemas.microsoft.com/office/powerpoint/2010/main" val="292452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a:t>
            </a:r>
            <a:r>
              <a:rPr lang="el-GR" sz="3600" dirty="0" smtClean="0"/>
              <a:t>πρωτεΐνες </a:t>
            </a:r>
            <a:r>
              <a:rPr lang="el-GR" sz="3600" dirty="0"/>
              <a:t>του πλάσματος </a:t>
            </a:r>
            <a:r>
              <a:rPr lang="el-GR" sz="3200" b="0" dirty="0"/>
              <a:t>(</a:t>
            </a:r>
            <a:r>
              <a:rPr lang="en-US" sz="3200" b="0" dirty="0"/>
              <a:t>5/6)</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Όταν η συγκέντρωση του ελευθέρου (αδεσμεύτου φαρμάκου ελαττώνεται, τότε απελευθερώνεται νέο φάρμακο από το δεσμευμένο με τις </a:t>
            </a:r>
            <a:r>
              <a:rPr lang="el-GR" dirty="0" smtClean="0"/>
              <a:t>πρωτεΐνες </a:t>
            </a:r>
            <a:r>
              <a:rPr lang="el-GR" dirty="0" smtClean="0"/>
              <a:t>κλάσμα </a:t>
            </a:r>
            <a:r>
              <a:rPr lang="el-GR" dirty="0"/>
              <a:t>(depot phenomenon).</a:t>
            </a:r>
          </a:p>
          <a:p>
            <a:pPr lvl="0"/>
            <a:r>
              <a:rPr lang="el-GR" dirty="0"/>
              <a:t>Ένα άλλο φάρμακο που έχει χημική συγγένεια με μια </a:t>
            </a:r>
            <a:r>
              <a:rPr lang="el-GR" dirty="0" smtClean="0"/>
              <a:t>πρωτεΐνη, </a:t>
            </a:r>
            <a:r>
              <a:rPr lang="el-GR" dirty="0"/>
              <a:t>πχ λευκωματίνη, μπορεί να ανταγωνιστεί την δεσμευτική ικανότητα ενός άλλου.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58D8F11-3F22-4B48-86D8-2D2C01D574E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18</a:t>
            </a:fld>
            <a:endParaRPr lang="el-GR" sz="1200" dirty="0">
              <a:solidFill>
                <a:srgbClr val="000000"/>
              </a:solidFill>
              <a:latin typeface="Arial"/>
            </a:endParaRPr>
          </a:p>
        </p:txBody>
      </p:sp>
    </p:spTree>
    <p:extLst>
      <p:ext uri="{BB962C8B-B14F-4D97-AF65-F5344CB8AC3E}">
        <p14:creationId xmlns:p14="http://schemas.microsoft.com/office/powerpoint/2010/main" val="405572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Βιοδιαθεσιμότητα </a:t>
            </a:r>
            <a:r>
              <a:rPr lang="el-GR" dirty="0" smtClean="0"/>
              <a:t>φαρμάκου</a:t>
            </a:r>
            <a:endParaRPr lang="el-GR" dirty="0"/>
          </a:p>
        </p:txBody>
      </p:sp>
      <p:sp>
        <p:nvSpPr>
          <p:cNvPr id="3" name="Θέση περιεχομένου 2"/>
          <p:cNvSpPr txBox="1">
            <a:spLocks noGrp="1"/>
          </p:cNvSpPr>
          <p:nvPr>
            <p:ph idx="1"/>
          </p:nvPr>
        </p:nvSpPr>
        <p:spPr/>
        <p:txBody>
          <a:bodyPr/>
          <a:lstStyle/>
          <a:p>
            <a:pPr lvl="0"/>
            <a:r>
              <a:rPr lang="el-GR" dirty="0"/>
              <a:t>Είναι το μέγεθος της απορρόφησης ενός φαρμάκου μετά την χορήγησή του από άλλες οδούς πλην της ενδοφλέβιας.</a:t>
            </a:r>
          </a:p>
          <a:p>
            <a:pPr lvl="0"/>
            <a:r>
              <a:rPr lang="el-GR" dirty="0"/>
              <a:t>Η βιοδιαθεσιμότητα προσδιορίζεται από τα επίπεδα του φαρμάκου από μια οδό (per os) σε σύγκριση με τα επίπεδα πλάσματος μετά από IV χορήγηση.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2F2872E-AC56-4BA7-89BB-B8323EFD676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a:t>
            </a:fld>
            <a:endParaRPr lang="el-GR" sz="1200" dirty="0">
              <a:solidFill>
                <a:srgbClr val="000000"/>
              </a:solidFill>
              <a:latin typeface="Arial"/>
            </a:endParaRPr>
          </a:p>
        </p:txBody>
      </p:sp>
    </p:spTree>
    <p:extLst>
      <p:ext uri="{BB962C8B-B14F-4D97-AF65-F5344CB8AC3E}">
        <p14:creationId xmlns:p14="http://schemas.microsoft.com/office/powerpoint/2010/main" val="350871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Δέσμευση των φαρμάκων από τις </a:t>
            </a:r>
            <a:r>
              <a:rPr lang="el-GR" sz="3600" dirty="0" smtClean="0"/>
              <a:t>πρωτεΐνες </a:t>
            </a:r>
            <a:r>
              <a:rPr lang="el-GR" sz="3600" dirty="0"/>
              <a:t>του πλάσματος </a:t>
            </a:r>
            <a:r>
              <a:rPr lang="el-GR" sz="3200" b="0" dirty="0"/>
              <a:t>(</a:t>
            </a:r>
            <a:r>
              <a:rPr lang="en-US" sz="3200" b="0" dirty="0"/>
              <a:t>6/6)</a:t>
            </a:r>
            <a:r>
              <a:rPr lang="el-GR" sz="3200" b="0" dirty="0"/>
              <a:t> </a:t>
            </a:r>
            <a:endParaRPr lang="el-GR" sz="3600" dirty="0"/>
          </a:p>
        </p:txBody>
      </p:sp>
      <p:sp>
        <p:nvSpPr>
          <p:cNvPr id="3" name="Θέση περιεχομένου 2"/>
          <p:cNvSpPr txBox="1">
            <a:spLocks noGrp="1"/>
          </p:cNvSpPr>
          <p:nvPr>
            <p:ph idx="1"/>
          </p:nvPr>
        </p:nvSpPr>
        <p:spPr/>
        <p:txBody>
          <a:bodyPr/>
          <a:lstStyle/>
          <a:p>
            <a:pPr lvl="0"/>
            <a:r>
              <a:rPr lang="el-GR" dirty="0"/>
              <a:t>Όταν τα επίπεδα της λευκωματίνης αλλάζουν (πχ ηπατική νόσος, νεφρωσικό σύνδρομο), τότε αλλάζουν και τα φαρμακοκινητικά δεδομένα των φαρμάκων.</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6FEE7BA-B083-42B4-AD45-48AA61AF899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19</a:t>
            </a:fld>
            <a:endParaRPr lang="el-GR" sz="1200" dirty="0">
              <a:solidFill>
                <a:srgbClr val="000000"/>
              </a:solidFill>
              <a:latin typeface="Arial"/>
            </a:endParaRPr>
          </a:p>
        </p:txBody>
      </p:sp>
    </p:spTree>
    <p:extLst>
      <p:ext uri="{BB962C8B-B14F-4D97-AF65-F5344CB8AC3E}">
        <p14:creationId xmlns:p14="http://schemas.microsoft.com/office/powerpoint/2010/main" val="64537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Η επίδραση του ήπατος </a:t>
            </a:r>
            <a:r>
              <a:rPr lang="el-GR" sz="3200" b="0" dirty="0"/>
              <a:t>(1</a:t>
            </a:r>
            <a:r>
              <a:rPr lang="en-US" sz="3200" b="0" dirty="0"/>
              <a:t>/4)</a:t>
            </a:r>
            <a:r>
              <a:rPr lang="el-GR" sz="3200" b="0" dirty="0"/>
              <a:t> </a:t>
            </a:r>
          </a:p>
        </p:txBody>
      </p:sp>
      <p:sp>
        <p:nvSpPr>
          <p:cNvPr id="3" name="Θέση περιεχομένου 2"/>
          <p:cNvSpPr txBox="1">
            <a:spLocks noGrp="1"/>
          </p:cNvSpPr>
          <p:nvPr>
            <p:ph idx="1"/>
          </p:nvPr>
        </p:nvSpPr>
        <p:spPr/>
        <p:txBody>
          <a:bodyPr/>
          <a:lstStyle/>
          <a:p>
            <a:pPr lvl="0"/>
            <a:r>
              <a:rPr lang="el-GR" dirty="0"/>
              <a:t>Σημαντικότατο όργανο στον μεταβολισμό των φαρμάκων.</a:t>
            </a:r>
          </a:p>
          <a:p>
            <a:pPr lvl="0"/>
            <a:r>
              <a:rPr lang="el-GR" dirty="0"/>
              <a:t>Το ήπαρ έχει μεγάλη </a:t>
            </a:r>
            <a:r>
              <a:rPr lang="el-GR" b="1" dirty="0"/>
              <a:t>αιματική ροή </a:t>
            </a:r>
            <a:r>
              <a:rPr lang="el-GR" dirty="0"/>
              <a:t>αλλά και τα ενδοθηλιακά του κύτταρα διαθέτουν ιδιαίτερα μεγάλους </a:t>
            </a:r>
            <a:r>
              <a:rPr lang="el-GR" b="1" dirty="0"/>
              <a:t>πόρους.</a:t>
            </a:r>
            <a:r>
              <a:rPr lang="el-GR" dirty="0"/>
              <a:t>  </a:t>
            </a:r>
          </a:p>
          <a:p>
            <a:pPr lvl="0"/>
            <a:r>
              <a:rPr lang="el-GR" dirty="0"/>
              <a:t>Έτσι διευκολύνεται η επαφή του παρεγχύματος και των ουσιών.  </a:t>
            </a:r>
          </a:p>
          <a:p>
            <a:pPr lvl="0"/>
            <a:r>
              <a:rPr lang="el-GR" dirty="0"/>
              <a:t>Επιπλέον, το ηπατοκύτταρο έχει μεγάλο αριθμό </a:t>
            </a:r>
            <a:r>
              <a:rPr lang="el-GR" b="1" dirty="0"/>
              <a:t>ενζύμων</a:t>
            </a:r>
            <a:r>
              <a:rPr lang="el-GR" dirty="0"/>
              <a:t> που υπεισέρχονται σε μεταβολικές αντιδράσεις (κυρίως στα μιτοχόνδρια), αλλά και στο τραχύ (ΤΕΔ) και λείο ενδοπλασματικό δίκτυο (ΛΕΔ).</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857F059-9DD1-43EF-8EB1-F237404DE78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20</a:t>
            </a:fld>
            <a:endParaRPr lang="el-GR" sz="1200" dirty="0">
              <a:solidFill>
                <a:srgbClr val="000000"/>
              </a:solidFill>
              <a:latin typeface="Arial"/>
            </a:endParaRPr>
          </a:p>
        </p:txBody>
      </p:sp>
    </p:spTree>
    <p:extLst>
      <p:ext uri="{BB962C8B-B14F-4D97-AF65-F5344CB8AC3E}">
        <p14:creationId xmlns:p14="http://schemas.microsoft.com/office/powerpoint/2010/main" val="69353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Η επίδραση του ήπατος </a:t>
            </a:r>
            <a:r>
              <a:rPr lang="el-GR" sz="3200" b="0" dirty="0"/>
              <a:t>(</a:t>
            </a:r>
            <a:r>
              <a:rPr lang="en-US" sz="3200" b="0" dirty="0"/>
              <a:t>2/4)</a:t>
            </a:r>
            <a:r>
              <a:rPr lang="el-GR" sz="3200" b="0" dirty="0"/>
              <a:t> </a:t>
            </a:r>
            <a:endParaRPr lang="el-GR" dirty="0"/>
          </a:p>
        </p:txBody>
      </p:sp>
      <p:sp>
        <p:nvSpPr>
          <p:cNvPr id="3" name="Θέση περιεχομένου 2"/>
          <p:cNvSpPr txBox="1">
            <a:spLocks noGrp="1"/>
          </p:cNvSpPr>
          <p:nvPr>
            <p:ph idx="1"/>
          </p:nvPr>
        </p:nvSpPr>
        <p:spPr/>
        <p:txBody>
          <a:bodyPr/>
          <a:lstStyle/>
          <a:p>
            <a:pPr lvl="0"/>
            <a:r>
              <a:rPr lang="el-GR" dirty="0"/>
              <a:t>Τα ένζυμα του ΛΕΔ παίζουν σημαντικό ρόλο στον μεταβολισμό των φαρμάκων.  </a:t>
            </a:r>
          </a:p>
          <a:p>
            <a:pPr lvl="0"/>
            <a:r>
              <a:rPr lang="el-GR" dirty="0"/>
              <a:t>Τα ένζυμα είναι μεικτές </a:t>
            </a:r>
            <a:r>
              <a:rPr lang="el-GR" b="1" dirty="0"/>
              <a:t>υδροξυλάσες και οξειδάσες.  </a:t>
            </a:r>
          </a:p>
          <a:p>
            <a:pPr lvl="0"/>
            <a:r>
              <a:rPr lang="el-GR" dirty="0"/>
              <a:t>Σημαντικό στοιχείο αυτού του ενζυμικού συστήματος είναι το κυτόχρωμα P450 που στην οξειδωμένη του κατάσταση δεσμεύει τα φάρμακα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503E15A-EF2E-495D-9184-31C11E4E304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21</a:t>
            </a:fld>
            <a:endParaRPr lang="el-GR" sz="1200" dirty="0">
              <a:solidFill>
                <a:srgbClr val="000000"/>
              </a:solidFill>
              <a:latin typeface="Arial"/>
            </a:endParaRPr>
          </a:p>
        </p:txBody>
      </p:sp>
    </p:spTree>
    <p:extLst>
      <p:ext uri="{BB962C8B-B14F-4D97-AF65-F5344CB8AC3E}">
        <p14:creationId xmlns:p14="http://schemas.microsoft.com/office/powerpoint/2010/main" val="309737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Η επίδραση του ήπατος </a:t>
            </a:r>
            <a:r>
              <a:rPr lang="el-GR" sz="3200" b="0" dirty="0"/>
              <a:t>(</a:t>
            </a:r>
            <a:r>
              <a:rPr lang="en-US" sz="3200" b="0" dirty="0"/>
              <a:t>3/4)</a:t>
            </a:r>
            <a:r>
              <a:rPr lang="el-GR" sz="3200" b="0" dirty="0"/>
              <a:t> </a:t>
            </a:r>
            <a:endParaRPr lang="el-GR" dirty="0"/>
          </a:p>
        </p:txBody>
      </p:sp>
      <p:sp>
        <p:nvSpPr>
          <p:cNvPr id="3" name="Θέση περιεχομένου 2"/>
          <p:cNvSpPr txBox="1">
            <a:spLocks noGrp="1"/>
          </p:cNvSpPr>
          <p:nvPr>
            <p:ph idx="1"/>
          </p:nvPr>
        </p:nvSpPr>
        <p:spPr/>
        <p:txBody>
          <a:bodyPr/>
          <a:lstStyle/>
          <a:p>
            <a:pPr lvl="0"/>
            <a:r>
              <a:rPr lang="el-GR" dirty="0"/>
              <a:t>Τα </a:t>
            </a:r>
            <a:r>
              <a:rPr lang="el-GR" b="1" dirty="0"/>
              <a:t>λιποφιλικά </a:t>
            </a:r>
            <a:r>
              <a:rPr lang="el-GR" dirty="0"/>
              <a:t>φάρμακα προσλαμβάνονται πολύ ευκολότερα από τα ηπατοκύτταρα απ’ ότι τα υδρόφιλα, και έτσι οι λιπόφιλες ουσίες καταλήγουν πιο εύκολα στο ΛΕΔ.  </a:t>
            </a:r>
          </a:p>
          <a:p>
            <a:pPr lvl="0"/>
            <a:r>
              <a:rPr lang="el-GR" dirty="0"/>
              <a:t>Μερικές ουσίες/φάρμακα όταν χορηγηθούν, οδηγούν σε πολλαπλασιασμό των μεμβρανών του ΛΕΔ των ηπατοκυττάρων και </a:t>
            </a:r>
            <a:r>
              <a:rPr lang="el-GR" b="1" dirty="0"/>
              <a:t>ενεργοποίηση (induction) των ενζύμων </a:t>
            </a:r>
            <a:r>
              <a:rPr lang="el-GR" dirty="0"/>
              <a:t>(φαινοβαρβιτάλη, καρβαμαζεπίνη, ριφαμπικίνη).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4A7AA23-D05D-47FE-9515-8885A891EEF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22</a:t>
            </a:fld>
            <a:endParaRPr lang="el-GR" sz="1200" dirty="0">
              <a:solidFill>
                <a:srgbClr val="000000"/>
              </a:solidFill>
              <a:latin typeface="Arial"/>
            </a:endParaRPr>
          </a:p>
        </p:txBody>
      </p:sp>
    </p:spTree>
    <p:extLst>
      <p:ext uri="{BB962C8B-B14F-4D97-AF65-F5344CB8AC3E}">
        <p14:creationId xmlns:p14="http://schemas.microsoft.com/office/powerpoint/2010/main" val="73088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Η επίδραση του ήπατος </a:t>
            </a:r>
            <a:r>
              <a:rPr lang="el-GR" sz="3200" b="0" dirty="0"/>
              <a:t>(</a:t>
            </a:r>
            <a:r>
              <a:rPr lang="en-US" sz="3200" b="0" dirty="0"/>
              <a:t>4/4)</a:t>
            </a:r>
            <a:r>
              <a:rPr lang="el-GR" sz="3200" b="0" dirty="0"/>
              <a:t> </a:t>
            </a:r>
            <a:endParaRPr lang="el-GR" dirty="0"/>
          </a:p>
        </p:txBody>
      </p:sp>
      <p:sp>
        <p:nvSpPr>
          <p:cNvPr id="3" name="Θέση περιεχομένου 2"/>
          <p:cNvSpPr txBox="1">
            <a:spLocks noGrp="1"/>
          </p:cNvSpPr>
          <p:nvPr>
            <p:ph idx="1"/>
          </p:nvPr>
        </p:nvSpPr>
        <p:spPr/>
        <p:txBody>
          <a:bodyPr/>
          <a:lstStyle/>
          <a:p>
            <a:pPr lvl="0"/>
            <a:r>
              <a:rPr lang="el-GR" dirty="0"/>
              <a:t>Ενεργοποίηση των ενζύμων οδηγεί σε αυξημένο μεταβολισμό (biotransformation) των φαρμάκων.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2D65F45-5A65-4212-A22A-0B0E0C8B811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23</a:t>
            </a:fld>
            <a:endParaRPr lang="el-GR" sz="1200" dirty="0">
              <a:solidFill>
                <a:srgbClr val="000000"/>
              </a:solidFill>
              <a:latin typeface="Arial"/>
            </a:endParaRPr>
          </a:p>
        </p:txBody>
      </p:sp>
    </p:spTree>
    <p:extLst>
      <p:ext uri="{BB962C8B-B14F-4D97-AF65-F5344CB8AC3E}">
        <p14:creationId xmlns:p14="http://schemas.microsoft.com/office/powerpoint/2010/main" val="6301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Μεταβολισμός φαρμάκων </a:t>
            </a:r>
            <a:r>
              <a:rPr lang="el-GR" sz="3200" b="0" dirty="0"/>
              <a:t>(1</a:t>
            </a:r>
            <a:r>
              <a:rPr lang="en-US" sz="3200" b="0" dirty="0"/>
              <a:t>/</a:t>
            </a:r>
            <a:r>
              <a:rPr lang="el-GR" sz="3200" b="0" dirty="0"/>
              <a:t>4</a:t>
            </a:r>
            <a:r>
              <a:rPr lang="en-US" sz="3200" b="0" dirty="0"/>
              <a:t>)</a:t>
            </a:r>
            <a:r>
              <a:rPr lang="el-GR" sz="3200" b="0" dirty="0"/>
              <a:t> </a:t>
            </a:r>
          </a:p>
        </p:txBody>
      </p:sp>
      <p:sp>
        <p:nvSpPr>
          <p:cNvPr id="3" name="Θέση περιεχομένου 2"/>
          <p:cNvSpPr txBox="1">
            <a:spLocks noGrp="1"/>
          </p:cNvSpPr>
          <p:nvPr>
            <p:ph idx="1"/>
          </p:nvPr>
        </p:nvSpPr>
        <p:spPr/>
        <p:txBody>
          <a:bodyPr/>
          <a:lstStyle/>
          <a:p>
            <a:pPr lvl="0"/>
            <a:r>
              <a:rPr lang="el-GR" b="1" dirty="0"/>
              <a:t>Η χημική μετατροπή που υφίστανται στο σώμα τα φάρμακα καλείται μεταβολισμός.</a:t>
            </a:r>
          </a:p>
          <a:p>
            <a:pPr lvl="0"/>
            <a:r>
              <a:rPr lang="el-GR" dirty="0"/>
              <a:t>Συνήθως μεταβολιζόμενα τα φάρμακα, </a:t>
            </a:r>
            <a:r>
              <a:rPr lang="el-GR" b="1" dirty="0"/>
              <a:t>χάνουν μέρος της βιολογικής τους δραστηριότητας, ενώ ταυτόχρονα αυξάνεται η υδροφιλικότητά τους, </a:t>
            </a:r>
            <a:r>
              <a:rPr lang="el-GR" dirty="0"/>
              <a:t>και έτσι αποβάλλονται ευκολότερα από τα νεφρά.</a:t>
            </a:r>
          </a:p>
          <a:p>
            <a:pPr lvl="0"/>
            <a:r>
              <a:rPr lang="el-GR" dirty="0"/>
              <a:t>Όσο πιο γρήγορα αποβάλλεται ένα φάρμακο, τόσο πιο εύκολα μπορεί να επιτευχθεί η θεραπευτική του συγκέντρωση με ακρίβεια.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9EEAA5C-EC85-4808-BF5B-A81E71CDDCD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24</a:t>
            </a:fld>
            <a:endParaRPr lang="el-GR" sz="1200" dirty="0">
              <a:solidFill>
                <a:srgbClr val="000000"/>
              </a:solidFill>
              <a:latin typeface="Arial"/>
            </a:endParaRPr>
          </a:p>
        </p:txBody>
      </p:sp>
    </p:spTree>
    <p:extLst>
      <p:ext uri="{BB962C8B-B14F-4D97-AF65-F5344CB8AC3E}">
        <p14:creationId xmlns:p14="http://schemas.microsoft.com/office/powerpoint/2010/main" val="152392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Μεταβολισμός φαρμάκων </a:t>
            </a:r>
            <a:r>
              <a:rPr lang="el-GR" sz="3200" b="0" dirty="0"/>
              <a:t>(</a:t>
            </a:r>
            <a:r>
              <a:rPr lang="en-US" sz="3200" b="0" dirty="0"/>
              <a:t>2/</a:t>
            </a:r>
            <a:r>
              <a:rPr lang="el-GR" sz="3200" b="0" dirty="0"/>
              <a:t>4</a:t>
            </a:r>
            <a:r>
              <a:rPr lang="en-US" sz="3200" b="0" dirty="0"/>
              <a:t>)</a:t>
            </a:r>
            <a:r>
              <a:rPr lang="el-GR" sz="3200" b="0" dirty="0"/>
              <a:t> </a:t>
            </a:r>
            <a:endParaRPr lang="el-GR" dirty="0"/>
          </a:p>
        </p:txBody>
      </p:sp>
      <p:sp>
        <p:nvSpPr>
          <p:cNvPr id="3" name="Θέση περιεχομένου 2"/>
          <p:cNvSpPr txBox="1">
            <a:spLocks noGrp="1"/>
          </p:cNvSpPr>
          <p:nvPr>
            <p:ph idx="1"/>
          </p:nvPr>
        </p:nvSpPr>
        <p:spPr/>
        <p:txBody>
          <a:bodyPr/>
          <a:lstStyle/>
          <a:p>
            <a:pPr lvl="0"/>
            <a:r>
              <a:rPr lang="el-GR" dirty="0"/>
              <a:t>Γι’ αυτό τα φάρμακα συχνά σχεδιάζονται με χαλαρούς δεσμούς, όπως είναι οι </a:t>
            </a:r>
            <a:r>
              <a:rPr lang="el-GR" b="1" dirty="0"/>
              <a:t>εσωτερικοί δεσμοί.</a:t>
            </a:r>
          </a:p>
          <a:p>
            <a:pPr lvl="0"/>
            <a:r>
              <a:rPr lang="el-GR" dirty="0"/>
              <a:t> Οι εστερικοί δεσμοί υδρολύονται εύκολα από </a:t>
            </a:r>
            <a:r>
              <a:rPr lang="el-GR" dirty="0" smtClean="0"/>
              <a:t>εστεράσες</a:t>
            </a:r>
            <a:r>
              <a:rPr lang="en-US" dirty="0" smtClean="0"/>
              <a:t>.</a:t>
            </a: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41C5D2C-0D0C-4396-B79D-1003AD6ABFB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25</a:t>
            </a:fld>
            <a:endParaRPr lang="el-GR" sz="1200" dirty="0">
              <a:solidFill>
                <a:srgbClr val="000000"/>
              </a:solidFill>
              <a:latin typeface="Arial"/>
            </a:endParaRPr>
          </a:p>
        </p:txBody>
      </p:sp>
    </p:spTree>
    <p:extLst>
      <p:ext uri="{BB962C8B-B14F-4D97-AF65-F5344CB8AC3E}">
        <p14:creationId xmlns:p14="http://schemas.microsoft.com/office/powerpoint/2010/main" val="31797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Μεταβολισμός φαρμάκων </a:t>
            </a:r>
            <a:r>
              <a:rPr lang="el-GR" sz="3200" b="0" dirty="0"/>
              <a:t>(3</a:t>
            </a:r>
            <a:r>
              <a:rPr lang="en-US" sz="3200" b="0" dirty="0"/>
              <a:t>/</a:t>
            </a:r>
            <a:r>
              <a:rPr lang="el-GR" sz="3200" b="0" dirty="0"/>
              <a:t>4</a:t>
            </a:r>
            <a:r>
              <a:rPr lang="en-US" sz="3200" b="0" dirty="0"/>
              <a:t>)</a:t>
            </a:r>
            <a:r>
              <a:rPr lang="el-GR" sz="3200" b="0" dirty="0"/>
              <a:t> </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b="1" dirty="0"/>
              <a:t>Αντιδράσεις πρώτης φάσης</a:t>
            </a:r>
          </a:p>
          <a:p>
            <a:pPr lvl="0">
              <a:lnSpc>
                <a:spcPct val="104000"/>
              </a:lnSpc>
            </a:pPr>
            <a:r>
              <a:rPr lang="el-GR" b="1" dirty="0"/>
              <a:t>Οι υδρολύσεις, οι οξειδώσεις, οι αναγωγές, οι αλκυλιώσεις και οι αποαλκυλιώσεις </a:t>
            </a:r>
            <a:r>
              <a:rPr lang="el-GR" dirty="0"/>
              <a:t>συνιστούν αντιδράσεις </a:t>
            </a:r>
            <a:r>
              <a:rPr lang="el-GR" b="1" dirty="0"/>
              <a:t>πρώτης φάσης.  </a:t>
            </a:r>
          </a:p>
          <a:p>
            <a:pPr lvl="0">
              <a:lnSpc>
                <a:spcPct val="104000"/>
              </a:lnSpc>
            </a:pPr>
            <a:r>
              <a:rPr lang="el-GR" dirty="0"/>
              <a:t>Γίνονται κύρια στο ήπαρ.</a:t>
            </a:r>
          </a:p>
          <a:p>
            <a:pPr lvl="0">
              <a:lnSpc>
                <a:spcPct val="104000"/>
              </a:lnSpc>
            </a:pPr>
            <a:r>
              <a:rPr lang="el-GR" dirty="0"/>
              <a:t>Οι υδρολύσεις δεν δίνουν πάντοτε ανενεργή προιόντα, έτσι μερικοί μεταβολίτες μπορεί να είναι ενεργείς.</a:t>
            </a:r>
          </a:p>
          <a:p>
            <a:pPr lvl="0">
              <a:lnSpc>
                <a:spcPct val="104000"/>
              </a:lnSpc>
            </a:pPr>
            <a:r>
              <a:rPr lang="el-GR" dirty="0"/>
              <a:t>Οι οξειδώσεις είναι 2 ειδών 1) το Ο2 ενσωματώνεται στο φάρμακο και 2) με την οξείδωση μέρος του μορίου χάνεται.</a:t>
            </a:r>
          </a:p>
          <a:p>
            <a:pPr lvl="0">
              <a:lnSpc>
                <a:spcPct val="104000"/>
              </a:lnSpc>
            </a:pPr>
            <a:r>
              <a:rPr lang="el-GR" dirty="0"/>
              <a:t>Αναγωγικές αντιδράσεις μπορούν να γίνουν τόσο σε άτομα Ο2 όσο και σε άτομα Ν2.</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3FC1536-71F0-4E4A-B3BF-62F47A3B64B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26</a:t>
            </a:fld>
            <a:endParaRPr lang="el-GR" sz="1200" dirty="0">
              <a:solidFill>
                <a:srgbClr val="000000"/>
              </a:solidFill>
              <a:latin typeface="Arial"/>
            </a:endParaRPr>
          </a:p>
        </p:txBody>
      </p:sp>
    </p:spTree>
    <p:extLst>
      <p:ext uri="{BB962C8B-B14F-4D97-AF65-F5344CB8AC3E}">
        <p14:creationId xmlns:p14="http://schemas.microsoft.com/office/powerpoint/2010/main" val="13267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Μεταβολισμός φαρμάκων </a:t>
            </a:r>
            <a:r>
              <a:rPr lang="el-GR" sz="3200" b="0" dirty="0"/>
              <a:t>(4</a:t>
            </a:r>
            <a:r>
              <a:rPr lang="en-US" sz="3200" b="0" dirty="0"/>
              <a:t>/</a:t>
            </a:r>
            <a:r>
              <a:rPr lang="el-GR" sz="3200" b="0" dirty="0"/>
              <a:t>4</a:t>
            </a:r>
            <a:r>
              <a:rPr lang="en-US" sz="3200" b="0" dirty="0"/>
              <a:t>)</a:t>
            </a:r>
            <a:r>
              <a:rPr lang="el-GR" sz="3200" b="0" dirty="0"/>
              <a:t> </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sz="2200" b="1" dirty="0"/>
              <a:t>Αντιδράσεις δεύτερης φάσης (σύνθετες)</a:t>
            </a:r>
          </a:p>
          <a:p>
            <a:pPr lvl="0">
              <a:lnSpc>
                <a:spcPct val="104000"/>
              </a:lnSpc>
            </a:pPr>
            <a:r>
              <a:rPr lang="el-GR" sz="2200" dirty="0"/>
              <a:t>Σε αυτές συζευγμένα προιόντα του φαρμάκου η των μεταβολιτών του γίνονται ουσίες που περιέχουν </a:t>
            </a:r>
            <a:r>
              <a:rPr lang="el-GR" sz="2200" b="1" dirty="0"/>
              <a:t>γλυκουρονικό η θειικό οξύ.</a:t>
            </a:r>
          </a:p>
          <a:p>
            <a:pPr lvl="0">
              <a:lnSpc>
                <a:spcPct val="104000"/>
              </a:lnSpc>
            </a:pPr>
            <a:r>
              <a:rPr lang="el-GR" sz="2200" dirty="0"/>
              <a:t>Τα γλυκουρονίδια που γίνονται στο ήπαρ, μπορεί να περάσουν από το ηπατοκύτταρο στην χολή και από εκεί να εισέλθουν ξανά στο εντερικό σύστημα (εντεροηπατικός κύκλος).</a:t>
            </a:r>
          </a:p>
          <a:p>
            <a:pPr lvl="0">
              <a:lnSpc>
                <a:spcPct val="104000"/>
              </a:lnSpc>
            </a:pPr>
            <a:r>
              <a:rPr lang="el-GR" sz="2200" dirty="0"/>
              <a:t>Όταν τα γλυκουρονίδια έχουν ΜΒ &gt; 300, μπορεί αντί της χολής να εισέλθουν στο αίμα.</a:t>
            </a:r>
          </a:p>
          <a:p>
            <a:pPr lvl="0">
              <a:lnSpc>
                <a:spcPct val="104000"/>
              </a:lnSpc>
            </a:pPr>
            <a:r>
              <a:rPr lang="el-GR" sz="2200" dirty="0"/>
              <a:t>Όταν κυκλοφορούν στο αίμα, τα γλυκουρονίδια αποβάλλονται πια από τα νεφρά.</a:t>
            </a:r>
          </a:p>
          <a:p>
            <a:pPr lvl="0">
              <a:lnSpc>
                <a:spcPct val="104000"/>
              </a:lnSpc>
            </a:pPr>
            <a:r>
              <a:rPr lang="el-GR" sz="2200" dirty="0"/>
              <a:t>Όσα φάρμακα λοιπόν υπεισέρχονται στον εντεροηπατικό κύκλο, αποβάλλονται αργά.</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DCC7822-B81E-4ACA-9CFF-ED2F7D76EF9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27</a:t>
            </a:fld>
            <a:endParaRPr lang="el-GR" sz="1200" dirty="0">
              <a:solidFill>
                <a:srgbClr val="000000"/>
              </a:solidFill>
              <a:latin typeface="Arial"/>
            </a:endParaRPr>
          </a:p>
        </p:txBody>
      </p:sp>
    </p:spTree>
    <p:extLst>
      <p:ext uri="{BB962C8B-B14F-4D97-AF65-F5344CB8AC3E}">
        <p14:creationId xmlns:p14="http://schemas.microsoft.com/office/powerpoint/2010/main" val="258596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Αποβολή φαρμάκων από τα νεφρά </a:t>
            </a:r>
            <a:r>
              <a:rPr lang="el-GR" sz="3200" b="0" dirty="0"/>
              <a:t>(1/4)</a:t>
            </a:r>
          </a:p>
        </p:txBody>
      </p:sp>
      <p:sp>
        <p:nvSpPr>
          <p:cNvPr id="3" name="Θέση περιεχομένου 2"/>
          <p:cNvSpPr txBox="1">
            <a:spLocks noGrp="1"/>
          </p:cNvSpPr>
          <p:nvPr>
            <p:ph idx="1"/>
          </p:nvPr>
        </p:nvSpPr>
        <p:spPr/>
        <p:txBody>
          <a:bodyPr/>
          <a:lstStyle/>
          <a:p>
            <a:pPr marL="0" lvl="0" indent="0">
              <a:lnSpc>
                <a:spcPct val="104000"/>
              </a:lnSpc>
              <a:buNone/>
            </a:pPr>
            <a:r>
              <a:rPr lang="el-GR" b="1" dirty="0"/>
              <a:t>Διήθηση</a:t>
            </a:r>
          </a:p>
          <a:p>
            <a:pPr marL="0" lvl="0" indent="0">
              <a:lnSpc>
                <a:spcPct val="104000"/>
              </a:lnSpc>
              <a:buNone/>
            </a:pPr>
            <a:r>
              <a:rPr lang="el-GR" b="1" dirty="0"/>
              <a:t>Ενεργός έκκριση</a:t>
            </a:r>
          </a:p>
          <a:p>
            <a:pPr lvl="0">
              <a:lnSpc>
                <a:spcPct val="104000"/>
              </a:lnSpc>
            </a:pPr>
            <a:r>
              <a:rPr lang="el-GR" dirty="0"/>
              <a:t>Τα περισσότερα φάρμακα αποβάλλονται από τα ούρα είτε αμετάβλητα, είτε ως μεταβολίτες.</a:t>
            </a:r>
          </a:p>
          <a:p>
            <a:pPr lvl="0">
              <a:lnSpc>
                <a:spcPct val="104000"/>
              </a:lnSpc>
            </a:pPr>
            <a:r>
              <a:rPr lang="el-GR" dirty="0"/>
              <a:t>Το τριχοειδικό τοίχωμα του αγγειώδους σπειράματος του νεφρού επιτρέπει την δίοδο ουσιών ΜΒ&lt;5000 με ευκολία.</a:t>
            </a:r>
          </a:p>
          <a:p>
            <a:pPr lvl="0">
              <a:lnSpc>
                <a:spcPct val="104000"/>
              </a:lnSpc>
            </a:pPr>
            <a:r>
              <a:rPr lang="el-GR" dirty="0"/>
              <a:t>Η διήθηση ελαττώνεται όσο το ΜΒ αυξάνεται από &gt;5000 έως 70.000 προοδευτικά.  Η διήθηση ουσιών από τα νεφρά σταματά όταν το ΜΒ&gt;70.000.</a:t>
            </a:r>
          </a:p>
          <a:p>
            <a:pPr lvl="0">
              <a:lnSpc>
                <a:spcPct val="104000"/>
              </a:lnSpc>
            </a:pPr>
            <a:r>
              <a:rPr lang="el-GR" dirty="0"/>
              <a:t>Όλα τα φάρμακα και οι μεταβολίτες τους πρέπει να έχουν μικρότερο ΜΒ από το ανωτέρω για να περάσουν στα ούρα.</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E71893E-9C2E-4836-BE61-A26F08AC902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28</a:t>
            </a:fld>
            <a:endParaRPr lang="el-GR" sz="1200" dirty="0">
              <a:solidFill>
                <a:srgbClr val="000000"/>
              </a:solidFill>
              <a:latin typeface="Arial"/>
            </a:endParaRPr>
          </a:p>
        </p:txBody>
      </p:sp>
    </p:spTree>
    <p:extLst>
      <p:ext uri="{BB962C8B-B14F-4D97-AF65-F5344CB8AC3E}">
        <p14:creationId xmlns:p14="http://schemas.microsoft.com/office/powerpoint/2010/main" val="236682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Σχηματική απεικόνιση βιοδιαθεσιμότητας </a:t>
            </a:r>
            <a:r>
              <a:rPr lang="el-GR" sz="3200" b="0" dirty="0"/>
              <a:t>(1/2)</a:t>
            </a:r>
          </a:p>
        </p:txBody>
      </p:sp>
      <p:pic>
        <p:nvPicPr>
          <p:cNvPr id="3" name="Θέση περιεχομένου 4"/>
          <p:cNvPicPr>
            <a:picLocks noGrp="1" noChangeAspect="1"/>
          </p:cNvPicPr>
          <p:nvPr>
            <p:ph idx="1"/>
          </p:nvPr>
        </p:nvPicPr>
        <p:blipFill>
          <a:blip r:embed="rId2" cstate="print"/>
          <a:stretch>
            <a:fillRect/>
          </a:stretch>
        </p:blipFill>
        <p:spPr>
          <a:xfrm>
            <a:off x="1401802" y="1446178"/>
            <a:ext cx="6340385" cy="4541916"/>
          </a:xfrm>
        </p:spPr>
      </p:pic>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1616932-E5CD-42BD-B3CC-3C30A34144D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a:t>
            </a:fld>
            <a:endParaRPr lang="el-GR" sz="1200" dirty="0">
              <a:solidFill>
                <a:srgbClr val="000000"/>
              </a:solidFill>
              <a:latin typeface="Arial"/>
            </a:endParaRPr>
          </a:p>
        </p:txBody>
      </p:sp>
    </p:spTree>
    <p:extLst>
      <p:ext uri="{BB962C8B-B14F-4D97-AF65-F5344CB8AC3E}">
        <p14:creationId xmlns:p14="http://schemas.microsoft.com/office/powerpoint/2010/main" val="10444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Αποβολή φαρμάκων από τα νεφρά </a:t>
            </a:r>
            <a:r>
              <a:rPr lang="el-GR" sz="3200" b="0" dirty="0"/>
              <a:t>(2/4)</a:t>
            </a:r>
            <a:endParaRPr lang="el-GR" sz="3600" dirty="0"/>
          </a:p>
        </p:txBody>
      </p:sp>
      <p:sp>
        <p:nvSpPr>
          <p:cNvPr id="3" name="Θέση περιεχομένου 2"/>
          <p:cNvSpPr txBox="1">
            <a:spLocks noGrp="1"/>
          </p:cNvSpPr>
          <p:nvPr>
            <p:ph idx="1"/>
          </p:nvPr>
        </p:nvSpPr>
        <p:spPr/>
        <p:txBody>
          <a:bodyPr/>
          <a:lstStyle/>
          <a:p>
            <a:pPr lvl="0"/>
            <a:r>
              <a:rPr lang="el-GR" dirty="0"/>
              <a:t>Εκτός από την διήθηση, τα φάρμακα μπορεί να περνούν στα ούρα με ενεργό έκκριση.  Συγκεκριμένα, εκεί απεκκρίνονται μερικά κατιόντα και ανιόντα, καταναλώνοντας ενέργεια για μεταφορά.</a:t>
            </a:r>
          </a:p>
          <a:p>
            <a:pPr lvl="0"/>
            <a:r>
              <a:rPr lang="el-GR" dirty="0"/>
              <a:t>Μερικά φάρμακα όταν αποβάλλονται σε μεγάλες συγκεντρώσεις, </a:t>
            </a:r>
            <a:r>
              <a:rPr lang="el-GR" dirty="0" smtClean="0"/>
              <a:t>επαναρροφώνται </a:t>
            </a:r>
            <a:r>
              <a:rPr lang="el-GR" dirty="0"/>
              <a:t>στα ούρα.</a:t>
            </a:r>
          </a:p>
          <a:p>
            <a:pPr lvl="0"/>
            <a:r>
              <a:rPr lang="el-GR" dirty="0"/>
              <a:t>Η </a:t>
            </a:r>
            <a:r>
              <a:rPr lang="el-GR" dirty="0" smtClean="0"/>
              <a:t>επαναρρόφηση </a:t>
            </a:r>
            <a:r>
              <a:rPr lang="el-GR" dirty="0"/>
              <a:t>δεν είναι ενεργητική αλλά παθητική διαδικασία, λόγω της διαφοράς συγκέντρωσης των ουσιών.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99E63DB-A0CF-4D88-8E87-2DD6450C50A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29</a:t>
            </a:fld>
            <a:endParaRPr lang="el-GR" sz="1200" dirty="0">
              <a:solidFill>
                <a:srgbClr val="000000"/>
              </a:solidFill>
              <a:latin typeface="Arial"/>
            </a:endParaRPr>
          </a:p>
        </p:txBody>
      </p:sp>
    </p:spTree>
    <p:extLst>
      <p:ext uri="{BB962C8B-B14F-4D97-AF65-F5344CB8AC3E}">
        <p14:creationId xmlns:p14="http://schemas.microsoft.com/office/powerpoint/2010/main" val="38959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Αποβολή φαρμάκων από τα νεφρά </a:t>
            </a:r>
            <a:r>
              <a:rPr lang="el-GR" sz="3200" b="0" dirty="0"/>
              <a:t>(3/4)</a:t>
            </a:r>
            <a:endParaRPr lang="el-GR" sz="3600" dirty="0"/>
          </a:p>
        </p:txBody>
      </p:sp>
      <p:sp>
        <p:nvSpPr>
          <p:cNvPr id="3" name="Θέση περιεχομένου 2"/>
          <p:cNvSpPr txBox="1">
            <a:spLocks noGrp="1"/>
          </p:cNvSpPr>
          <p:nvPr>
            <p:ph idx="1"/>
          </p:nvPr>
        </p:nvSpPr>
        <p:spPr/>
        <p:txBody>
          <a:bodyPr/>
          <a:lstStyle/>
          <a:p>
            <a:pPr marL="0" lvl="0" indent="0">
              <a:buNone/>
            </a:pPr>
            <a:r>
              <a:rPr lang="el-GR" b="1" dirty="0"/>
              <a:t>Αποβολή λιπόφιλων και υδρόφιλων ουσιών</a:t>
            </a:r>
          </a:p>
          <a:p>
            <a:pPr lvl="0"/>
            <a:r>
              <a:rPr lang="el-GR" dirty="0"/>
              <a:t>Οι υδρόφιλες ουσίες είναι πολλές, δεν δεσμεύονται σε μεγάλο βαθμό από </a:t>
            </a:r>
            <a:r>
              <a:rPr lang="el-GR" dirty="0" smtClean="0"/>
              <a:t>πρωτεΐνες </a:t>
            </a:r>
            <a:r>
              <a:rPr lang="el-GR" dirty="0"/>
              <a:t>του πλάσματος και έτσι όλο τους το ποσοστό δύναται να υποστεί σπειραματική διήθηση και να αποβληθεί. </a:t>
            </a:r>
          </a:p>
          <a:p>
            <a:pPr lvl="0"/>
            <a:r>
              <a:rPr lang="el-GR" b="1" dirty="0"/>
              <a:t>Τα υδρόφιλα φάρμακα δεν υφίστανται </a:t>
            </a:r>
            <a:r>
              <a:rPr lang="el-GR" b="1" dirty="0" smtClean="0"/>
              <a:t>επαναρρόφηση </a:t>
            </a:r>
            <a:r>
              <a:rPr lang="el-GR" b="1" dirty="0"/>
              <a:t>και εμφανίζονται στα ούρα, αποβαλλόμενα γρήγορα.</a:t>
            </a:r>
          </a:p>
          <a:p>
            <a:pPr lvl="0"/>
            <a:r>
              <a:rPr lang="el-GR" dirty="0"/>
              <a:t>Οι λιπόφιλες ουσίες, δύσκολα γίνονται πολικές και </a:t>
            </a:r>
            <a:r>
              <a:rPr lang="el-GR" dirty="0" smtClean="0"/>
              <a:t>επαναρροφώνται </a:t>
            </a:r>
            <a:r>
              <a:rPr lang="el-GR" dirty="0"/>
              <a:t>στα ούρα.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3665158-3A77-46C7-B789-4747DDB20A8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30</a:t>
            </a:fld>
            <a:endParaRPr lang="el-GR" sz="1200" dirty="0">
              <a:solidFill>
                <a:srgbClr val="000000"/>
              </a:solidFill>
              <a:latin typeface="Arial"/>
            </a:endParaRPr>
          </a:p>
        </p:txBody>
      </p:sp>
    </p:spTree>
    <p:extLst>
      <p:ext uri="{BB962C8B-B14F-4D97-AF65-F5344CB8AC3E}">
        <p14:creationId xmlns:p14="http://schemas.microsoft.com/office/powerpoint/2010/main" val="29090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Αποβολή φαρμάκων από τα νεφρά </a:t>
            </a:r>
            <a:r>
              <a:rPr lang="el-GR" sz="3200" b="0" dirty="0"/>
              <a:t>(4/4)</a:t>
            </a:r>
            <a:endParaRPr lang="el-GR" sz="3600" dirty="0"/>
          </a:p>
        </p:txBody>
      </p:sp>
      <p:sp>
        <p:nvSpPr>
          <p:cNvPr id="3" name="Θέση περιεχομένου 2"/>
          <p:cNvSpPr txBox="1">
            <a:spLocks noGrp="1"/>
          </p:cNvSpPr>
          <p:nvPr>
            <p:ph idx="1"/>
          </p:nvPr>
        </p:nvSpPr>
        <p:spPr/>
        <p:txBody>
          <a:bodyPr/>
          <a:lstStyle/>
          <a:p>
            <a:pPr lvl="0"/>
            <a:r>
              <a:rPr lang="el-GR" dirty="0"/>
              <a:t>Η ελεύθερη συγκέντρωση των λιπόφιλων αυτών ουσιών στο πλάσμα είναι χαμηλή λόγω του ότι δεσμεύονται πολύ με τις </a:t>
            </a:r>
            <a:r>
              <a:rPr lang="el-GR" dirty="0" smtClean="0"/>
              <a:t>πρωτεΐνες </a:t>
            </a:r>
            <a:r>
              <a:rPr lang="el-GR" dirty="0"/>
              <a:t>του πλάσματος και ο ρυθμός αποβολής τους είναι αργός.</a:t>
            </a:r>
          </a:p>
          <a:p>
            <a:pPr lvl="0"/>
            <a:r>
              <a:rPr lang="el-GR" dirty="0"/>
              <a:t>Τόσο ο μεταβολισμός (ήπαρ) όσο και η απέκκριση/αποβολή (νεφρά) καθορίζουν την </a:t>
            </a:r>
            <a:r>
              <a:rPr lang="el-GR" b="1" dirty="0"/>
              <a:t>βιοδιαθεσιμότητα του φαρμάκου.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9E72ED8-37FA-4626-8197-7EBB2E25F93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31</a:t>
            </a:fld>
            <a:endParaRPr lang="el-GR" sz="1200" dirty="0">
              <a:solidFill>
                <a:srgbClr val="000000"/>
              </a:solidFill>
              <a:latin typeface="Arial"/>
            </a:endParaRPr>
          </a:p>
        </p:txBody>
      </p:sp>
    </p:spTree>
    <p:extLst>
      <p:ext uri="{BB962C8B-B14F-4D97-AF65-F5344CB8AC3E}">
        <p14:creationId xmlns:p14="http://schemas.microsoft.com/office/powerpoint/2010/main" val="110901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Φαρμακοκινητική-Φαρμακοδυναμική</a:t>
            </a:r>
          </a:p>
        </p:txBody>
      </p:sp>
      <p:sp>
        <p:nvSpPr>
          <p:cNvPr id="3" name="Θέση περιεχομένου 2"/>
          <p:cNvSpPr txBox="1">
            <a:spLocks noGrp="1"/>
          </p:cNvSpPr>
          <p:nvPr>
            <p:ph idx="1"/>
          </p:nvPr>
        </p:nvSpPr>
        <p:spPr/>
        <p:txBody>
          <a:bodyPr/>
          <a:lstStyle/>
          <a:p>
            <a:pPr marL="0" lvl="0" indent="0">
              <a:lnSpc>
                <a:spcPct val="94000"/>
              </a:lnSpc>
              <a:buNone/>
            </a:pPr>
            <a:r>
              <a:rPr lang="el-GR" sz="2200" b="1" dirty="0"/>
              <a:t>Φαρμακοκινητική</a:t>
            </a:r>
          </a:p>
          <a:p>
            <a:pPr lvl="0">
              <a:lnSpc>
                <a:spcPct val="94000"/>
              </a:lnSpc>
            </a:pPr>
            <a:r>
              <a:rPr lang="el-GR" sz="2200" dirty="0"/>
              <a:t>Περιλαμβάνει την απορρόφηση, κατανομή, μεταβολισμό και απέκκριση φαρμάκων.</a:t>
            </a:r>
          </a:p>
          <a:p>
            <a:pPr lvl="0">
              <a:lnSpc>
                <a:spcPct val="94000"/>
              </a:lnSpc>
            </a:pPr>
            <a:r>
              <a:rPr lang="el-GR" sz="2200" dirty="0"/>
              <a:t>Επίσης την συγκέντρωση του φαρμάκου στις θέσεις δράσης του σε κάθε χρονική στιγμή μετά τη χορήγηση.</a:t>
            </a:r>
          </a:p>
          <a:p>
            <a:pPr marL="0" lvl="0" indent="0">
              <a:lnSpc>
                <a:spcPct val="94000"/>
              </a:lnSpc>
              <a:buNone/>
            </a:pPr>
            <a:r>
              <a:rPr lang="el-GR" sz="2200" b="1" dirty="0"/>
              <a:t>Φαρμακοδυναμική</a:t>
            </a:r>
          </a:p>
          <a:p>
            <a:pPr lvl="0">
              <a:lnSpc>
                <a:spcPct val="94000"/>
              </a:lnSpc>
            </a:pPr>
            <a:r>
              <a:rPr lang="el-GR" sz="2200" dirty="0"/>
              <a:t>Βιοχημικές και φυσιολογικές δράσεις, μηχανισμοί δράσης φαρμάκων.</a:t>
            </a:r>
          </a:p>
          <a:p>
            <a:pPr lvl="0">
              <a:lnSpc>
                <a:spcPct val="94000"/>
              </a:lnSpc>
            </a:pPr>
            <a:r>
              <a:rPr lang="el-GR" sz="2200" dirty="0" smtClean="0"/>
              <a:t>Περιλαμβάνει </a:t>
            </a:r>
            <a:r>
              <a:rPr lang="el-GR" sz="2200" dirty="0"/>
              <a:t>διάφορες τεχνικές, όπως της φυσιολογίας, βιοχημείας, κυτταρικής και μοριακής βιολογίας, μικροβιολογίας, ανοσολογίας, γενετικής και παθολογίας.</a:t>
            </a:r>
          </a:p>
          <a:p>
            <a:pPr lvl="0">
              <a:lnSpc>
                <a:spcPct val="94000"/>
              </a:lnSpc>
            </a:pPr>
            <a:r>
              <a:rPr lang="el-GR" sz="2200" dirty="0"/>
              <a:t>Δίδεται έμφαση στα χαρακτηριστικά του φαρμάκου.</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5F4100D-0F7B-4C9C-B74B-82CB0C32441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32</a:t>
            </a:fld>
            <a:endParaRPr lang="el-GR" sz="1200" dirty="0">
              <a:solidFill>
                <a:srgbClr val="000000"/>
              </a:solidFill>
              <a:latin typeface="Arial"/>
            </a:endParaRPr>
          </a:p>
        </p:txBody>
      </p:sp>
    </p:spTree>
    <p:extLst>
      <p:ext uri="{BB962C8B-B14F-4D97-AF65-F5344CB8AC3E}">
        <p14:creationId xmlns:p14="http://schemas.microsoft.com/office/powerpoint/2010/main" val="421922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Χρόνος ημισείας ζωής φαρμάκου</a:t>
            </a:r>
          </a:p>
        </p:txBody>
      </p:sp>
      <p:sp>
        <p:nvSpPr>
          <p:cNvPr id="3" name="Θέση περιεχομένου 2"/>
          <p:cNvSpPr txBox="1">
            <a:spLocks noGrp="1"/>
          </p:cNvSpPr>
          <p:nvPr>
            <p:ph idx="1"/>
          </p:nvPr>
        </p:nvSpPr>
        <p:spPr/>
        <p:txBody>
          <a:bodyPr/>
          <a:lstStyle/>
          <a:p>
            <a:pPr lvl="0"/>
            <a:r>
              <a:rPr lang="el-GR" dirty="0"/>
              <a:t>Χρόνος ημιζωής (ή ημίσειας ζωής) t1/2 είναι ο χρόνος που απαιτείται για τη μεταβολή της συγκέντρωσης του φαρμάκου κατά 50%.</a:t>
            </a:r>
          </a:p>
          <a:p>
            <a:pPr lvl="0"/>
            <a:r>
              <a:rPr lang="el-GR" dirty="0"/>
              <a:t>O t1/2 είναι αντιστρόφως ανάλογος προς την κάθαρση και ευθέως ανάλογος προς τον όγκο κατανομής</a:t>
            </a:r>
          </a:p>
          <a:p>
            <a:pPr lvl="0"/>
            <a:r>
              <a:rPr lang="el-GR" dirty="0"/>
              <a:t>t1/2 = 0,693Vd / συνολική κάθαρση από το σώμα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720B16F-D111-4AF2-ACB4-B11F56129D6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33</a:t>
            </a:fld>
            <a:endParaRPr lang="el-GR" sz="1200" dirty="0">
              <a:solidFill>
                <a:srgbClr val="000000"/>
              </a:solidFill>
              <a:latin typeface="Arial"/>
            </a:endParaRPr>
          </a:p>
        </p:txBody>
      </p:sp>
    </p:spTree>
    <p:extLst>
      <p:ext uri="{BB962C8B-B14F-4D97-AF65-F5344CB8AC3E}">
        <p14:creationId xmlns:p14="http://schemas.microsoft.com/office/powerpoint/2010/main" val="316388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Αύξηση του χρόνου ημισείας ζωής </a:t>
            </a:r>
            <a:r>
              <a:rPr lang="el-GR" sz="3200" b="0" dirty="0"/>
              <a:t>(1/2)</a:t>
            </a:r>
          </a:p>
        </p:txBody>
      </p:sp>
      <p:sp>
        <p:nvSpPr>
          <p:cNvPr id="3" name="Θέση περιεχομένου 2"/>
          <p:cNvSpPr txBox="1">
            <a:spLocks noGrp="1"/>
          </p:cNvSpPr>
          <p:nvPr>
            <p:ph idx="1"/>
          </p:nvPr>
        </p:nvSpPr>
        <p:spPr/>
        <p:txBody>
          <a:bodyPr/>
          <a:lstStyle/>
          <a:p>
            <a:pPr marL="0" lvl="0" indent="0">
              <a:buNone/>
            </a:pPr>
            <a:r>
              <a:rPr lang="el-GR" b="1" dirty="0"/>
              <a:t>Κλινικές καταστάσεις που συνεπάγονται αύξηση του t1/2.</a:t>
            </a:r>
          </a:p>
          <a:p>
            <a:pPr lvl="0"/>
            <a:r>
              <a:rPr lang="el-GR" dirty="0"/>
              <a:t>Όταν ένας ασθενής έχει μια διαταραχή που μεταβάλλει τον t1/2 του φαρμάκου, απαιτείται προσαρμογή της δοσολογίας. </a:t>
            </a:r>
          </a:p>
          <a:p>
            <a:pPr lvl="0"/>
            <a:r>
              <a:rPr lang="el-GR" dirty="0"/>
              <a:t>Αυτό συμβαίνει γιατί η σταθερή κατάσταση επηρεάζεται από τους παράγοντες που μεταβάλλουν τον t1/2.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BF22A2C-256F-47C6-BFD8-7C52E2BFFC4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34</a:t>
            </a:fld>
            <a:endParaRPr lang="el-GR" sz="1200" dirty="0">
              <a:solidFill>
                <a:srgbClr val="000000"/>
              </a:solidFill>
              <a:latin typeface="Arial"/>
            </a:endParaRPr>
          </a:p>
        </p:txBody>
      </p:sp>
    </p:spTree>
    <p:extLst>
      <p:ext uri="{BB962C8B-B14F-4D97-AF65-F5344CB8AC3E}">
        <p14:creationId xmlns:p14="http://schemas.microsoft.com/office/powerpoint/2010/main" val="106572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Αύξηση του χρόνου ημισείας ζωής </a:t>
            </a:r>
            <a:r>
              <a:rPr lang="el-GR" sz="3200" b="0" dirty="0"/>
              <a:t>(2/2)</a:t>
            </a:r>
            <a:endParaRPr lang="el-GR" sz="3600" dirty="0"/>
          </a:p>
        </p:txBody>
      </p:sp>
      <p:sp>
        <p:nvSpPr>
          <p:cNvPr id="3" name="Θέση περιεχομένου 2"/>
          <p:cNvSpPr txBox="1">
            <a:spLocks noGrp="1"/>
          </p:cNvSpPr>
          <p:nvPr>
            <p:ph idx="1"/>
          </p:nvPr>
        </p:nvSpPr>
        <p:spPr/>
        <p:txBody>
          <a:bodyPr/>
          <a:lstStyle/>
          <a:p>
            <a:pPr marL="0" lvl="0" indent="0">
              <a:buNone/>
            </a:pPr>
            <a:r>
              <a:rPr lang="el-GR" b="1" dirty="0"/>
              <a:t>Ο t1/2 ενός φαρμάκου αυξάνεται στις εξής περιπτώσεις:</a:t>
            </a:r>
          </a:p>
          <a:p>
            <a:pPr lvl="0"/>
            <a:r>
              <a:rPr lang="el-GR" dirty="0"/>
              <a:t>Όταν η ροή του πλάσματος στους νεφρούς είναι ελαττωμένη, όπως στην καρδιακή ανεπάρκεια ή στην αιμορραγία.</a:t>
            </a:r>
          </a:p>
          <a:p>
            <a:pPr lvl="0"/>
            <a:r>
              <a:rPr lang="el-GR" dirty="0"/>
              <a:t>Με την ταυτόχρονη χορήγηση δεύτερου φαρμάκου, που εκτοπίζει το πρώτο από την αλβουμίνη και με τον τρόπο αυτό αυξάνει τον όγκο κατανομής του πρώτου φαρμάκου.</a:t>
            </a:r>
          </a:p>
          <a:p>
            <a:pPr lvl="0"/>
            <a:r>
              <a:rPr lang="el-GR" dirty="0"/>
              <a:t>Όταν μειώνεται η νεφρική κάθαρση, όπως σε νεφρική νόσο.</a:t>
            </a:r>
          </a:p>
          <a:p>
            <a:pPr lvl="0"/>
            <a:r>
              <a:rPr lang="el-GR" dirty="0"/>
              <a:t>Όταν μειώνεται ο μεταβολισμός, όπως συμβαίνει όταν ένα δεύτερο φάρμακο αναστέλλει τη βιομετατροπή του πρώτου</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FE304E8-9597-4D0E-90A3-5C39EF8559D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35</a:t>
            </a:fld>
            <a:endParaRPr lang="el-GR" sz="1200" dirty="0">
              <a:solidFill>
                <a:srgbClr val="000000"/>
              </a:solidFill>
              <a:latin typeface="Arial"/>
            </a:endParaRPr>
          </a:p>
        </p:txBody>
      </p:sp>
    </p:spTree>
    <p:extLst>
      <p:ext uri="{BB962C8B-B14F-4D97-AF65-F5344CB8AC3E}">
        <p14:creationId xmlns:p14="http://schemas.microsoft.com/office/powerpoint/2010/main" val="300555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Άλλες παράμετροι</a:t>
            </a:r>
          </a:p>
        </p:txBody>
      </p:sp>
      <p:sp>
        <p:nvSpPr>
          <p:cNvPr id="3" name="Θέση περιεχομένου 2"/>
          <p:cNvSpPr txBox="1">
            <a:spLocks noGrp="1"/>
          </p:cNvSpPr>
          <p:nvPr>
            <p:ph idx="1"/>
          </p:nvPr>
        </p:nvSpPr>
        <p:spPr/>
        <p:txBody>
          <a:bodyPr/>
          <a:lstStyle/>
          <a:p>
            <a:pPr lvl="0"/>
            <a:r>
              <a:rPr lang="el-GR" b="1" dirty="0"/>
              <a:t>Θεραπευτικός δείκτης (therapeutic index, therapeutic ratio) </a:t>
            </a:r>
            <a:r>
              <a:rPr lang="el-GR" dirty="0"/>
              <a:t>είναι η σύγκριση του ποσοστού του θεραπευτικού παράγοντα που προκαλεί τα φαρμακευτικά αποτελέσματα σε σύγκριση με το ποσοστό που προκαλεί θάνατο (σε ζωικές μελέτες) η τοξικότητα σε ανθρώπινες μελέτες. </a:t>
            </a:r>
          </a:p>
          <a:p>
            <a:pPr lvl="0"/>
            <a:r>
              <a:rPr lang="el-GR" dirty="0"/>
              <a:t>Ποσοτικά είναι η αναλογία που δίδεται με την θανατηφόρο η τοξική δόση διαιρούμενη με την θεραπευτική δόση.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67397C3-C71B-49FF-9FC9-3EDE75ADBF8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36</a:t>
            </a:fld>
            <a:endParaRPr lang="el-GR" sz="1200" dirty="0">
              <a:solidFill>
                <a:srgbClr val="000000"/>
              </a:solidFill>
              <a:latin typeface="Arial"/>
            </a:endParaRPr>
          </a:p>
        </p:txBody>
      </p:sp>
    </p:spTree>
    <p:extLst>
      <p:ext uri="{BB962C8B-B14F-4D97-AF65-F5344CB8AC3E}">
        <p14:creationId xmlns:p14="http://schemas.microsoft.com/office/powerpoint/2010/main" val="48932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Ισχύς, συγγένεια, αποτελεσματικότητα</a:t>
            </a:r>
          </a:p>
        </p:txBody>
      </p:sp>
      <p:sp>
        <p:nvSpPr>
          <p:cNvPr id="3" name="Θέση περιεχομένου 2"/>
          <p:cNvSpPr txBox="1">
            <a:spLocks noGrp="1"/>
          </p:cNvSpPr>
          <p:nvPr>
            <p:ph idx="1"/>
          </p:nvPr>
        </p:nvSpPr>
        <p:spPr/>
        <p:txBody>
          <a:bodyPr/>
          <a:lstStyle/>
          <a:p>
            <a:pPr lvl="0">
              <a:lnSpc>
                <a:spcPct val="94000"/>
              </a:lnSpc>
            </a:pPr>
            <a:r>
              <a:rPr lang="el-GR" sz="2200" b="1" dirty="0"/>
              <a:t>Ισχύς</a:t>
            </a:r>
            <a:r>
              <a:rPr lang="el-GR" sz="2200" dirty="0"/>
              <a:t> είναι το μέτρο της φαρμακευτικής δραστηριότητας που εκφράζεται με όρους του ποσού που απαιτείται για να προκληθεί μια δράση ορισμένης έντασης.  </a:t>
            </a:r>
          </a:p>
          <a:p>
            <a:pPr lvl="0">
              <a:lnSpc>
                <a:spcPct val="94000"/>
              </a:lnSpc>
            </a:pPr>
            <a:r>
              <a:rPr lang="el-GR" sz="2200" dirty="0"/>
              <a:t>Ένα φάρμακο μεγάλης ισχύος όπως η  μορφίνη έχει μεγάλη απάντηση σε χαμηλές συγκεντρώσεις, ενώ ένα φάρμακο μικρότερης ισχύος δίνει μικρή απάντηση σε χαμηλές συγκεντρώσεις.</a:t>
            </a:r>
          </a:p>
          <a:p>
            <a:pPr lvl="0">
              <a:lnSpc>
                <a:spcPct val="94000"/>
              </a:lnSpc>
            </a:pPr>
            <a:r>
              <a:rPr lang="el-GR" sz="2200" dirty="0"/>
              <a:t>Είναι ανάλογη με την </a:t>
            </a:r>
            <a:r>
              <a:rPr lang="el-GR" sz="2200" b="1" dirty="0"/>
              <a:t>συγγένεια</a:t>
            </a:r>
            <a:r>
              <a:rPr lang="el-GR" sz="2200" dirty="0"/>
              <a:t> και την </a:t>
            </a:r>
            <a:r>
              <a:rPr lang="el-GR" sz="2200" b="1" dirty="0"/>
              <a:t>αποτελεσματικότητα.</a:t>
            </a:r>
          </a:p>
          <a:p>
            <a:pPr lvl="0">
              <a:lnSpc>
                <a:spcPct val="94000"/>
              </a:lnSpc>
            </a:pPr>
            <a:r>
              <a:rPr lang="el-GR" sz="2200" dirty="0"/>
              <a:t>Η </a:t>
            </a:r>
            <a:r>
              <a:rPr lang="el-GR" sz="2200" b="1" dirty="0"/>
              <a:t>συγγένεια</a:t>
            </a:r>
            <a:r>
              <a:rPr lang="el-GR" sz="2200" dirty="0"/>
              <a:t>  είναι η ικανότητα του φαρμάκου να δεσμεύεται με τον υποδοχέα του.</a:t>
            </a:r>
          </a:p>
          <a:p>
            <a:pPr lvl="0">
              <a:lnSpc>
                <a:spcPct val="94000"/>
              </a:lnSpc>
            </a:pPr>
            <a:r>
              <a:rPr lang="el-GR" sz="2200" b="1" dirty="0"/>
              <a:t>Αποτελεσματικότητα</a:t>
            </a:r>
            <a:r>
              <a:rPr lang="el-GR" sz="2200" dirty="0"/>
              <a:t> είναι η σχέση μεταξύ κατάληψης του υποδοχέα και της ικανότητας έναρξης μιας </a:t>
            </a:r>
            <a:r>
              <a:rPr lang="el-GR" sz="2200" dirty="0" smtClean="0"/>
              <a:t>απάντησης </a:t>
            </a:r>
            <a:r>
              <a:rPr lang="el-GR" sz="2200" dirty="0"/>
              <a:t>σε μοριακό, κυτταρικό, ιστικό η συστημικό επίπεδο.</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7FAA191-C15C-44FF-835F-4736A1FE1E1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37</a:t>
            </a:fld>
            <a:endParaRPr lang="el-GR" sz="1200" dirty="0">
              <a:solidFill>
                <a:srgbClr val="000000"/>
              </a:solidFill>
              <a:latin typeface="Arial"/>
            </a:endParaRPr>
          </a:p>
        </p:txBody>
      </p:sp>
    </p:spTree>
    <p:extLst>
      <p:ext uri="{BB962C8B-B14F-4D97-AF65-F5344CB8AC3E}">
        <p14:creationId xmlns:p14="http://schemas.microsoft.com/office/powerpoint/2010/main" val="69180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Απεικόνιση της έννοιας της ισχύος</a:t>
            </a:r>
          </a:p>
        </p:txBody>
      </p:sp>
      <p:pic>
        <p:nvPicPr>
          <p:cNvPr id="3" name="Θέση περιεχομένου 4"/>
          <p:cNvPicPr>
            <a:picLocks noGrp="1" noChangeAspect="1"/>
          </p:cNvPicPr>
          <p:nvPr>
            <p:ph idx="1"/>
          </p:nvPr>
        </p:nvPicPr>
        <p:blipFill>
          <a:blip r:embed="rId2" cstate="print"/>
          <a:stretch>
            <a:fillRect/>
          </a:stretch>
        </p:blipFill>
        <p:spPr>
          <a:xfrm>
            <a:off x="1979712" y="1556793"/>
            <a:ext cx="5505620" cy="4206998"/>
          </a:xfrm>
        </p:spPr>
      </p:pic>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F177988-0AD7-4065-9901-1C983746CD0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38</a:t>
            </a:fld>
            <a:endParaRPr lang="el-GR" sz="1200" dirty="0">
              <a:solidFill>
                <a:srgbClr val="000000"/>
              </a:solidFill>
              <a:latin typeface="Arial"/>
            </a:endParaRPr>
          </a:p>
        </p:txBody>
      </p:sp>
    </p:spTree>
    <p:extLst>
      <p:ext uri="{BB962C8B-B14F-4D97-AF65-F5344CB8AC3E}">
        <p14:creationId xmlns:p14="http://schemas.microsoft.com/office/powerpoint/2010/main" val="136541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Σχηματική απεικόνιση βιοδιαθεσιμότητας </a:t>
            </a:r>
            <a:r>
              <a:rPr lang="el-GR" sz="3200" b="0" dirty="0"/>
              <a:t>(2/2)</a:t>
            </a:r>
            <a:endParaRPr lang="el-GR" sz="3600" dirty="0"/>
          </a:p>
        </p:txBody>
      </p:sp>
      <p:sp>
        <p:nvSpPr>
          <p:cNvPr id="3"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74DCE53-EDC4-4354-BEDC-F55345340EF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a:t>
            </a:fld>
            <a:endParaRPr lang="el-GR" sz="1200" dirty="0">
              <a:solidFill>
                <a:srgbClr val="000000"/>
              </a:solidFill>
              <a:latin typeface="Arial"/>
            </a:endParaRPr>
          </a:p>
        </p:txBody>
      </p:sp>
      <p:pic>
        <p:nvPicPr>
          <p:cNvPr id="4" name="Picture 2"/>
          <p:cNvPicPr>
            <a:picLocks noGrp="1" noChangeAspect="1"/>
          </p:cNvPicPr>
          <p:nvPr>
            <p:ph idx="1"/>
          </p:nvPr>
        </p:nvPicPr>
        <p:blipFill>
          <a:blip r:embed="rId2" cstate="print"/>
          <a:srcRect/>
          <a:stretch>
            <a:fillRect/>
          </a:stretch>
        </p:blipFill>
        <p:spPr>
          <a:xfrm>
            <a:off x="1331640" y="1333789"/>
            <a:ext cx="6696745" cy="5022561"/>
          </a:xfrm>
        </p:spPr>
      </p:pic>
    </p:spTree>
    <p:extLst>
      <p:ext uri="{BB962C8B-B14F-4D97-AF65-F5344CB8AC3E}">
        <p14:creationId xmlns:p14="http://schemas.microsoft.com/office/powerpoint/2010/main" val="137674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(1/8) </a:t>
            </a:r>
          </a:p>
        </p:txBody>
      </p:sp>
      <p:sp>
        <p:nvSpPr>
          <p:cNvPr id="3" name="Θέση περιεχομένου 2"/>
          <p:cNvSpPr txBox="1">
            <a:spLocks noGrp="1"/>
          </p:cNvSpPr>
          <p:nvPr>
            <p:ph idx="1"/>
          </p:nvPr>
        </p:nvSpPr>
        <p:spPr/>
        <p:txBody>
          <a:bodyPr/>
          <a:lstStyle/>
          <a:p>
            <a:pPr marL="0" lvl="0" indent="0">
              <a:buNone/>
            </a:pPr>
            <a:r>
              <a:rPr lang="el-GR" b="1" dirty="0"/>
              <a:t>Φαρμακευτική αντοχή είναι μία κατάσταση μειωμένης ευαισθησίας σε κάποια ουσία, εξαιτίας της συνεχούς λήψης της. </a:t>
            </a:r>
          </a:p>
          <a:p>
            <a:pPr lvl="0"/>
            <a:r>
              <a:rPr lang="el-GR" dirty="0"/>
              <a:t>Η φαρμακευτική αντοχή εμφανίζεται με δύο τρόπους: όταν μία συγκεκριμένη δόση δεν έχει πλέον την αποτελεσματικότητα που είχε κάποτε ή όταν απαιτείται μεγαλύτερη δόση από την ουσία για να υπάρξει το ίδιο αποτέλεσμα. Η φαρμακευτική αντοχή είναι ουσιαστικά μία μετατόπιση της καμπύλης δόσης-απόκρισης προς τα δεξιά.  </a:t>
            </a:r>
          </a:p>
          <a:p>
            <a:pPr lvl="0"/>
            <a:r>
              <a:rPr lang="el-GR" dirty="0"/>
              <a:t>Υπάρχουν τρία βασικά γνωρίσματα στο θέμα της φαρμακευτικής αντοχής.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0A803FC-0D29-479A-8151-89991E41EF0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39</a:t>
            </a:fld>
            <a:endParaRPr lang="el-GR" sz="1200" dirty="0">
              <a:solidFill>
                <a:srgbClr val="000000"/>
              </a:solidFill>
              <a:latin typeface="Arial"/>
            </a:endParaRPr>
          </a:p>
        </p:txBody>
      </p:sp>
    </p:spTree>
    <p:extLst>
      <p:ext uri="{BB962C8B-B14F-4D97-AF65-F5344CB8AC3E}">
        <p14:creationId xmlns:p14="http://schemas.microsoft.com/office/powerpoint/2010/main" val="82316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(2/8) </a:t>
            </a:r>
            <a:endParaRPr lang="el-GR" dirty="0"/>
          </a:p>
        </p:txBody>
      </p:sp>
      <p:sp>
        <p:nvSpPr>
          <p:cNvPr id="3" name="Θέση περιεχομένου 2"/>
          <p:cNvSpPr txBox="1">
            <a:spLocks noGrp="1"/>
          </p:cNvSpPr>
          <p:nvPr>
            <p:ph idx="1"/>
          </p:nvPr>
        </p:nvSpPr>
        <p:spPr/>
        <p:txBody>
          <a:bodyPr/>
          <a:lstStyle/>
          <a:p>
            <a:pPr lvl="0"/>
            <a:r>
              <a:rPr lang="el-GR" dirty="0"/>
              <a:t>Το πρώτο είναι ότι η έκθεση σε μια ουσία μπορεί να προκαλέσει αντοχή και σε άλλες ουσίες που δρουν μέσω του ίδιου μηχανισμού. Το φαινόμενο είναι γνωστό με το όνομα </a:t>
            </a:r>
            <a:r>
              <a:rPr lang="el-GR" b="1" dirty="0"/>
              <a:t>διασταυρούμενη αντοχή. </a:t>
            </a:r>
          </a:p>
          <a:p>
            <a:pPr lvl="0"/>
            <a:r>
              <a:rPr lang="el-GR" dirty="0"/>
              <a:t>Το δεύτερο είναι ότι η φαρμακευτική αντοχή μπορεί να εμφανίζεται για ορισμένα αποτελέσματα μιας ουσίας και όχι για κάποια άλλα. Στην πραγματικότητα μάλιστα, μπορεί από τη μια να υπάρχει αντοχή σε μερικές συνέπειες της ουσίας και από την άλλη να αυξάνεται η ευαισθησία σε κάποιες άλλες –η αύξηση της ευαισθησίας απέναντι σε μια ουσία λέγεται </a:t>
            </a:r>
            <a:r>
              <a:rPr lang="el-GR" b="1" dirty="0"/>
              <a:t>ευαισθητοποίηση στην ουσία </a:t>
            </a:r>
            <a:r>
              <a:rPr lang="el-GR" dirty="0"/>
              <a:t>(drug sensitization).</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4C801FA-69FF-4A9E-8363-9FA95083638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40</a:t>
            </a:fld>
            <a:endParaRPr lang="el-GR" sz="1200" dirty="0">
              <a:solidFill>
                <a:srgbClr val="000000"/>
              </a:solidFill>
              <a:latin typeface="Arial"/>
            </a:endParaRPr>
          </a:p>
        </p:txBody>
      </p:sp>
    </p:spTree>
    <p:extLst>
      <p:ext uri="{BB962C8B-B14F-4D97-AF65-F5344CB8AC3E}">
        <p14:creationId xmlns:p14="http://schemas.microsoft.com/office/powerpoint/2010/main" val="310916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(3/8) </a:t>
            </a:r>
            <a:endParaRPr lang="el-GR" dirty="0"/>
          </a:p>
        </p:txBody>
      </p:sp>
      <p:sp>
        <p:nvSpPr>
          <p:cNvPr id="3" name="Θέση περιεχομένου 2"/>
          <p:cNvSpPr txBox="1">
            <a:spLocks noGrp="1"/>
          </p:cNvSpPr>
          <p:nvPr>
            <p:ph idx="1"/>
          </p:nvPr>
        </p:nvSpPr>
        <p:spPr/>
        <p:txBody>
          <a:bodyPr/>
          <a:lstStyle/>
          <a:p>
            <a:pPr lvl="0"/>
            <a:r>
              <a:rPr lang="el-GR" dirty="0"/>
              <a:t>Το τρίτο είναι ότι η ιδιαιτερότητα της φαρμακευτικής αντοχής δεν αποτελεί ένα ενιαίο φαινόμενο. Αυτό σημαίνει ότι δεν υπάρχει ένας συγκεκριμένος μηχανισμός πίσω από όλα τα παραδείγματα φαρμακευτικής αντοχής. Όταν μία ουσία λαμβάνεται σε δραστικές δόσεις, υπάρχουν πολλά είδη προσαρμοστικών αλλαγών που μπορούν να συμβούν προκειμένου να μειωθούν οι επιπτώσεις του.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00C49D6-28EC-4962-BD0F-67AAE686EF9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41</a:t>
            </a:fld>
            <a:endParaRPr lang="el-GR" sz="1200" dirty="0">
              <a:solidFill>
                <a:srgbClr val="000000"/>
              </a:solidFill>
              <a:latin typeface="Arial"/>
            </a:endParaRPr>
          </a:p>
        </p:txBody>
      </p:sp>
    </p:spTree>
    <p:extLst>
      <p:ext uri="{BB962C8B-B14F-4D97-AF65-F5344CB8AC3E}">
        <p14:creationId xmlns:p14="http://schemas.microsoft.com/office/powerpoint/2010/main" val="93882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(4/8) </a:t>
            </a:r>
            <a:endParaRPr lang="el-GR" dirty="0"/>
          </a:p>
        </p:txBody>
      </p:sp>
      <p:sp>
        <p:nvSpPr>
          <p:cNvPr id="3" name="Θέση περιεχομένου 2"/>
          <p:cNvSpPr txBox="1">
            <a:spLocks noGrp="1"/>
          </p:cNvSpPr>
          <p:nvPr>
            <p:ph idx="1"/>
          </p:nvPr>
        </p:nvSpPr>
        <p:spPr/>
        <p:txBody>
          <a:bodyPr/>
          <a:lstStyle/>
          <a:p>
            <a:pPr lvl="0"/>
            <a:r>
              <a:rPr lang="el-GR" dirty="0"/>
              <a:t>Στην φαρμακευτική αντοχή, υπάρχουν δύο κατηγορίες αλλαγών: </a:t>
            </a:r>
          </a:p>
          <a:p>
            <a:pPr lvl="0"/>
            <a:r>
              <a:rPr lang="el-GR" dirty="0"/>
              <a:t>1) η μεταβολική και 2) η λειτουργική. </a:t>
            </a:r>
          </a:p>
          <a:p>
            <a:pPr lvl="0"/>
            <a:r>
              <a:rPr lang="el-GR" dirty="0"/>
              <a:t>Η φαρμακευτική αντοχή που είναι αποτέλεσμα των αλλαγών, οι οποίες μειώνουν την ποσότητα της ουσίας που εισέρχεται στις θέσεις δράσης της, λέγεται </a:t>
            </a:r>
            <a:r>
              <a:rPr lang="el-GR" b="1" dirty="0"/>
              <a:t>μεταβολική αντοχή.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A8F7DCE-CA96-4501-96E3-A1E882E44A4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42</a:t>
            </a:fld>
            <a:endParaRPr lang="el-GR" sz="1200" dirty="0">
              <a:solidFill>
                <a:srgbClr val="000000"/>
              </a:solidFill>
              <a:latin typeface="Arial"/>
            </a:endParaRPr>
          </a:p>
        </p:txBody>
      </p:sp>
    </p:spTree>
    <p:extLst>
      <p:ext uri="{BB962C8B-B14F-4D97-AF65-F5344CB8AC3E}">
        <p14:creationId xmlns:p14="http://schemas.microsoft.com/office/powerpoint/2010/main" val="351896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(5/8) </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dirty="0"/>
              <a:t>Η φαρμακευτική αντοχή που είναι αποτέλεσμα των αλλαγών, οι οποίες μειώνουν την αντιδραστικότητα των θέσεων δράσης της ουσίας, λέγεται </a:t>
            </a:r>
            <a:r>
              <a:rPr lang="el-GR" b="1" dirty="0"/>
              <a:t>λειτουργική αντοχή.   </a:t>
            </a:r>
          </a:p>
          <a:p>
            <a:pPr lvl="0">
              <a:lnSpc>
                <a:spcPct val="104000"/>
              </a:lnSpc>
            </a:pPr>
            <a:r>
              <a:rPr lang="el-GR" dirty="0"/>
              <a:t>Η αντοχή στις ψυχοδραστικές ουσίες είναι κατά ένα μεγάλο μέρος λειτουργική. Η λειτουργική αντοχή στις ψυχοδραστικές ουσίες μπορεί να είναι αποτέλεσμα αρκετών διαφορετικών ειδών νευρικών αλλαγών. Για παράδειγμα, η έκθεση σε μια ψυχοδραστική ουσία μπορεί να μειώσει τον αριθμό των υποδοχέων της, να μειώσει την αποτελεσματικότητα με την οποία προσδένεται στους υπάρχοντες υποδοχείς της ή να ελαχιστοποιήσει την επίδραση της πρόσδεσης των υποδοχέων στη δραστηριότητα του κυττάρου. </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CF73A3B-9724-4FC1-93EC-C8579ADD586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43</a:t>
            </a:fld>
            <a:endParaRPr lang="el-GR" sz="1200" dirty="0">
              <a:solidFill>
                <a:srgbClr val="000000"/>
              </a:solidFill>
              <a:latin typeface="Arial"/>
            </a:endParaRPr>
          </a:p>
        </p:txBody>
      </p:sp>
    </p:spTree>
    <p:extLst>
      <p:ext uri="{BB962C8B-B14F-4D97-AF65-F5344CB8AC3E}">
        <p14:creationId xmlns:p14="http://schemas.microsoft.com/office/powerpoint/2010/main" val="417194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(6/8) </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dirty="0"/>
              <a:t>Όταν μία ουσία λαμβάνεται συνέχεια σε σημαντικές ποσότητες, η ξαφνική διακοπή της λήψης της μπορεί να προκαλέσει μία δυσμενή σωματική αντίδραση, που ονομάζεται </a:t>
            </a:r>
            <a:r>
              <a:rPr lang="el-GR" b="1" dirty="0"/>
              <a:t>στερητικό σύνδρομο. </a:t>
            </a:r>
          </a:p>
          <a:p>
            <a:pPr lvl="0">
              <a:lnSpc>
                <a:spcPct val="104000"/>
              </a:lnSpc>
            </a:pPr>
            <a:r>
              <a:rPr lang="el-GR" dirty="0"/>
              <a:t>Οι επιπτώσεις της στέρησης μιας ουσίας είναι σχεδόν πάντα αντίθετες με τις αρχικές της επιπτώσεις. Για παράδειγμα, η διακοπή των σπασμολυτικών ουσιών συχνά προκαλεί σπασμούς, ενώ η διακοπή των υπνωτικών χαπιών πολλές φορές προκαλεί αϋπνία. </a:t>
            </a:r>
          </a:p>
          <a:p>
            <a:pPr lvl="0">
              <a:lnSpc>
                <a:spcPct val="104000"/>
              </a:lnSpc>
            </a:pPr>
            <a:r>
              <a:rPr lang="el-GR" dirty="0"/>
              <a:t>Τα άτομα που υφίστανται τις επιπτώσεις από τη διακοπή μιας ουσίας λέγεται ότι είναι </a:t>
            </a:r>
            <a:r>
              <a:rPr lang="el-GR" b="1" dirty="0"/>
              <a:t>σωματικά εξαρτημένα </a:t>
            </a:r>
            <a:r>
              <a:rPr lang="el-GR" dirty="0"/>
              <a:t>από αυτή την ουσία.</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6E5637E-F029-467E-A21A-2A0E40ED5A6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44</a:t>
            </a:fld>
            <a:endParaRPr lang="el-GR" sz="1200" dirty="0">
              <a:solidFill>
                <a:srgbClr val="000000"/>
              </a:solidFill>
              <a:latin typeface="Arial"/>
            </a:endParaRPr>
          </a:p>
        </p:txBody>
      </p:sp>
    </p:spTree>
    <p:extLst>
      <p:ext uri="{BB962C8B-B14F-4D97-AF65-F5344CB8AC3E}">
        <p14:creationId xmlns:p14="http://schemas.microsoft.com/office/powerpoint/2010/main" val="153046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(7/8) </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dirty="0"/>
              <a:t>Το γεγονός ότι τα στερητικά συμπτώματα είναι συχνά αντίθετα από τις αρχικές επιπτώσεις της ουσίας, υποδεικνύει ότι οι τα συμπτώματα στέρησης μπορούν να προκληθούν </a:t>
            </a:r>
            <a:r>
              <a:rPr lang="el-GR" b="1" dirty="0"/>
              <a:t>από τις ίδιες νευρολογικές αλλαγές που προκαλούν τη φαρμακευτική αντοχή. </a:t>
            </a:r>
            <a:r>
              <a:rPr lang="el-GR" dirty="0"/>
              <a:t>Σύμφωνα με αυτή τη θεωρία, η έκθεση σε μία ουσία προκαλεί αντισταθμιστικές αλλαγές στο νευρικό σύστημα, οι οποίες εξισορροπούν τις επιπτώσεις της ουσίας και προκαλούν αντοχή. </a:t>
            </a:r>
          </a:p>
          <a:p>
            <a:pPr lvl="0">
              <a:lnSpc>
                <a:spcPct val="104000"/>
              </a:lnSpc>
            </a:pPr>
            <a:r>
              <a:rPr lang="el-GR" dirty="0"/>
              <a:t>Έπειτα, όταν η ουσία αποβάλλεται από το σώμα, αυτές οι αντισταθμιστικές νευρικές αλλαγές, χωρίς να υπάρχει ουσία να τις εξισορροπήσει, εμφανίζονται ως συμπτώματα στέρησης αντίθετα με τις αρχικές επιπτώσεις της ουσίας.</a:t>
            </a:r>
          </a:p>
          <a:p>
            <a:pPr lvl="0">
              <a:lnSpc>
                <a:spcPct val="104000"/>
              </a:lnSpc>
            </a:pPr>
            <a:endParaRPr lang="el-GR" dirty="0"/>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FFCBA00-148D-44E0-B936-E0712173B51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45</a:t>
            </a:fld>
            <a:endParaRPr lang="el-GR" sz="1200" dirty="0">
              <a:solidFill>
                <a:srgbClr val="000000"/>
              </a:solidFill>
              <a:latin typeface="Arial"/>
            </a:endParaRPr>
          </a:p>
        </p:txBody>
      </p:sp>
    </p:spTree>
    <p:extLst>
      <p:ext uri="{BB962C8B-B14F-4D97-AF65-F5344CB8AC3E}">
        <p14:creationId xmlns:p14="http://schemas.microsoft.com/office/powerpoint/2010/main" val="306016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Αντοχή </a:t>
            </a:r>
            <a:r>
              <a:rPr lang="el-GR" sz="3200" b="0" dirty="0"/>
              <a:t>(8/8) </a:t>
            </a:r>
            <a:endParaRPr lang="el-GR" dirty="0"/>
          </a:p>
        </p:txBody>
      </p:sp>
      <p:sp>
        <p:nvSpPr>
          <p:cNvPr id="3" name="Θέση περιεχομένου 2"/>
          <p:cNvSpPr txBox="1">
            <a:spLocks noGrp="1"/>
          </p:cNvSpPr>
          <p:nvPr>
            <p:ph idx="1"/>
          </p:nvPr>
        </p:nvSpPr>
        <p:spPr/>
        <p:txBody>
          <a:bodyPr/>
          <a:lstStyle/>
          <a:p>
            <a:pPr lvl="0"/>
            <a:r>
              <a:rPr lang="el-GR" dirty="0"/>
              <a:t>Η σοβαρότητα των συμπτωμάτων στέρησης εξαρτάται από την εκάστοτε ουσία, από τη διάρκεια και το βαθμό της έκθεσης στην ουσία που προηγήθηκε και από την ταχύτητα με την οποία η ουσία αποβάλλεται από το σώμα. </a:t>
            </a:r>
          </a:p>
          <a:p>
            <a:pPr lvl="0"/>
            <a:r>
              <a:rPr lang="el-GR" dirty="0"/>
              <a:t>Σε γενικές γραμμές, όσο πιο μεγάλης διάρκειας είναι η έκθεση σε όλο και μεγαλύτερες δόσεις και έπεται μια ακόμη πιο γρήγορη αποβολή της ουσίας, τότε τα συμπτώματα στέρησης είναι εντονότερα.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5C071D4-FDC9-45A3-98A3-69CDEDB6647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46</a:t>
            </a:fld>
            <a:endParaRPr lang="el-GR" sz="1200" dirty="0">
              <a:solidFill>
                <a:srgbClr val="000000"/>
              </a:solidFill>
              <a:latin typeface="Arial"/>
            </a:endParaRPr>
          </a:p>
        </p:txBody>
      </p:sp>
    </p:spTree>
    <p:extLst>
      <p:ext uri="{BB962C8B-B14F-4D97-AF65-F5344CB8AC3E}">
        <p14:creationId xmlns:p14="http://schemas.microsoft.com/office/powerpoint/2010/main" val="401415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Εθισμός </a:t>
            </a:r>
            <a:r>
              <a:rPr lang="el-GR" sz="3200" b="0" dirty="0"/>
              <a:t>(1/4)</a:t>
            </a:r>
          </a:p>
        </p:txBody>
      </p:sp>
      <p:sp>
        <p:nvSpPr>
          <p:cNvPr id="3" name="Θέση περιεχομένου 2"/>
          <p:cNvSpPr txBox="1">
            <a:spLocks noGrp="1"/>
          </p:cNvSpPr>
          <p:nvPr>
            <p:ph idx="1"/>
          </p:nvPr>
        </p:nvSpPr>
        <p:spPr/>
        <p:txBody>
          <a:bodyPr/>
          <a:lstStyle/>
          <a:p>
            <a:pPr lvl="0">
              <a:lnSpc>
                <a:spcPct val="104000"/>
              </a:lnSpc>
            </a:pPr>
            <a:r>
              <a:rPr lang="el-GR" b="1" dirty="0"/>
              <a:t>Εθισμένοι </a:t>
            </a:r>
            <a:r>
              <a:rPr lang="el-GR" dirty="0"/>
              <a:t>είναι εκείνοι οι συστηματικοί χρήστες ουσιών (κυρίως των ονομαζομένων ναρκωτικών),  που εξακολουθούν να κάνουν χρήση της ουσίας, ανεξάρτητα από τις δυσμενείς τους επιπτώσεις στην υγεία τους και στην κοινωνική τους ζωή και ανεξάρτητα από τις επαναλαμβανόμενες προσπάθειές τους να σταματήσουν τη χρήση της.</a:t>
            </a:r>
          </a:p>
          <a:p>
            <a:pPr lvl="0">
              <a:lnSpc>
                <a:spcPct val="104000"/>
              </a:lnSpc>
            </a:pPr>
            <a:r>
              <a:rPr lang="el-GR" dirty="0"/>
              <a:t>Η μεγαλύτερη σύγχυση σχετικά με τη φύση του εθισμού, έχει να κάνει με τη σωματική εξάρτηση. </a:t>
            </a:r>
          </a:p>
          <a:p>
            <a:pPr lvl="0">
              <a:lnSpc>
                <a:spcPct val="104000"/>
              </a:lnSpc>
            </a:pPr>
            <a:r>
              <a:rPr lang="el-GR" dirty="0"/>
              <a:t>Οι εθισμένοι, μπορεί πράγματι κάποιες φορές να κάνουν χρήση ουσιών προκειμένου να αποφύγουν ή να ανακουφίσουν τα συμπτώματα στέρησης, αλλά αυτό σπάνια αποτελεί τον βασικό λόγο της εξάρτησής τους. </a:t>
            </a:r>
          </a:p>
          <a:p>
            <a:pPr lvl="0">
              <a:lnSpc>
                <a:spcPct val="104000"/>
              </a:lnSpc>
            </a:pPr>
            <a:endParaRPr lang="el-GR" dirty="0"/>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5B3E57E-61FE-4184-A3FD-0613F9FE700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47</a:t>
            </a:fld>
            <a:endParaRPr lang="el-GR" sz="1200" dirty="0">
              <a:solidFill>
                <a:srgbClr val="000000"/>
              </a:solidFill>
              <a:latin typeface="Arial"/>
            </a:endParaRPr>
          </a:p>
        </p:txBody>
      </p:sp>
    </p:spTree>
    <p:extLst>
      <p:ext uri="{BB962C8B-B14F-4D97-AF65-F5344CB8AC3E}">
        <p14:creationId xmlns:p14="http://schemas.microsoft.com/office/powerpoint/2010/main" val="425048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Εθισμός </a:t>
            </a:r>
            <a:r>
              <a:rPr lang="el-GR" sz="3200" b="0" dirty="0"/>
              <a:t>(2/4)</a:t>
            </a:r>
            <a:endParaRPr lang="el-GR" dirty="0"/>
          </a:p>
        </p:txBody>
      </p:sp>
      <p:sp>
        <p:nvSpPr>
          <p:cNvPr id="3" name="Θέση περιεχομένου 2"/>
          <p:cNvSpPr txBox="1">
            <a:spLocks noGrp="1"/>
          </p:cNvSpPr>
          <p:nvPr>
            <p:ph idx="1"/>
          </p:nvPr>
        </p:nvSpPr>
        <p:spPr/>
        <p:txBody>
          <a:bodyPr/>
          <a:lstStyle/>
          <a:p>
            <a:pPr lvl="0"/>
            <a:r>
              <a:rPr lang="el-GR" dirty="0"/>
              <a:t>Την εποχή που επικρατούσε η αντίληψη ότι η βασική αιτία εθισμού ήταν η σωματική εξάρτηση, επινοήθηκε ο όρος ψυχολογική εξάρτηση για να συμπεριλάβει τις εξαιρέσεις αυτού του γενικού κανόνα. </a:t>
            </a:r>
          </a:p>
          <a:p>
            <a:pPr lvl="0"/>
            <a:r>
              <a:rPr lang="el-GR" dirty="0"/>
              <a:t>Η </a:t>
            </a:r>
            <a:r>
              <a:rPr lang="el-GR" b="1" dirty="0"/>
              <a:t>ψυχολογική εξάρτηση </a:t>
            </a:r>
            <a:r>
              <a:rPr lang="el-GR" dirty="0"/>
              <a:t>θεωρούνταν η αιτία κάθε παθολογικής λήψης ουσιών, όταν δεν υπήρχε σωματική εξάρτηση. </a:t>
            </a:r>
          </a:p>
          <a:p>
            <a:pPr lvl="0"/>
            <a:r>
              <a:rPr lang="el-GR" dirty="0"/>
              <a:t>Εν τούτοις, τώρα που είναι σαφές ότι η σωματική εξάρτηση δεν αποτελεί τον βασικό παράγοντα που προκαλεί τον εθισμό, </a:t>
            </a:r>
            <a:r>
              <a:rPr lang="el-GR" b="1" dirty="0"/>
              <a:t>μάλλον δεν υπάρχει ανάγκη για ειδική κατηγορία ψυχολογικής εξάρτησης.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4CE331B-B251-4891-A262-D0D1DC93B77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48</a:t>
            </a:fld>
            <a:endParaRPr lang="el-GR" sz="1200" dirty="0">
              <a:solidFill>
                <a:srgbClr val="000000"/>
              </a:solidFill>
              <a:latin typeface="Arial"/>
            </a:endParaRPr>
          </a:p>
        </p:txBody>
      </p:sp>
    </p:spTree>
    <p:extLst>
      <p:ext uri="{BB962C8B-B14F-4D97-AF65-F5344CB8AC3E}">
        <p14:creationId xmlns:p14="http://schemas.microsoft.com/office/powerpoint/2010/main" val="50574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Παράγοντες που επηρεάζουν την βιοδιαθεσιμότητα</a:t>
            </a:r>
          </a:p>
        </p:txBody>
      </p:sp>
      <p:sp>
        <p:nvSpPr>
          <p:cNvPr id="3" name="Θέση περιεχομένου 2"/>
          <p:cNvSpPr txBox="1">
            <a:spLocks noGrp="1"/>
          </p:cNvSpPr>
          <p:nvPr>
            <p:ph idx="1"/>
          </p:nvPr>
        </p:nvSpPr>
        <p:spPr/>
        <p:txBody>
          <a:bodyPr/>
          <a:lstStyle/>
          <a:p>
            <a:pPr lvl="0"/>
            <a:r>
              <a:rPr lang="el-GR" dirty="0"/>
              <a:t>ο μεταβολισμός του φαρμάκου,</a:t>
            </a:r>
          </a:p>
          <a:p>
            <a:pPr lvl="0"/>
            <a:r>
              <a:rPr lang="el-GR" dirty="0"/>
              <a:t>η διαλυτότητα του φαρμάκου,</a:t>
            </a:r>
          </a:p>
          <a:p>
            <a:pPr lvl="0"/>
            <a:r>
              <a:rPr lang="el-GR" dirty="0"/>
              <a:t>η χημική του αστάθεια,</a:t>
            </a:r>
          </a:p>
          <a:p>
            <a:pPr lvl="0"/>
            <a:r>
              <a:rPr lang="el-GR" dirty="0"/>
              <a:t>ο χαρακτήρας του ιδιοσκευάσματος.</a:t>
            </a:r>
            <a:br>
              <a:rPr lang="el-GR" dirty="0"/>
            </a:b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AAFE3C4-4EEA-423F-BE2B-98CFC7C002C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a:t>
            </a:fld>
            <a:endParaRPr lang="el-GR" sz="1200" dirty="0">
              <a:solidFill>
                <a:srgbClr val="000000"/>
              </a:solidFill>
              <a:latin typeface="Arial"/>
            </a:endParaRPr>
          </a:p>
        </p:txBody>
      </p:sp>
    </p:spTree>
    <p:extLst>
      <p:ext uri="{BB962C8B-B14F-4D97-AF65-F5344CB8AC3E}">
        <p14:creationId xmlns:p14="http://schemas.microsoft.com/office/powerpoint/2010/main" val="260983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Εθισμός </a:t>
            </a:r>
            <a:r>
              <a:rPr lang="el-GR" sz="3200" b="0" dirty="0"/>
              <a:t>(3/4)</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sz="2200" b="1" dirty="0"/>
              <a:t>Ο ρόλος της μάθησης στη φαρμακευτική αντοχή και στη στέρηση ουσιών</a:t>
            </a:r>
          </a:p>
          <a:p>
            <a:pPr lvl="0">
              <a:lnSpc>
                <a:spcPct val="104000"/>
              </a:lnSpc>
            </a:pPr>
            <a:r>
              <a:rPr lang="el-GR" sz="2200" dirty="0"/>
              <a:t>Ψυχοφαρμακολογικές έρευνες έδειξαν ότι η εκμάθηση παίζει μεγάλο ρόλο, τόσο στη φαρμακευτική αντοχή, όσο και στη στέρηση ουσιών. Απέδειξαν ότι, στις προσπάθειές μας να κατανοήσουμε τις επιπτώσεις των ψυχοδραστικών φαρμάκων, θα πρέπει να λάβουμε υπ’ όψη τα βιώματα και τη συμπεριφορά των ατόμων, διαφορετικά οι απαντήσεις που θα λάβουμε θα είναι ελλιπείς. </a:t>
            </a:r>
          </a:p>
          <a:p>
            <a:pPr lvl="0">
              <a:lnSpc>
                <a:spcPct val="104000"/>
              </a:lnSpc>
            </a:pPr>
            <a:r>
              <a:rPr lang="el-GR" sz="2200" dirty="0"/>
              <a:t>Οι έρευνες που αφορούν την μάθηση και τον ρόλο της στην φαρμακευτική αντοχή, επικεντρώθηκαν σε δύο φαινόμενα: </a:t>
            </a:r>
            <a:r>
              <a:rPr lang="el-GR" sz="2200" b="1" dirty="0"/>
              <a:t>την φαρμακευτική αντοχή συσχέτισης, την εξαρτημένη φαρμακευτική αντοχή. </a:t>
            </a:r>
          </a:p>
          <a:p>
            <a:pPr lvl="0">
              <a:lnSpc>
                <a:spcPct val="104000"/>
              </a:lnSpc>
            </a:pPr>
            <a:endParaRPr lang="el-GR" sz="2200" dirty="0"/>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31D576F-F737-4AA1-A088-6FC3CACD753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49</a:t>
            </a:fld>
            <a:endParaRPr lang="el-GR" sz="1200" dirty="0">
              <a:solidFill>
                <a:srgbClr val="000000"/>
              </a:solidFill>
              <a:latin typeface="Arial"/>
            </a:endParaRPr>
          </a:p>
        </p:txBody>
      </p:sp>
    </p:spTree>
    <p:extLst>
      <p:ext uri="{BB962C8B-B14F-4D97-AF65-F5344CB8AC3E}">
        <p14:creationId xmlns:p14="http://schemas.microsoft.com/office/powerpoint/2010/main" val="307834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Εθισμός </a:t>
            </a:r>
            <a:r>
              <a:rPr lang="el-GR" sz="3200" b="0" dirty="0"/>
              <a:t>(4/4)</a:t>
            </a:r>
            <a:endParaRPr lang="el-GR" dirty="0"/>
          </a:p>
        </p:txBody>
      </p:sp>
      <p:sp>
        <p:nvSpPr>
          <p:cNvPr id="3" name="Θέση περιεχομένου 2"/>
          <p:cNvSpPr txBox="1">
            <a:spLocks noGrp="1"/>
          </p:cNvSpPr>
          <p:nvPr>
            <p:ph idx="1"/>
          </p:nvPr>
        </p:nvSpPr>
        <p:spPr/>
        <p:txBody>
          <a:bodyPr/>
          <a:lstStyle/>
          <a:p>
            <a:pPr marL="0" lvl="0" indent="0">
              <a:lnSpc>
                <a:spcPct val="94000"/>
              </a:lnSpc>
              <a:buNone/>
            </a:pPr>
            <a:r>
              <a:rPr lang="el-GR" sz="2200" b="1" dirty="0"/>
              <a:t>Βιοψυχολογικές θεωρίες εθισμού </a:t>
            </a:r>
          </a:p>
          <a:p>
            <a:pPr marL="0" lvl="0" indent="0">
              <a:lnSpc>
                <a:spcPct val="94000"/>
              </a:lnSpc>
              <a:buNone/>
            </a:pPr>
            <a:r>
              <a:rPr lang="el-GR" sz="2200" b="1" dirty="0"/>
              <a:t>Απόψεις για τη σωματική εξάρτηση και το θετικό έναυσμα του εθισμού</a:t>
            </a:r>
          </a:p>
          <a:p>
            <a:pPr lvl="0">
              <a:lnSpc>
                <a:spcPct val="94000"/>
              </a:lnSpc>
            </a:pPr>
            <a:r>
              <a:rPr lang="el-GR" sz="2200" dirty="0"/>
              <a:t>Οι πρώτες προσπάθειες να εξηγηθεί το φαινόμενο του εθισμού κατέληξαν στο να τον αποδώσουν στη σωματική εξάρτηση. Σύμφωνα με διάφορες </a:t>
            </a:r>
            <a:r>
              <a:rPr lang="el-GR" sz="2200" b="1" dirty="0"/>
              <a:t>θεωρίες σωματικής εξάρτησης του εθισμού, </a:t>
            </a:r>
            <a:r>
              <a:rPr lang="el-GR" sz="2200" dirty="0"/>
              <a:t>η σωματική εξάρτηση παγιδεύει τους εθισμένους σε έναν φαύλο κύκλο μεταξύ της λήψης της ουσίας και των στερητικών συμπτωμάτων. </a:t>
            </a:r>
          </a:p>
          <a:p>
            <a:pPr lvl="0">
              <a:lnSpc>
                <a:spcPct val="94000"/>
              </a:lnSpc>
            </a:pPr>
            <a:r>
              <a:rPr lang="el-GR" sz="2200" dirty="0"/>
              <a:t>Οι χρήστες ουσιών, στους οποίους η λήψη της ουσίας έχει φτάσει σε ένα αρκετά υψηλό επίπεδο ώστε να προκαλεί σωματική εξάρτηση, ωθούνται από τα στερητικά τους συμπτώματα να αυτοχορηγούν την ουσία κάθε φορά που προσπαθούν να διακόψουν τη λήψη της. </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176E118-755A-4E6F-AC61-511065DC292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50</a:t>
            </a:fld>
            <a:endParaRPr lang="el-GR" sz="1200" dirty="0">
              <a:solidFill>
                <a:srgbClr val="000000"/>
              </a:solidFill>
              <a:latin typeface="Arial"/>
            </a:endParaRPr>
          </a:p>
        </p:txBody>
      </p:sp>
    </p:spTree>
    <p:extLst>
      <p:ext uri="{BB962C8B-B14F-4D97-AF65-F5344CB8AC3E}">
        <p14:creationId xmlns:p14="http://schemas.microsoft.com/office/powerpoint/2010/main" val="22787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Αλληλεπιδράσεις των φαρμάκων </a:t>
            </a:r>
            <a:r>
              <a:rPr lang="el-GR" sz="3200" b="0" dirty="0"/>
              <a:t>(1/4)</a:t>
            </a:r>
          </a:p>
        </p:txBody>
      </p:sp>
      <p:sp>
        <p:nvSpPr>
          <p:cNvPr id="3" name="Θέση περιεχομένου 2"/>
          <p:cNvSpPr txBox="1">
            <a:spLocks noGrp="1"/>
          </p:cNvSpPr>
          <p:nvPr>
            <p:ph idx="1"/>
          </p:nvPr>
        </p:nvSpPr>
        <p:spPr/>
        <p:txBody>
          <a:bodyPr/>
          <a:lstStyle/>
          <a:p>
            <a:pPr lvl="0"/>
            <a:r>
              <a:rPr lang="el-GR" b="1" dirty="0"/>
              <a:t>Αλληλεπίδραση φαρμάκων: </a:t>
            </a:r>
            <a:r>
              <a:rPr lang="el-GR" dirty="0"/>
              <a:t>Φαινόμενο κατά το οποίο παρατηρείται μια οποιαδήποτε μεταβολή των φυσικοχημικών, φαρμακοκινητικών ή φαρμακοδυναμικών ιδιοτήτων ενός φαρμάκου εξαιτίας της επίδρασης ενός άλλου, ταυτόχρονα χορηγούμενου φαρμάκου σε κάποιον ασθενή.</a:t>
            </a:r>
          </a:p>
          <a:p>
            <a:pPr lvl="0"/>
            <a:r>
              <a:rPr lang="el-GR" b="1" dirty="0"/>
              <a:t>Πολλών τύπων αλληλεπιδράσεις μπορούν να συμβούν στο ίδιο ζεύγος χημικών ουσιών. </a:t>
            </a:r>
          </a:p>
          <a:p>
            <a:pPr lvl="0"/>
            <a:endParaRPr lang="el-GR" b="1"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6022460-A626-4AFF-8D9C-966BA2F0C19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51</a:t>
            </a:fld>
            <a:endParaRPr lang="el-GR" sz="1200" dirty="0">
              <a:solidFill>
                <a:srgbClr val="000000"/>
              </a:solidFill>
              <a:latin typeface="Arial"/>
            </a:endParaRPr>
          </a:p>
        </p:txBody>
      </p:sp>
    </p:spTree>
    <p:extLst>
      <p:ext uri="{BB962C8B-B14F-4D97-AF65-F5344CB8AC3E}">
        <p14:creationId xmlns:p14="http://schemas.microsoft.com/office/powerpoint/2010/main" val="27098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Αλληλεπιδράσεις των φαρμάκων </a:t>
            </a:r>
            <a:r>
              <a:rPr lang="el-GR" sz="3200" b="0" dirty="0"/>
              <a:t>(2/4)</a:t>
            </a:r>
            <a:endParaRPr lang="el-GR" dirty="0"/>
          </a:p>
        </p:txBody>
      </p:sp>
      <p:sp>
        <p:nvSpPr>
          <p:cNvPr id="3" name="Θέση περιεχομένου 2"/>
          <p:cNvSpPr txBox="1">
            <a:spLocks noGrp="1"/>
          </p:cNvSpPr>
          <p:nvPr>
            <p:ph idx="1"/>
          </p:nvPr>
        </p:nvSpPr>
        <p:spPr/>
        <p:txBody>
          <a:bodyPr/>
          <a:lstStyle/>
          <a:p>
            <a:pPr lvl="0"/>
            <a:r>
              <a:rPr lang="el-GR" dirty="0"/>
              <a:t>Όταν συμβεί μια αλληλεπίδραση, το καθαρό φαρμακολογικό αποτέλεσμα μπορεί να προέλθει από: </a:t>
            </a:r>
          </a:p>
          <a:p>
            <a:pPr marL="857250" lvl="1" indent="-457200">
              <a:buFont typeface="Calibri"/>
              <a:buAutoNum type="arabicPeriod"/>
            </a:pPr>
            <a:r>
              <a:rPr lang="el-GR" dirty="0"/>
              <a:t>Επίταση της δράσης του ενός ή και των δύο φαρμάκων.</a:t>
            </a:r>
          </a:p>
          <a:p>
            <a:pPr marL="857250" lvl="1" indent="-457200">
              <a:buFont typeface="Calibri"/>
              <a:buAutoNum type="arabicPeriod"/>
            </a:pPr>
            <a:r>
              <a:rPr lang="el-GR" dirty="0"/>
              <a:t>Ανάπτυξη εντελώς καινούργιων δράσεων που δεν εκδηλώνονται όταν το κάθε φάρμακο χορηγείται χωριστά.</a:t>
            </a:r>
          </a:p>
          <a:p>
            <a:pPr marL="857250" lvl="1" indent="-457200">
              <a:buFont typeface="Calibri"/>
              <a:buAutoNum type="arabicPeriod"/>
            </a:pPr>
            <a:r>
              <a:rPr lang="el-GR" dirty="0"/>
              <a:t>Αναστολή της δράσης του ενός ή και των δύο φαρμάκων. </a:t>
            </a:r>
          </a:p>
          <a:p>
            <a:pPr marL="857250" lvl="1" indent="-457200">
              <a:buFont typeface="Calibri"/>
              <a:buAutoNum type="arabicPeriod"/>
            </a:pPr>
            <a:r>
              <a:rPr lang="el-GR" dirty="0"/>
              <a:t>Μεταβολή της κινητικής ή του μεταβολισμού του ενός ή και των δύο φαρμάκων, χωρίς καμία αλλαγή στο καθαρό φαρμακολογικό αποτέλεσμα του κάθε φαρμάκου.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EB519A2-9E9B-4AFD-93EF-040C869251C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52</a:t>
            </a:fld>
            <a:endParaRPr lang="el-GR" sz="1200" dirty="0">
              <a:solidFill>
                <a:srgbClr val="000000"/>
              </a:solidFill>
              <a:latin typeface="Arial"/>
            </a:endParaRPr>
          </a:p>
        </p:txBody>
      </p:sp>
    </p:spTree>
    <p:extLst>
      <p:ext uri="{BB962C8B-B14F-4D97-AF65-F5344CB8AC3E}">
        <p14:creationId xmlns:p14="http://schemas.microsoft.com/office/powerpoint/2010/main" val="396379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Αλληλεπιδράσεις των φαρμάκων </a:t>
            </a:r>
            <a:r>
              <a:rPr lang="el-GR" sz="3200" b="0" dirty="0"/>
              <a:t>(3/4)</a:t>
            </a:r>
            <a:endParaRPr lang="el-GR" dirty="0"/>
          </a:p>
        </p:txBody>
      </p:sp>
      <p:sp>
        <p:nvSpPr>
          <p:cNvPr id="3" name="Θέση περιεχομένου 2"/>
          <p:cNvSpPr txBox="1">
            <a:spLocks noGrp="1"/>
          </p:cNvSpPr>
          <p:nvPr>
            <p:ph idx="1"/>
          </p:nvPr>
        </p:nvSpPr>
        <p:spPr>
          <a:xfrm>
            <a:off x="457200" y="1196748"/>
            <a:ext cx="8229600" cy="5524722"/>
          </a:xfrm>
        </p:spPr>
        <p:txBody>
          <a:bodyPr/>
          <a:lstStyle/>
          <a:p>
            <a:pPr marL="0" lvl="0" indent="0">
              <a:buNone/>
            </a:pPr>
            <a:r>
              <a:rPr lang="el-GR" dirty="0"/>
              <a:t>Ταξινόμηση των αλληλεπιδράσεων των φαρμάκων ως προς:</a:t>
            </a:r>
          </a:p>
          <a:p>
            <a:pPr marL="457200" lvl="0" indent="-457200">
              <a:buFont typeface="Calibri"/>
              <a:buAutoNum type="arabicPeriod"/>
            </a:pPr>
            <a:r>
              <a:rPr lang="el-GR" b="1" dirty="0"/>
              <a:t>Το αποτέλεσμα:</a:t>
            </a:r>
          </a:p>
          <a:p>
            <a:pPr marL="914400" lvl="1" indent="-457200">
              <a:buFont typeface="Calibri"/>
              <a:buAutoNum type="alphaLcPeriod"/>
            </a:pPr>
            <a:r>
              <a:rPr lang="el-GR" dirty="0"/>
              <a:t>Ευεργετικές,</a:t>
            </a:r>
          </a:p>
          <a:p>
            <a:pPr marL="914400" lvl="1" indent="-457200">
              <a:buFont typeface="Calibri"/>
              <a:buAutoNum type="alphaLcPeriod"/>
            </a:pPr>
            <a:r>
              <a:rPr lang="el-GR" dirty="0"/>
              <a:t>Βλαβερές.</a:t>
            </a:r>
          </a:p>
          <a:p>
            <a:pPr marL="457200" lvl="0" indent="-457200">
              <a:buFont typeface="Calibri"/>
              <a:buAutoNum type="arabicPeriod"/>
            </a:pPr>
            <a:r>
              <a:rPr lang="el-GR" b="1" dirty="0"/>
              <a:t>Το σημείο όπου προκαλούνται:</a:t>
            </a:r>
          </a:p>
          <a:p>
            <a:pPr marL="914400" lvl="1" indent="-457200">
              <a:buFont typeface="Calibri"/>
              <a:buAutoNum type="alphaLcPeriod"/>
            </a:pPr>
            <a:r>
              <a:rPr lang="el-GR" dirty="0"/>
              <a:t>Εξωτερικές,</a:t>
            </a:r>
          </a:p>
          <a:p>
            <a:pPr marL="914400" lvl="1" indent="-457200">
              <a:buFont typeface="Calibri"/>
              <a:buAutoNum type="alphaLcPeriod"/>
            </a:pPr>
            <a:r>
              <a:rPr lang="el-GR" dirty="0"/>
              <a:t>Εσωτερικές.</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0455E55-081D-4313-A377-68FA90D3BD9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53</a:t>
            </a:fld>
            <a:endParaRPr lang="el-GR" sz="1200" dirty="0">
              <a:solidFill>
                <a:srgbClr val="000000"/>
              </a:solidFill>
              <a:latin typeface="Arial"/>
            </a:endParaRPr>
          </a:p>
        </p:txBody>
      </p:sp>
    </p:spTree>
    <p:extLst>
      <p:ext uri="{BB962C8B-B14F-4D97-AF65-F5344CB8AC3E}">
        <p14:creationId xmlns:p14="http://schemas.microsoft.com/office/powerpoint/2010/main" val="221465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Αλληλεπιδράσεις των φαρμάκων </a:t>
            </a:r>
            <a:r>
              <a:rPr lang="el-GR" sz="3200" b="0" dirty="0"/>
              <a:t>(4/4)</a:t>
            </a:r>
            <a:endParaRPr lang="el-GR" dirty="0"/>
          </a:p>
        </p:txBody>
      </p:sp>
      <p:sp>
        <p:nvSpPr>
          <p:cNvPr id="3" name="Θέση περιεχομένου 2"/>
          <p:cNvSpPr txBox="1">
            <a:spLocks noGrp="1"/>
          </p:cNvSpPr>
          <p:nvPr>
            <p:ph idx="1"/>
          </p:nvPr>
        </p:nvSpPr>
        <p:spPr/>
        <p:txBody>
          <a:bodyPr/>
          <a:lstStyle/>
          <a:p>
            <a:pPr marL="457200" lvl="0" indent="-457200">
              <a:buFont typeface="Calibri"/>
              <a:buAutoNum type="arabicPeriod" startAt="3"/>
            </a:pPr>
            <a:r>
              <a:rPr lang="el-GR" b="1" dirty="0"/>
              <a:t>Το μηχανισμό πρόκλησής τους:</a:t>
            </a:r>
          </a:p>
          <a:p>
            <a:pPr marL="914400" lvl="1" indent="-457200">
              <a:buFont typeface="Calibri"/>
              <a:buAutoNum type="alphaLcPeriod"/>
            </a:pPr>
            <a:r>
              <a:rPr lang="el-GR" dirty="0"/>
              <a:t>Φαρμακοδυναμικές,</a:t>
            </a:r>
          </a:p>
          <a:p>
            <a:pPr marL="914400" lvl="1" indent="-457200">
              <a:buFont typeface="Calibri"/>
              <a:buAutoNum type="alphaLcPeriod"/>
            </a:pPr>
            <a:r>
              <a:rPr lang="el-GR" dirty="0"/>
              <a:t>Φαρμακοκινητικές,</a:t>
            </a:r>
          </a:p>
          <a:p>
            <a:pPr marL="914400" lvl="1" indent="-457200">
              <a:buFont typeface="Calibri"/>
              <a:buAutoNum type="alphaLcPeriod"/>
            </a:pPr>
            <a:r>
              <a:rPr lang="el-GR" dirty="0"/>
              <a:t>Φυσιολογικές,</a:t>
            </a:r>
          </a:p>
          <a:p>
            <a:pPr marL="914400" lvl="1" indent="-457200">
              <a:buFont typeface="Calibri"/>
              <a:buAutoNum type="alphaLcPeriod"/>
            </a:pPr>
            <a:r>
              <a:rPr lang="el-GR" dirty="0"/>
              <a:t>Φυσικοχημικές.</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B162AB8-8FFE-4DC8-8D9B-5B47C6ACC32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54</a:t>
            </a:fld>
            <a:endParaRPr lang="el-GR" sz="1200" dirty="0">
              <a:solidFill>
                <a:srgbClr val="000000"/>
              </a:solidFill>
              <a:latin typeface="Arial"/>
            </a:endParaRPr>
          </a:p>
        </p:txBody>
      </p:sp>
    </p:spTree>
    <p:extLst>
      <p:ext uri="{BB962C8B-B14F-4D97-AF65-F5344CB8AC3E}">
        <p14:creationId xmlns:p14="http://schemas.microsoft.com/office/powerpoint/2010/main" val="323971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φαρμάκων</a:t>
            </a:r>
            <a:br>
              <a:rPr lang="el-GR" sz="3600" dirty="0"/>
            </a:br>
            <a:r>
              <a:rPr lang="el-GR" sz="3600" dirty="0"/>
              <a:t>(Παρενέργειες των φαρμάκων) </a:t>
            </a:r>
            <a:r>
              <a:rPr lang="el-GR" sz="3200" b="0" dirty="0"/>
              <a:t>(</a:t>
            </a:r>
            <a:r>
              <a:rPr lang="el-GR" sz="3200" b="0" dirty="0" smtClean="0"/>
              <a:t>1/2)</a:t>
            </a:r>
            <a:endParaRPr lang="el-GR" sz="3200" b="0" dirty="0"/>
          </a:p>
        </p:txBody>
      </p:sp>
      <p:sp>
        <p:nvSpPr>
          <p:cNvPr id="3" name="Θέση περιεχομένου 2"/>
          <p:cNvSpPr txBox="1">
            <a:spLocks noGrp="1"/>
          </p:cNvSpPr>
          <p:nvPr>
            <p:ph idx="1"/>
          </p:nvPr>
        </p:nvSpPr>
        <p:spPr/>
        <p:txBody>
          <a:bodyPr/>
          <a:lstStyle/>
          <a:p>
            <a:pPr lvl="0"/>
            <a:r>
              <a:rPr lang="el-GR" b="1" dirty="0"/>
              <a:t>Ανεπιθύμητη ενέργεια </a:t>
            </a:r>
            <a:r>
              <a:rPr lang="el-GR" dirty="0"/>
              <a:t>είναι μια απόκριση σε ένα φάρμακο που είναι </a:t>
            </a:r>
            <a:r>
              <a:rPr lang="el-GR" dirty="0" smtClean="0"/>
              <a:t>επιβλαβής.</a:t>
            </a:r>
            <a:r>
              <a:rPr lang="el-GR" dirty="0"/>
              <a:t> </a:t>
            </a:r>
          </a:p>
          <a:p>
            <a:pPr marL="0" lvl="0" indent="0">
              <a:buNone/>
            </a:pPr>
            <a:r>
              <a:rPr lang="el-GR" b="1" dirty="0"/>
              <a:t>Πως διαχωρίζονται οι ανεπιθύμητες ενέργειες:</a:t>
            </a:r>
          </a:p>
          <a:p>
            <a:pPr lvl="0"/>
            <a:r>
              <a:rPr lang="el-GR" dirty="0"/>
              <a:t>Οι ανεπιθύμητες ενέργειες έχουν διαβαθμίσεις ανάλογα με την επικινδυνότητά τους για τη υγεία του ασθενούς που λαμβάνει το φάρμακο. Διαχωρίζονται έτσι στις "αναμενόμενες ανεπιθύμητες ενέργειες", στις "σοβαρές ανεπιθύμητες ενέργειες" και στις "μη αναμενόμενες ανεπιθύμητες ενέργειες".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0896B85-7A67-4036-8554-CF0A6927D7E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55</a:t>
            </a:fld>
            <a:endParaRPr lang="el-GR" sz="1200" dirty="0">
              <a:solidFill>
                <a:srgbClr val="000000"/>
              </a:solidFill>
              <a:latin typeface="Arial"/>
            </a:endParaRPr>
          </a:p>
        </p:txBody>
      </p:sp>
    </p:spTree>
    <p:extLst>
      <p:ext uri="{BB962C8B-B14F-4D97-AF65-F5344CB8AC3E}">
        <p14:creationId xmlns:p14="http://schemas.microsoft.com/office/powerpoint/2010/main" val="317802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φαρμάκων</a:t>
            </a:r>
            <a:br>
              <a:rPr lang="el-GR" sz="3600" dirty="0"/>
            </a:br>
            <a:r>
              <a:rPr lang="el-GR" sz="3600" dirty="0"/>
              <a:t>(Παρενέργειες των φαρμάκων) </a:t>
            </a:r>
            <a:r>
              <a:rPr lang="el-GR" sz="3200" b="0" dirty="0"/>
              <a:t>(</a:t>
            </a:r>
            <a:r>
              <a:rPr lang="el-GR" sz="3200" b="0" dirty="0" smtClean="0"/>
              <a:t>2/2)</a:t>
            </a:r>
            <a:endParaRPr lang="el-GR" sz="3600" dirty="0"/>
          </a:p>
        </p:txBody>
      </p:sp>
      <p:sp>
        <p:nvSpPr>
          <p:cNvPr id="3" name="Θέση περιεχομένου 2"/>
          <p:cNvSpPr txBox="1">
            <a:spLocks noGrp="1"/>
          </p:cNvSpPr>
          <p:nvPr>
            <p:ph idx="1"/>
          </p:nvPr>
        </p:nvSpPr>
        <p:spPr>
          <a:xfrm>
            <a:off x="457200" y="1196748"/>
            <a:ext cx="8229600" cy="5400601"/>
          </a:xfrm>
        </p:spPr>
        <p:txBody>
          <a:bodyPr/>
          <a:lstStyle/>
          <a:p>
            <a:pPr lvl="0">
              <a:lnSpc>
                <a:spcPct val="94000"/>
              </a:lnSpc>
            </a:pPr>
            <a:r>
              <a:rPr lang="el-GR" sz="2200" dirty="0"/>
              <a:t>Ως </a:t>
            </a:r>
            <a:r>
              <a:rPr lang="el-GR" sz="2200" b="1" dirty="0"/>
              <a:t>«αναμενόμενη ανεπιθύμητη ενέργεια» </a:t>
            </a:r>
            <a:r>
              <a:rPr lang="el-GR" sz="2200" dirty="0"/>
              <a:t>χαρακτηρίζονται όλες οι ανεπιθύμητες ενέργειες που είναι γνωστές για την χρήση της συγκεκριμένης δραστικής ουσίας και αναφέρονται στο Φύλλο Οδηγιών Χρήστη που βρίσκεται εντός της συσκευασίας κάθε φαρμακευτικού σκευάσματος. </a:t>
            </a:r>
          </a:p>
          <a:p>
            <a:pPr lvl="0">
              <a:lnSpc>
                <a:spcPct val="94000"/>
              </a:lnSpc>
            </a:pPr>
            <a:r>
              <a:rPr lang="el-GR" sz="2200" dirty="0"/>
              <a:t>Ως </a:t>
            </a:r>
            <a:r>
              <a:rPr lang="el-GR" sz="2200" b="1" dirty="0"/>
              <a:t>«σοβαρή ανεπιθύμητη ενέργεια» </a:t>
            </a:r>
            <a:r>
              <a:rPr lang="el-GR" sz="2200" dirty="0"/>
              <a:t>χαρακτηρίζεται η ανεπιθύμητη ενέργεια που επιφέρει θάνατο, θέτει σε κίνδυνο την ζωή του ασθενούς, απαιτεί νοσοκομειακή νοσηλεία ή παράταση νοσοκομειακής νοσηλείας, οδηγεί σε μόνιμη ή σημαντική αναπηρία ή ανικανότητα, ή εκφράζεται με συγγενή ανωμαλία / διαμαρτία διαπλάσεως. </a:t>
            </a:r>
            <a:endParaRPr lang="el-GR" sz="2200" b="1" dirty="0"/>
          </a:p>
          <a:p>
            <a:pPr lvl="0">
              <a:lnSpc>
                <a:spcPct val="94000"/>
              </a:lnSpc>
            </a:pPr>
            <a:r>
              <a:rPr lang="el-GR" sz="2200" dirty="0"/>
              <a:t>Ενώ ως </a:t>
            </a:r>
            <a:r>
              <a:rPr lang="el-GR" sz="2200" b="1" dirty="0" smtClean="0"/>
              <a:t>«μη αναμενόμενη ανεπιθύμητη ενέργεια» </a:t>
            </a:r>
            <a:r>
              <a:rPr lang="el-GR" sz="2200" dirty="0" smtClean="0"/>
              <a:t>εννοείται η </a:t>
            </a:r>
            <a:r>
              <a:rPr lang="el-GR" sz="2200" dirty="0"/>
              <a:t>ανεπιθύμητη ενέργεια της οποίας η φύση, η σοβαρότητα ή το αποτέλεσμα δεν είναι σύμφωνα με την Περίληψη Χαρακτηριστικών του Προϊόντος ή το Φύλλο Οδηγιών </a:t>
            </a:r>
            <a:r>
              <a:rPr lang="el-GR" sz="2200" dirty="0" smtClean="0"/>
              <a:t>Χρήσης.</a:t>
            </a:r>
            <a:r>
              <a:rPr lang="el-GR" sz="2200" dirty="0"/>
              <a:t> </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A3C8E43-B195-439F-A1B3-2090924C1FF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56</a:t>
            </a:fld>
            <a:endParaRPr lang="el-GR" sz="1200" dirty="0">
              <a:solidFill>
                <a:srgbClr val="000000"/>
              </a:solidFill>
              <a:latin typeface="Arial"/>
            </a:endParaRPr>
          </a:p>
        </p:txBody>
      </p:sp>
    </p:spTree>
    <p:extLst>
      <p:ext uri="{BB962C8B-B14F-4D97-AF65-F5344CB8AC3E}">
        <p14:creationId xmlns:p14="http://schemas.microsoft.com/office/powerpoint/2010/main" val="284048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smtClean="0"/>
              <a:t>Βιοϊσοδυναμία </a:t>
            </a:r>
            <a:r>
              <a:rPr lang="el-GR" dirty="0"/>
              <a:t>(</a:t>
            </a:r>
            <a:r>
              <a:rPr lang="en-US" dirty="0"/>
              <a:t>Bioequivalence)</a:t>
            </a:r>
            <a:endParaRPr lang="el-GR" dirty="0"/>
          </a:p>
        </p:txBody>
      </p:sp>
      <p:sp>
        <p:nvSpPr>
          <p:cNvPr id="3" name="Θέση περιεχομένου 2"/>
          <p:cNvSpPr txBox="1">
            <a:spLocks noGrp="1"/>
          </p:cNvSpPr>
          <p:nvPr>
            <p:ph idx="1"/>
          </p:nvPr>
        </p:nvSpPr>
        <p:spPr/>
        <p:txBody>
          <a:bodyPr/>
          <a:lstStyle/>
          <a:p>
            <a:pPr lvl="0"/>
            <a:r>
              <a:rPr lang="el-GR" dirty="0"/>
              <a:t>Δύο συναφή φάρμακα είναι </a:t>
            </a:r>
            <a:r>
              <a:rPr lang="el-GR" dirty="0" smtClean="0"/>
              <a:t>βιοϊσοδύναμα </a:t>
            </a:r>
            <a:r>
              <a:rPr lang="el-GR" dirty="0"/>
              <a:t>αν εμφανίζουν συγκρίσιμη βιοδιαθεσιμότητα.</a:t>
            </a:r>
          </a:p>
          <a:p>
            <a:pPr lvl="0"/>
            <a:r>
              <a:rPr lang="el-GR" b="1" dirty="0"/>
              <a:t>Θεραπευτική ισοδυναμία (Therapeutic equivalence) </a:t>
            </a:r>
          </a:p>
          <a:p>
            <a:pPr lvl="0"/>
            <a:r>
              <a:rPr lang="el-GR" dirty="0"/>
              <a:t>Δύο παρόμοια φάρμακα είναι θεραπευτικά ισοδύναμα αν έχουν συγκρίσιμη αποτελεσματικότητα και ασφάλεια.</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6D19F5D-0352-4954-B9A0-09CE45E23AF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a:t>
            </a:fld>
            <a:endParaRPr lang="el-GR" sz="1200" dirty="0">
              <a:solidFill>
                <a:srgbClr val="000000"/>
              </a:solidFill>
              <a:latin typeface="Arial"/>
            </a:endParaRPr>
          </a:p>
        </p:txBody>
      </p:sp>
    </p:spTree>
    <p:extLst>
      <p:ext uri="{BB962C8B-B14F-4D97-AF65-F5344CB8AC3E}">
        <p14:creationId xmlns:p14="http://schemas.microsoft.com/office/powerpoint/2010/main" val="408346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2</a:t>
            </a:r>
            <a:r>
              <a:rPr lang="en-US" sz="2000" dirty="0" smtClean="0"/>
              <a:t>:</a:t>
            </a:r>
            <a:r>
              <a:rPr lang="el-GR" sz="2000" dirty="0" smtClean="0"/>
              <a:t> </a:t>
            </a:r>
            <a:r>
              <a:rPr lang="el-GR" sz="2000" dirty="0"/>
              <a:t>Γενική </a:t>
            </a:r>
            <a:r>
              <a:rPr lang="el-GR" sz="2000" dirty="0" smtClean="0"/>
              <a:t>Φαρμακολογία (β’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232565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577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Κατανομή</a:t>
            </a:r>
          </a:p>
        </p:txBody>
      </p:sp>
      <p:sp>
        <p:nvSpPr>
          <p:cNvPr id="3" name="Θέση περιεχομένου 2"/>
          <p:cNvSpPr txBox="1">
            <a:spLocks noGrp="1"/>
          </p:cNvSpPr>
          <p:nvPr>
            <p:ph idx="1"/>
          </p:nvPr>
        </p:nvSpPr>
        <p:spPr/>
        <p:txBody>
          <a:bodyPr/>
          <a:lstStyle/>
          <a:p>
            <a:pPr marL="0" lvl="0" indent="0">
              <a:buNone/>
            </a:pPr>
            <a:r>
              <a:rPr lang="el-GR" b="1" dirty="0"/>
              <a:t>Κατανομή του φαρμάκου (Distribution)</a:t>
            </a:r>
          </a:p>
          <a:p>
            <a:pPr lvl="0"/>
            <a:r>
              <a:rPr lang="el-GR" dirty="0"/>
              <a:t>Είναι η διεργασία όπου το φάρμακο εγκαταλείπει την κυκλοφορία και εισέρχεται στο διάμεσο χώρο (ECF) η στα κύτταρα των ιστών. </a:t>
            </a:r>
          </a:p>
          <a:p>
            <a:pPr marL="0" lvl="0" indent="0">
              <a:buNone/>
            </a:pPr>
            <a:r>
              <a:rPr lang="el-GR" b="1" dirty="0"/>
              <a:t>Η κατανομή εξαρτάται</a:t>
            </a:r>
          </a:p>
          <a:p>
            <a:pPr marL="857250" lvl="1" indent="-457200">
              <a:buFont typeface="Calibri"/>
              <a:buAutoNum type="arabicPeriod"/>
            </a:pPr>
            <a:r>
              <a:rPr lang="el-GR" dirty="0"/>
              <a:t>από την αιματική ροή</a:t>
            </a:r>
          </a:p>
          <a:p>
            <a:pPr marL="857250" lvl="1" indent="-457200">
              <a:buFont typeface="Calibri"/>
              <a:buAutoNum type="arabicPeriod"/>
            </a:pPr>
            <a:r>
              <a:rPr lang="el-GR" dirty="0"/>
              <a:t>από την διαπερατότητα των τριχοειδών</a:t>
            </a:r>
          </a:p>
          <a:p>
            <a:pPr marL="857250" lvl="1" indent="-457200">
              <a:buFont typeface="Calibri"/>
              <a:buAutoNum type="arabicPeriod"/>
            </a:pPr>
            <a:r>
              <a:rPr lang="el-GR" dirty="0"/>
              <a:t>από την πρόσδεση του φαρμάκου σε </a:t>
            </a:r>
            <a:r>
              <a:rPr lang="el-GR" dirty="0" smtClean="0"/>
              <a:t>πρωτεΐνες</a:t>
            </a: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4AB7D48-51DA-48C4-BDD2-7F0236906A1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a:t>
            </a:fld>
            <a:endParaRPr lang="el-GR" sz="1200" dirty="0">
              <a:solidFill>
                <a:srgbClr val="000000"/>
              </a:solidFill>
              <a:latin typeface="Arial"/>
            </a:endParaRPr>
          </a:p>
        </p:txBody>
      </p:sp>
    </p:spTree>
    <p:extLst>
      <p:ext uri="{BB962C8B-B14F-4D97-AF65-F5344CB8AC3E}">
        <p14:creationId xmlns:p14="http://schemas.microsoft.com/office/powerpoint/2010/main" val="89901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Όγκος κατανομής</a:t>
            </a:r>
          </a:p>
        </p:txBody>
      </p:sp>
      <p:sp>
        <p:nvSpPr>
          <p:cNvPr id="3" name="Θέση περιεχομένου 2"/>
          <p:cNvSpPr txBox="1">
            <a:spLocks noGrp="1"/>
          </p:cNvSpPr>
          <p:nvPr>
            <p:ph idx="1"/>
          </p:nvPr>
        </p:nvSpPr>
        <p:spPr/>
        <p:txBody>
          <a:bodyPr/>
          <a:lstStyle/>
          <a:p>
            <a:pPr lvl="0"/>
            <a:r>
              <a:rPr lang="el-GR" b="1" dirty="0"/>
              <a:t>Όγκος κατανομής </a:t>
            </a:r>
            <a:r>
              <a:rPr lang="el-GR" dirty="0"/>
              <a:t>(Volume of distribution)</a:t>
            </a:r>
          </a:p>
          <a:p>
            <a:pPr lvl="0"/>
            <a:r>
              <a:rPr lang="el-GR" dirty="0"/>
              <a:t>Είναι ένας υποθετικός όγκος υγρού μέσα στον οποίο κατανέμεται το φάρμακο.</a:t>
            </a:r>
          </a:p>
          <a:p>
            <a:pPr lvl="0"/>
            <a:r>
              <a:rPr lang="el-GR" b="1" dirty="0"/>
              <a:t>Φαινομενικός όγκος κατανομής </a:t>
            </a:r>
            <a:r>
              <a:rPr lang="el-GR" dirty="0"/>
              <a:t>(Apparent volume of distribution) (Vd) καλείται όταν ο όγκος για κάποια στιγμή σταθεροποιείται.</a:t>
            </a:r>
          </a:p>
          <a:p>
            <a:pPr lvl="0"/>
            <a:r>
              <a:rPr lang="el-GR" dirty="0"/>
              <a:t>Εάν C η συγκέντρωση φαρμάκου ενός αγγειακού </a:t>
            </a:r>
            <a:r>
              <a:rPr lang="el-GR" dirty="0" smtClean="0"/>
              <a:t>διαμερίσματος</a:t>
            </a:r>
            <a:r>
              <a:rPr lang="el-GR" dirty="0"/>
              <a:t>, και D το ποσό το χορηγούμενου φαρμάκου, τότε</a:t>
            </a:r>
          </a:p>
          <a:p>
            <a:pPr lvl="0"/>
            <a:r>
              <a:rPr lang="el-GR" dirty="0"/>
              <a:t>C=D/Vd, άρα Vd=D/C</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462498C-CAD0-46D7-B407-7A293DF4525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7</a:t>
            </a:fld>
            <a:endParaRPr lang="el-GR" sz="1200" dirty="0">
              <a:solidFill>
                <a:srgbClr val="000000"/>
              </a:solidFill>
              <a:latin typeface="Arial"/>
            </a:endParaRPr>
          </a:p>
        </p:txBody>
      </p:sp>
    </p:spTree>
    <p:extLst>
      <p:ext uri="{BB962C8B-B14F-4D97-AF65-F5344CB8AC3E}">
        <p14:creationId xmlns:p14="http://schemas.microsoft.com/office/powerpoint/2010/main" val="1858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Τύπος εύρεσης όγκου κατανομής</a:t>
            </a:r>
          </a:p>
        </p:txBody>
      </p:sp>
      <p:sp>
        <p:nvSpPr>
          <p:cNvPr id="3" name="Θέση περιεχομένου 2"/>
          <p:cNvSpPr txBox="1">
            <a:spLocks noGrp="1"/>
          </p:cNvSpPr>
          <p:nvPr>
            <p:ph idx="1"/>
          </p:nvPr>
        </p:nvSpPr>
        <p:spPr>
          <a:xfrm>
            <a:off x="457200" y="1196748"/>
            <a:ext cx="8229600" cy="648071"/>
          </a:xfrm>
        </p:spPr>
        <p:txBody>
          <a:bodyPr anchorCtr="1"/>
          <a:lstStyle/>
          <a:p>
            <a:pPr marL="0" lvl="0" indent="0" algn="ctr">
              <a:buNone/>
            </a:pPr>
            <a:r>
              <a:rPr lang="en-US" b="1" dirty="0">
                <a:solidFill>
                  <a:srgbClr val="820000"/>
                </a:solidFill>
              </a:rPr>
              <a:t>Volume of Distribution (Vd)</a:t>
            </a:r>
            <a:endParaRPr lang="el-GR" b="1" dirty="0">
              <a:solidFill>
                <a:srgbClr val="820000"/>
              </a:solidFill>
            </a:endParaRP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28F41C3-4180-4B1A-ADDD-291FA6729CC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8</a:t>
            </a:fld>
            <a:endParaRPr lang="el-GR" sz="1200" dirty="0">
              <a:solidFill>
                <a:srgbClr val="000000"/>
              </a:solidFill>
              <a:latin typeface="Arial"/>
            </a:endParaRPr>
          </a:p>
        </p:txBody>
      </p:sp>
      <mc:AlternateContent xmlns:mc="http://schemas.openxmlformats.org/markup-compatibility/2006" xmlns:a14="http://schemas.microsoft.com/office/drawing/2010/main">
        <mc:Choice Requires="a14">
          <p:sp>
            <p:nvSpPr>
              <p:cNvPr id="5" name="TextBox 4"/>
              <p:cNvSpPr txBox="1"/>
              <p:nvPr/>
            </p:nvSpPr>
            <p:spPr>
              <a:xfrm>
                <a:off x="3707901" y="2420892"/>
                <a:ext cx="1193017" cy="754178"/>
              </a:xfrm>
              <a:prstGeom prst="rect">
                <a:avLst/>
              </a:prstGeom>
              <a:noFill/>
              <a:ln w="31747">
                <a:solidFill>
                  <a:srgbClr val="820000"/>
                </a:solidFill>
                <a:prstDash val="solid"/>
              </a:ln>
            </p:spPr>
            <p:txBody>
              <a:bodyPr vert="horz" wrap="none" lIns="0" tIns="0" rIns="0" bIns="0" anchor="t" anchorCtr="0" compatLnSpc="1">
                <a:spAutoFit/>
              </a:bodyPr>
              <a:lstStyle/>
              <a:p>
                <a:pPr fontAlgn="auto">
                  <a:spcBef>
                    <a:spcPts val="0"/>
                  </a:spcBef>
                  <a:spcAft>
                    <a:spcPts val="0"/>
                  </a:spcAf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el-GR" i="1" kern="0">
                          <a:solidFill>
                            <a:srgbClr val="000000"/>
                          </a:solidFill>
                          <a:latin typeface="Cambria Math"/>
                        </a:rPr>
                        <m:t>𝑉𝑑</m:t>
                      </m:r>
                      <m:r>
                        <a:rPr lang="el-GR" kern="0">
                          <a:solidFill>
                            <a:srgbClr val="000000"/>
                          </a:solidFill>
                          <a:latin typeface="Cambria Math"/>
                        </a:rPr>
                        <m:t>=</m:t>
                      </m:r>
                      <m:f>
                        <m:fPr>
                          <m:ctrlPr>
                            <a:rPr lang="el-GR" i="1" kern="0">
                              <a:solidFill>
                                <a:srgbClr val="000000"/>
                              </a:solidFill>
                              <a:latin typeface="Cambria Math"/>
                            </a:rPr>
                          </m:ctrlPr>
                        </m:fPr>
                        <m:num>
                          <m:sSub>
                            <m:sSubPr>
                              <m:ctrlPr>
                                <a:rPr lang="el-GR" i="1" kern="0">
                                  <a:solidFill>
                                    <a:srgbClr val="000000"/>
                                  </a:solidFill>
                                  <a:latin typeface="Cambria Math"/>
                                </a:rPr>
                              </m:ctrlPr>
                            </m:sSubPr>
                            <m:e>
                              <m:r>
                                <a:rPr lang="el-GR" i="1" kern="0">
                                  <a:solidFill>
                                    <a:srgbClr val="000000"/>
                                  </a:solidFill>
                                  <a:latin typeface="Cambria Math"/>
                                </a:rPr>
                                <m:t>𝑋</m:t>
                              </m:r>
                            </m:e>
                            <m:sub>
                              <m:r>
                                <a:rPr lang="el-GR" kern="0">
                                  <a:solidFill>
                                    <a:srgbClr val="000000"/>
                                  </a:solidFill>
                                  <a:latin typeface="Cambria Math"/>
                                </a:rPr>
                                <m:t>0</m:t>
                              </m:r>
                            </m:sub>
                          </m:sSub>
                        </m:num>
                        <m:den>
                          <m:sSub>
                            <m:sSubPr>
                              <m:ctrlPr>
                                <a:rPr lang="el-GR" i="1" kern="0">
                                  <a:solidFill>
                                    <a:srgbClr val="000000"/>
                                  </a:solidFill>
                                  <a:latin typeface="Cambria Math"/>
                                </a:rPr>
                              </m:ctrlPr>
                            </m:sSubPr>
                            <m:e>
                              <m:r>
                                <a:rPr lang="el-GR" i="1" kern="0">
                                  <a:solidFill>
                                    <a:srgbClr val="000000"/>
                                  </a:solidFill>
                                  <a:latin typeface="Cambria Math"/>
                                </a:rPr>
                                <m:t>𝐶</m:t>
                              </m:r>
                            </m:e>
                            <m:sub>
                              <m:r>
                                <a:rPr lang="el-GR" kern="0">
                                  <a:solidFill>
                                    <a:srgbClr val="000000"/>
                                  </a:solidFill>
                                  <a:latin typeface="Cambria Math"/>
                                </a:rPr>
                                <m:t>0</m:t>
                              </m:r>
                            </m:sub>
                          </m:sSub>
                        </m:den>
                      </m:f>
                    </m:oMath>
                  </m:oMathPara>
                </a14:m>
                <a:endParaRPr lang="el-GR" sz="2400" dirty="0">
                  <a:solidFill>
                    <a:srgbClr val="000000"/>
                  </a:solidFill>
                  <a:latin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07901" y="2420892"/>
                <a:ext cx="1193017" cy="754178"/>
              </a:xfrm>
              <a:prstGeom prst="rect">
                <a:avLst/>
              </a:prstGeom>
              <a:blipFill rotWithShape="0">
                <a:blip r:embed="rId2"/>
                <a:stretch>
                  <a:fillRect/>
                </a:stretch>
              </a:blipFill>
              <a:ln w="31747">
                <a:solidFill>
                  <a:srgbClr val="820000"/>
                </a:solidFill>
                <a:prstDash val="solid"/>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6"/>
              <p:cNvSpPr/>
              <p:nvPr/>
            </p:nvSpPr>
            <p:spPr>
              <a:xfrm>
                <a:off x="2915820" y="3452436"/>
                <a:ext cx="1264322" cy="461662"/>
              </a:xfrm>
              <a:prstGeom prst="rect">
                <a:avLst/>
              </a:prstGeom>
              <a:noFill/>
              <a:ln>
                <a:noFill/>
                <a:prstDash val="solid"/>
              </a:ln>
            </p:spPr>
            <p:txBody>
              <a:bodyPr vert="horz" wrap="non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14:m>
                  <m:oMath xmlns:m="http://schemas.openxmlformats.org/officeDocument/2006/math">
                    <m:sSub>
                      <m:sSubPr>
                        <m:ctrlPr>
                          <a:rPr lang="el-GR" i="1" kern="0">
                            <a:solidFill>
                              <a:srgbClr val="000000"/>
                            </a:solidFill>
                            <a:latin typeface="Cambria Math"/>
                          </a:rPr>
                        </m:ctrlPr>
                      </m:sSubPr>
                      <m:e>
                        <m:r>
                          <a:rPr lang="el-GR" i="1" kern="0">
                            <a:solidFill>
                              <a:srgbClr val="000000"/>
                            </a:solidFill>
                            <a:latin typeface="Cambria Math"/>
                          </a:rPr>
                          <m:t>𝑋</m:t>
                        </m:r>
                      </m:e>
                      <m:sub>
                        <m:r>
                          <a:rPr lang="el-GR" kern="0">
                            <a:solidFill>
                              <a:srgbClr val="000000"/>
                            </a:solidFill>
                            <a:latin typeface="Cambria Math"/>
                          </a:rPr>
                          <m:t>0</m:t>
                        </m:r>
                      </m:sub>
                    </m:sSub>
                  </m:oMath>
                </a14:m>
                <a:r>
                  <a:rPr lang="en-US" sz="2400" dirty="0">
                    <a:solidFill>
                      <a:srgbClr val="000000"/>
                    </a:solidFill>
                    <a:latin typeface="Calibri"/>
                  </a:rPr>
                  <a:t>=dose</a:t>
                </a:r>
                <a:endParaRPr lang="el-GR" sz="2400" dirty="0">
                  <a:solidFill>
                    <a:srgbClr val="000000"/>
                  </a:solidFill>
                  <a:latin typeface="Calibri"/>
                </a:endParaRPr>
              </a:p>
            </p:txBody>
          </p:sp>
        </mc:Choice>
        <mc:Fallback xmlns="">
          <p:sp>
            <p:nvSpPr>
              <p:cNvPr id="6" name="Ορθογώνιο 6"/>
              <p:cNvSpPr>
                <a:spLocks noRot="1" noChangeAspect="1" noMove="1" noResize="1" noEditPoints="1" noAdjustHandles="1" noChangeArrowheads="1" noChangeShapeType="1" noTextEdit="1"/>
              </p:cNvSpPr>
              <p:nvPr/>
            </p:nvSpPr>
            <p:spPr>
              <a:xfrm>
                <a:off x="2915820" y="3452436"/>
                <a:ext cx="1264322" cy="461662"/>
              </a:xfrm>
              <a:prstGeom prst="rect">
                <a:avLst/>
              </a:prstGeom>
              <a:blipFill rotWithShape="0">
                <a:blip r:embed="rId3"/>
                <a:stretch>
                  <a:fillRect t="-10526" b="-28947"/>
                </a:stretch>
              </a:blipFill>
              <a:ln>
                <a:noFill/>
                <a:prstDash val="solid"/>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7"/>
              <p:cNvSpPr/>
              <p:nvPr/>
            </p:nvSpPr>
            <p:spPr>
              <a:xfrm>
                <a:off x="2906685" y="3914098"/>
                <a:ext cx="3149577" cy="461662"/>
              </a:xfrm>
              <a:prstGeom prst="rect">
                <a:avLst/>
              </a:prstGeom>
              <a:noFill/>
              <a:ln>
                <a:noFill/>
                <a:prstDash val="solid"/>
              </a:ln>
            </p:spPr>
            <p:txBody>
              <a:bodyPr vert="horz" wrap="non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14:m>
                  <m:oMath xmlns:m="http://schemas.openxmlformats.org/officeDocument/2006/math">
                    <m:sSub>
                      <m:sSubPr>
                        <m:ctrlPr>
                          <a:rPr lang="el-GR" i="1" kern="0">
                            <a:solidFill>
                              <a:srgbClr val="000000"/>
                            </a:solidFill>
                            <a:latin typeface="Cambria Math"/>
                          </a:rPr>
                        </m:ctrlPr>
                      </m:sSubPr>
                      <m:e>
                        <m:r>
                          <a:rPr lang="el-GR" i="1" kern="0">
                            <a:solidFill>
                              <a:srgbClr val="000000"/>
                            </a:solidFill>
                            <a:latin typeface="Cambria Math"/>
                          </a:rPr>
                          <m:t>𝐶</m:t>
                        </m:r>
                      </m:e>
                      <m:sub>
                        <m:r>
                          <a:rPr lang="el-GR" kern="0">
                            <a:solidFill>
                              <a:srgbClr val="000000"/>
                            </a:solidFill>
                            <a:latin typeface="Cambria Math"/>
                          </a:rPr>
                          <m:t>0</m:t>
                        </m:r>
                      </m:sub>
                    </m:sSub>
                  </m:oMath>
                </a14:m>
                <a:r>
                  <a:rPr lang="en-US" sz="2400" dirty="0">
                    <a:solidFill>
                      <a:srgbClr val="000000"/>
                    </a:solidFill>
                    <a:latin typeface="Calibri"/>
                  </a:rPr>
                  <a:t>=initial concentration</a:t>
                </a:r>
                <a:endParaRPr lang="el-GR" sz="2400" dirty="0">
                  <a:solidFill>
                    <a:srgbClr val="000000"/>
                  </a:solidFill>
                  <a:latin typeface="Calibri"/>
                </a:endParaRPr>
              </a:p>
            </p:txBody>
          </p:sp>
        </mc:Choice>
        <mc:Fallback xmlns="">
          <p:sp>
            <p:nvSpPr>
              <p:cNvPr id="7" name="Ορθογώνιο 7"/>
              <p:cNvSpPr>
                <a:spLocks noRot="1" noChangeAspect="1" noMove="1" noResize="1" noEditPoints="1" noAdjustHandles="1" noChangeArrowheads="1" noChangeShapeType="1" noTextEdit="1"/>
              </p:cNvSpPr>
              <p:nvPr/>
            </p:nvSpPr>
            <p:spPr>
              <a:xfrm>
                <a:off x="2906685" y="3914098"/>
                <a:ext cx="3149577" cy="461662"/>
              </a:xfrm>
              <a:prstGeom prst="rect">
                <a:avLst/>
              </a:prstGeom>
              <a:blipFill rotWithShape="0">
                <a:blip r:embed="rId4"/>
                <a:stretch>
                  <a:fillRect t="-10526" b="-28947"/>
                </a:stretch>
              </a:blipFill>
              <a:ln>
                <a:noFill/>
                <a:prstDash val="solid"/>
              </a:ln>
            </p:spPr>
            <p:txBody>
              <a:bodyPr/>
              <a:lstStyle/>
              <a:p>
                <a:r>
                  <a:rPr lang="el-GR">
                    <a:noFill/>
                  </a:rPr>
                  <a:t> </a:t>
                </a:r>
              </a:p>
            </p:txBody>
          </p:sp>
        </mc:Fallback>
      </mc:AlternateContent>
    </p:spTree>
    <p:extLst>
      <p:ext uri="{BB962C8B-B14F-4D97-AF65-F5344CB8AC3E}">
        <p14:creationId xmlns:p14="http://schemas.microsoft.com/office/powerpoint/2010/main" val="153094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1ac96d16607b205e331dd7916bf73da8af6dca"/>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3950</Words>
  <Application>Microsoft Office PowerPoint</Application>
  <PresentationFormat>Προβολή στην οθόνη (4:3)</PresentationFormat>
  <Paragraphs>346</Paragraphs>
  <Slides>64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64</vt:i4>
      </vt:variant>
    </vt:vector>
  </HeadingPairs>
  <TitlesOfParts>
    <vt:vector size="66" baseType="lpstr">
      <vt:lpstr>OC_template_updated</vt:lpstr>
      <vt:lpstr>1_OC_template_updated</vt:lpstr>
      <vt:lpstr>Φαρμακολογία</vt:lpstr>
      <vt:lpstr>Βιοδιαθεσιμότητα φαρμάκου</vt:lpstr>
      <vt:lpstr>Σχηματική απεικόνιση βιοδιαθεσιμότητας (1/2)</vt:lpstr>
      <vt:lpstr>Σχηματική απεικόνιση βιοδιαθεσιμότητας (2/2)</vt:lpstr>
      <vt:lpstr>Παράγοντες που επηρεάζουν την βιοδιαθεσιμότητα</vt:lpstr>
      <vt:lpstr>Βιοϊσοδυναμία (Bioequivalence)</vt:lpstr>
      <vt:lpstr>Κατανομή</vt:lpstr>
      <vt:lpstr>Όγκος κατανομής</vt:lpstr>
      <vt:lpstr>Τύπος εύρεσης όγκου κατανομής</vt:lpstr>
      <vt:lpstr>Μεγάλος όγκος κατανομής</vt:lpstr>
      <vt:lpstr>Από την χορήγηση στην διάθεση των φαρμάκων (1/4) </vt:lpstr>
      <vt:lpstr>Από την χορήγηση στην διάθεση των φαρμάκων (2/4) </vt:lpstr>
      <vt:lpstr>Από την χορήγηση στην διάθεση των φαρμάκων (3/4) </vt:lpstr>
      <vt:lpstr>Από την χορήγηση στην διάθεση των φαρμάκων (4/4) </vt:lpstr>
      <vt:lpstr>Δέσμευση των φαρμάκων από τις πρωτεΐνες του πλάσματος (1/6) </vt:lpstr>
      <vt:lpstr>Δέσμευση των φαρμάκων από τις πρωτεΐνες του πλάσματος (2/6) </vt:lpstr>
      <vt:lpstr>Δέσμευση των φαρμάκων από τις πρωτεΐνες του πλάσματος (3/6) </vt:lpstr>
      <vt:lpstr>Δέσμευση των φαρμάκων από τις πρωτεΐνες του πλάσματος (4/6) </vt:lpstr>
      <vt:lpstr>Δέσμευση των φαρμάκων από τις πρωτεΐνες του πλάσματος (5/6) </vt:lpstr>
      <vt:lpstr>Δέσμευση των φαρμάκων από τις πρωτεΐνες του πλάσματος (6/6) </vt:lpstr>
      <vt:lpstr>Η επίδραση του ήπατος (1/4) </vt:lpstr>
      <vt:lpstr>Η επίδραση του ήπατος (2/4) </vt:lpstr>
      <vt:lpstr>Η επίδραση του ήπατος (3/4) </vt:lpstr>
      <vt:lpstr>Η επίδραση του ήπατος (4/4) </vt:lpstr>
      <vt:lpstr>Μεταβολισμός φαρμάκων (1/4) </vt:lpstr>
      <vt:lpstr>Μεταβολισμός φαρμάκων (2/4) </vt:lpstr>
      <vt:lpstr>Μεταβολισμός φαρμάκων (3/4) </vt:lpstr>
      <vt:lpstr>Μεταβολισμός φαρμάκων (4/4) </vt:lpstr>
      <vt:lpstr>Αποβολή φαρμάκων από τα νεφρά (1/4)</vt:lpstr>
      <vt:lpstr>Αποβολή φαρμάκων από τα νεφρά (2/4)</vt:lpstr>
      <vt:lpstr>Αποβολή φαρμάκων από τα νεφρά (3/4)</vt:lpstr>
      <vt:lpstr>Αποβολή φαρμάκων από τα νεφρά (4/4)</vt:lpstr>
      <vt:lpstr>Φαρμακοκινητική-Φαρμακοδυναμική</vt:lpstr>
      <vt:lpstr>Χρόνος ημισείας ζωής φαρμάκου</vt:lpstr>
      <vt:lpstr>Αύξηση του χρόνου ημισείας ζωής (1/2)</vt:lpstr>
      <vt:lpstr>Αύξηση του χρόνου ημισείας ζωής (2/2)</vt:lpstr>
      <vt:lpstr>Άλλες παράμετροι</vt:lpstr>
      <vt:lpstr>Ισχύς, συγγένεια, αποτελεσματικότητα</vt:lpstr>
      <vt:lpstr>Απεικόνιση της έννοιας της ισχύος</vt:lpstr>
      <vt:lpstr>Αντοχή (1/8) </vt:lpstr>
      <vt:lpstr>Αντοχή (2/8) </vt:lpstr>
      <vt:lpstr>Αντοχή (3/8) </vt:lpstr>
      <vt:lpstr>Αντοχή (4/8) </vt:lpstr>
      <vt:lpstr>Αντοχή (5/8) </vt:lpstr>
      <vt:lpstr>Αντοχή (6/8) </vt:lpstr>
      <vt:lpstr>Αντοχή (7/8) </vt:lpstr>
      <vt:lpstr>Αντοχή (8/8) </vt:lpstr>
      <vt:lpstr>Εθισμός (1/4)</vt:lpstr>
      <vt:lpstr>Εθισμός (2/4)</vt:lpstr>
      <vt:lpstr>Εθισμός (3/4)</vt:lpstr>
      <vt:lpstr>Εθισμός (4/4)</vt:lpstr>
      <vt:lpstr>Αλληλεπιδράσεις των φαρμάκων (1/4)</vt:lpstr>
      <vt:lpstr>Αλληλεπιδράσεις των φαρμάκων (2/4)</vt:lpstr>
      <vt:lpstr>Αλληλεπιδράσεις των φαρμάκων (3/4)</vt:lpstr>
      <vt:lpstr>Αλληλεπιδράσεις των φαρμάκων (4/4)</vt:lpstr>
      <vt:lpstr>Ανεπιθύμητες ενέργειες των φαρμάκων (Παρενέργειες των φαρμάκων) (1/2)</vt:lpstr>
      <vt:lpstr>Ανεπιθύμητες ενέργειες των φαρμάκων (Παρενέργειες των φαρμάκων)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44</cp:revision>
  <dcterms:created xsi:type="dcterms:W3CDTF">2013-03-04T13:35:19Z</dcterms:created>
  <dcterms:modified xsi:type="dcterms:W3CDTF">2015-02-13T09:40:01Z</dcterms:modified>
</cp:coreProperties>
</file>