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83" r:id="rId26"/>
    <p:sldId id="280" r:id="rId27"/>
    <p:sldId id="281" r:id="rId28"/>
  </p:sldIdLst>
  <p:sldSz cx="9144000" cy="6858000" type="screen4x3"/>
  <p:notesSz cx="7104063" cy="10234613"/>
  <p:custDataLst>
    <p:tags r:id="rId31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077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70" autoAdjust="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24/2/2015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368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6377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489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9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285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86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1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91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81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9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35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84077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88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23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Προγραμματισμός &amp; Εφαρμογές Η/Υ (Θ)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2204665"/>
          </a:xfrm>
        </p:spPr>
        <p:txBody>
          <a:bodyPr>
            <a:normAutofit fontScale="62500" lnSpcReduction="20000"/>
          </a:bodyPr>
          <a:lstStyle/>
          <a:p>
            <a:r>
              <a:rPr lang="el-GR" sz="4500" b="1" dirty="0" smtClean="0"/>
              <a:t>Ενότητα </a:t>
            </a:r>
            <a:r>
              <a:rPr lang="el-GR" sz="4500" b="1" dirty="0"/>
              <a:t>7</a:t>
            </a:r>
            <a:r>
              <a:rPr lang="el-GR" sz="4500" dirty="0" smtClean="0"/>
              <a:t>:</a:t>
            </a:r>
            <a:r>
              <a:rPr lang="en-US" sz="4500" dirty="0" smtClean="0"/>
              <a:t> </a:t>
            </a:r>
            <a:r>
              <a:rPr lang="el-GR" sz="4500" dirty="0"/>
              <a:t>Εισαγωγή στον Προγραμματισμό </a:t>
            </a:r>
            <a:br>
              <a:rPr lang="el-GR" sz="4500" dirty="0"/>
            </a:br>
            <a:r>
              <a:rPr lang="el-GR" sz="4500" dirty="0"/>
              <a:t>Λογιστικών Φύλλων (π.χ. Excel</a:t>
            </a:r>
            <a:r>
              <a:rPr lang="el-GR" sz="4500" dirty="0" smtClean="0"/>
              <a:t>) (Μέρος 3</a:t>
            </a:r>
            <a:r>
              <a:rPr lang="el-GR" sz="4500" baseline="30000" dirty="0" smtClean="0"/>
              <a:t>ο</a:t>
            </a:r>
            <a:r>
              <a:rPr lang="el-GR" sz="4500" dirty="0" smtClean="0"/>
              <a:t>)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r>
              <a:rPr lang="el-GR" sz="3800" dirty="0"/>
              <a:t>Δρ. Β.Χ. </a:t>
            </a:r>
            <a:r>
              <a:rPr lang="el-GR" sz="3800" smtClean="0"/>
              <a:t>Μούσας, </a:t>
            </a:r>
            <a:r>
              <a:rPr lang="el-GR" sz="3800" dirty="0"/>
              <a:t>Αναπληρωτής Καθηγητής</a:t>
            </a:r>
          </a:p>
          <a:p>
            <a:r>
              <a:rPr lang="el-GR" sz="3800" dirty="0"/>
              <a:t>Τμήμα Πολιτικών Μηχανικών Τ.Ε. και Μηχανικών Τοπογραφίας </a:t>
            </a:r>
          </a:p>
          <a:p>
            <a:r>
              <a:rPr lang="el-GR" sz="3800" dirty="0"/>
              <a:t>&amp; </a:t>
            </a:r>
            <a:r>
              <a:rPr lang="el-GR" sz="3800" dirty="0" err="1"/>
              <a:t>Γεωπληροφορικής</a:t>
            </a:r>
            <a:r>
              <a:rPr lang="el-GR" sz="3800" dirty="0"/>
              <a:t> Τ.Ε.</a:t>
            </a:r>
            <a:endParaRPr lang="el-GR" sz="3400" dirty="0"/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36931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Διανύσματα και πινάκες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None/>
            </a:pPr>
            <a:r>
              <a:rPr lang="el-GR" sz="2400" u="sng" dirty="0" smtClean="0"/>
              <a:t>Ο </a:t>
            </a:r>
            <a:r>
              <a:rPr lang="el-GR" sz="2400" u="sng" dirty="0"/>
              <a:t>σ</a:t>
            </a:r>
            <a:r>
              <a:rPr lang="el-GR" sz="2400" u="sng" dirty="0" smtClean="0"/>
              <a:t>υνδυασμός πλήκτρων </a:t>
            </a:r>
            <a:r>
              <a:rPr lang="el-GR" sz="2400" b="1" dirty="0" smtClean="0"/>
              <a:t>CTRL+SHIFT+ENTER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400" dirty="0" smtClean="0"/>
              <a:t>Στα λογιστικά φύλλα οποιαδήποτε σειρά ή περιοχή κελιών έχει, εμφανισιακά τουλάχιστον, την μορφή πίνακα ή διανύσματος. Όμως η εφαρμογή μας τα βλέπει όλα σαν ξεχωριστά κελιά (στοιχεία) και όχι σαν μια ποσότητα ώστε να τη χειριστεί με μια πράξη.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l-GR" sz="2400" dirty="0" smtClean="0"/>
              <a:t>Για να γίνει αυτό πρέπει, κατά την σύνταξη των παραστάσεων για τους υπολογισμούς, να επιλεγεί σωστά η περιοχή του αποτελέσματος και κάθε πίνακα που συμμετέχει στη πράξη, και, να χρησιμοποιηθεί ένας συγκεκριμένος συνδυασμός πλήκτρων αντί του απλού ΟΚ ή </a:t>
            </a:r>
            <a:r>
              <a:rPr lang="en-US" sz="2400" dirty="0" smtClean="0"/>
              <a:t>Enter</a:t>
            </a:r>
            <a:r>
              <a:rPr lang="el-GR" sz="2400" dirty="0" smtClean="0"/>
              <a:t>. Ο συνδυασμός αυτός είναι ο  </a:t>
            </a:r>
            <a:r>
              <a:rPr lang="en-US" sz="2400" b="1" dirty="0" smtClean="0"/>
              <a:t>CTRL</a:t>
            </a:r>
            <a:r>
              <a:rPr lang="el-GR" sz="2400" b="1" dirty="0" smtClean="0"/>
              <a:t>+</a:t>
            </a:r>
            <a:r>
              <a:rPr lang="en-US" sz="2400" b="1" dirty="0" smtClean="0"/>
              <a:t>SHIFT</a:t>
            </a:r>
            <a:r>
              <a:rPr lang="el-GR" sz="2400" b="1" dirty="0" smtClean="0"/>
              <a:t>+</a:t>
            </a:r>
            <a:r>
              <a:rPr lang="en-US" sz="2400" b="1" dirty="0" smtClean="0"/>
              <a:t>ENTER</a:t>
            </a:r>
            <a:r>
              <a:rPr lang="el-GR" sz="2400" dirty="0" smtClean="0"/>
              <a:t>, δηλαδή, κρατάμε πατημένα τα δυο πλήκτρα </a:t>
            </a:r>
            <a:r>
              <a:rPr lang="en-US" sz="2400" dirty="0" smtClean="0"/>
              <a:t>CTRL</a:t>
            </a:r>
            <a:r>
              <a:rPr lang="el-GR" sz="2400" dirty="0" smtClean="0"/>
              <a:t>+</a:t>
            </a:r>
            <a:r>
              <a:rPr lang="en-US" sz="2400" dirty="0" smtClean="0"/>
              <a:t>SHIFT </a:t>
            </a:r>
            <a:r>
              <a:rPr lang="el-GR" sz="2400" dirty="0" smtClean="0"/>
              <a:t>και πατάμε το </a:t>
            </a:r>
            <a:r>
              <a:rPr lang="en-US" sz="2400" dirty="0" smtClean="0"/>
              <a:t>ENTER</a:t>
            </a:r>
            <a:r>
              <a:rPr lang="el-GR" sz="2400" dirty="0" smtClean="0"/>
              <a:t> ή το ΟΚ. Για να γίνει εμφανές ότι η νέα παράσταση αποτελεί πράξη πινάκων, το </a:t>
            </a:r>
            <a:r>
              <a:rPr lang="en-US" sz="2400" dirty="0" smtClean="0"/>
              <a:t>Excel </a:t>
            </a:r>
            <a:r>
              <a:rPr lang="el-GR" sz="2400" dirty="0" smtClean="0"/>
              <a:t>περιβάλλει την παράσταση με αγκύλες </a:t>
            </a:r>
            <a:r>
              <a:rPr lang="el-GR" sz="2400" b="1" dirty="0" smtClean="0"/>
              <a:t>{ }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546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Διανύσματα και πινάκες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040560"/>
          </a:xfrm>
        </p:spPr>
        <p:txBody>
          <a:bodyPr>
            <a:noAutofit/>
          </a:bodyPr>
          <a:lstStyle/>
          <a:p>
            <a:r>
              <a:rPr lang="el-GR" sz="2300" dirty="0" smtClean="0"/>
              <a:t>Για παράδειγμα, έστω ότι θέλουμε να πολλαπλασιάσουμε δυο διανύσματα το </a:t>
            </a:r>
            <a:r>
              <a:rPr lang="en-US" sz="2300" dirty="0" smtClean="0"/>
              <a:t>A</a:t>
            </a:r>
            <a:r>
              <a:rPr lang="el-GR" sz="2300" dirty="0" smtClean="0"/>
              <a:t>(3</a:t>
            </a:r>
            <a:r>
              <a:rPr lang="en-US" sz="2300" dirty="0" smtClean="0"/>
              <a:t>x</a:t>
            </a:r>
            <a:r>
              <a:rPr lang="el-GR" sz="2300" dirty="0" smtClean="0"/>
              <a:t>1) και το </a:t>
            </a:r>
            <a:r>
              <a:rPr lang="en-US" sz="2300" dirty="0" smtClean="0"/>
              <a:t>B</a:t>
            </a:r>
            <a:r>
              <a:rPr lang="el-GR" sz="2300" dirty="0" smtClean="0"/>
              <a:t>(1</a:t>
            </a:r>
            <a:r>
              <a:rPr lang="en-US" sz="2300" dirty="0" smtClean="0"/>
              <a:t>x</a:t>
            </a:r>
            <a:r>
              <a:rPr lang="el-GR" sz="2300" dirty="0" smtClean="0"/>
              <a:t>3) θα προκύψει ένας πίνακας </a:t>
            </a:r>
            <a:r>
              <a:rPr lang="en-US" sz="2300" dirty="0" smtClean="0"/>
              <a:t>C</a:t>
            </a:r>
            <a:r>
              <a:rPr lang="el-GR" sz="2300" dirty="0" smtClean="0"/>
              <a:t>(3</a:t>
            </a:r>
            <a:r>
              <a:rPr lang="en-US" sz="2300" dirty="0" smtClean="0"/>
              <a:t>x</a:t>
            </a:r>
            <a:r>
              <a:rPr lang="el-GR" sz="2300" dirty="0" smtClean="0"/>
              <a:t>3). </a:t>
            </a:r>
          </a:p>
          <a:p>
            <a:r>
              <a:rPr lang="el-GR" sz="2300" dirty="0" smtClean="0"/>
              <a:t>Γράφουμε τα δυο διανύσματα Α &amp; Β. Επιλέγουμε μια περιοχή με μέγεθος ίσο με το αποτέλεσμα 3Χ3 όπου θα τοποθετηθεί ο πίνακας που θα προκύψει. Γράφουμε την πράξη και πετάμε τον συνδυασμό πλήκτρων </a:t>
            </a:r>
            <a:r>
              <a:rPr lang="en-US" sz="2300" dirty="0" smtClean="0"/>
              <a:t>CTRL</a:t>
            </a:r>
            <a:r>
              <a:rPr lang="el-GR" sz="2300" dirty="0" smtClean="0"/>
              <a:t>+</a:t>
            </a:r>
            <a:r>
              <a:rPr lang="en-US" sz="2300" dirty="0" smtClean="0"/>
              <a:t>SHIFT</a:t>
            </a:r>
            <a:r>
              <a:rPr lang="el-GR" sz="2300" dirty="0" smtClean="0"/>
              <a:t>+</a:t>
            </a:r>
            <a:r>
              <a:rPr lang="en-US" sz="2300" dirty="0" smtClean="0"/>
              <a:t>ENTER</a:t>
            </a:r>
            <a:r>
              <a:rPr lang="el-GR" sz="2300" dirty="0" smtClean="0"/>
              <a:t>. Ο τύπος της πράξης περιβάλλεται αυτόματα με αγκύλες, μεταφέρεται σε όλα τα κελιά του πίνακα και εμφανίζει το αποτέλεσμα.</a:t>
            </a:r>
          </a:p>
          <a:p>
            <a:endParaRPr lang="el-GR" sz="2300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810" y="4051085"/>
            <a:ext cx="8854380" cy="2641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7411344" y="3787794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325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Πρόσθεση &amp; Αφαίρεση Πινάκων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504056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l-GR" sz="2400" dirty="0" smtClean="0"/>
              <a:t>Για την πρόσθεση και αφαίρεση πινάκων ή διανυσμάτων απαραίτητη προϋπόθεση είναι να έχουν τις ίδιες ακριβώς διαστάσεις. Στο αριστερό σχήμα όλοι οι πίνακες είναι διαστάσεων (3</a:t>
            </a:r>
            <a:r>
              <a:rPr lang="en-US" sz="2400" dirty="0" smtClean="0"/>
              <a:t>x</a:t>
            </a:r>
            <a:r>
              <a:rPr lang="el-GR" sz="2400" dirty="0" smtClean="0"/>
              <a:t>2) και η πρόσθεση και αφαίρεση γίνονται κανονικά. Αν οι διαστάσεις διαφέρουν, όπως στο δεξί σχήμα, η πράξη δεν μπορεί να εφαρμοστεί σε όλα τα κελιά και εμφανίζει, αντίστοιχα, μήνυμα λάθους.</a:t>
            </a:r>
          </a:p>
          <a:p>
            <a:pPr marL="0" indent="0">
              <a:spcBef>
                <a:spcPts val="1200"/>
              </a:spcBef>
            </a:pPr>
            <a:endParaRPr lang="el-GR" sz="2400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3800"/>
          <a:stretch/>
        </p:blipFill>
        <p:spPr bwMode="auto">
          <a:xfrm>
            <a:off x="1343835" y="3792071"/>
            <a:ext cx="6480720" cy="305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 rot="16200000">
            <a:off x="548599" y="5373561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34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Πολλαπλασιασμός με </a:t>
            </a:r>
            <a:r>
              <a:rPr lang="el-GR" dirty="0" err="1" smtClean="0"/>
              <a:t>βαθμωτές</a:t>
            </a:r>
            <a:r>
              <a:rPr lang="el-GR" dirty="0" smtClean="0"/>
              <a:t> ποσότητες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26" y="1340768"/>
            <a:ext cx="8229600" cy="86409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Τα ίδιο απλά πραγματοποιείται και ο πολλαπλασιασμός ενός διανύσματος ή πίνακα με μια </a:t>
            </a:r>
            <a:r>
              <a:rPr lang="el-GR" sz="2400" dirty="0" err="1" smtClean="0"/>
              <a:t>βαθμωτή</a:t>
            </a:r>
            <a:r>
              <a:rPr lang="el-GR" sz="2400" dirty="0" smtClean="0"/>
              <a:t> ποσότητα : 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0233" y="2492896"/>
            <a:ext cx="5323535" cy="38358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29100" y="6400412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7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>
                <a:latin typeface="+mn-lt"/>
              </a:rPr>
              <a:t>Συναρτήσεις για πράξεις με διανύσματα και πινάκες </a:t>
            </a:r>
            <a:endParaRPr lang="el-GR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4882262" cy="504056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Για τις πιο πολύπλοκες πράξεις μεταξύ πινάκων, το </a:t>
            </a:r>
            <a:r>
              <a:rPr lang="en-US" sz="2400" dirty="0" smtClean="0"/>
              <a:t>Excel </a:t>
            </a:r>
            <a:r>
              <a:rPr lang="el-GR" sz="2400" dirty="0" smtClean="0"/>
              <a:t>διαθέτει ειδικές συναρτήσεις τις οποίες βρίσκουμε με το πλήκτρο </a:t>
            </a:r>
            <a:r>
              <a:rPr lang="en-US" sz="2400" dirty="0" smtClean="0"/>
              <a:t>Insert Function</a:t>
            </a:r>
            <a:r>
              <a:rPr lang="el-GR" sz="2400" dirty="0" smtClean="0"/>
              <a:t>. </a:t>
            </a:r>
          </a:p>
          <a:p>
            <a:r>
              <a:rPr lang="el-GR" sz="2400" dirty="0" smtClean="0"/>
              <a:t>Οι συναρτήσεις αυτές είναι οι: </a:t>
            </a:r>
            <a:r>
              <a:rPr lang="en-US" sz="2400" dirty="0" smtClean="0"/>
              <a:t>MDETERM</a:t>
            </a:r>
            <a:r>
              <a:rPr lang="el-GR" sz="2400" dirty="0" smtClean="0"/>
              <a:t>, </a:t>
            </a:r>
            <a:r>
              <a:rPr lang="en-US" sz="2400" dirty="0" smtClean="0"/>
              <a:t>MINVERSE</a:t>
            </a:r>
            <a:r>
              <a:rPr lang="el-GR" sz="2400" dirty="0" smtClean="0"/>
              <a:t>, </a:t>
            </a:r>
            <a:r>
              <a:rPr lang="en-US" sz="2400" dirty="0" smtClean="0"/>
              <a:t>MMULT</a:t>
            </a:r>
            <a:r>
              <a:rPr lang="el-GR" sz="2400" dirty="0" smtClean="0"/>
              <a:t> &amp; </a:t>
            </a:r>
            <a:r>
              <a:rPr lang="en-US" sz="2400" dirty="0" smtClean="0"/>
              <a:t>TRANSPOSE</a:t>
            </a:r>
            <a:r>
              <a:rPr lang="el-GR" sz="2400" dirty="0" smtClean="0"/>
              <a:t>, και θα εξηγηθούν αναλυτικά παρακάτω. Οι τρεις πρώτες ανήκουν στη κατηγορία </a:t>
            </a:r>
            <a:r>
              <a:rPr lang="en-US" sz="2400" dirty="0" smtClean="0"/>
              <a:t>Math</a:t>
            </a:r>
            <a:r>
              <a:rPr lang="el-GR" sz="2400" dirty="0" smtClean="0"/>
              <a:t> &amp; </a:t>
            </a:r>
            <a:r>
              <a:rPr lang="en-US" sz="2400" dirty="0" smtClean="0"/>
              <a:t>Trig</a:t>
            </a:r>
            <a:r>
              <a:rPr lang="el-GR" sz="2400" dirty="0" smtClean="0"/>
              <a:t>, ενώ η τέταρτη ανήκει στη κατηγορία </a:t>
            </a:r>
            <a:r>
              <a:rPr lang="en-US" sz="2400" dirty="0" smtClean="0"/>
              <a:t>Lookup</a:t>
            </a:r>
            <a:r>
              <a:rPr lang="el-GR" sz="2400" dirty="0" smtClean="0"/>
              <a:t> &amp; </a:t>
            </a:r>
            <a:r>
              <a:rPr lang="en-US" sz="2400" dirty="0" smtClean="0"/>
              <a:t>Reference</a:t>
            </a:r>
            <a:r>
              <a:rPr lang="el-GR" sz="2400" dirty="0" smtClean="0"/>
              <a:t>.</a:t>
            </a:r>
          </a:p>
          <a:p>
            <a:endParaRPr lang="el-GR" sz="2400" dirty="0" smtClean="0"/>
          </a:p>
          <a:p>
            <a:endParaRPr lang="el-GR" sz="24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9766" y="1817282"/>
            <a:ext cx="4032448" cy="3365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553200" y="5238764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87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Ορίζουσα ενός Πίνακα (</a:t>
            </a:r>
            <a:r>
              <a:rPr lang="en-US" dirty="0" smtClean="0"/>
              <a:t>MDETERM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726" y="1772816"/>
            <a:ext cx="7516549" cy="36414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995936" y="5474291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016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Αντίστροφος ενός Πίνακα (</a:t>
            </a:r>
            <a:r>
              <a:rPr lang="en-US" dirty="0" smtClean="0"/>
              <a:t>MINVERSE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7055" y="1484784"/>
            <a:ext cx="7056784" cy="4600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139952" y="6086693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Πολλαπλασιασμός Πινάκων &amp; Διανυσμάτων (</a:t>
            </a:r>
            <a:r>
              <a:rPr lang="en-US" dirty="0" smtClean="0"/>
              <a:t>MMULT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8096250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4067944" y="6400412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345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Ανάστροφος ενός Πίνακα (</a:t>
            </a:r>
            <a:r>
              <a:rPr lang="en-US" dirty="0" smtClean="0"/>
              <a:t>TRANSPOSE</a:t>
            </a:r>
            <a:r>
              <a:rPr lang="el-GR" dirty="0" smtClean="0"/>
              <a:t>)</a:t>
            </a:r>
            <a:endParaRPr lang="el-G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96" y="1844824"/>
            <a:ext cx="7272808" cy="40116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3851920" y="5935459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51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Επίλυση Συστήματος με Πίνακες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104456" cy="2891033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dirty="0" smtClean="0"/>
              <a:t>Από τον πίνακα των συντελεστών του παρακάτω συστήματος (Α*</a:t>
            </a:r>
            <a:r>
              <a:rPr lang="en-US" sz="2400" dirty="0" smtClean="0"/>
              <a:t>X</a:t>
            </a:r>
            <a:r>
              <a:rPr lang="el-GR" sz="2400" dirty="0" smtClean="0"/>
              <a:t>=Β) και το διάνυσμα των σταθερών όρων, να βρεθούν οι λύσεις του συστήματος για όλα τα Χ.</a:t>
            </a:r>
            <a:endParaRPr lang="el-GR" sz="2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1743" y="1556792"/>
            <a:ext cx="4769718" cy="4225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65313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</a:rPr>
              <a:t>X</a:t>
            </a:r>
            <a:r>
              <a:rPr lang="en-US" sz="2400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+2x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-2x3=2</a:t>
            </a:r>
          </a:p>
          <a:p>
            <a:r>
              <a:rPr lang="en-US" sz="2400" dirty="0" smtClean="0">
                <a:latin typeface="+mn-lt"/>
              </a:rPr>
              <a:t>4x</a:t>
            </a:r>
            <a:r>
              <a:rPr lang="en-US" sz="2400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+x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+2x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=3</a:t>
            </a:r>
          </a:p>
          <a:p>
            <a:r>
              <a:rPr lang="en-US" sz="2400" dirty="0" smtClean="0">
                <a:latin typeface="+mn-lt"/>
              </a:rPr>
              <a:t>-2x</a:t>
            </a:r>
            <a:r>
              <a:rPr lang="en-US" sz="2400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+2x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-x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=1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6298781" y="5930973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71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Επίλυση εξισώσεων &amp; συστημάτων με το εργαλείο </a:t>
            </a:r>
            <a:r>
              <a:rPr lang="en-US" dirty="0" smtClean="0"/>
              <a:t>Goal Seek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20343" y="1633463"/>
            <a:ext cx="28954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Επιλέγουμε το κελί με τη παράσταση και καλούμε το εργαλείο </a:t>
            </a:r>
            <a:endParaRPr lang="en-US" sz="2200" dirty="0" smtClean="0">
              <a:latin typeface="+mn-lt"/>
            </a:endParaRPr>
          </a:p>
          <a:p>
            <a:r>
              <a:rPr lang="el-GR" sz="2200" dirty="0" smtClean="0">
                <a:latin typeface="+mn-lt"/>
              </a:rPr>
              <a:t>(</a:t>
            </a:r>
            <a:r>
              <a:rPr lang="en-US" sz="2200" dirty="0" smtClean="0">
                <a:latin typeface="+mn-lt"/>
              </a:rPr>
              <a:t>Tools &gt; Goal Seek).</a:t>
            </a:r>
            <a:endParaRPr lang="el-GR" sz="2200" dirty="0">
              <a:latin typeface="+mn-lt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8579" t="6458" b="64038"/>
          <a:stretch/>
        </p:blipFill>
        <p:spPr bwMode="auto">
          <a:xfrm>
            <a:off x="2823817" y="1633463"/>
            <a:ext cx="6245533" cy="1593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343" y="3226838"/>
            <a:ext cx="8725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>
                <a:latin typeface="+mn-lt"/>
              </a:rPr>
              <a:t>Συμπληρώνουμε τα τρία πεδία : Στο </a:t>
            </a:r>
            <a:r>
              <a:rPr lang="en-US" sz="2200" dirty="0" smtClean="0">
                <a:latin typeface="+mn-lt"/>
              </a:rPr>
              <a:t>Set Cell </a:t>
            </a:r>
            <a:r>
              <a:rPr lang="el-GR" sz="2200" dirty="0" smtClean="0">
                <a:latin typeface="+mn-lt"/>
              </a:rPr>
              <a:t>το κελί με την παράσταση (Υ), από κάτω (</a:t>
            </a:r>
            <a:r>
              <a:rPr lang="en-US" sz="2200" dirty="0" smtClean="0">
                <a:latin typeface="+mn-lt"/>
              </a:rPr>
              <a:t>To</a:t>
            </a:r>
            <a:r>
              <a:rPr lang="el-GR" sz="2200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value)</a:t>
            </a:r>
            <a:r>
              <a:rPr lang="el-GR" sz="2200" dirty="0" smtClean="0">
                <a:latin typeface="+mn-lt"/>
              </a:rPr>
              <a:t> βάζουμε την τιμή που επιθυμούμε να πάρει η παράσταση (Υ), και στο τρίτο (</a:t>
            </a:r>
            <a:r>
              <a:rPr lang="en-US" sz="2200" dirty="0" smtClean="0">
                <a:latin typeface="+mn-lt"/>
              </a:rPr>
              <a:t>By changing cell) </a:t>
            </a:r>
            <a:r>
              <a:rPr lang="el-GR" sz="2200" dirty="0">
                <a:latin typeface="+mn-lt"/>
              </a:rPr>
              <a:t>τ</a:t>
            </a:r>
            <a:r>
              <a:rPr lang="el-GR" sz="2200" dirty="0" smtClean="0">
                <a:latin typeface="+mn-lt"/>
              </a:rPr>
              <a:t>ο κελί του Χ που πρέπει να υπολογίσει ώστε να πετύχουμε την επιθυμητή τιμή του Υ.</a:t>
            </a:r>
            <a:endParaRPr lang="el-GR" sz="22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60656" r="24173"/>
          <a:stretch/>
        </p:blipFill>
        <p:spPr bwMode="auto">
          <a:xfrm>
            <a:off x="1979712" y="4673388"/>
            <a:ext cx="5180156" cy="2124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 rot="5400000">
            <a:off x="6677807" y="5758751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2042418" y="2389926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5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69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24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Βασίλειος Μούσας 2014. Βασίλειος Μούσας. «Προγραμματισμός &amp; Εφαρμογές Η/Υ (Θ). Ενότητα </a:t>
            </a:r>
            <a:r>
              <a:rPr lang="en-US" sz="2000" dirty="0" smtClean="0"/>
              <a:t>7</a:t>
            </a:r>
            <a:r>
              <a:rPr lang="el-GR" sz="2000" dirty="0" smtClean="0"/>
              <a:t>: </a:t>
            </a:r>
            <a:r>
              <a:rPr lang="el-GR" sz="2000" dirty="0"/>
              <a:t>Εισαγωγή στον </a:t>
            </a:r>
            <a:r>
              <a:rPr lang="el-GR" sz="2000" dirty="0" smtClean="0"/>
              <a:t>Προγραμματισμό</a:t>
            </a:r>
            <a:r>
              <a:rPr lang="en-US" sz="2000" dirty="0" smtClean="0"/>
              <a:t> </a:t>
            </a:r>
            <a:r>
              <a:rPr lang="el-GR" sz="2000" dirty="0" smtClean="0"/>
              <a:t>Λογιστικών </a:t>
            </a:r>
            <a:r>
              <a:rPr lang="el-GR" sz="2000" dirty="0"/>
              <a:t>Φύλλων (π.χ. Excel) (Μέρος </a:t>
            </a:r>
            <a:r>
              <a:rPr lang="en-US" sz="2000" dirty="0" smtClean="0"/>
              <a:t>3</a:t>
            </a:r>
            <a:r>
              <a:rPr lang="el-GR" sz="2000" dirty="0" smtClean="0"/>
              <a:t>ο)».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787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97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7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54681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9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Επίλυση εξισώσεων &amp; συστημάτων με το εργαλείο </a:t>
            </a:r>
            <a:r>
              <a:rPr lang="en-US" dirty="0" smtClean="0"/>
              <a:t>Goal Seek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392995" y="184482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+mn-lt"/>
              </a:rPr>
              <a:t>Δίνουμε ΟΚ και αν η λύση Χ=7 που βρήκε είναι αποδεκτή, δίνουμε ξανά ΟΚ για να την κρατήσουμε, διαφορετικά δίνουμε </a:t>
            </a:r>
            <a:r>
              <a:rPr lang="en-US" sz="2400" dirty="0" smtClean="0">
                <a:latin typeface="+mn-lt"/>
              </a:rPr>
              <a:t>Cancel </a:t>
            </a:r>
            <a:r>
              <a:rPr lang="el-GR" sz="2400" dirty="0" smtClean="0">
                <a:latin typeface="+mn-lt"/>
              </a:rPr>
              <a:t>για να </a:t>
            </a:r>
            <a:r>
              <a:rPr lang="el-GR" sz="2400" dirty="0" err="1" smtClean="0">
                <a:latin typeface="+mn-lt"/>
              </a:rPr>
              <a:t>επαναέρουμε</a:t>
            </a:r>
            <a:r>
              <a:rPr lang="el-GR" sz="2400" dirty="0" smtClean="0">
                <a:latin typeface="+mn-lt"/>
              </a:rPr>
              <a:t> τα αρχικά νούμερα και να ξαναπροσπαθήσουμε.</a:t>
            </a:r>
            <a:endParaRPr lang="el-GR" sz="2400" dirty="0">
              <a:latin typeface="+mn-lt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13057" t="26645"/>
          <a:stretch/>
        </p:blipFill>
        <p:spPr bwMode="auto">
          <a:xfrm>
            <a:off x="1085576" y="3429000"/>
            <a:ext cx="6972849" cy="28017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3929100" y="6261094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75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Λύση τριωνύμου με το εργαλείο </a:t>
            </a:r>
            <a:r>
              <a:rPr lang="en-US" dirty="0" smtClean="0"/>
              <a:t>Goal Seek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248472"/>
          </a:xfrm>
        </p:spPr>
        <p:txBody>
          <a:bodyPr>
            <a:noAutofit/>
          </a:bodyPr>
          <a:lstStyle/>
          <a:p>
            <a:pPr marL="14400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dirty="0" smtClean="0"/>
              <a:t>Το </a:t>
            </a:r>
            <a:r>
              <a:rPr lang="en-US" sz="2400" dirty="0" smtClean="0"/>
              <a:t>Goal Seek </a:t>
            </a:r>
            <a:r>
              <a:rPr lang="el-GR" sz="2400" dirty="0" smtClean="0"/>
              <a:t>δεν λύνει αναλυτικά το τριώνυμο (δηλ. με </a:t>
            </a:r>
            <a:r>
              <a:rPr lang="el-GR" sz="2400" dirty="0" err="1" smtClean="0"/>
              <a:t>διακρίνουσα</a:t>
            </a:r>
            <a:r>
              <a:rPr lang="el-GR" sz="2400" dirty="0" smtClean="0"/>
              <a:t>, λύση, κλπ.) αλλά με επαναληπτική μέθοδο (αριθμητική ανάλυση) όπου δοκιμάζει διάφορα Χ ώσπου το αντίστοιχο Υ να γίνει ή να πλησιάσει πολύ το 0 (ή τη τιμή που ζητάμε). Η δοκιμές </a:t>
            </a:r>
            <a:r>
              <a:rPr lang="el-GR" sz="2400" b="1" dirty="0" smtClean="0"/>
              <a:t>ξεκινούν από την τιμή που έχει το κελί του Χ όταν καλέσουμε το </a:t>
            </a:r>
            <a:r>
              <a:rPr lang="en-US" sz="2400" b="1" dirty="0" smtClean="0"/>
              <a:t>Goal Seek</a:t>
            </a:r>
            <a:r>
              <a:rPr lang="el-GR" sz="2400" dirty="0" smtClean="0"/>
              <a:t>. Στη συνέχεια δοκιμάζει τιμές του Χ που κάνουν το Υ να συγκλίνει προς τη επιθυμητή τιμή. Όταν η προσέγγιση θεωρηθεί καλή σταματά και μας ανακοινώνει τη τιμή που βρήκε.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09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Λύση τριωνύμου με το εργαλείο </a:t>
            </a:r>
            <a:r>
              <a:rPr lang="en-US" dirty="0" smtClean="0"/>
              <a:t>Goal Seek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>
            <a:noAutofit/>
          </a:bodyPr>
          <a:lstStyle/>
          <a:p>
            <a:pPr marL="360000" indent="-360000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Στο επόμενο διάγραμμα φαίνεται πως ξεκινά η μέθοδος από τις αρχικές τιμές και πλησιάζει προς τις λύσεις. Παρατηρούμε ότι ανάλογα με την αρχική τιμή του Χ μπορεί να έχουμε και διαφορετική προσέγγιση για το Υ στο 0, αλλά πάντα καταλήγουμε σε δυο λύσεις για το τριώνυμο. </a:t>
            </a:r>
          </a:p>
          <a:p>
            <a:pPr marL="360000" indent="-360000"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 ΣΗΜ.: Οι τιμές για το Υ δεν είναι πάντα οι ίδιες καθώς διαφέρουν οι αρχικές τιμές και ο ρυθμός προσέγγισης, είναι όμως μέσα στην ακρίβεια που έχει οριστεί. Μπορούμε να ρυθμίσουμε την επιθυμητή ακρίβεια από το μενού:  </a:t>
            </a:r>
            <a:r>
              <a:rPr lang="en-US" sz="2400" dirty="0" smtClean="0"/>
              <a:t>Tools</a:t>
            </a:r>
            <a:r>
              <a:rPr lang="el-GR" sz="2400" dirty="0" smtClean="0"/>
              <a:t> &gt; </a:t>
            </a:r>
            <a:r>
              <a:rPr lang="en-US" sz="2400" dirty="0" smtClean="0"/>
              <a:t>Options</a:t>
            </a:r>
            <a:r>
              <a:rPr lang="el-GR" sz="2400" dirty="0" smtClean="0"/>
              <a:t> &gt; </a:t>
            </a:r>
            <a:r>
              <a:rPr lang="en-US" sz="2400" dirty="0" smtClean="0"/>
              <a:t>Calculations</a:t>
            </a:r>
            <a:r>
              <a:rPr lang="el-GR" sz="2400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918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Λύση τριωνύμου με το εργαλείο </a:t>
            </a:r>
            <a:r>
              <a:rPr lang="en-US" dirty="0" smtClean="0"/>
              <a:t>Goal Seek </a:t>
            </a:r>
            <a:r>
              <a:rPr lang="el-GR" sz="3200" b="0" dirty="0" smtClean="0"/>
              <a:t>(3 από 3)</a:t>
            </a:r>
            <a:endParaRPr lang="el-GR" sz="3200" b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470" y="1628800"/>
            <a:ext cx="8191986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29100" y="6444476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33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Λύσεις με περιορισμούς, μέγιστα, ελάχιστα με το εργαλείο </a:t>
            </a:r>
            <a:r>
              <a:rPr lang="en-US" dirty="0" smtClean="0"/>
              <a:t>Solver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688" y="1340768"/>
            <a:ext cx="8686800" cy="1872208"/>
          </a:xfrm>
        </p:spPr>
        <p:txBody>
          <a:bodyPr>
            <a:normAutofit/>
          </a:bodyPr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Το εργαλείο </a:t>
            </a:r>
            <a:r>
              <a:rPr lang="en-US" sz="2400" dirty="0" smtClean="0"/>
              <a:t>Solver </a:t>
            </a:r>
            <a:r>
              <a:rPr lang="el-GR" sz="2400" dirty="0" smtClean="0"/>
              <a:t>είναι ένα πιο προηγμένο εργαλείο το οποίο εκτός από τα τρία πεδία του </a:t>
            </a:r>
            <a:r>
              <a:rPr lang="en-US" sz="2400" dirty="0" smtClean="0"/>
              <a:t>Goal Seek</a:t>
            </a:r>
            <a:r>
              <a:rPr lang="el-GR" sz="2400" dirty="0" smtClean="0"/>
              <a:t>, διαθέτει επιλογές για </a:t>
            </a:r>
            <a:r>
              <a:rPr lang="en-US" sz="2400" dirty="0" smtClean="0"/>
              <a:t>Min</a:t>
            </a:r>
            <a:r>
              <a:rPr lang="el-GR" sz="2400" dirty="0" smtClean="0"/>
              <a:t> &amp; </a:t>
            </a:r>
            <a:r>
              <a:rPr lang="en-US" sz="2400" dirty="0" smtClean="0"/>
              <a:t>Max</a:t>
            </a:r>
            <a:r>
              <a:rPr lang="el-GR" sz="2400" dirty="0" smtClean="0"/>
              <a:t>, πεδίο για την αναγραφή περιορισμών, και, επιτρέπει να επιλεγούν περισσότερα του ενός κελιά (μεταβλητές Χ) για τη λύση.</a:t>
            </a:r>
            <a:endParaRPr lang="el-GR" sz="24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654" y="3068960"/>
            <a:ext cx="8816693" cy="3478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88224" y="6470372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3978188" y="6558498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905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07104"/>
          </a:xfrm>
        </p:spPr>
        <p:txBody>
          <a:bodyPr>
            <a:noAutofit/>
          </a:bodyPr>
          <a:lstStyle/>
          <a:p>
            <a:r>
              <a:rPr lang="el-GR" dirty="0" smtClean="0"/>
              <a:t>Πρόβλημα Γραμμικού Προγραμματισμού (ΠΓΠ) </a:t>
            </a:r>
            <a:r>
              <a:rPr lang="el-GR" sz="3200" b="0" dirty="0" smtClean="0"/>
              <a:t>(1 από 2) 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14926" y="1223736"/>
                <a:ext cx="892560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400" dirty="0" smtClean="0">
                    <a:latin typeface="+mn-lt"/>
                  </a:rPr>
                  <a:t>Έστω ότι μας δίνεται το παρακάτω ΠΓΠ με τρεις (3) μεταβλητές και δύο (2) </a:t>
                </a:r>
                <a:r>
                  <a:rPr lang="el-GR" sz="2400" dirty="0" smtClean="0">
                    <a:latin typeface="+mn-lt"/>
                  </a:rPr>
                  <a:t>περιορισμούς:</a:t>
                </a:r>
                <a:endParaRPr lang="en-US" sz="2400" dirty="0" smtClean="0">
                  <a:latin typeface="+mn-lt"/>
                </a:endParaRPr>
              </a:p>
              <a:p>
                <a:r>
                  <a:rPr lang="el-GR" sz="2400" dirty="0" smtClean="0">
                    <a:latin typeface="+mn-lt"/>
                  </a:rPr>
                  <a:t>Να μεγιστοποιηθεί η συνάρτηση (</a:t>
                </a:r>
                <a:r>
                  <a:rPr lang="en-US" sz="2400" dirty="0" smtClean="0">
                    <a:latin typeface="+mn-lt"/>
                  </a:rPr>
                  <a:t>Max)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=5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+3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+mn-lt"/>
                  </a:rPr>
                  <a:t> . </a:t>
                </a:r>
              </a:p>
              <a:p>
                <a:r>
                  <a:rPr lang="el-GR" sz="2400" dirty="0" smtClean="0">
                    <a:latin typeface="+mn-lt"/>
                  </a:rPr>
                  <a:t>Υπό τους περιορισμούς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+3</m:t>
                    </m:r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  <a:ea typeface="Cambria Math"/>
                      </a:rPr>
                      <m:t>≤9</m:t>
                    </m:r>
                  </m:oMath>
                </a14:m>
                <a:r>
                  <a:rPr lang="el-GR" sz="2400" dirty="0" smtClean="0">
                    <a:latin typeface="+mn-lt"/>
                  </a:rPr>
                  <a:t> και</a:t>
                </a:r>
                <a:endParaRPr lang="en-US" sz="2400" dirty="0" smtClean="0">
                  <a:latin typeface="+mn-lt"/>
                </a:endParaRPr>
              </a:p>
              <a:p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/>
                      </a:rPr>
                      <m:t>3</m:t>
                    </m:r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+2</m:t>
                    </m:r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  <a:ea typeface="Cambria Math"/>
                      </a:rPr>
                      <m:t>≤5</m:t>
                    </m:r>
                  </m:oMath>
                </a14:m>
                <a:r>
                  <a:rPr lang="el-GR" sz="2400" dirty="0" smtClean="0">
                    <a:latin typeface="+mn-lt"/>
                  </a:rPr>
                  <a:t> και φυσικά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l-GR" sz="2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l-GR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l-GR" sz="2400" b="0" i="1" smtClean="0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el-GR" sz="2400" dirty="0" smtClean="0">
                    <a:latin typeface="+mn-lt"/>
                  </a:rPr>
                  <a:t> .</a:t>
                </a:r>
                <a:endParaRPr lang="el-GR" sz="2400" dirty="0">
                  <a:latin typeface="+mn-lt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26" y="1223736"/>
                <a:ext cx="8925606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1093" t="-2516" b="-62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13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t="20260" r="1430"/>
          <a:stretch/>
        </p:blipFill>
        <p:spPr bwMode="auto">
          <a:xfrm>
            <a:off x="827584" y="3162728"/>
            <a:ext cx="7428039" cy="34734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20072" y="6217850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712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07104"/>
          </a:xfrm>
        </p:spPr>
        <p:txBody>
          <a:bodyPr>
            <a:noAutofit/>
          </a:bodyPr>
          <a:lstStyle/>
          <a:p>
            <a:r>
              <a:rPr lang="el-GR" dirty="0" smtClean="0"/>
              <a:t>Πρόβλημα Γραμμικού Προγραμματισμού (ΠΓΠ) </a:t>
            </a:r>
            <a:r>
              <a:rPr lang="el-GR" sz="3200" b="0" dirty="0" smtClean="0"/>
              <a:t>(2 από 2) </a:t>
            </a:r>
            <a:endParaRPr lang="el-GR" sz="3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475801" y="5178943"/>
            <a:ext cx="8424936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>
                <a:latin typeface="+mn-lt"/>
              </a:rPr>
              <a:t>Το αποτέλεσμα είναι ότι η βέλτιστη λύση επιτυγχάνεται για </a:t>
            </a:r>
            <a:r>
              <a:rPr lang="en-US" sz="2400" dirty="0" smtClean="0">
                <a:latin typeface="+mn-lt"/>
              </a:rPr>
              <a:t>x</a:t>
            </a:r>
            <a:r>
              <a:rPr lang="en-US" sz="2400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=5/3=1,6667 </a:t>
            </a:r>
            <a:r>
              <a:rPr lang="el-GR" sz="2400" dirty="0" smtClean="0">
                <a:latin typeface="+mn-lt"/>
              </a:rPr>
              <a:t>και</a:t>
            </a:r>
            <a:r>
              <a:rPr lang="en-US" sz="2400" dirty="0" smtClean="0">
                <a:latin typeface="+mn-lt"/>
              </a:rPr>
              <a:t> x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en-US" sz="2400" dirty="0" smtClean="0">
                <a:latin typeface="+mn-lt"/>
              </a:rPr>
              <a:t>=x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en-US" sz="2400" dirty="0" smtClean="0">
                <a:latin typeface="+mn-lt"/>
              </a:rPr>
              <a:t>=0</a:t>
            </a:r>
            <a:r>
              <a:rPr lang="el-GR" sz="2400" dirty="0" smtClean="0">
                <a:latin typeface="+mn-lt"/>
              </a:rPr>
              <a:t> και ότι η βέλτιστη τιμή της ΑΣ θα είναι Ρ=25/3=8,3333 .</a:t>
            </a:r>
            <a:endParaRPr lang="el-GR" sz="2400" dirty="0">
              <a:latin typeface="+mn-lt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725" r="4850" b="20172"/>
          <a:stretch/>
        </p:blipFill>
        <p:spPr bwMode="auto">
          <a:xfrm>
            <a:off x="692524" y="1628800"/>
            <a:ext cx="7758953" cy="3342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4996403"/>
            <a:ext cx="12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Μούσας Βασίλης 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867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PRESENTER" val="dfa6524cc3695ebf76d8c519345429b3a159ad7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8</TotalTime>
  <Words>1666</Words>
  <Application>Microsoft Office PowerPoint</Application>
  <PresentationFormat>On-screen Show (4:3)</PresentationFormat>
  <Paragraphs>148</Paragraphs>
  <Slides>26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OC_template_updated</vt:lpstr>
      <vt:lpstr>1_OC_template_updated</vt:lpstr>
      <vt:lpstr>Προγραμματισμός &amp; Εφαρμογές Η/Υ (Θ)</vt:lpstr>
      <vt:lpstr>Επίλυση εξισώσεων &amp; συστημάτων με το εργαλείο Goal Seek (1 από 2)</vt:lpstr>
      <vt:lpstr>Επίλυση εξισώσεων &amp; συστημάτων με το εργαλείο Goal Seek (2 από 2)</vt:lpstr>
      <vt:lpstr>Λύση τριωνύμου με το εργαλείο Goal Seek (1 από 3)</vt:lpstr>
      <vt:lpstr>Λύση τριωνύμου με το εργαλείο Goal Seek (2 από 3)</vt:lpstr>
      <vt:lpstr>Λύση τριωνύμου με το εργαλείο Goal Seek (3 από 3)</vt:lpstr>
      <vt:lpstr>Λύσεις με περιορισμούς, μέγιστα, ελάχιστα με το εργαλείο Solver</vt:lpstr>
      <vt:lpstr>Πρόβλημα Γραμμικού Προγραμματισμού (ΠΓΠ) (1 από 2) </vt:lpstr>
      <vt:lpstr>Πρόβλημα Γραμμικού Προγραμματισμού (ΠΓΠ) (2 από 2) </vt:lpstr>
      <vt:lpstr>Διανύσματα και πινάκες (1 από 2)</vt:lpstr>
      <vt:lpstr>Διανύσματα και πινάκες (2 από 2)</vt:lpstr>
      <vt:lpstr>Πρόσθεση &amp; Αφαίρεση Πινάκων</vt:lpstr>
      <vt:lpstr>Πολλαπλασιασμός με βαθμωτές ποσότητες</vt:lpstr>
      <vt:lpstr>Συναρτήσεις για πράξεις με διανύσματα και πινάκες </vt:lpstr>
      <vt:lpstr>Ορίζουσα ενός Πίνακα (MDETERM)</vt:lpstr>
      <vt:lpstr>Αντίστροφος ενός Πίνακα (MINVERSE)</vt:lpstr>
      <vt:lpstr>Πολλαπλασιασμός Πινάκων &amp; Διανυσμάτων (MMULT)</vt:lpstr>
      <vt:lpstr>Ανάστροφος ενός Πίνακα (TRANSPOSE)</vt:lpstr>
      <vt:lpstr>Επίλυση Συστήματος με Πίνακες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Προγραμματισμός Και Εφαρμογές Η/Υ</dc:title>
  <dc:creator>opencourses@teiath.gr</dc:creator>
  <cp:lastModifiedBy>alex</cp:lastModifiedBy>
  <cp:revision>15</cp:revision>
  <dcterms:created xsi:type="dcterms:W3CDTF">2014-01-20T13:06:35Z</dcterms:created>
  <dcterms:modified xsi:type="dcterms:W3CDTF">2015-02-24T16:04:37Z</dcterms:modified>
</cp:coreProperties>
</file>