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7" r:id="rId2"/>
    <p:sldMasterId id="2147483696" r:id="rId3"/>
  </p:sldMasterIdLst>
  <p:notesMasterIdLst>
    <p:notesMasterId r:id="rId21"/>
  </p:notesMasterIdLst>
  <p:handoutMasterIdLst>
    <p:handoutMasterId r:id="rId22"/>
  </p:handoutMasterIdLst>
  <p:sldIdLst>
    <p:sldId id="256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57" r:id="rId14"/>
    <p:sldId id="262" r:id="rId15"/>
    <p:sldId id="264" r:id="rId16"/>
    <p:sldId id="269" r:id="rId17"/>
    <p:sldId id="270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E7C3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4" d="100"/>
          <a:sy n="114" d="100"/>
        </p:scale>
        <p:origin x="-172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A61F-53F1-49B5-BFAB-A8CE5B034A0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810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0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53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184576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Κοσμητολογία ΙΙ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4000" cy="18521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10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Παρασκευή τονωτικής λοσιόν για λιπαρά δέρματα</a:t>
            </a:r>
            <a:endParaRPr lang="en-US" sz="2600" dirty="0" smtClean="0"/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Δρ. Φωτεινή Μέλλου, Μ</a:t>
            </a:r>
            <a:r>
              <a:rPr lang="en-US" sz="2200" dirty="0">
                <a:solidFill>
                  <a:prstClr val="black"/>
                </a:solidFill>
              </a:rPr>
              <a:t>sc,</a:t>
            </a:r>
            <a:endParaRPr lang="el-GR" sz="22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Εργαστηριακός Συνεργάτης</a:t>
            </a:r>
            <a:endParaRPr lang="en-US" sz="22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Τμήμα Αισθητικής και Κοσμητολογίας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Παρατηρήσεις 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l-GR" altLang="el-GR" dirty="0" smtClean="0"/>
              <a:t>Χρωματισμός προϊόντος με υδατοδιάλυτες χρωστικές.</a:t>
            </a:r>
          </a:p>
          <a:p>
            <a:pPr marL="987425" indent="-45720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l-GR" altLang="el-GR" dirty="0" smtClean="0"/>
              <a:t>Προσθήκη στο τέλος της παρασκευαστικής διαδικασίας.</a:t>
            </a:r>
            <a:endParaRPr lang="en-US" altLang="el-GR" dirty="0" smtClean="0"/>
          </a:p>
          <a:p>
            <a:pPr>
              <a:lnSpc>
                <a:spcPct val="150000"/>
              </a:lnSpc>
              <a:defRPr/>
            </a:pPr>
            <a:r>
              <a:rPr lang="el-GR" altLang="el-GR" dirty="0" smtClean="0"/>
              <a:t>Μέτρηση </a:t>
            </a:r>
            <a:r>
              <a:rPr lang="en-US" altLang="el-GR" dirty="0" smtClean="0"/>
              <a:t>p</a:t>
            </a:r>
            <a:r>
              <a:rPr lang="el-GR" altLang="el-GR" dirty="0" smtClean="0"/>
              <a:t>Η.</a:t>
            </a:r>
            <a:endParaRPr lang="en-US" altLang="el-GR" dirty="0"/>
          </a:p>
          <a:p>
            <a:pPr marL="987425" indent="-457200">
              <a:lnSpc>
                <a:spcPct val="150000"/>
              </a:lnSpc>
              <a:buFont typeface="Courier New" pitchFamily="49" charset="0"/>
              <a:buChar char="o"/>
              <a:defRPr/>
            </a:pPr>
            <a:r>
              <a:rPr lang="el-GR" altLang="el-GR" dirty="0" smtClean="0"/>
              <a:t>Απευθείας στο προϊόν.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1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Φωτεινή Μέλλου 2014. Φωτεινή Μέλλου. </a:t>
            </a:r>
            <a:r>
              <a:rPr lang="el-GR" sz="2000" dirty="0"/>
              <a:t>«Κοσμητολογία ΙΙ (Ε). </a:t>
            </a:r>
            <a:r>
              <a:rPr lang="el-GR" sz="2000" dirty="0" smtClean="0"/>
              <a:t>Ενότητα 10</a:t>
            </a:r>
            <a:r>
              <a:rPr lang="en-US" sz="2000" dirty="0" smtClean="0"/>
              <a:t>:</a:t>
            </a:r>
            <a:r>
              <a:rPr lang="el-GR" sz="2000" dirty="0"/>
              <a:t> Παρασκευή τονωτικής λοσιόν για λιπαρά δέρματα». </a:t>
            </a:r>
            <a:r>
              <a:rPr lang="el-GR" sz="2000" dirty="0" smtClean="0"/>
              <a:t>Έκδοση: 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Παρασκευή τονωτικής λοσιόν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για </a:t>
            </a:r>
            <a:r>
              <a:rPr lang="el-GR" dirty="0"/>
              <a:t>λιπαρά δέρματα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el-GR" altLang="el-GR" dirty="0"/>
              <a:t>Υδατικά ή αλκοολοϋδατικά </a:t>
            </a:r>
            <a:r>
              <a:rPr lang="el-GR" altLang="el-GR" dirty="0" smtClean="0"/>
              <a:t>διαλύματα.</a:t>
            </a:r>
            <a:endParaRPr lang="el-GR" altLang="el-GR" dirty="0"/>
          </a:p>
          <a:p>
            <a:pPr>
              <a:buFont typeface="Wingdings" pitchFamily="2" charset="2"/>
              <a:buChar char="ü"/>
            </a:pPr>
            <a:r>
              <a:rPr lang="el-GR" altLang="el-GR" dirty="0"/>
              <a:t>Μετά τον καθαρισμό του προσώπου → τόνωση, αίσθηση δροσιάς, απομάκρυνση </a:t>
            </a:r>
            <a:r>
              <a:rPr lang="el-GR" altLang="el-GR" dirty="0" smtClean="0"/>
              <a:t>προϊόντων </a:t>
            </a:r>
            <a:r>
              <a:rPr lang="el-GR" altLang="el-GR" dirty="0"/>
              <a:t>καθαρισμού ή </a:t>
            </a:r>
            <a:r>
              <a:rPr lang="en-US" altLang="el-GR" dirty="0" smtClean="0"/>
              <a:t>make up</a:t>
            </a:r>
            <a:r>
              <a:rPr lang="el-GR" altLang="el-GR" dirty="0" smtClean="0"/>
              <a:t>.</a:t>
            </a:r>
            <a:endParaRPr lang="en-US" altLang="el-GR" dirty="0"/>
          </a:p>
          <a:p>
            <a:r>
              <a:rPr lang="el-GR" altLang="el-GR" dirty="0"/>
              <a:t>Στυπτικές ουσίες (σύσφιξη πόρων, τέντωμα δέρματος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r>
              <a:rPr lang="el-GR" altLang="el-GR" dirty="0"/>
              <a:t>Υγραντικές </a:t>
            </a:r>
            <a:r>
              <a:rPr lang="el-GR" altLang="el-GR" dirty="0" smtClean="0"/>
              <a:t>ουσίες.</a:t>
            </a:r>
            <a:endParaRPr lang="el-GR" altLang="el-GR" dirty="0"/>
          </a:p>
          <a:p>
            <a:r>
              <a:rPr lang="el-GR" altLang="el-GR" dirty="0"/>
              <a:t>Αντισηπτικές </a:t>
            </a:r>
            <a:r>
              <a:rPr lang="el-GR" altLang="el-GR" dirty="0" smtClean="0"/>
              <a:t>ουσίες.</a:t>
            </a:r>
            <a:endParaRPr lang="el-GR" altLang="el-GR" dirty="0"/>
          </a:p>
          <a:p>
            <a:r>
              <a:rPr lang="el-GR" altLang="el-GR" dirty="0"/>
              <a:t>Φυτικά </a:t>
            </a:r>
            <a:r>
              <a:rPr lang="el-GR" altLang="el-GR" dirty="0" smtClean="0"/>
              <a:t>εκχυλίσματα.</a:t>
            </a:r>
            <a:endParaRPr lang="el-GR" altLang="el-GR" dirty="0"/>
          </a:p>
          <a:p>
            <a:r>
              <a:rPr lang="el-GR" altLang="el-GR" dirty="0" smtClean="0"/>
              <a:t>Βιταμίνες.</a:t>
            </a:r>
            <a:endParaRPr lang="el-GR" altLang="el-GR" dirty="0"/>
          </a:p>
        </p:txBody>
      </p:sp>
      <p:sp>
        <p:nvSpPr>
          <p:cNvPr id="6" name="12 - Ορθογώνιο"/>
          <p:cNvSpPr>
            <a:spLocks noChangeArrowheads="1"/>
          </p:cNvSpPr>
          <p:nvPr/>
        </p:nvSpPr>
        <p:spPr bwMode="auto">
          <a:xfrm>
            <a:off x="4644008" y="4315743"/>
            <a:ext cx="342054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r>
              <a:rPr lang="el-GR" altLang="el-GR" sz="2200" dirty="0">
                <a:latin typeface="+mn-lt"/>
              </a:rPr>
              <a:t>  ↑ Αποτελεσματικότητας </a:t>
            </a:r>
          </a:p>
          <a:p>
            <a:pPr eaLnBrk="1" hangingPunct="1">
              <a:buFont typeface="Wingdings" pitchFamily="2" charset="2"/>
              <a:buChar char="q"/>
            </a:pPr>
            <a:r>
              <a:rPr lang="el-GR" altLang="el-GR" sz="2200" dirty="0">
                <a:latin typeface="+mn-lt"/>
              </a:rPr>
              <a:t>    Ειδικές ιδιότητες</a:t>
            </a:r>
          </a:p>
        </p:txBody>
      </p:sp>
      <p:sp>
        <p:nvSpPr>
          <p:cNvPr id="7" name="Δεξιό άγκιστρο 6"/>
          <p:cNvSpPr/>
          <p:nvPr/>
        </p:nvSpPr>
        <p:spPr>
          <a:xfrm>
            <a:off x="3995936" y="3645024"/>
            <a:ext cx="360040" cy="216024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3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Συντηρητικά 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96752"/>
            <a:ext cx="8579296" cy="2376264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2400"/>
              </a:spcBef>
              <a:buFont typeface="Wingdings" pitchFamily="2" charset="2"/>
              <a:buChar char="ü"/>
            </a:pPr>
            <a:r>
              <a:rPr lang="en-US" altLang="el-GR" b="1" dirty="0"/>
              <a:t>PROPYL PARABEN</a:t>
            </a:r>
            <a:r>
              <a:rPr lang="el-GR" altLang="el-GR" b="1" dirty="0"/>
              <a:t>, </a:t>
            </a:r>
            <a:r>
              <a:rPr lang="el-GR" altLang="el-GR" dirty="0" smtClean="0"/>
              <a:t>αντιμικροβιακό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pPr>
              <a:lnSpc>
                <a:spcPct val="114000"/>
              </a:lnSpc>
              <a:spcBef>
                <a:spcPts val="2400"/>
              </a:spcBef>
              <a:buFont typeface="Wingdings" pitchFamily="2" charset="2"/>
              <a:buChar char="ü"/>
            </a:pPr>
            <a:r>
              <a:rPr lang="en-US" altLang="el-GR" b="1" dirty="0"/>
              <a:t>GERMALL 115 </a:t>
            </a:r>
            <a:r>
              <a:rPr lang="en-US" altLang="el-GR" dirty="0"/>
              <a:t>(</a:t>
            </a:r>
            <a:r>
              <a:rPr lang="en-US" altLang="el-GR" i="1" dirty="0"/>
              <a:t>imidazolidinyl urea</a:t>
            </a:r>
            <a:r>
              <a:rPr lang="en-US" altLang="el-GR" dirty="0"/>
              <a:t>)* </a:t>
            </a:r>
            <a:r>
              <a:rPr lang="el-GR" altLang="el-GR" dirty="0"/>
              <a:t>+ &amp; - κατά </a:t>
            </a:r>
            <a:r>
              <a:rPr lang="en-US" altLang="el-GR" dirty="0"/>
              <a:t>Gram </a:t>
            </a:r>
            <a:r>
              <a:rPr lang="el-GR" altLang="el-GR" dirty="0" smtClean="0"/>
              <a:t>βακτηρίων</a:t>
            </a:r>
          </a:p>
          <a:p>
            <a:pPr marL="0" indent="0" algn="r">
              <a:lnSpc>
                <a:spcPct val="114000"/>
              </a:lnSpc>
              <a:spcBef>
                <a:spcPts val="2400"/>
              </a:spcBef>
              <a:buNone/>
            </a:pPr>
            <a:r>
              <a:rPr lang="el-GR" altLang="el-GR" dirty="0" smtClean="0"/>
              <a:t>Θ&gt;80</a:t>
            </a:r>
            <a:r>
              <a:rPr lang="el-GR" altLang="el-GR" baseline="30000" dirty="0" smtClean="0"/>
              <a:t>ο</a:t>
            </a:r>
            <a:r>
              <a:rPr lang="el-GR" altLang="el-GR" dirty="0" smtClean="0"/>
              <a:t> </a:t>
            </a:r>
            <a:r>
              <a:rPr lang="en-US" altLang="el-GR" dirty="0"/>
              <a:t>C </a:t>
            </a:r>
            <a:r>
              <a:rPr lang="el-GR" altLang="el-GR" dirty="0"/>
              <a:t>→</a:t>
            </a:r>
            <a:r>
              <a:rPr lang="el-GR" altLang="el-GR" dirty="0" smtClean="0"/>
              <a:t>φορμαλδεϋδη</a:t>
            </a:r>
            <a:r>
              <a:rPr lang="en-US" altLang="el-GR" dirty="0" smtClean="0"/>
              <a:t>.</a:t>
            </a:r>
            <a:endParaRPr lang="el-GR" altLang="el-GR" dirty="0"/>
          </a:p>
        </p:txBody>
      </p:sp>
      <p:sp>
        <p:nvSpPr>
          <p:cNvPr id="6" name="5 - Ορθογώνιο"/>
          <p:cNvSpPr>
            <a:spLocks noChangeArrowheads="1"/>
          </p:cNvSpPr>
          <p:nvPr/>
        </p:nvSpPr>
        <p:spPr bwMode="auto">
          <a:xfrm>
            <a:off x="683568" y="6237288"/>
            <a:ext cx="16630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1600" i="1" dirty="0">
                <a:latin typeface="+mn-lt"/>
              </a:rPr>
              <a:t>*  </a:t>
            </a:r>
            <a:r>
              <a:rPr lang="el-GR" altLang="el-GR" sz="1600" i="1" dirty="0">
                <a:latin typeface="+mn-lt"/>
              </a:rPr>
              <a:t>Ονομασία </a:t>
            </a:r>
            <a:r>
              <a:rPr lang="en-US" altLang="el-GR" sz="1600" i="1" dirty="0">
                <a:latin typeface="+mn-lt"/>
              </a:rPr>
              <a:t>INCI </a:t>
            </a:r>
            <a:endParaRPr lang="el-GR" altLang="el-GR" sz="1600" i="1" dirty="0">
              <a:latin typeface="+mn-lt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9536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Ουσίες για τονωτικές λοσιόν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000" b="0" dirty="0" smtClean="0"/>
              <a:t>(</a:t>
            </a:r>
            <a:r>
              <a:rPr lang="el-GR" sz="3000" b="0" dirty="0"/>
              <a:t>για λιπαρά δέρματα</a:t>
            </a:r>
            <a:r>
              <a:rPr lang="el-GR" sz="3000" b="0" dirty="0" smtClean="0"/>
              <a:t>) 1/</a:t>
            </a:r>
            <a:r>
              <a:rPr lang="en-US" sz="3000" b="0" dirty="0" smtClean="0"/>
              <a:t>3</a:t>
            </a:r>
            <a:endParaRPr lang="el-GR" sz="30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25658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el-GR" b="1" dirty="0"/>
              <a:t>Propylene glycol </a:t>
            </a:r>
            <a:r>
              <a:rPr lang="el-GR" altLang="el-GR" dirty="0"/>
              <a:t>υγραντικό (υγροσκοπική</a:t>
            </a:r>
            <a:r>
              <a:rPr lang="el-GR" altLang="el-GR" dirty="0" smtClean="0"/>
              <a:t>).</a:t>
            </a:r>
            <a:endParaRPr lang="el-GR" altLang="el-GR" b="1" dirty="0"/>
          </a:p>
          <a:p>
            <a:pPr>
              <a:lnSpc>
                <a:spcPct val="120000"/>
              </a:lnSpc>
            </a:pPr>
            <a:r>
              <a:rPr lang="en-US" altLang="el-GR" b="1" dirty="0"/>
              <a:t>Ethyl alcohol </a:t>
            </a:r>
            <a:r>
              <a:rPr lang="el-GR" altLang="el-GR" dirty="0"/>
              <a:t>αντισηπτικό, ήπιο στυπτικό, απολιπαντικό, αίσθηση </a:t>
            </a:r>
            <a:r>
              <a:rPr lang="el-GR" altLang="el-GR" dirty="0" smtClean="0"/>
              <a:t>δροσιάς.</a:t>
            </a:r>
            <a:endParaRPr lang="el-GR" altLang="el-GR" dirty="0"/>
          </a:p>
          <a:p>
            <a:pPr>
              <a:lnSpc>
                <a:spcPct val="120000"/>
              </a:lnSpc>
            </a:pPr>
            <a:r>
              <a:rPr lang="en-US" altLang="el-GR" b="1" dirty="0"/>
              <a:t>Alcloxa</a:t>
            </a:r>
            <a:r>
              <a:rPr lang="en-US" altLang="el-GR" dirty="0"/>
              <a:t> </a:t>
            </a:r>
            <a:r>
              <a:rPr lang="el-GR" altLang="el-GR" dirty="0"/>
              <a:t>ήπιο στυπτικό, επουλωτικό, αντιφλογιστικό, μείωση </a:t>
            </a:r>
            <a:r>
              <a:rPr lang="el-GR" altLang="el-GR" dirty="0" smtClean="0"/>
              <a:t>λιπαρότητας.</a:t>
            </a:r>
            <a:endParaRPr lang="el-GR" altLang="el-GR" dirty="0"/>
          </a:p>
          <a:p>
            <a:pPr>
              <a:lnSpc>
                <a:spcPct val="120000"/>
              </a:lnSpc>
            </a:pPr>
            <a:r>
              <a:rPr lang="en-US" altLang="el-GR" b="1" dirty="0"/>
              <a:t>ALUTRAT</a:t>
            </a:r>
            <a:r>
              <a:rPr lang="el-GR" altLang="el-GR" dirty="0"/>
              <a:t> (</a:t>
            </a:r>
            <a:r>
              <a:rPr lang="en-US" altLang="el-GR" i="1" dirty="0"/>
              <a:t>aluminum citrate</a:t>
            </a:r>
            <a:r>
              <a:rPr lang="el-GR" altLang="el-GR" dirty="0"/>
              <a:t>) ήπιο στυπτικό, μείωση έκκρισης σμήγματος </a:t>
            </a:r>
            <a:r>
              <a:rPr lang="el-GR" altLang="el-GR" dirty="0" smtClean="0"/>
              <a:t>και ιδρώτα.</a:t>
            </a:r>
            <a:endParaRPr lang="en-US" altLang="el-GR" dirty="0"/>
          </a:p>
          <a:p>
            <a:pPr>
              <a:lnSpc>
                <a:spcPct val="120000"/>
              </a:lnSpc>
            </a:pPr>
            <a:r>
              <a:rPr lang="en-US" altLang="el-GR" b="1" dirty="0"/>
              <a:t>Hamamelis extract </a:t>
            </a:r>
            <a:r>
              <a:rPr lang="el-GR" altLang="el-GR" dirty="0"/>
              <a:t>στυπτικό (ταννίνες), τονωτικό, </a:t>
            </a:r>
            <a:r>
              <a:rPr lang="el-GR" altLang="el-GR" dirty="0" smtClean="0"/>
              <a:t>αντιφλογιστικό.</a:t>
            </a:r>
            <a:endParaRPr lang="el-GR" alt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0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Ουσίες για τονωτικές λοσιόν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000" b="0" dirty="0" smtClean="0"/>
              <a:t>(</a:t>
            </a:r>
            <a:r>
              <a:rPr lang="el-GR" sz="3000" b="0" dirty="0"/>
              <a:t>για λιπαρά δέρματα</a:t>
            </a:r>
            <a:r>
              <a:rPr lang="el-GR" sz="3000" b="0" dirty="0" smtClean="0"/>
              <a:t>) </a:t>
            </a:r>
            <a:r>
              <a:rPr lang="en-US" sz="3000" b="0" dirty="0" smtClean="0"/>
              <a:t>2</a:t>
            </a:r>
            <a:r>
              <a:rPr lang="el-GR" sz="3000" b="0" dirty="0" smtClean="0"/>
              <a:t>/</a:t>
            </a:r>
            <a:r>
              <a:rPr lang="en-US" sz="3000" b="0" dirty="0" smtClean="0"/>
              <a:t>3</a:t>
            </a:r>
            <a:endParaRPr lang="el-GR" sz="30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256584"/>
          </a:xfrm>
        </p:spPr>
        <p:txBody>
          <a:bodyPr>
            <a:noAutofit/>
          </a:bodyPr>
          <a:lstStyle/>
          <a:p>
            <a:r>
              <a:rPr lang="en-US" altLang="el-GR" b="1" dirty="0" smtClean="0"/>
              <a:t>Citric </a:t>
            </a:r>
            <a:r>
              <a:rPr lang="en-US" altLang="el-GR" b="1" dirty="0"/>
              <a:t>acid </a:t>
            </a:r>
            <a:r>
              <a:rPr lang="el-GR" altLang="el-GR" dirty="0"/>
              <a:t>ρύθμιση του </a:t>
            </a:r>
            <a:r>
              <a:rPr lang="en-US" altLang="el-GR" dirty="0"/>
              <a:t>pH </a:t>
            </a:r>
            <a:r>
              <a:rPr lang="el-GR" altLang="el-GR" dirty="0"/>
              <a:t>παρόμοιο με </a:t>
            </a:r>
            <a:r>
              <a:rPr lang="el-GR" altLang="el-GR" dirty="0" smtClean="0"/>
              <a:t>του </a:t>
            </a:r>
            <a:r>
              <a:rPr lang="el-GR" altLang="el-GR" dirty="0"/>
              <a:t>φυσιολογικού δέρματος, καταπολέμηση </a:t>
            </a:r>
            <a:r>
              <a:rPr lang="el-GR" altLang="el-GR" dirty="0" smtClean="0"/>
              <a:t>φωτογήρανσης</a:t>
            </a:r>
            <a:r>
              <a:rPr lang="el-GR" altLang="el-GR" dirty="0"/>
              <a:t>, ρυτίδων,</a:t>
            </a:r>
            <a:r>
              <a:rPr lang="en-US" altLang="el-GR" dirty="0"/>
              <a:t> </a:t>
            </a:r>
            <a:r>
              <a:rPr lang="el-GR" altLang="el-GR" dirty="0"/>
              <a:t>υπερχρωματικών κηλίδων, ήπιο </a:t>
            </a:r>
            <a:r>
              <a:rPr lang="el-GR" altLang="el-GR" dirty="0" smtClean="0"/>
              <a:t>στυπτικό.</a:t>
            </a:r>
          </a:p>
          <a:p>
            <a:r>
              <a:rPr lang="en-US" altLang="el-GR" b="1" dirty="0"/>
              <a:t>OLIGOIDYNE</a:t>
            </a:r>
            <a:r>
              <a:rPr lang="el-GR" altLang="el-GR" b="1" dirty="0"/>
              <a:t> -1- </a:t>
            </a:r>
            <a:r>
              <a:rPr lang="en-US" altLang="el-GR" b="1" dirty="0"/>
              <a:t>COMPLEX </a:t>
            </a:r>
            <a:r>
              <a:rPr lang="el-GR" altLang="el-GR" dirty="0"/>
              <a:t>(ιχνοστοιχεία </a:t>
            </a:r>
            <a:r>
              <a:rPr lang="en-US" altLang="el-GR" dirty="0"/>
              <a:t>Zn</a:t>
            </a:r>
            <a:r>
              <a:rPr lang="el-GR" altLang="el-GR" dirty="0"/>
              <a:t>, </a:t>
            </a:r>
            <a:r>
              <a:rPr lang="en-US" altLang="el-GR" dirty="0"/>
              <a:t>Cu</a:t>
            </a:r>
            <a:r>
              <a:rPr lang="el-GR" altLang="el-GR" dirty="0"/>
              <a:t>, </a:t>
            </a:r>
            <a:r>
              <a:rPr lang="en-US" altLang="el-GR" dirty="0"/>
              <a:t>Mg</a:t>
            </a:r>
            <a:r>
              <a:rPr lang="el-GR" altLang="el-GR" dirty="0"/>
              <a:t>, </a:t>
            </a:r>
            <a:r>
              <a:rPr lang="en-US" altLang="el-GR" dirty="0"/>
              <a:t>Mn</a:t>
            </a:r>
            <a:r>
              <a:rPr lang="el-GR" altLang="el-GR" dirty="0"/>
              <a:t>) ενζυμικοί συμπαράγοντες (</a:t>
            </a:r>
            <a:r>
              <a:rPr lang="el-GR" altLang="el-GR" dirty="0" smtClean="0"/>
              <a:t>μεταλλικοί ενεργοποιητές).</a:t>
            </a:r>
            <a:endParaRPr lang="el-GR" altLang="el-GR" dirty="0"/>
          </a:p>
          <a:p>
            <a:r>
              <a:rPr lang="en-US" altLang="el-GR" b="1" dirty="0"/>
              <a:t>Sodium PCA </a:t>
            </a:r>
            <a:r>
              <a:rPr lang="el-GR" altLang="el-GR" dirty="0" smtClean="0"/>
              <a:t>ενυδατικό </a:t>
            </a:r>
            <a:r>
              <a:rPr lang="el-GR" altLang="el-GR" dirty="0"/>
              <a:t>(υγροσκοπικό),</a:t>
            </a:r>
            <a:r>
              <a:rPr lang="el-GR" altLang="el-GR" b="1" dirty="0"/>
              <a:t> </a:t>
            </a:r>
            <a:r>
              <a:rPr lang="el-GR" altLang="el-GR" dirty="0"/>
              <a:t>αίσθηση υγρασίας, ↑απαλότητα, </a:t>
            </a:r>
            <a:r>
              <a:rPr lang="el-GR" altLang="el-GR" dirty="0" smtClean="0"/>
              <a:t>ελαστικότητα, </a:t>
            </a:r>
            <a:r>
              <a:rPr lang="el-GR" altLang="el-GR" dirty="0"/>
              <a:t>όχι </a:t>
            </a:r>
            <a:r>
              <a:rPr lang="el-GR" altLang="el-GR" dirty="0" smtClean="0"/>
              <a:t>ερεθισμός</a:t>
            </a:r>
            <a:r>
              <a:rPr lang="el-GR" altLang="el-GR" dirty="0"/>
              <a:t>/ ευαισθητοποίηση, ήπιο </a:t>
            </a:r>
            <a:r>
              <a:rPr lang="el-GR" altLang="el-GR" dirty="0" smtClean="0"/>
              <a:t>στυπτικό.</a:t>
            </a:r>
            <a:endParaRPr lang="el-GR" alt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80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Ουσίες για τονωτικές λοσιόν 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sz="3000" b="0" dirty="0" smtClean="0"/>
              <a:t>(</a:t>
            </a:r>
            <a:r>
              <a:rPr lang="el-GR" sz="3000" b="0" dirty="0"/>
              <a:t>για λιπαρά δέρματα</a:t>
            </a:r>
            <a:r>
              <a:rPr lang="el-GR" sz="3000" b="0" dirty="0" smtClean="0"/>
              <a:t>) </a:t>
            </a:r>
            <a:r>
              <a:rPr lang="en-US" sz="3000" b="0" dirty="0" smtClean="0"/>
              <a:t>3</a:t>
            </a:r>
            <a:r>
              <a:rPr lang="el-GR" sz="3000" b="0" dirty="0" smtClean="0"/>
              <a:t>/</a:t>
            </a:r>
            <a:r>
              <a:rPr lang="en-US" sz="3000" b="0" dirty="0" smtClean="0"/>
              <a:t>3</a:t>
            </a:r>
            <a:endParaRPr lang="el-GR" sz="3000" b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5256584"/>
          </a:xfrm>
        </p:spPr>
        <p:txBody>
          <a:bodyPr>
            <a:noAutofit/>
          </a:bodyPr>
          <a:lstStyle/>
          <a:p>
            <a:r>
              <a:rPr lang="en-US" altLang="el-GR" b="1" dirty="0"/>
              <a:t>A</a:t>
            </a:r>
            <a:r>
              <a:rPr lang="en-US" altLang="el-GR" b="1" dirty="0" smtClean="0"/>
              <a:t>loe </a:t>
            </a:r>
            <a:r>
              <a:rPr lang="en-US" altLang="el-GR" b="1" dirty="0"/>
              <a:t>vera gel </a:t>
            </a:r>
            <a:r>
              <a:rPr lang="en-US" altLang="el-GR" dirty="0"/>
              <a:t>(</a:t>
            </a:r>
            <a:r>
              <a:rPr lang="en-US" altLang="el-GR" i="1" dirty="0"/>
              <a:t>aloe barbadensis gel</a:t>
            </a:r>
            <a:r>
              <a:rPr lang="en-US" altLang="el-GR" dirty="0"/>
              <a:t>) </a:t>
            </a:r>
            <a:r>
              <a:rPr lang="el-GR" altLang="el-GR" dirty="0" smtClean="0"/>
              <a:t>αντιφλεγμονώδες</a:t>
            </a:r>
            <a:r>
              <a:rPr lang="el-GR" altLang="el-GR" dirty="0"/>
              <a:t>, ενυδατικό, μαλακτικό, </a:t>
            </a:r>
            <a:r>
              <a:rPr lang="el-GR" altLang="el-GR" dirty="0" smtClean="0"/>
              <a:t>επουλωτικό, βακτηριοστατικό</a:t>
            </a:r>
            <a:r>
              <a:rPr lang="el-GR" altLang="el-GR" dirty="0"/>
              <a:t>, </a:t>
            </a:r>
            <a:r>
              <a:rPr lang="en-US" altLang="el-GR" dirty="0"/>
              <a:t>(</a:t>
            </a:r>
            <a:r>
              <a:rPr lang="el-GR" altLang="el-GR" dirty="0"/>
              <a:t>σταθερή σε </a:t>
            </a:r>
            <a:r>
              <a:rPr lang="en-US" altLang="el-GR" dirty="0"/>
              <a:t>pH</a:t>
            </a:r>
            <a:r>
              <a:rPr lang="el-GR" altLang="el-GR" dirty="0"/>
              <a:t> ≤</a:t>
            </a:r>
            <a:r>
              <a:rPr lang="en-US" altLang="el-GR" dirty="0"/>
              <a:t> 7,5</a:t>
            </a:r>
            <a:r>
              <a:rPr lang="en-US" altLang="el-GR" dirty="0" smtClean="0"/>
              <a:t>)</a:t>
            </a:r>
            <a:r>
              <a:rPr lang="el-GR" altLang="el-GR" dirty="0" smtClean="0"/>
              <a:t>.</a:t>
            </a:r>
            <a:endParaRPr lang="en-US" altLang="el-GR" dirty="0"/>
          </a:p>
          <a:p>
            <a:r>
              <a:rPr lang="en-US" altLang="el-GR" b="1" dirty="0"/>
              <a:t>POLIGLICOLEUM</a:t>
            </a:r>
            <a:r>
              <a:rPr lang="el-GR" altLang="el-GR" b="1" dirty="0"/>
              <a:t> (</a:t>
            </a:r>
            <a:r>
              <a:rPr lang="en-US" altLang="el-GR" b="1" dirty="0"/>
              <a:t>RICINOLETH</a:t>
            </a:r>
            <a:r>
              <a:rPr lang="el-GR" altLang="el-GR" b="1" dirty="0"/>
              <a:t>- 40) </a:t>
            </a:r>
            <a:r>
              <a:rPr lang="el-GR" altLang="el-GR" dirty="0"/>
              <a:t>ισχυρός διαλυτοποιητής (αρωμάτων &amp; λιποδιαλυτών ουσιών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r>
              <a:rPr lang="en-US" altLang="el-GR" b="1" dirty="0"/>
              <a:t>Perfume </a:t>
            </a:r>
            <a:r>
              <a:rPr lang="el-GR" altLang="el-GR" dirty="0"/>
              <a:t>φυσικές/ συνθετικές χημικές ουσίες → ειδικά οσμηρά </a:t>
            </a:r>
            <a:r>
              <a:rPr lang="el-GR" altLang="el-GR" dirty="0" smtClean="0"/>
              <a:t>χαρακτηριστικά.</a:t>
            </a:r>
            <a:endParaRPr lang="en-US" altLang="el-GR" b="1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54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Παρασκευή της προς </a:t>
            </a:r>
            <a:br>
              <a:rPr lang="el-GR" dirty="0" smtClean="0"/>
            </a:br>
            <a:r>
              <a:rPr lang="el-GR" dirty="0" smtClean="0"/>
              <a:t>διαλυτοποίηση φάσης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72816"/>
            <a:ext cx="8291264" cy="4680520"/>
          </a:xfrm>
        </p:spPr>
        <p:txBody>
          <a:bodyPr/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altLang="el-GR" dirty="0"/>
              <a:t>Ζύγιση σε </a:t>
            </a:r>
            <a:r>
              <a:rPr lang="el-GR" altLang="el-GR" b="1" dirty="0"/>
              <a:t>ποτήρι ζέσεως</a:t>
            </a:r>
            <a:r>
              <a:rPr lang="el-GR" altLang="el-GR" dirty="0"/>
              <a:t> των </a:t>
            </a:r>
            <a:r>
              <a:rPr lang="el-GR" altLang="el-GR" dirty="0" smtClean="0"/>
              <a:t>συστατικών.</a:t>
            </a:r>
            <a:endParaRPr lang="el-GR" altLang="el-GR" dirty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l-GR" altLang="el-GR" dirty="0"/>
              <a:t>Ανάδευση (γυάλινη ράβδο</a:t>
            </a:r>
            <a:r>
              <a:rPr lang="el-GR" altLang="el-GR" dirty="0" smtClean="0"/>
              <a:t>).</a:t>
            </a:r>
            <a:endParaRPr lang="en-US" altLang="el-GR" dirty="0"/>
          </a:p>
        </p:txBody>
      </p:sp>
      <p:grpSp>
        <p:nvGrpSpPr>
          <p:cNvPr id="4" name="6 - Ομάδα"/>
          <p:cNvGrpSpPr>
            <a:grpSpLocks/>
          </p:cNvGrpSpPr>
          <p:nvPr/>
        </p:nvGrpSpPr>
        <p:grpSpPr bwMode="auto">
          <a:xfrm>
            <a:off x="5364088" y="2740000"/>
            <a:ext cx="1693862" cy="2489200"/>
            <a:chOff x="6660232" y="1340768"/>
            <a:chExt cx="1692523" cy="2490630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72361">
              <a:off x="7152605" y="1340768"/>
              <a:ext cx="1200150" cy="118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2420888"/>
              <a:ext cx="1296144" cy="141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Παρασκευή της υδατικής φάσης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l-GR" dirty="0"/>
              <a:t>Διάλυση σε νερό με </a:t>
            </a:r>
            <a:r>
              <a:rPr lang="el-GR" altLang="el-GR" dirty="0"/>
              <a:t>ανάδευση (γυάλινη ράβδο) </a:t>
            </a:r>
            <a:r>
              <a:rPr lang="el-GR" altLang="el-GR" b="1" dirty="0" smtClean="0"/>
              <a:t>με </a:t>
            </a:r>
            <a:r>
              <a:rPr lang="el-GR" altLang="el-GR" b="1" dirty="0"/>
              <a:t>τη σειρά που αναφέρονται:</a:t>
            </a:r>
            <a:endParaRPr lang="el-GR" b="1" dirty="0"/>
          </a:p>
          <a:p>
            <a:pPr lvl="1">
              <a:defRPr/>
            </a:pPr>
            <a:r>
              <a:rPr lang="en-US" dirty="0"/>
              <a:t>Citric </a:t>
            </a:r>
            <a:r>
              <a:rPr lang="en-US" dirty="0" smtClean="0"/>
              <a:t>acid.</a:t>
            </a:r>
          </a:p>
          <a:p>
            <a:pPr lvl="1">
              <a:defRPr/>
            </a:pPr>
            <a:r>
              <a:rPr lang="en-US" dirty="0" smtClean="0"/>
              <a:t>Alcloxa.</a:t>
            </a:r>
            <a:endParaRPr lang="el-GR" dirty="0" smtClean="0"/>
          </a:p>
          <a:p>
            <a:pPr lvl="1">
              <a:defRPr/>
            </a:pPr>
            <a:r>
              <a:rPr lang="en-US" dirty="0" smtClean="0"/>
              <a:t>GERMALL 115.</a:t>
            </a:r>
            <a:endParaRPr lang="en-US" dirty="0"/>
          </a:p>
          <a:p>
            <a:pPr lvl="1">
              <a:defRPr/>
            </a:pPr>
            <a:r>
              <a:rPr lang="en-US" dirty="0"/>
              <a:t>Propylene </a:t>
            </a:r>
            <a:r>
              <a:rPr lang="en-US" dirty="0" smtClean="0"/>
              <a:t>glycol.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ALUTRAT.</a:t>
            </a:r>
            <a:endParaRPr lang="el-GR" dirty="0"/>
          </a:p>
          <a:p>
            <a:pPr lvl="1">
              <a:defRPr/>
            </a:pPr>
            <a:r>
              <a:rPr lang="en-US" dirty="0"/>
              <a:t>OLIGOIDYNE</a:t>
            </a:r>
            <a:r>
              <a:rPr lang="el-GR" dirty="0"/>
              <a:t> -1- </a:t>
            </a:r>
            <a:r>
              <a:rPr lang="en-US" dirty="0" smtClean="0"/>
              <a:t>COMPLEX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Ανάμιξη των φάσεων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el-GR" dirty="0"/>
              <a:t>Μεταφορά της </a:t>
            </a:r>
            <a:r>
              <a:rPr lang="el-GR" altLang="el-GR" b="1" dirty="0"/>
              <a:t> </a:t>
            </a:r>
            <a:r>
              <a:rPr lang="el-GR" altLang="el-GR" b="1" dirty="0" smtClean="0"/>
              <a:t>προς διαλυτοποίηση φάσης </a:t>
            </a:r>
            <a:r>
              <a:rPr lang="el-GR" altLang="el-GR" dirty="0" smtClean="0"/>
              <a:t>στην </a:t>
            </a:r>
            <a:r>
              <a:rPr lang="el-GR" b="1" dirty="0" smtClean="0"/>
              <a:t>υδατική φάση </a:t>
            </a:r>
            <a:r>
              <a:rPr lang="el-GR" dirty="0" smtClean="0"/>
              <a:t>[</a:t>
            </a:r>
            <a:r>
              <a:rPr lang="el-GR" dirty="0"/>
              <a:t>σιγά σιγά </a:t>
            </a:r>
            <a:r>
              <a:rPr lang="el-GR" dirty="0" smtClean="0"/>
              <a:t>και </a:t>
            </a:r>
            <a:r>
              <a:rPr lang="el-GR" dirty="0"/>
              <a:t>με συνεχή ανάδευση (</a:t>
            </a:r>
            <a:r>
              <a:rPr lang="el-GR" altLang="el-GR" dirty="0"/>
              <a:t>γυάλινη ράβδο</a:t>
            </a:r>
            <a:r>
              <a:rPr lang="el-GR" dirty="0" smtClean="0"/>
              <a:t>)]</a:t>
            </a:r>
            <a:r>
              <a:rPr lang="en-US" dirty="0" smtClean="0"/>
              <a:t>.</a:t>
            </a:r>
            <a:endParaRPr lang="el-GR" dirty="0"/>
          </a:p>
          <a:p>
            <a:pPr>
              <a:lnSpc>
                <a:spcPct val="150000"/>
              </a:lnSpc>
              <a:spcAft>
                <a:spcPts val="600"/>
              </a:spcAft>
              <a:defRPr/>
            </a:pPr>
            <a:r>
              <a:rPr lang="el-GR" dirty="0"/>
              <a:t>Απευθείας ζύγιση στο προϊόν </a:t>
            </a:r>
            <a:r>
              <a:rPr lang="el-GR" altLang="el-GR" b="1" dirty="0"/>
              <a:t>με τη σειρά που αναφέρονται</a:t>
            </a:r>
            <a:r>
              <a:rPr lang="en-US" altLang="el-GR" b="1" dirty="0"/>
              <a:t>:</a:t>
            </a:r>
            <a:endParaRPr lang="en-US" b="1" dirty="0"/>
          </a:p>
          <a:p>
            <a:pPr lvl="1">
              <a:spcAft>
                <a:spcPts val="600"/>
              </a:spcAft>
              <a:defRPr/>
            </a:pPr>
            <a:r>
              <a:rPr lang="el-GR" dirty="0" smtClean="0"/>
              <a:t>Α</a:t>
            </a:r>
            <a:r>
              <a:rPr lang="en-US" dirty="0"/>
              <a:t>loe vera </a:t>
            </a:r>
            <a:r>
              <a:rPr lang="en-US" dirty="0" smtClean="0"/>
              <a:t>gel.</a:t>
            </a:r>
            <a:endParaRPr lang="el-GR" dirty="0"/>
          </a:p>
          <a:p>
            <a:pPr lvl="1">
              <a:defRPr/>
            </a:pPr>
            <a:r>
              <a:rPr lang="en-US" dirty="0"/>
              <a:t>Hamamelis </a:t>
            </a:r>
            <a:r>
              <a:rPr lang="en-US" dirty="0" smtClean="0"/>
              <a:t>extract.</a:t>
            </a:r>
            <a:endParaRPr lang="en-US" dirty="0"/>
          </a:p>
          <a:p>
            <a:pPr lvl="1">
              <a:defRPr/>
            </a:pPr>
            <a:r>
              <a:rPr lang="en-US" altLang="el-GR" dirty="0"/>
              <a:t>Sodium </a:t>
            </a:r>
            <a:r>
              <a:rPr lang="en-US" altLang="el-GR" dirty="0" smtClean="0"/>
              <a:t>PCA.</a:t>
            </a:r>
            <a:endParaRPr lang="el-GR" dirty="0"/>
          </a:p>
          <a:p>
            <a:pPr marL="354013" lvl="1" indent="-354013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l-GR" dirty="0"/>
              <a:t>Ανάδευση (</a:t>
            </a:r>
            <a:r>
              <a:rPr lang="el-GR" altLang="el-GR" dirty="0"/>
              <a:t>γυάλινη ράβδο</a:t>
            </a:r>
            <a:r>
              <a:rPr lang="el-GR" dirty="0"/>
              <a:t>) μέχρι ομογενές </a:t>
            </a:r>
            <a:r>
              <a:rPr lang="el-GR" dirty="0" smtClean="0"/>
              <a:t>προϊόν.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o-opistho_simeiomata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40</TotalTime>
  <Words>1001</Words>
  <Application>Microsoft Office PowerPoint</Application>
  <PresentationFormat>Προβολή στην οθόνη (4:3)</PresentationFormat>
  <Paragraphs>127</Paragraphs>
  <Slides>17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3</vt:i4>
      </vt:variant>
      <vt:variant>
        <vt:lpstr>Τίτλοι διαφανειών</vt:lpstr>
      </vt:variant>
      <vt:variant>
        <vt:i4>17</vt:i4>
      </vt:variant>
    </vt:vector>
  </HeadingPairs>
  <TitlesOfParts>
    <vt:vector size="20" baseType="lpstr">
      <vt:lpstr>template</vt:lpstr>
      <vt:lpstr>1_exo-opistho_simeiomata</vt:lpstr>
      <vt:lpstr>OC_template_updated</vt:lpstr>
      <vt:lpstr>Κοσμητολογία ΙΙ (Ε)</vt:lpstr>
      <vt:lpstr>Παρασκευή τονωτικής λοσιόν  για λιπαρά δέρματα</vt:lpstr>
      <vt:lpstr>Συντηρητικά </vt:lpstr>
      <vt:lpstr>Ουσίες για τονωτικές λοσιόν  (για λιπαρά δέρματα) 1/3</vt:lpstr>
      <vt:lpstr>Ουσίες για τονωτικές λοσιόν  (για λιπαρά δέρματα) 2/3</vt:lpstr>
      <vt:lpstr>Ουσίες για τονωτικές λοσιόν  (για λιπαρά δέρματα) 3/3</vt:lpstr>
      <vt:lpstr>Παρασκευή της προς  διαλυτοποίηση φάσης</vt:lpstr>
      <vt:lpstr>Παρασκευή της υδατικής φάσης</vt:lpstr>
      <vt:lpstr>Ανάμιξη των φάσεων</vt:lpstr>
      <vt:lpstr>Παρατηρήσεις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ΙΙ (Ε)</dc:title>
  <dc:creator>opencourses@teiath.gr</dc:creator>
  <cp:lastModifiedBy>natasakar new</cp:lastModifiedBy>
  <cp:revision>11</cp:revision>
  <dcterms:created xsi:type="dcterms:W3CDTF">2015-03-13T12:37:50Z</dcterms:created>
  <dcterms:modified xsi:type="dcterms:W3CDTF">2015-03-27T11:19:10Z</dcterms:modified>
</cp:coreProperties>
</file>