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57" r:id="rId27"/>
    <p:sldId id="262" r:id="rId28"/>
    <p:sldId id="264" r:id="rId29"/>
    <p:sldId id="265" r:id="rId30"/>
    <p:sldId id="266" r:id="rId31"/>
    <p:sldId id="267"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5</a:t>
            </a:r>
            <a:r>
              <a:rPr lang="el-GR" sz="2800" dirty="0" smtClean="0"/>
              <a:t>:</a:t>
            </a:r>
            <a:r>
              <a:rPr lang="en-US" sz="2800" dirty="0" smtClean="0"/>
              <a:t> </a:t>
            </a:r>
            <a:r>
              <a:rPr lang="el-GR" sz="2800" dirty="0" smtClean="0"/>
              <a:t>Μέθοδος Διάλεξης</a:t>
            </a:r>
            <a:endParaRPr lang="en-US" sz="2800" dirty="0" smtClean="0"/>
          </a:p>
          <a:p>
            <a:pPr>
              <a:spcBef>
                <a:spcPts val="0"/>
              </a:spcBef>
            </a:pPr>
            <a:r>
              <a:rPr lang="el-GR" sz="2400" dirty="0"/>
              <a:t>Ελένη Ευαγγέλου, Ευγενία </a:t>
            </a:r>
            <a:r>
              <a:rPr lang="el-GR" sz="2400" dirty="0" err="1"/>
              <a:t>Βλάχου</a:t>
            </a:r>
            <a:endParaRPr lang="el-GR" sz="2400" dirty="0"/>
          </a:p>
          <a:p>
            <a:pPr>
              <a:spcBef>
                <a:spcPts val="0"/>
              </a:spcBef>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διάλεξη πρέπει να κινείται</a:t>
            </a:r>
            <a:r>
              <a:rPr lang="en-US" dirty="0" smtClean="0"/>
              <a:t>:</a:t>
            </a:r>
            <a:endParaRPr lang="el-GR" dirty="0"/>
          </a:p>
        </p:txBody>
      </p:sp>
      <p:sp>
        <p:nvSpPr>
          <p:cNvPr id="3" name="Θέση περιεχομένου 2"/>
          <p:cNvSpPr>
            <a:spLocks noGrp="1"/>
          </p:cNvSpPr>
          <p:nvPr>
            <p:ph idx="1"/>
          </p:nvPr>
        </p:nvSpPr>
        <p:spPr/>
        <p:txBody>
          <a:bodyPr/>
          <a:lstStyle/>
          <a:p>
            <a:r>
              <a:rPr lang="el-GR" dirty="0" smtClean="0"/>
              <a:t>Από γνωστό </a:t>
            </a:r>
            <a:r>
              <a:rPr lang="el-GR" dirty="0" smtClean="0">
                <a:latin typeface="Calibri" panose="020F0502020204030204" pitchFamily="34" charset="0"/>
              </a:rPr>
              <a:t>→ σε άγνωστο.</a:t>
            </a:r>
            <a:endParaRPr lang="el-GR" dirty="0" smtClean="0"/>
          </a:p>
          <a:p>
            <a:r>
              <a:rPr lang="el-GR" dirty="0"/>
              <a:t>Από συγκεκριμένο </a:t>
            </a:r>
            <a:r>
              <a:rPr lang="el-GR" dirty="0">
                <a:latin typeface="Calibri" panose="020F0502020204030204" pitchFamily="34" charset="0"/>
              </a:rPr>
              <a:t>→ σε </a:t>
            </a:r>
            <a:r>
              <a:rPr lang="el-GR" dirty="0" smtClean="0">
                <a:latin typeface="Calibri" panose="020F0502020204030204" pitchFamily="34" charset="0"/>
              </a:rPr>
              <a:t>αφηρημένο.</a:t>
            </a:r>
            <a:endParaRPr lang="el-GR" dirty="0" smtClean="0"/>
          </a:p>
          <a:p>
            <a:r>
              <a:rPr lang="el-GR" dirty="0"/>
              <a:t>Από </a:t>
            </a:r>
            <a:r>
              <a:rPr lang="el-GR" dirty="0" smtClean="0"/>
              <a:t>γεγονότα </a:t>
            </a:r>
            <a:r>
              <a:rPr lang="el-GR" dirty="0" smtClean="0">
                <a:latin typeface="Calibri" panose="020F0502020204030204" pitchFamily="34" charset="0"/>
              </a:rPr>
              <a:t>→ σε έννοιες.</a:t>
            </a:r>
            <a:endParaRPr lang="el-GR" dirty="0" smtClean="0"/>
          </a:p>
          <a:p>
            <a:r>
              <a:rPr lang="el-GR" dirty="0"/>
              <a:t>Από </a:t>
            </a:r>
            <a:r>
              <a:rPr lang="el-GR" dirty="0" smtClean="0"/>
              <a:t>εύκολο </a:t>
            </a:r>
            <a:r>
              <a:rPr lang="el-GR" dirty="0" smtClean="0">
                <a:latin typeface="Calibri" panose="020F0502020204030204" pitchFamily="34" charset="0"/>
              </a:rPr>
              <a:t>→ σε δύσκολο.</a:t>
            </a:r>
            <a:endParaRPr lang="el-GR" dirty="0" smtClean="0"/>
          </a:p>
          <a:p>
            <a:r>
              <a:rPr lang="el-GR" dirty="0" smtClean="0"/>
              <a:t>Από γενικό </a:t>
            </a:r>
            <a:r>
              <a:rPr lang="el-GR" dirty="0" smtClean="0">
                <a:latin typeface="Calibri" panose="020F0502020204030204" pitchFamily="34" charset="0"/>
              </a:rPr>
              <a:t>→ </a:t>
            </a:r>
            <a:r>
              <a:rPr lang="el-GR" dirty="0" smtClean="0"/>
              <a:t>σε μερικό.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77310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5414" y="2996952"/>
            <a:ext cx="8229600" cy="908720"/>
          </a:xfrm>
        </p:spPr>
        <p:txBody>
          <a:bodyPr>
            <a:normAutofit/>
          </a:bodyPr>
          <a:lstStyle/>
          <a:p>
            <a:r>
              <a:rPr lang="el-GR" dirty="0"/>
              <a:t>Διάρκεια </a:t>
            </a:r>
            <a:r>
              <a:rPr lang="el-GR" dirty="0" smtClean="0"/>
              <a:t>διάλεξης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08130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 διάλεξη</a:t>
            </a:r>
            <a:endParaRPr lang="el-GR" dirty="0"/>
          </a:p>
        </p:txBody>
      </p:sp>
      <p:sp>
        <p:nvSpPr>
          <p:cNvPr id="3" name="Θέση περιεχομένου 2"/>
          <p:cNvSpPr>
            <a:spLocks noGrp="1"/>
          </p:cNvSpPr>
          <p:nvPr>
            <p:ph idx="1"/>
          </p:nvPr>
        </p:nvSpPr>
        <p:spPr/>
        <p:txBody>
          <a:bodyPr/>
          <a:lstStyle/>
          <a:p>
            <a:pPr marL="0" indent="0">
              <a:buNone/>
            </a:pPr>
            <a:r>
              <a:rPr lang="el-GR" dirty="0" smtClean="0"/>
              <a:t>Παράγοντες που μπορεί να επηρεάσουν τη διάλεξη είναι</a:t>
            </a:r>
            <a:r>
              <a:rPr lang="en-US" dirty="0" smtClean="0"/>
              <a:t>:</a:t>
            </a:r>
          </a:p>
          <a:p>
            <a:r>
              <a:rPr lang="el-GR" dirty="0"/>
              <a:t>Ερευνητικά δεδομένα δείχνουν πως μεταβάλλεται η αποτελεσματικότητα και η απόδοση των μαθητών &amp; των δασκάλων στον </a:t>
            </a:r>
            <a:r>
              <a:rPr lang="el-GR" dirty="0" smtClean="0"/>
              <a:t>χρόνο</a:t>
            </a:r>
            <a:r>
              <a:rPr lang="en-US" dirty="0" smtClean="0"/>
              <a:t>.</a:t>
            </a:r>
            <a:r>
              <a:rPr lang="el-GR" dirty="0" smtClean="0"/>
              <a:t> </a:t>
            </a:r>
            <a:endParaRPr lang="el-GR" dirty="0"/>
          </a:p>
          <a:p>
            <a:r>
              <a:rPr lang="el-GR" dirty="0"/>
              <a:t>Το φυσικό περιβάλλον </a:t>
            </a:r>
            <a:r>
              <a:rPr lang="en-US" dirty="0" smtClean="0"/>
              <a:t>.</a:t>
            </a:r>
            <a:endParaRPr lang="el-GR" dirty="0"/>
          </a:p>
          <a:p>
            <a:r>
              <a:rPr lang="el-GR" dirty="0"/>
              <a:t>Ψυχολογικοί παράγοντες (ατομικές διαφορές, ψυχική διάθεση, κατανόηση δασκάλου, προηγούμενη κόπωση</a:t>
            </a:r>
            <a:r>
              <a:rPr lang="el-GR" dirty="0" smtClean="0"/>
              <a:t>)</a:t>
            </a:r>
            <a:r>
              <a:rPr lang="en-US" dirty="0" smtClean="0"/>
              <a:t>.</a:t>
            </a:r>
            <a:endParaRPr lang="el-GR" dirty="0"/>
          </a:p>
          <a:p>
            <a:r>
              <a:rPr lang="el-GR" dirty="0"/>
              <a:t>Η χρήση εποπτικών μέσων (απαραίτητη</a:t>
            </a:r>
            <a:r>
              <a:rPr lang="el-GR" dirty="0" smtClean="0"/>
              <a:t>)</a:t>
            </a:r>
            <a:r>
              <a:rPr lang="en-US" dirty="0" smtClean="0"/>
              <a:t>.</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72252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Προσέλκυση</a:t>
            </a:r>
            <a:r>
              <a:rPr lang="en-US" dirty="0" smtClean="0"/>
              <a:t> </a:t>
            </a:r>
            <a:r>
              <a:rPr lang="el-GR" dirty="0" smtClean="0"/>
              <a:t>προσοχής</a:t>
            </a:r>
            <a:r>
              <a:rPr lang="en-US" dirty="0" smtClean="0"/>
              <a:t> </a:t>
            </a:r>
            <a:r>
              <a:rPr lang="el-GR" dirty="0"/>
              <a:t>των </a:t>
            </a:r>
            <a:r>
              <a:rPr lang="el-GR" dirty="0" smtClean="0"/>
              <a:t>μαθητών</a:t>
            </a:r>
            <a:endParaRPr lang="el-GR" dirty="0"/>
          </a:p>
        </p:txBody>
      </p:sp>
      <p:sp>
        <p:nvSpPr>
          <p:cNvPr id="3" name="Θέση περιεχομένου 2"/>
          <p:cNvSpPr>
            <a:spLocks noGrp="1"/>
          </p:cNvSpPr>
          <p:nvPr>
            <p:ph idx="1"/>
          </p:nvPr>
        </p:nvSpPr>
        <p:spPr/>
        <p:txBody>
          <a:bodyPr/>
          <a:lstStyle/>
          <a:p>
            <a:r>
              <a:rPr lang="el-GR" dirty="0"/>
              <a:t>Διατύπωση υποθέσεων γύρω από τα ενδιαφέροντα των μαθητών </a:t>
            </a:r>
          </a:p>
          <a:p>
            <a:pPr lvl="1"/>
            <a:r>
              <a:rPr lang="el-GR" dirty="0"/>
              <a:t>Ανακάλυψη των ενδιαφερόντων των μαθητών, τα οποία επηρεάζονται από: την ηλικία, το φύλο, το στάδιο ανάπτυξης, τα τρέχοντα γεγονότα, τον τρόπο ζωής </a:t>
            </a:r>
          </a:p>
          <a:p>
            <a:r>
              <a:rPr lang="el-GR" dirty="0"/>
              <a:t>Δημιουργία </a:t>
            </a:r>
            <a:r>
              <a:rPr lang="el-GR" dirty="0" err="1"/>
              <a:t>παρωθητικών</a:t>
            </a:r>
            <a:r>
              <a:rPr lang="el-GR" dirty="0"/>
              <a:t> νύξεων </a:t>
            </a:r>
            <a:endParaRPr lang="en-US" dirty="0" smtClean="0"/>
          </a:p>
          <a:p>
            <a:pPr lvl="1"/>
            <a:r>
              <a:rPr lang="el-GR" dirty="0"/>
              <a:t>Π</a:t>
            </a:r>
            <a:r>
              <a:rPr lang="el-GR" dirty="0" smtClean="0"/>
              <a:t>ρέπει </a:t>
            </a:r>
            <a:r>
              <a:rPr lang="el-GR" dirty="0"/>
              <a:t>να αναφέρει ότι πρόκειται περί δύσκολων εννοιών </a:t>
            </a:r>
          </a:p>
          <a:p>
            <a:pPr lvl="1"/>
            <a:r>
              <a:rPr lang="el-GR" dirty="0" smtClean="0"/>
              <a:t>Ότι </a:t>
            </a:r>
            <a:r>
              <a:rPr lang="el-GR" dirty="0"/>
              <a:t>πρόκειται να εξεταστούν στο περιεχόμενο του μαθήματος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595950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Συγκράτηση </a:t>
            </a:r>
            <a:r>
              <a:rPr lang="el-GR" dirty="0" smtClean="0"/>
              <a:t>προσοχής </a:t>
            </a:r>
            <a:r>
              <a:rPr lang="el-GR" sz="3200" b="0" dirty="0" smtClean="0"/>
              <a:t>1/6</a:t>
            </a:r>
            <a:endParaRPr lang="el-GR" sz="3200" b="0" dirty="0"/>
          </a:p>
        </p:txBody>
      </p:sp>
      <p:sp>
        <p:nvSpPr>
          <p:cNvPr id="3" name="Θέση περιεχομένου 2"/>
          <p:cNvSpPr>
            <a:spLocks noGrp="1"/>
          </p:cNvSpPr>
          <p:nvPr>
            <p:ph idx="1"/>
          </p:nvPr>
        </p:nvSpPr>
        <p:spPr/>
        <p:txBody>
          <a:bodyPr/>
          <a:lstStyle/>
          <a:p>
            <a:r>
              <a:rPr lang="el-GR" dirty="0"/>
              <a:t>Χρήση ποικιλίας ερεθισμάτων, αλλαγή διόδων </a:t>
            </a:r>
            <a:r>
              <a:rPr lang="el-GR" dirty="0" smtClean="0"/>
              <a:t>επικοινωνίας. </a:t>
            </a:r>
            <a:endParaRPr lang="el-GR" dirty="0"/>
          </a:p>
          <a:p>
            <a:pPr lvl="1"/>
            <a:r>
              <a:rPr lang="el-GR" dirty="0" smtClean="0"/>
              <a:t>Δρα </a:t>
            </a:r>
            <a:r>
              <a:rPr lang="el-GR" dirty="0" err="1"/>
              <a:t>παρωθητικά</a:t>
            </a:r>
            <a:r>
              <a:rPr lang="el-GR" dirty="0"/>
              <a:t> στην συγκράτηση της προσοχής. SOS: οι υπερβολές μπορεί να κουράσουν για αυτό και πρέπει να </a:t>
            </a:r>
            <a:r>
              <a:rPr lang="el-GR" dirty="0" smtClean="0"/>
              <a:t>αποφεύγονται. </a:t>
            </a:r>
            <a:endParaRPr lang="el-GR" dirty="0"/>
          </a:p>
          <a:p>
            <a:r>
              <a:rPr lang="el-GR" dirty="0"/>
              <a:t>Χρήση οπτικοαουστικών </a:t>
            </a:r>
            <a:r>
              <a:rPr lang="el-GR" dirty="0" smtClean="0"/>
              <a:t>μέσων. </a:t>
            </a:r>
            <a:endParaRPr lang="el-GR" dirty="0"/>
          </a:p>
          <a:p>
            <a:pPr lvl="1"/>
            <a:r>
              <a:rPr lang="el-GR" dirty="0" smtClean="0"/>
              <a:t>Μπορεί </a:t>
            </a:r>
            <a:r>
              <a:rPr lang="el-GR" dirty="0"/>
              <a:t>να επιδράσουν θετικά προκαλώντας αλλαγές στα πρότυπα προσοχής τω μαθητών. Τα οπτικά &gt; των ακουστικών </a:t>
            </a:r>
          </a:p>
          <a:p>
            <a:r>
              <a:rPr lang="el-GR" dirty="0"/>
              <a:t>Συμμετοχή </a:t>
            </a:r>
            <a:r>
              <a:rPr lang="el-GR" dirty="0" smtClean="0"/>
              <a:t>μαθητών. </a:t>
            </a:r>
            <a:endParaRPr lang="el-GR" dirty="0"/>
          </a:p>
          <a:p>
            <a:pPr lvl="1"/>
            <a:r>
              <a:rPr lang="el-GR" dirty="0" smtClean="0"/>
              <a:t>Είτε </a:t>
            </a:r>
            <a:r>
              <a:rPr lang="el-GR" dirty="0"/>
              <a:t>σωματικά (</a:t>
            </a:r>
            <a:r>
              <a:rPr lang="el-GR" dirty="0" err="1"/>
              <a:t>π.χ</a:t>
            </a:r>
            <a:r>
              <a:rPr lang="el-GR" dirty="0"/>
              <a:t>: να σηκωθούν όρθιοι και να γράψουν στον πίνακα, ή νοητικά με απαντήσεις σε ερωτήσεις του δασκάλου βοηθά στην μείωση της ανίας και της κόπωσης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31274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Συγκράτηση προσοχής </a:t>
            </a:r>
            <a:r>
              <a:rPr lang="el-GR" sz="3200" b="0" dirty="0" smtClean="0"/>
              <a:t>2/6</a:t>
            </a:r>
            <a:endParaRPr lang="el-GR" dirty="0"/>
          </a:p>
        </p:txBody>
      </p:sp>
      <p:sp>
        <p:nvSpPr>
          <p:cNvPr id="3" name="Θέση περιεχομένου 2"/>
          <p:cNvSpPr>
            <a:spLocks noGrp="1"/>
          </p:cNvSpPr>
          <p:nvPr>
            <p:ph idx="1"/>
          </p:nvPr>
        </p:nvSpPr>
        <p:spPr/>
        <p:txBody>
          <a:bodyPr/>
          <a:lstStyle/>
          <a:p>
            <a:r>
              <a:rPr lang="el-GR" dirty="0"/>
              <a:t>Το χιούμορ του </a:t>
            </a:r>
            <a:r>
              <a:rPr lang="el-GR" dirty="0" smtClean="0"/>
              <a:t>δασκάλου. </a:t>
            </a:r>
          </a:p>
          <a:p>
            <a:pPr lvl="1"/>
            <a:r>
              <a:rPr lang="el-GR" dirty="0" smtClean="0"/>
              <a:t>Ερεθίζει </a:t>
            </a:r>
            <a:r>
              <a:rPr lang="el-GR" dirty="0"/>
              <a:t>την σκέψη των μαθητών, απελευθερώνει την δημιουργικότητα, βελτιώνει την επικοινωνία, βοηθά στην αντιμετώπιση δύσκολων στιγμών, δρα </a:t>
            </a:r>
            <a:r>
              <a:rPr lang="el-GR" dirty="0" err="1"/>
              <a:t>παρωθητικά</a:t>
            </a:r>
            <a:r>
              <a:rPr lang="el-GR" dirty="0"/>
              <a:t> και βοηθά την υγεία των </a:t>
            </a:r>
            <a:r>
              <a:rPr lang="el-GR" dirty="0" smtClean="0"/>
              <a:t>μαθητών. </a:t>
            </a:r>
            <a:endParaRPr lang="el-GR" dirty="0"/>
          </a:p>
          <a:p>
            <a:r>
              <a:rPr lang="el-GR" dirty="0"/>
              <a:t>Επίδειξη ενθουσιασμού εκ μέρους του </a:t>
            </a:r>
            <a:r>
              <a:rPr lang="el-GR" dirty="0" smtClean="0"/>
              <a:t>δασκάλου. </a:t>
            </a:r>
          </a:p>
          <a:p>
            <a:pPr lvl="1"/>
            <a:r>
              <a:rPr lang="el-GR" dirty="0"/>
              <a:t>Έ</a:t>
            </a:r>
            <a:r>
              <a:rPr lang="el-GR" dirty="0" smtClean="0"/>
              <a:t>ρευνες </a:t>
            </a:r>
            <a:r>
              <a:rPr lang="el-GR" dirty="0"/>
              <a:t>έδειξαν ότι ο βαθμός ενθουσιασμού του δασκάλου επιδρά θετικά στην μάθηση. Χειρονομίες, ποικιλία στον τόνο της φωνής, διατήρηση οπτικής επαφής με τους μαθητές, χρήση χιούμορ και ζωντανών </a:t>
            </a:r>
            <a:r>
              <a:rPr lang="el-GR" dirty="0" smtClean="0"/>
              <a:t>παραδειγμάτων.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599207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Συγκράτηση προσοχής </a:t>
            </a:r>
            <a:r>
              <a:rPr lang="el-GR" sz="3200" b="0" dirty="0" smtClean="0"/>
              <a:t>3/6</a:t>
            </a:r>
            <a:endParaRPr lang="el-GR" dirty="0"/>
          </a:p>
        </p:txBody>
      </p:sp>
      <p:sp>
        <p:nvSpPr>
          <p:cNvPr id="3" name="Θέση περιεχομένου 2"/>
          <p:cNvSpPr>
            <a:spLocks noGrp="1"/>
          </p:cNvSpPr>
          <p:nvPr>
            <p:ph idx="1"/>
          </p:nvPr>
        </p:nvSpPr>
        <p:spPr/>
        <p:txBody>
          <a:bodyPr/>
          <a:lstStyle/>
          <a:p>
            <a:r>
              <a:rPr lang="el-GR" dirty="0"/>
              <a:t>Παρεμβολή </a:t>
            </a:r>
            <a:r>
              <a:rPr lang="el-GR" dirty="0" smtClean="0"/>
              <a:t>ερωτήσεων. </a:t>
            </a:r>
          </a:p>
          <a:p>
            <a:pPr lvl="1"/>
            <a:r>
              <a:rPr lang="el-GR" dirty="0" smtClean="0"/>
              <a:t>Έμφαση </a:t>
            </a:r>
            <a:r>
              <a:rPr lang="el-GR" dirty="0"/>
              <a:t>εξάσκηση </a:t>
            </a:r>
            <a:r>
              <a:rPr lang="el-GR" dirty="0" err="1"/>
              <a:t>αυτοενημέρωση</a:t>
            </a:r>
            <a:r>
              <a:rPr lang="el-GR" dirty="0"/>
              <a:t> προσοχή διακοπή </a:t>
            </a:r>
            <a:r>
              <a:rPr lang="el-GR" dirty="0" smtClean="0"/>
              <a:t>ανασκόπηση. </a:t>
            </a:r>
            <a:endParaRPr lang="el-GR" dirty="0"/>
          </a:p>
          <a:p>
            <a:r>
              <a:rPr lang="el-GR" dirty="0"/>
              <a:t>Κράτηση </a:t>
            </a:r>
            <a:r>
              <a:rPr lang="el-GR" dirty="0" smtClean="0"/>
              <a:t>σημειώσεων. </a:t>
            </a:r>
          </a:p>
          <a:p>
            <a:pPr lvl="1"/>
            <a:r>
              <a:rPr lang="el-GR" dirty="0"/>
              <a:t>Έ</a:t>
            </a:r>
            <a:r>
              <a:rPr lang="el-GR" dirty="0" smtClean="0"/>
              <a:t>χουν </a:t>
            </a:r>
            <a:r>
              <a:rPr lang="el-GR" dirty="0"/>
              <a:t>αποδειχθεί αποτελεσματικές αν και θεωρείται ότι κύρια βοηθούν όταν η βραχείας διαρκείας  μνήμη είναι υψηλή. Τα ευρήματα είναι αντιφατικά. Η παρουσίαση ενός περιγράμματος βοηθά στην κράτηση σημειώσεων και την παρακολούθηση της διάλεξης. </a:t>
            </a:r>
          </a:p>
          <a:p>
            <a:r>
              <a:rPr lang="el-GR" dirty="0"/>
              <a:t>Φύλα </a:t>
            </a:r>
            <a:r>
              <a:rPr lang="el-GR" dirty="0" smtClean="0"/>
              <a:t>πληροφοριών. </a:t>
            </a:r>
          </a:p>
          <a:p>
            <a:pPr lvl="1"/>
            <a:r>
              <a:rPr lang="el-GR" dirty="0" smtClean="0"/>
              <a:t>Φαίνεται </a:t>
            </a:r>
            <a:r>
              <a:rPr lang="el-GR" dirty="0"/>
              <a:t>ότι βελτιώνουν την επίδοση των </a:t>
            </a:r>
            <a:r>
              <a:rPr lang="el-GR" dirty="0" smtClean="0"/>
              <a:t>μαθητών.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85594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Συγκράτηση προσοχής </a:t>
            </a:r>
            <a:r>
              <a:rPr lang="el-GR" sz="3200" b="0" dirty="0" smtClean="0"/>
              <a:t>4/6</a:t>
            </a:r>
            <a:endParaRPr lang="el-GR" dirty="0"/>
          </a:p>
        </p:txBody>
      </p:sp>
      <p:sp>
        <p:nvSpPr>
          <p:cNvPr id="3" name="Θέση περιεχομένου 2"/>
          <p:cNvSpPr>
            <a:spLocks noGrp="1"/>
          </p:cNvSpPr>
          <p:nvPr>
            <p:ph idx="1"/>
          </p:nvPr>
        </p:nvSpPr>
        <p:spPr>
          <a:xfrm>
            <a:off x="457200" y="1196752"/>
            <a:ext cx="8229600" cy="5472608"/>
          </a:xfrm>
        </p:spPr>
        <p:txBody>
          <a:bodyPr>
            <a:normAutofit/>
          </a:bodyPr>
          <a:lstStyle/>
          <a:p>
            <a:r>
              <a:rPr lang="el-GR" dirty="0"/>
              <a:t>Οργάνωση της </a:t>
            </a:r>
            <a:r>
              <a:rPr lang="el-GR" dirty="0" smtClean="0"/>
              <a:t>διάλεξης. </a:t>
            </a:r>
          </a:p>
          <a:p>
            <a:pPr lvl="1"/>
            <a:r>
              <a:rPr lang="el-GR" dirty="0" smtClean="0"/>
              <a:t>H  </a:t>
            </a:r>
            <a:r>
              <a:rPr lang="el-GR" dirty="0"/>
              <a:t>καλή οργάνωση της ύλης διευκολύνει την μάθηση. Ωστόσο στην προφορική επικοινωνία μπορεί να αντισταθμιστεί: </a:t>
            </a:r>
            <a:endParaRPr lang="el-GR" dirty="0" smtClean="0"/>
          </a:p>
          <a:p>
            <a:pPr lvl="1"/>
            <a:r>
              <a:rPr lang="el-GR" b="1" dirty="0" smtClean="0"/>
              <a:t>Τύποι οργάνωσης: </a:t>
            </a:r>
          </a:p>
          <a:p>
            <a:pPr lvl="2"/>
            <a:r>
              <a:rPr lang="el-GR" sz="2200" dirty="0" smtClean="0"/>
              <a:t>Ιεραρχική.</a:t>
            </a:r>
            <a:endParaRPr lang="el-GR" sz="2200" dirty="0"/>
          </a:p>
          <a:p>
            <a:pPr lvl="2"/>
            <a:r>
              <a:rPr lang="el-GR" sz="2200" dirty="0"/>
              <a:t>Κατά μορφή </a:t>
            </a:r>
            <a:r>
              <a:rPr lang="el-GR" sz="2200" dirty="0" smtClean="0"/>
              <a:t>ακολουθίας. </a:t>
            </a:r>
            <a:endParaRPr lang="el-GR" sz="2200" dirty="0"/>
          </a:p>
          <a:p>
            <a:pPr lvl="2"/>
            <a:r>
              <a:rPr lang="el-GR" sz="2200" dirty="0"/>
              <a:t>Ανάλογα με τη σχέση των παρουσιαζόμενων </a:t>
            </a:r>
            <a:r>
              <a:rPr lang="el-GR" sz="2200" dirty="0" smtClean="0"/>
              <a:t>ιδεών. </a:t>
            </a:r>
            <a:endParaRPr lang="el-GR" sz="2200" dirty="0"/>
          </a:p>
          <a:p>
            <a:pPr lvl="2"/>
            <a:r>
              <a:rPr lang="el-GR" sz="2200" dirty="0"/>
              <a:t>Συγγενική ταξινόμηση </a:t>
            </a:r>
            <a:r>
              <a:rPr lang="el-GR" dirty="0"/>
              <a:t>με βάση λέξεις </a:t>
            </a:r>
            <a:r>
              <a:rPr lang="el-GR" dirty="0" smtClean="0"/>
              <a:t>κλειδιά. </a:t>
            </a:r>
            <a:endParaRPr lang="el-GR" dirty="0"/>
          </a:p>
          <a:p>
            <a:r>
              <a:rPr lang="el-GR" dirty="0"/>
              <a:t>Ενεργοποίηση της σκέψης των </a:t>
            </a:r>
            <a:r>
              <a:rPr lang="el-GR" dirty="0" smtClean="0"/>
              <a:t>μαθητών. </a:t>
            </a:r>
            <a:endParaRPr lang="el-GR" dirty="0"/>
          </a:p>
          <a:p>
            <a:pPr lvl="1"/>
            <a:r>
              <a:rPr lang="el-GR" dirty="0"/>
              <a:t>Προϋποθέτει δημιουργικότητα εκ μέρους του δασκάλου &amp; ενεργό συμμετοχή των </a:t>
            </a:r>
            <a:r>
              <a:rPr lang="el-GR" dirty="0" smtClean="0"/>
              <a:t>μαθητών.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35146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Συγκράτηση προσοχής </a:t>
            </a:r>
            <a:r>
              <a:rPr lang="el-GR" sz="3200" b="0" dirty="0" smtClean="0"/>
              <a:t>5/6</a:t>
            </a:r>
            <a:endParaRPr lang="el-GR" dirty="0"/>
          </a:p>
        </p:txBody>
      </p:sp>
      <p:sp>
        <p:nvSpPr>
          <p:cNvPr id="3" name="Θέση περιεχομένου 2"/>
          <p:cNvSpPr>
            <a:spLocks noGrp="1"/>
          </p:cNvSpPr>
          <p:nvPr>
            <p:ph idx="1"/>
          </p:nvPr>
        </p:nvSpPr>
        <p:spPr/>
        <p:txBody>
          <a:bodyPr/>
          <a:lstStyle/>
          <a:p>
            <a:r>
              <a:rPr lang="el-GR" dirty="0"/>
              <a:t>Η προσωπικότητα του δασκάλου.</a:t>
            </a:r>
          </a:p>
          <a:p>
            <a:pPr lvl="1"/>
            <a:r>
              <a:rPr lang="el-GR" dirty="0"/>
              <a:t>Αν και παίζει σημαντικό ρόλο στην μάθηση έρευνες έχουν δείξει ότι η γνώση του αντικειμένου και η οργάνωση της παρουσίασης είναι προϋπόθεση για επιτυχημένη διδασκαλία.</a:t>
            </a:r>
          </a:p>
          <a:p>
            <a:r>
              <a:rPr lang="el-GR" dirty="0"/>
              <a:t>Η άνεση του δασκάλου και ο έλεγχος της </a:t>
            </a:r>
            <a:r>
              <a:rPr lang="el-GR" dirty="0" smtClean="0"/>
              <a:t>φωνής. </a:t>
            </a:r>
            <a:endParaRPr lang="el-GR" dirty="0"/>
          </a:p>
          <a:p>
            <a:pPr lvl="1"/>
            <a:r>
              <a:rPr lang="el-GR" dirty="0"/>
              <a:t>Αντιμετώπιση του ακροατηρίου χωρίς φόβο, φωνή καθαρή &amp; ευκρινής χωρίς μεγάλες παύσεις ούτε πολύ δυνατή αλλά ούτε και πολύ σιγανή, χειρονομίες φυσικές και </a:t>
            </a:r>
            <a:r>
              <a:rPr lang="el-GR" dirty="0" err="1"/>
              <a:t>προσιδιάσουσες</a:t>
            </a:r>
            <a:r>
              <a:rPr lang="el-GR" dirty="0"/>
              <a:t> στην παρουσιαζόμενη </a:t>
            </a:r>
            <a:r>
              <a:rPr lang="el-GR" dirty="0" smtClean="0"/>
              <a:t>ύλη. </a:t>
            </a:r>
            <a:endParaRPr lang="el-GR" dirty="0"/>
          </a:p>
          <a:p>
            <a:r>
              <a:rPr lang="el-GR" dirty="0"/>
              <a:t>Τα συμπεράσματα της </a:t>
            </a:r>
            <a:r>
              <a:rPr lang="el-GR" dirty="0" smtClean="0"/>
              <a:t>διάλεξης.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08049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Συγκράτηση προσοχής </a:t>
            </a:r>
            <a:r>
              <a:rPr lang="el-GR" sz="3200" b="0" dirty="0" smtClean="0"/>
              <a:t>6/6</a:t>
            </a:r>
            <a:endParaRPr lang="el-GR" dirty="0"/>
          </a:p>
        </p:txBody>
      </p:sp>
      <p:sp>
        <p:nvSpPr>
          <p:cNvPr id="3" name="Θέση περιεχομένου 2"/>
          <p:cNvSpPr>
            <a:spLocks noGrp="1"/>
          </p:cNvSpPr>
          <p:nvPr>
            <p:ph idx="1"/>
          </p:nvPr>
        </p:nvSpPr>
        <p:spPr/>
        <p:txBody>
          <a:bodyPr/>
          <a:lstStyle/>
          <a:p>
            <a:pPr marL="0" indent="0">
              <a:buNone/>
            </a:pPr>
            <a:r>
              <a:rPr lang="el-GR" dirty="0"/>
              <a:t>«Μίλησέ για ποιο πράγμα πρόκειται να μιλήσεις στο ακροατήριό σου, μίλησέ τους και τέλος μίλησέ τους για ποιο πράγμα τους έχεις μιλήσει» </a:t>
            </a:r>
          </a:p>
          <a:p>
            <a:pPr marL="0" indent="0" algn="r">
              <a:buNone/>
            </a:pPr>
            <a:r>
              <a:rPr lang="el-GR" sz="2000" dirty="0" smtClean="0"/>
              <a:t>(</a:t>
            </a:r>
            <a:r>
              <a:rPr lang="el-GR" sz="2000" dirty="0" err="1"/>
              <a:t>McLaughlin</a:t>
            </a:r>
            <a:r>
              <a:rPr lang="el-GR" sz="2000" dirty="0"/>
              <a:t> &amp;</a:t>
            </a:r>
            <a:r>
              <a:rPr lang="el-GR" sz="2000" dirty="0" err="1"/>
              <a:t>Mandin</a:t>
            </a:r>
            <a:r>
              <a:rPr lang="el-GR" sz="2000" dirty="0"/>
              <a:t> 2001)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83719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a:t>
            </a:r>
            <a:endParaRPr lang="el-GR" dirty="0"/>
          </a:p>
        </p:txBody>
      </p:sp>
      <p:sp>
        <p:nvSpPr>
          <p:cNvPr id="3" name="Θέση περιεχομένου 2"/>
          <p:cNvSpPr>
            <a:spLocks noGrp="1"/>
          </p:cNvSpPr>
          <p:nvPr>
            <p:ph idx="1"/>
          </p:nvPr>
        </p:nvSpPr>
        <p:spPr>
          <a:xfrm>
            <a:off x="611560" y="2348880"/>
            <a:ext cx="8229600" cy="1008112"/>
          </a:xfrm>
          <a:ln w="28575">
            <a:solidFill>
              <a:srgbClr val="004A82"/>
            </a:solidFill>
          </a:ln>
        </p:spPr>
        <p:txBody>
          <a:bodyPr/>
          <a:lstStyle/>
          <a:p>
            <a:r>
              <a:rPr lang="el-GR" dirty="0"/>
              <a:t>Σχετικά μακρά και με συνεχή λόγο παρουσίαση γεγονότων και αρχών από τον διδάσκοντα σε ομάδα ακροατών.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267542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Σκοποί εκπαιδευτικών </a:t>
            </a:r>
            <a:r>
              <a:rPr lang="el-GR" dirty="0" smtClean="0"/>
              <a:t>ερωτήσεων</a:t>
            </a:r>
            <a:endParaRPr lang="el-GR" dirty="0"/>
          </a:p>
        </p:txBody>
      </p:sp>
      <p:sp>
        <p:nvSpPr>
          <p:cNvPr id="3" name="Θέση περιεχομένου 2"/>
          <p:cNvSpPr>
            <a:spLocks noGrp="1"/>
          </p:cNvSpPr>
          <p:nvPr>
            <p:ph idx="1"/>
          </p:nvPr>
        </p:nvSpPr>
        <p:spPr/>
        <p:txBody>
          <a:bodyPr/>
          <a:lstStyle/>
          <a:p>
            <a:r>
              <a:rPr lang="el-GR" dirty="0" smtClean="0"/>
              <a:t>Κοινωνικοί. </a:t>
            </a:r>
            <a:endParaRPr lang="el-GR" dirty="0"/>
          </a:p>
          <a:p>
            <a:r>
              <a:rPr lang="el-GR" dirty="0" smtClean="0"/>
              <a:t>Μαθησιακοί.</a:t>
            </a:r>
            <a:endParaRPr lang="el-GR" dirty="0"/>
          </a:p>
          <a:p>
            <a:r>
              <a:rPr lang="el-GR" dirty="0" smtClean="0"/>
              <a:t>Παρώθησης.</a:t>
            </a:r>
            <a:endParaRPr lang="el-GR" dirty="0"/>
          </a:p>
          <a:p>
            <a:r>
              <a:rPr lang="el-GR" dirty="0" smtClean="0"/>
              <a:t>Αξιολογικοί.</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42692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Αξιολόγηση </a:t>
            </a:r>
            <a:r>
              <a:rPr lang="el-GR" dirty="0" smtClean="0"/>
              <a:t>Διάλεξης</a:t>
            </a:r>
            <a:endParaRPr lang="el-GR" dirty="0"/>
          </a:p>
        </p:txBody>
      </p:sp>
      <p:sp>
        <p:nvSpPr>
          <p:cNvPr id="3" name="Θέση περιεχομένου 2"/>
          <p:cNvSpPr>
            <a:spLocks noGrp="1"/>
          </p:cNvSpPr>
          <p:nvPr>
            <p:ph idx="1"/>
          </p:nvPr>
        </p:nvSpPr>
        <p:spPr/>
        <p:txBody>
          <a:bodyPr/>
          <a:lstStyle/>
          <a:p>
            <a:r>
              <a:rPr lang="el-GR" dirty="0"/>
              <a:t>Με μαγνητοφώνηση ή </a:t>
            </a:r>
            <a:r>
              <a:rPr lang="el-GR" dirty="0" smtClean="0"/>
              <a:t>μαγνητοσκόπηση, </a:t>
            </a:r>
            <a:endParaRPr lang="el-GR" dirty="0"/>
          </a:p>
          <a:p>
            <a:r>
              <a:rPr lang="el-GR" dirty="0"/>
              <a:t>Με παρατηρητή </a:t>
            </a:r>
            <a:r>
              <a:rPr lang="el-GR" dirty="0" smtClean="0"/>
              <a:t>συνάδελφο, </a:t>
            </a:r>
            <a:endParaRPr lang="el-GR" dirty="0"/>
          </a:p>
          <a:p>
            <a:r>
              <a:rPr lang="el-GR" dirty="0"/>
              <a:t>Με συζήτηση με τους μαθητές και μεταξύ των </a:t>
            </a:r>
            <a:r>
              <a:rPr lang="el-GR" dirty="0" smtClean="0"/>
              <a:t>μαθητών, </a:t>
            </a:r>
            <a:endParaRPr lang="el-GR" dirty="0"/>
          </a:p>
          <a:p>
            <a:r>
              <a:rPr lang="el-GR" dirty="0"/>
              <a:t>Με </a:t>
            </a:r>
            <a:r>
              <a:rPr lang="el-GR" dirty="0" smtClean="0"/>
              <a:t>ερωτηματολόγια,</a:t>
            </a:r>
            <a:endParaRPr lang="el-GR" dirty="0"/>
          </a:p>
          <a:p>
            <a:r>
              <a:rPr lang="el-GR" dirty="0"/>
              <a:t>Με ανάλυση τελικών </a:t>
            </a:r>
            <a:r>
              <a:rPr lang="el-GR" dirty="0" smtClean="0"/>
              <a:t>εξετάσεων, </a:t>
            </a:r>
            <a:endParaRPr lang="el-GR" dirty="0"/>
          </a:p>
          <a:p>
            <a:r>
              <a:rPr lang="el-GR" dirty="0"/>
              <a:t>Με παρατήρηση </a:t>
            </a:r>
            <a:r>
              <a:rPr lang="el-GR" dirty="0" smtClean="0"/>
              <a:t>συμπεριφοράς,</a:t>
            </a:r>
            <a:endParaRPr lang="el-GR" dirty="0"/>
          </a:p>
          <a:p>
            <a:r>
              <a:rPr lang="el-GR" dirty="0"/>
              <a:t>Με χρήση κλίμακας </a:t>
            </a:r>
            <a:r>
              <a:rPr lang="el-GR" dirty="0" smtClean="0"/>
              <a:t>εκτίμησης.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375106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Κλίμακα εκτίμησης διάλεξης </a:t>
            </a:r>
            <a:r>
              <a:rPr lang="el-GR" sz="3200" b="0" dirty="0" smtClean="0"/>
              <a:t>1/4</a:t>
            </a:r>
            <a:endParaRPr lang="el-GR" sz="32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Τρόπος παρουσίασης της ύλης</a:t>
            </a:r>
          </a:p>
          <a:p>
            <a:pPr marL="457200" indent="-457200">
              <a:buFont typeface="+mj-lt"/>
              <a:buAutoNum type="alphaUcPeriod"/>
            </a:pPr>
            <a:r>
              <a:rPr lang="el-GR" b="1" dirty="0" smtClean="0">
                <a:solidFill>
                  <a:srgbClr val="004A82"/>
                </a:solidFill>
              </a:rPr>
              <a:t>Έναρξη της διάλεξης</a:t>
            </a:r>
          </a:p>
          <a:p>
            <a:pPr marL="857250" lvl="1" indent="-457200">
              <a:buFont typeface="+mj-lt"/>
              <a:buAutoNum type="alphaLcParenR"/>
            </a:pPr>
            <a:r>
              <a:rPr lang="el-GR" dirty="0" smtClean="0"/>
              <a:t>Η προσέλκυση της προσοχής ικανοποιητική.</a:t>
            </a:r>
          </a:p>
          <a:p>
            <a:pPr marL="857250" lvl="1" indent="-457200">
              <a:buFont typeface="+mj-lt"/>
              <a:buAutoNum type="alphaLcParenR"/>
            </a:pPr>
            <a:r>
              <a:rPr lang="el-GR" dirty="0" smtClean="0"/>
              <a:t>Η έναρξη σχεδιασμένη, αλλά η επιτυχία της αμφίβολη.</a:t>
            </a:r>
          </a:p>
          <a:p>
            <a:pPr marL="857250" lvl="1" indent="-457200">
              <a:buFont typeface="+mj-lt"/>
              <a:buAutoNum type="alphaLcParenR"/>
            </a:pPr>
            <a:r>
              <a:rPr lang="el-GR" dirty="0" smtClean="0"/>
              <a:t>Η έναρξη ήταν αδύνατη. Περιλάμβανε ασυνάρτητες προτάσεις και δικαιολογίες.</a:t>
            </a:r>
          </a:p>
          <a:p>
            <a:pPr marL="457200" indent="-457200">
              <a:buFont typeface="+mj-lt"/>
              <a:buAutoNum type="alphaUcPeriod"/>
            </a:pPr>
            <a:r>
              <a:rPr lang="el-GR" b="1" dirty="0" smtClean="0">
                <a:solidFill>
                  <a:srgbClr val="004A82"/>
                </a:solidFill>
              </a:rPr>
              <a:t>Επαφή με το ακροατήριο</a:t>
            </a:r>
          </a:p>
          <a:p>
            <a:pPr marL="857250" lvl="1" indent="-457200">
              <a:buFont typeface="+mj-lt"/>
              <a:buAutoNum type="alphaLcParenR"/>
            </a:pPr>
            <a:r>
              <a:rPr lang="el-GR" dirty="0" smtClean="0"/>
              <a:t>Κοιτάζει κατευθείαν προς τους ακροατές του.</a:t>
            </a:r>
          </a:p>
          <a:p>
            <a:pPr marL="857250" lvl="1" indent="-457200">
              <a:buFont typeface="+mj-lt"/>
              <a:buAutoNum type="alphaLcParenR"/>
            </a:pPr>
            <a:r>
              <a:rPr lang="el-GR" dirty="0" smtClean="0"/>
              <a:t>Είναι δέσμιος των σημειώσεών του και δεν βλέπει τους ακροατές του.</a:t>
            </a:r>
          </a:p>
          <a:p>
            <a:pPr marL="857250" lvl="1" indent="-457200">
              <a:buFont typeface="+mj-lt"/>
              <a:buAutoNum type="alphaLcParenR"/>
            </a:pPr>
            <a:r>
              <a:rPr lang="el-GR" dirty="0" smtClean="0"/>
              <a:t>Διαβάζει τις σημειώσεις του ή κοιτάζει προς την οροφή της αίθουσας διδασκαλίας.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077282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Κλίμακα εκτίμησης διάλεξης </a:t>
            </a:r>
            <a:r>
              <a:rPr lang="el-GR" sz="3200" b="0" dirty="0" smtClean="0"/>
              <a:t>2/4</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lphaUcPeriod" startAt="3"/>
            </a:pPr>
            <a:r>
              <a:rPr lang="el-GR" b="1" dirty="0" smtClean="0">
                <a:solidFill>
                  <a:srgbClr val="004A82"/>
                </a:solidFill>
              </a:rPr>
              <a:t>Ενθουσιασμός.</a:t>
            </a:r>
          </a:p>
          <a:p>
            <a:pPr marL="857250" lvl="1" indent="-457200">
              <a:buFont typeface="+mj-lt"/>
              <a:buAutoNum type="alphaLcParenR"/>
            </a:pPr>
            <a:r>
              <a:rPr lang="el-GR" dirty="0" smtClean="0"/>
              <a:t>Ενδιαφέρεται έντονα για το θέμα. Η ένταση είναι «φυσική» ή «αυθόρμητη».</a:t>
            </a:r>
          </a:p>
          <a:p>
            <a:pPr marL="857250" lvl="1" indent="-457200">
              <a:buFont typeface="+mj-lt"/>
              <a:buAutoNum type="alphaLcParenR"/>
            </a:pPr>
            <a:r>
              <a:rPr lang="el-GR" dirty="0" smtClean="0"/>
              <a:t>Υπάρχει κάποια ένδειξη ενδιαφέροντος. Μερικές φορές περιπίπτει σε μονοτονία.</a:t>
            </a:r>
          </a:p>
          <a:p>
            <a:pPr marL="857250" lvl="1" indent="-457200">
              <a:buFont typeface="+mj-lt"/>
              <a:buAutoNum type="alphaLcParenR"/>
            </a:pPr>
            <a:r>
              <a:rPr lang="el-GR" dirty="0" smtClean="0"/>
              <a:t>Στερείται ενδιαφέροντος. Φαίνεται ότι αναζητεί άλλη εργασία.</a:t>
            </a:r>
          </a:p>
          <a:p>
            <a:pPr marL="457200" indent="-457200">
              <a:buFont typeface="+mj-lt"/>
              <a:buAutoNum type="alphaUcPeriod" startAt="3"/>
            </a:pPr>
            <a:r>
              <a:rPr lang="el-GR" b="1" dirty="0" smtClean="0">
                <a:solidFill>
                  <a:srgbClr val="004A82"/>
                </a:solidFill>
              </a:rPr>
              <a:t>Χρήση δεξιοτήτων επικοινωνίας (φωνή, στάση σώματος, χειρονομίες, γραμματική, ορθογραφία, καλλιγραφία).</a:t>
            </a:r>
          </a:p>
          <a:p>
            <a:pPr marL="857250" lvl="1" indent="-457200">
              <a:buFont typeface="+mj-lt"/>
              <a:buAutoNum type="alphaLcParenR"/>
            </a:pPr>
            <a:r>
              <a:rPr lang="el-GR" dirty="0" smtClean="0"/>
              <a:t>Οι δεξιότητες επικοινωνίας άψογες. </a:t>
            </a:r>
          </a:p>
          <a:p>
            <a:pPr marL="857250" lvl="1" indent="-457200">
              <a:buFont typeface="+mj-lt"/>
              <a:buAutoNum type="alphaLcParenR"/>
            </a:pPr>
            <a:r>
              <a:rPr lang="el-GR" dirty="0" smtClean="0"/>
              <a:t>Μία ή δύο από τις δεξιότητες επικοινωνίας πρέπει να επανεξεταστούν.</a:t>
            </a:r>
          </a:p>
          <a:p>
            <a:pPr marL="857250" lvl="1" indent="-457200">
              <a:buFont typeface="+mj-lt"/>
              <a:buAutoNum type="alphaLcParenR"/>
            </a:pPr>
            <a:r>
              <a:rPr lang="el-GR" dirty="0" smtClean="0"/>
              <a:t>Πολλές δεξιότητες είναι ανάγκη να τύχουν άμεσης προσοχής.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58959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Κλίμακα εκτίμησης διάλεξης </a:t>
            </a:r>
            <a:r>
              <a:rPr lang="el-GR" sz="3200" b="0" dirty="0" smtClean="0"/>
              <a:t>3/4</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startAt="2"/>
            </a:pPr>
            <a:r>
              <a:rPr lang="el-GR" dirty="0" smtClean="0"/>
              <a:t>Το περιεχόμενο της διάλεξης.</a:t>
            </a:r>
          </a:p>
          <a:p>
            <a:pPr marL="457200" indent="-457200">
              <a:buFont typeface="+mj-lt"/>
              <a:buAutoNum type="alphaUcPeriod"/>
            </a:pPr>
            <a:r>
              <a:rPr lang="el-GR" b="1" dirty="0" smtClean="0">
                <a:solidFill>
                  <a:srgbClr val="004A82"/>
                </a:solidFill>
              </a:rPr>
              <a:t>Τα κυριότερα σημεία.</a:t>
            </a:r>
          </a:p>
          <a:p>
            <a:pPr marL="857250" lvl="1" indent="-457200">
              <a:buFont typeface="+mj-lt"/>
              <a:buAutoNum type="alphaLcParenR"/>
            </a:pPr>
            <a:r>
              <a:rPr lang="el-GR" dirty="0" smtClean="0"/>
              <a:t>Τα κυριότερα σημεία τονίστηκαν και υποστηρίχτηκαν με σχετικά παραδείγματα.</a:t>
            </a:r>
          </a:p>
          <a:p>
            <a:pPr marL="857250" lvl="1" indent="-457200">
              <a:buFont typeface="+mj-lt"/>
              <a:buAutoNum type="alphaLcParenR"/>
            </a:pPr>
            <a:r>
              <a:rPr lang="el-GR" dirty="0" smtClean="0"/>
              <a:t>Τα κυριότερα σημεία δεν ορίστηκαν σαφώς ούτε αναπτύχθηκαν.</a:t>
            </a:r>
          </a:p>
          <a:p>
            <a:pPr marL="857250" lvl="1" indent="-457200">
              <a:buFont typeface="+mj-lt"/>
              <a:buAutoNum type="alphaLcParenR"/>
            </a:pPr>
            <a:r>
              <a:rPr lang="el-GR" dirty="0" smtClean="0"/>
              <a:t>Το περιεχόμενο της διάλεξης συγκεχυμένο ή πολύ ασαφές.</a:t>
            </a:r>
          </a:p>
          <a:p>
            <a:pPr marL="457200" indent="-457200">
              <a:buFont typeface="+mj-lt"/>
              <a:buAutoNum type="alphaUcPeriod"/>
            </a:pPr>
            <a:r>
              <a:rPr lang="el-GR" b="1" dirty="0" smtClean="0">
                <a:solidFill>
                  <a:srgbClr val="004A82"/>
                </a:solidFill>
              </a:rPr>
              <a:t>Αντικειμενικότητα.</a:t>
            </a:r>
          </a:p>
          <a:p>
            <a:pPr marL="857250" lvl="1" indent="-457200">
              <a:buFont typeface="+mj-lt"/>
              <a:buAutoNum type="alphaLcParenR"/>
            </a:pPr>
            <a:r>
              <a:rPr lang="el-GR" dirty="0" smtClean="0"/>
              <a:t>Διακρίνει μεταξύ γεγονότος και γνώμης.</a:t>
            </a:r>
          </a:p>
          <a:p>
            <a:pPr marL="857250" lvl="1" indent="-457200">
              <a:buFont typeface="+mj-lt"/>
              <a:buAutoNum type="alphaLcParenR"/>
            </a:pPr>
            <a:r>
              <a:rPr lang="el-GR" dirty="0" smtClean="0"/>
              <a:t>Μερικές φορές δυσκολεύεται να διακρίνει μεταξύ γεγονότος και γνώμης. Τείνει να υπερτονίσει τη γνώμη του.</a:t>
            </a:r>
          </a:p>
          <a:p>
            <a:pPr marL="857250" lvl="1" indent="-457200">
              <a:buFont typeface="+mj-lt"/>
              <a:buAutoNum type="alphaLcParenR"/>
            </a:pPr>
            <a:r>
              <a:rPr lang="el-GR" dirty="0" smtClean="0"/>
              <a:t>Καμία διάκριση μεταξύ γεγονότος και γνώμης. Αδυνατεί να κάνει προβλέψεις.</a:t>
            </a:r>
          </a:p>
          <a:p>
            <a:pPr marL="457200" indent="-457200">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63285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Κλίμακα εκτίμησης διάλεξης </a:t>
            </a:r>
            <a:r>
              <a:rPr lang="el-GR" sz="3200" b="0" dirty="0" smtClean="0"/>
              <a:t>4/4</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3"/>
            </a:pPr>
            <a:r>
              <a:rPr lang="el-GR" dirty="0" smtClean="0"/>
              <a:t>Αντιδράσεις του ακροατηρίου.</a:t>
            </a:r>
          </a:p>
          <a:p>
            <a:pPr marL="857250" lvl="1" indent="-457200">
              <a:buFont typeface="+mj-lt"/>
              <a:buAutoNum type="alphaLcParenR"/>
            </a:pPr>
            <a:r>
              <a:rPr lang="el-GR" dirty="0" smtClean="0"/>
              <a:t>Οι μαθητές παρακολουθούν, κρατούν σημειώσεις και υποβάλλουν σχετικές ερωτήσεις.</a:t>
            </a:r>
          </a:p>
          <a:p>
            <a:pPr marL="857250" lvl="1" indent="-457200">
              <a:buFont typeface="+mj-lt"/>
              <a:buAutoNum type="alphaLcParenR"/>
            </a:pPr>
            <a:r>
              <a:rPr lang="el-GR" dirty="0" smtClean="0"/>
              <a:t>Παρατηρείται κάποιο ενδιαφέρον του ακροατηρίου. Η κράτηση σημειώσεων και οι ερωτήσεις περιορισμένες.</a:t>
            </a:r>
          </a:p>
          <a:p>
            <a:pPr marL="857250" lvl="1" indent="-457200">
              <a:buFont typeface="+mj-lt"/>
              <a:buAutoNum type="alphaLcParenR"/>
            </a:pPr>
            <a:r>
              <a:rPr lang="el-GR" dirty="0" smtClean="0"/>
              <a:t>Ελάχιστες ενδείξεις διαφέροντος. Σπάνια κάποιος μαθητής κρατάει σημειώσεις. Πολύ λίγες ερωτήσεις υποβάλλονται.</a:t>
            </a:r>
          </a:p>
          <a:p>
            <a:pPr marL="457200" indent="-457200">
              <a:buFont typeface="+mj-lt"/>
              <a:buAutoNum type="arabicPeriod" startAt="3"/>
            </a:pPr>
            <a:r>
              <a:rPr lang="el-GR" dirty="0" smtClean="0"/>
              <a:t>Γενική επιτυχία.</a:t>
            </a:r>
          </a:p>
          <a:p>
            <a:pPr marL="857250" lvl="1" indent="-457200">
              <a:buFont typeface="+mj-lt"/>
              <a:buAutoNum type="alphaLcParenR"/>
            </a:pPr>
            <a:r>
              <a:rPr lang="el-GR" dirty="0" smtClean="0"/>
              <a:t>Μεγάλη επιτυχία. Διατηρήθηκε η κατάλληλη ισορροπία.</a:t>
            </a:r>
          </a:p>
          <a:p>
            <a:pPr marL="857250" lvl="1" indent="-457200">
              <a:buFont typeface="+mj-lt"/>
              <a:buAutoNum type="alphaLcParenR"/>
            </a:pPr>
            <a:r>
              <a:rPr lang="el-GR" dirty="0" smtClean="0"/>
              <a:t>Η παρουσίαση σχεδόν επιτυχημένη.</a:t>
            </a:r>
          </a:p>
          <a:p>
            <a:pPr marL="857250" lvl="1" indent="-457200">
              <a:buFont typeface="+mj-lt"/>
              <a:buAutoNum type="alphaLcParenR"/>
            </a:pPr>
            <a:r>
              <a:rPr lang="el-GR" dirty="0" smtClean="0"/>
              <a:t>Η παρουσίαση γενικά αποτυχημένη. Στερείται του απαιτούμενου κεντραρίσματος.</a:t>
            </a:r>
          </a:p>
          <a:p>
            <a:pPr marL="457200" indent="-457200">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275633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Ευχαριστώ!!!</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5</a:t>
            </a:r>
            <a:r>
              <a:rPr lang="en-US" sz="2000" dirty="0" smtClean="0"/>
              <a:t>:</a:t>
            </a:r>
            <a:r>
              <a:rPr lang="el-GR" sz="2000" dirty="0" smtClean="0"/>
              <a:t> </a:t>
            </a:r>
            <a:r>
              <a:rPr lang="el-GR" sz="2000" dirty="0"/>
              <a:t>Μέθοδος </a:t>
            </a:r>
            <a:r>
              <a:rPr lang="el-GR" sz="2000" dirty="0" smtClean="0"/>
              <a:t>Διάλεξης».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Μορφές Διάλεξης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Απλές </a:t>
            </a:r>
            <a:r>
              <a:rPr lang="el-GR" dirty="0" smtClean="0"/>
              <a:t>μορφές.</a:t>
            </a:r>
            <a:endParaRPr lang="el-GR" dirty="0"/>
          </a:p>
          <a:p>
            <a:pPr lvl="1"/>
            <a:r>
              <a:rPr lang="el-GR" dirty="0"/>
              <a:t>Διήγηση ή </a:t>
            </a:r>
            <a:r>
              <a:rPr lang="el-GR" dirty="0" smtClean="0"/>
              <a:t>Εξιστόρηση,</a:t>
            </a:r>
            <a:endParaRPr lang="el-GR" dirty="0"/>
          </a:p>
          <a:p>
            <a:pPr lvl="1"/>
            <a:r>
              <a:rPr lang="el-GR" dirty="0"/>
              <a:t>Περιγραφή- </a:t>
            </a:r>
            <a:r>
              <a:rPr lang="el-GR" dirty="0" err="1" smtClean="0"/>
              <a:t>Εξεικόνιση</a:t>
            </a:r>
            <a:r>
              <a:rPr lang="el-GR" dirty="0" smtClean="0"/>
              <a:t>,</a:t>
            </a:r>
            <a:endParaRPr lang="el-GR" dirty="0"/>
          </a:p>
          <a:p>
            <a:pPr lvl="1"/>
            <a:r>
              <a:rPr lang="el-GR" dirty="0" smtClean="0"/>
              <a:t>Ανάγνωση.</a:t>
            </a:r>
          </a:p>
          <a:p>
            <a:pPr marL="457200" indent="-457200">
              <a:buFont typeface="+mj-lt"/>
              <a:buAutoNum type="arabicPeriod"/>
            </a:pPr>
            <a:r>
              <a:rPr lang="el-GR" dirty="0"/>
              <a:t>Σύνθετες </a:t>
            </a:r>
            <a:r>
              <a:rPr lang="el-GR" dirty="0" smtClean="0"/>
              <a:t>μορφές.</a:t>
            </a:r>
          </a:p>
          <a:p>
            <a:pPr marL="857250" lvl="1" indent="-457200"/>
            <a:r>
              <a:rPr lang="el-GR" dirty="0"/>
              <a:t>Διάλεξη με </a:t>
            </a:r>
            <a:r>
              <a:rPr lang="el-GR" dirty="0" smtClean="0"/>
              <a:t>συζήτηση,</a:t>
            </a:r>
            <a:endParaRPr lang="el-GR" dirty="0"/>
          </a:p>
          <a:p>
            <a:pPr marL="857250" lvl="1" indent="-457200"/>
            <a:r>
              <a:rPr lang="el-GR" dirty="0"/>
              <a:t>Διάλεξη με χρήση διδακτικών </a:t>
            </a:r>
            <a:r>
              <a:rPr lang="el-GR" dirty="0" smtClean="0"/>
              <a:t>μέσων, </a:t>
            </a:r>
            <a:endParaRPr lang="el-GR" dirty="0"/>
          </a:p>
          <a:p>
            <a:pPr marL="857250" lvl="1" indent="-457200"/>
            <a:r>
              <a:rPr lang="el-GR" dirty="0"/>
              <a:t>Συνεργατική </a:t>
            </a:r>
            <a:r>
              <a:rPr lang="el-GR" dirty="0" smtClean="0"/>
              <a:t>διδασκαλία,</a:t>
            </a:r>
            <a:endParaRPr lang="el-GR" dirty="0"/>
          </a:p>
          <a:p>
            <a:pPr marL="857250" lvl="1" indent="-457200"/>
            <a:r>
              <a:rPr lang="el-GR" dirty="0"/>
              <a:t>Διάλεξη με </a:t>
            </a:r>
            <a:r>
              <a:rPr lang="el-GR" dirty="0" smtClean="0"/>
              <a:t>επίδειξη.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47873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Σκοποί </a:t>
            </a:r>
            <a:r>
              <a:rPr lang="el-GR" dirty="0" smtClean="0"/>
              <a:t>Διάλεξης</a:t>
            </a:r>
            <a:endParaRPr lang="el-GR" dirty="0"/>
          </a:p>
        </p:txBody>
      </p:sp>
      <p:sp>
        <p:nvSpPr>
          <p:cNvPr id="3" name="Θέση περιεχομένου 2"/>
          <p:cNvSpPr>
            <a:spLocks noGrp="1"/>
          </p:cNvSpPr>
          <p:nvPr>
            <p:ph idx="1"/>
          </p:nvPr>
        </p:nvSpPr>
        <p:spPr/>
        <p:txBody>
          <a:bodyPr/>
          <a:lstStyle/>
          <a:p>
            <a:r>
              <a:rPr lang="el-GR" dirty="0"/>
              <a:t>Εισαγωγή των μαθητών σε ένα καινούριο </a:t>
            </a:r>
            <a:r>
              <a:rPr lang="el-GR" dirty="0" smtClean="0"/>
              <a:t>θέμα,</a:t>
            </a:r>
            <a:endParaRPr lang="el-GR" dirty="0"/>
          </a:p>
          <a:p>
            <a:r>
              <a:rPr lang="el-GR" dirty="0"/>
              <a:t>Ενοποίηση και σύνθεση γνώσεων από διαφορετικούς </a:t>
            </a:r>
            <a:r>
              <a:rPr lang="el-GR" dirty="0" smtClean="0"/>
              <a:t>τομείς, </a:t>
            </a:r>
            <a:endParaRPr lang="el-GR" dirty="0"/>
          </a:p>
          <a:p>
            <a:r>
              <a:rPr lang="el-GR" dirty="0"/>
              <a:t>Διέγερση του ενδιαφέροντος των </a:t>
            </a:r>
            <a:r>
              <a:rPr lang="el-GR" dirty="0" smtClean="0"/>
              <a:t>μαθητών.</a:t>
            </a:r>
            <a:endParaRPr lang="el-GR" dirty="0"/>
          </a:p>
          <a:p>
            <a:r>
              <a:rPr lang="el-GR" dirty="0"/>
              <a:t>Ξεκαθάρισμα και επεξήγηση δύσκολων </a:t>
            </a:r>
            <a:r>
              <a:rPr lang="el-GR" dirty="0" smtClean="0"/>
              <a:t>εννοιών.</a:t>
            </a:r>
            <a:endParaRPr lang="el-GR" dirty="0"/>
          </a:p>
          <a:p>
            <a:r>
              <a:rPr lang="el-GR" dirty="0"/>
              <a:t>Προετοιμασία για συζήτηση που θα </a:t>
            </a:r>
            <a:r>
              <a:rPr lang="el-GR" dirty="0" smtClean="0"/>
              <a:t>ακολουθήσει.</a:t>
            </a:r>
            <a:endParaRPr lang="el-GR" dirty="0"/>
          </a:p>
          <a:p>
            <a:r>
              <a:rPr lang="el-GR" dirty="0"/>
              <a:t>Ανάλυση προβλήματος ή </a:t>
            </a:r>
            <a:r>
              <a:rPr lang="el-GR" dirty="0" smtClean="0"/>
              <a:t> θεωρίας.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773249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 </a:t>
            </a:r>
            <a:r>
              <a:rPr lang="el-GR" dirty="0" smtClean="0"/>
              <a:t>διάλεξης</a:t>
            </a:r>
            <a:endParaRPr lang="el-GR" dirty="0"/>
          </a:p>
        </p:txBody>
      </p:sp>
      <p:sp>
        <p:nvSpPr>
          <p:cNvPr id="3" name="Θέση περιεχομένου 2"/>
          <p:cNvSpPr>
            <a:spLocks noGrp="1"/>
          </p:cNvSpPr>
          <p:nvPr>
            <p:ph idx="1"/>
          </p:nvPr>
        </p:nvSpPr>
        <p:spPr/>
        <p:txBody>
          <a:bodyPr/>
          <a:lstStyle/>
          <a:p>
            <a:r>
              <a:rPr lang="el-GR" dirty="0"/>
              <a:t>Ένας εκπαιδευτικός μπορεί να διδάξει σε μεγάλο αριθμό </a:t>
            </a:r>
            <a:r>
              <a:rPr lang="el-GR" dirty="0" smtClean="0"/>
              <a:t>ατόμων.</a:t>
            </a:r>
            <a:endParaRPr lang="el-GR" dirty="0"/>
          </a:p>
          <a:p>
            <a:r>
              <a:rPr lang="el-GR" dirty="0"/>
              <a:t>Μπορεί να υποκινήσει τους </a:t>
            </a:r>
            <a:r>
              <a:rPr lang="el-GR" dirty="0" smtClean="0"/>
              <a:t>μαθητές.</a:t>
            </a:r>
            <a:endParaRPr lang="el-GR" dirty="0"/>
          </a:p>
          <a:p>
            <a:r>
              <a:rPr lang="el-GR" dirty="0"/>
              <a:t>Μπορεί να παρουσιασθεί νέα γνώση που δεν υπάρχει στα </a:t>
            </a:r>
            <a:r>
              <a:rPr lang="el-GR" dirty="0" smtClean="0"/>
              <a:t>βιβλία.</a:t>
            </a:r>
            <a:endParaRPr lang="el-GR" dirty="0"/>
          </a:p>
          <a:p>
            <a:r>
              <a:rPr lang="el-GR" dirty="0"/>
              <a:t>Καλή για διδασκαλία ενός νέου </a:t>
            </a:r>
            <a:r>
              <a:rPr lang="el-GR" dirty="0" smtClean="0"/>
              <a:t>θέματος.</a:t>
            </a:r>
            <a:endParaRPr lang="el-GR" dirty="0"/>
          </a:p>
          <a:p>
            <a:r>
              <a:rPr lang="el-GR" dirty="0"/>
              <a:t>Χρήσιμη ως πλαίσιο αναφοράς των </a:t>
            </a:r>
            <a:r>
              <a:rPr lang="el-GR" dirty="0" smtClean="0"/>
              <a:t>μαθητών.</a:t>
            </a:r>
            <a:endParaRPr lang="el-GR" dirty="0"/>
          </a:p>
          <a:p>
            <a:r>
              <a:rPr lang="el-GR" dirty="0"/>
              <a:t>Ο δάσκαλος ενοποιεί καλύτερα την </a:t>
            </a:r>
            <a:r>
              <a:rPr lang="el-GR" dirty="0" smtClean="0"/>
              <a:t>ύλη.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66896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Μειονεκτήματα </a:t>
            </a:r>
            <a:r>
              <a:rPr lang="el-GR" dirty="0" smtClean="0"/>
              <a:t>διάλεξης</a:t>
            </a:r>
            <a:endParaRPr lang="el-GR" dirty="0"/>
          </a:p>
        </p:txBody>
      </p:sp>
      <p:sp>
        <p:nvSpPr>
          <p:cNvPr id="3" name="Θέση περιεχομένου 2"/>
          <p:cNvSpPr>
            <a:spLocks noGrp="1"/>
          </p:cNvSpPr>
          <p:nvPr>
            <p:ph idx="1"/>
          </p:nvPr>
        </p:nvSpPr>
        <p:spPr/>
        <p:txBody>
          <a:bodyPr/>
          <a:lstStyle/>
          <a:p>
            <a:r>
              <a:rPr lang="el-GR" dirty="0"/>
              <a:t>Δεν διατηρεί την προσοχή για μεγάλο χρονικό </a:t>
            </a:r>
            <a:r>
              <a:rPr lang="el-GR" dirty="0" smtClean="0"/>
              <a:t>διάστημα. </a:t>
            </a:r>
            <a:endParaRPr lang="el-GR" dirty="0"/>
          </a:p>
          <a:p>
            <a:r>
              <a:rPr lang="el-GR" dirty="0"/>
              <a:t>Οι μαθητές παραμένουν </a:t>
            </a:r>
            <a:r>
              <a:rPr lang="el-GR" dirty="0" smtClean="0"/>
              <a:t>παθητικοί. </a:t>
            </a:r>
            <a:endParaRPr lang="el-GR" dirty="0"/>
          </a:p>
          <a:p>
            <a:r>
              <a:rPr lang="el-GR" dirty="0"/>
              <a:t>Μεροληψία του </a:t>
            </a:r>
            <a:r>
              <a:rPr lang="el-GR" dirty="0" smtClean="0"/>
              <a:t>δασκάλου. </a:t>
            </a:r>
            <a:endParaRPr lang="el-GR" dirty="0"/>
          </a:p>
          <a:p>
            <a:r>
              <a:rPr lang="el-GR" dirty="0"/>
              <a:t>Παρέχεται από «δεύτερο χέρι» </a:t>
            </a:r>
            <a:r>
              <a:rPr lang="el-GR" dirty="0" smtClean="0"/>
              <a:t>πληροφόρηση. </a:t>
            </a:r>
            <a:endParaRPr lang="el-GR" dirty="0"/>
          </a:p>
          <a:p>
            <a:r>
              <a:rPr lang="el-GR" dirty="0"/>
              <a:t>Δεν καλύπτει τις προσωπικές ανάγκες των </a:t>
            </a:r>
            <a:r>
              <a:rPr lang="el-GR" dirty="0" smtClean="0"/>
              <a:t>μαθητών. </a:t>
            </a:r>
            <a:endParaRPr lang="el-GR" dirty="0"/>
          </a:p>
          <a:p>
            <a:r>
              <a:rPr lang="el-GR" dirty="0"/>
              <a:t>Δεν βοηθά την ανάπτυξη της κρίσης και </a:t>
            </a:r>
            <a:r>
              <a:rPr lang="el-GR" dirty="0" smtClean="0"/>
              <a:t>της δημιουργικότητας. </a:t>
            </a:r>
            <a:endParaRPr lang="el-GR" dirty="0"/>
          </a:p>
          <a:p>
            <a:r>
              <a:rPr lang="el-GR" dirty="0"/>
              <a:t>Δεν βοηθά την αλλαγή </a:t>
            </a:r>
            <a:r>
              <a:rPr lang="el-GR" dirty="0" smtClean="0"/>
              <a:t>στάσεων.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2061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084" y="2636912"/>
            <a:ext cx="8229600" cy="908720"/>
          </a:xfrm>
        </p:spPr>
        <p:txBody>
          <a:bodyPr>
            <a:normAutofit/>
          </a:bodyPr>
          <a:lstStyle/>
          <a:p>
            <a:r>
              <a:rPr lang="el-GR" dirty="0"/>
              <a:t>Επιλογή </a:t>
            </a:r>
            <a:r>
              <a:rPr lang="el-GR" dirty="0" smtClean="0"/>
              <a:t>θέματος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084791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Προετοιμασία του </a:t>
            </a:r>
            <a:r>
              <a:rPr lang="el-GR" dirty="0" smtClean="0"/>
              <a:t>δασκάλου</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4A82"/>
                </a:solidFill>
              </a:rPr>
              <a:t>Η καλή προετοιμασία του δασκάλου είναι απαραίτητη: </a:t>
            </a:r>
          </a:p>
          <a:p>
            <a:r>
              <a:rPr lang="el-GR" dirty="0"/>
              <a:t>Προσδιορισμός </a:t>
            </a:r>
            <a:r>
              <a:rPr lang="el-GR" dirty="0" smtClean="0"/>
              <a:t>σκοπού, </a:t>
            </a:r>
            <a:endParaRPr lang="el-GR" dirty="0"/>
          </a:p>
          <a:p>
            <a:r>
              <a:rPr lang="el-GR" dirty="0"/>
              <a:t>Μελέτη </a:t>
            </a:r>
            <a:r>
              <a:rPr lang="el-GR" dirty="0" smtClean="0"/>
              <a:t>βιβλιογραφίας,</a:t>
            </a:r>
            <a:endParaRPr lang="el-GR" dirty="0"/>
          </a:p>
          <a:p>
            <a:r>
              <a:rPr lang="el-GR" dirty="0"/>
              <a:t>Οργάνωση της </a:t>
            </a:r>
            <a:r>
              <a:rPr lang="el-GR" dirty="0" smtClean="0"/>
              <a:t>ύλης,</a:t>
            </a:r>
            <a:endParaRPr lang="el-GR" dirty="0"/>
          </a:p>
          <a:p>
            <a:r>
              <a:rPr lang="el-GR" dirty="0"/>
              <a:t>Προγραμματισμός παραγωγικών </a:t>
            </a:r>
            <a:r>
              <a:rPr lang="el-GR" dirty="0" smtClean="0"/>
              <a:t>δραστηριοτήτων, </a:t>
            </a:r>
            <a:endParaRPr lang="el-GR" dirty="0"/>
          </a:p>
          <a:p>
            <a:r>
              <a:rPr lang="el-GR" dirty="0"/>
              <a:t>Παρουσίαση κύριων </a:t>
            </a:r>
            <a:r>
              <a:rPr lang="el-GR" dirty="0" smtClean="0"/>
              <a:t>σημείων, </a:t>
            </a:r>
            <a:endParaRPr lang="el-GR" dirty="0"/>
          </a:p>
          <a:p>
            <a:r>
              <a:rPr lang="el-GR" dirty="0"/>
              <a:t>Τρόποι παρουσίασης (με αυτοσχέδια ομιλία</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696391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μαθητές </a:t>
            </a:r>
            <a:r>
              <a:rPr lang="el-GR" dirty="0" smtClean="0"/>
              <a:t>&amp; τα </a:t>
            </a:r>
            <a:r>
              <a:rPr lang="el-GR" dirty="0"/>
              <a:t>ενδιαφέροντα τους</a:t>
            </a:r>
          </a:p>
        </p:txBody>
      </p:sp>
      <p:sp>
        <p:nvSpPr>
          <p:cNvPr id="3" name="Θέση περιεχομένου 2"/>
          <p:cNvSpPr>
            <a:spLocks noGrp="1"/>
          </p:cNvSpPr>
          <p:nvPr>
            <p:ph idx="1"/>
          </p:nvPr>
        </p:nvSpPr>
        <p:spPr/>
        <p:txBody>
          <a:bodyPr/>
          <a:lstStyle/>
          <a:p>
            <a:r>
              <a:rPr lang="el-GR" dirty="0"/>
              <a:t>Τύπος μαθημάτων : φύλο, ηλικία, ενδιαφέροντα, εμπειρίες, προηγούμενο </a:t>
            </a:r>
            <a:r>
              <a:rPr lang="el-GR" dirty="0" smtClean="0"/>
              <a:t>υπόβαθρο. </a:t>
            </a:r>
            <a:endParaRPr lang="el-GR" dirty="0"/>
          </a:p>
          <a:p>
            <a:r>
              <a:rPr lang="el-GR" dirty="0"/>
              <a:t>Η διάλεξη πρέπει να είναι προσαρμοσμένη στο επίπεδο του </a:t>
            </a:r>
            <a:r>
              <a:rPr lang="el-GR" dirty="0" smtClean="0"/>
              <a:t>ακροατηρίου. </a:t>
            </a:r>
            <a:endParaRPr lang="el-GR" dirty="0"/>
          </a:p>
          <a:p>
            <a:r>
              <a:rPr lang="el-GR" dirty="0"/>
              <a:t>Το μέγεθος του ακροατηρίου δεν πρέπει να επηρεάζει την </a:t>
            </a:r>
            <a:r>
              <a:rPr lang="el-GR" dirty="0" smtClean="0"/>
              <a:t>διάλεξη. </a:t>
            </a:r>
            <a:endParaRPr lang="el-GR" dirty="0"/>
          </a:p>
          <a:p>
            <a:r>
              <a:rPr lang="el-GR" dirty="0"/>
              <a:t>Η ανάπτυξη καλών σχέσεων επηρεάζει την </a:t>
            </a:r>
            <a:r>
              <a:rPr lang="el-GR" dirty="0" smtClean="0"/>
              <a:t>διάλεξη.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8628189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84740b5f69fe5f35b83feafd1a9b33aebbb2d2"/>
  <p:tag name="ISPRING_RESOURCE_PATHS_HASH_PRESENTER" val="9b19a5607c3b5a5af2d8f1322e92f287bfb1dc"/>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1587</Words>
  <Application>Microsoft Office PowerPoint</Application>
  <PresentationFormat>Προβολή στην οθόνη (4:3)</PresentationFormat>
  <Paragraphs>223</Paragraphs>
  <Slides>32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Μέθοδοι Διδασκαλίας στη Νοσηλευτική</vt:lpstr>
      <vt:lpstr>Ορισμός</vt:lpstr>
      <vt:lpstr>Μορφές Διάλεξης</vt:lpstr>
      <vt:lpstr>Σκοποί Διάλεξης</vt:lpstr>
      <vt:lpstr>Πλεονεκτήματα διάλεξης</vt:lpstr>
      <vt:lpstr>Μειονεκτήματα διάλεξης</vt:lpstr>
      <vt:lpstr>Επιλογή θέματος</vt:lpstr>
      <vt:lpstr>Προετοιμασία του δασκάλου</vt:lpstr>
      <vt:lpstr>Οι μαθητές &amp; τα ενδιαφέροντα τους</vt:lpstr>
      <vt:lpstr>Η διάλεξη πρέπει να κινείται:</vt:lpstr>
      <vt:lpstr>Διάρκεια διάλεξης</vt:lpstr>
      <vt:lpstr>Παράγοντες που επηρεάζουν τη διάλεξη</vt:lpstr>
      <vt:lpstr>Προσέλκυση προσοχής των μαθητών</vt:lpstr>
      <vt:lpstr>Συγκράτηση προσοχής 1/6</vt:lpstr>
      <vt:lpstr>Συγκράτηση προσοχής 2/6</vt:lpstr>
      <vt:lpstr>Συγκράτηση προσοχής 3/6</vt:lpstr>
      <vt:lpstr>Συγκράτηση προσοχής 4/6</vt:lpstr>
      <vt:lpstr>Συγκράτηση προσοχής 5/6</vt:lpstr>
      <vt:lpstr>Συγκράτηση προσοχής 6/6</vt:lpstr>
      <vt:lpstr>Σκοποί εκπαιδευτικών ερωτήσεων</vt:lpstr>
      <vt:lpstr>Αξιολόγηση Διάλεξης</vt:lpstr>
      <vt:lpstr>Κλίμακα εκτίμησης διάλεξης 1/4</vt:lpstr>
      <vt:lpstr>Κλίμακα εκτίμησης διάλεξης 2/4</vt:lpstr>
      <vt:lpstr>Κλίμακα εκτίμησης διάλεξης 3/4</vt:lpstr>
      <vt:lpstr>Κλίμακα εκτίμησης διάλεξης 4/4</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49</cp:revision>
  <dcterms:created xsi:type="dcterms:W3CDTF">2013-03-04T13:35:19Z</dcterms:created>
  <dcterms:modified xsi:type="dcterms:W3CDTF">2015-11-24T13:25:01Z</dcterms:modified>
</cp:coreProperties>
</file>