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 id="2147483696" r:id="rId2"/>
  </p:sldMasterIdLst>
  <p:notesMasterIdLst>
    <p:notesMasterId r:id="rId80"/>
  </p:notesMasterIdLst>
  <p:handoutMasterIdLst>
    <p:handoutMasterId r:id="rId81"/>
  </p:handoutMasterIdLst>
  <p:sldIdLst>
    <p:sldId id="293"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68" r:id="rId29"/>
    <p:sldId id="326" r:id="rId30"/>
    <p:sldId id="327" r:id="rId31"/>
    <p:sldId id="328" r:id="rId32"/>
    <p:sldId id="329" r:id="rId33"/>
    <p:sldId id="330" r:id="rId34"/>
    <p:sldId id="331" r:id="rId35"/>
    <p:sldId id="332" r:id="rId36"/>
    <p:sldId id="333" r:id="rId37"/>
    <p:sldId id="334" r:id="rId38"/>
    <p:sldId id="335" r:id="rId39"/>
    <p:sldId id="336" r:id="rId40"/>
    <p:sldId id="337" r:id="rId41"/>
    <p:sldId id="338" r:id="rId42"/>
    <p:sldId id="339" r:id="rId43"/>
    <p:sldId id="340" r:id="rId44"/>
    <p:sldId id="341" r:id="rId45"/>
    <p:sldId id="342" r:id="rId46"/>
    <p:sldId id="343" r:id="rId47"/>
    <p:sldId id="344" r:id="rId48"/>
    <p:sldId id="345" r:id="rId49"/>
    <p:sldId id="346" r:id="rId50"/>
    <p:sldId id="347" r:id="rId51"/>
    <p:sldId id="369" r:id="rId52"/>
    <p:sldId id="348" r:id="rId53"/>
    <p:sldId id="349" r:id="rId54"/>
    <p:sldId id="350" r:id="rId55"/>
    <p:sldId id="351" r:id="rId56"/>
    <p:sldId id="352" r:id="rId57"/>
    <p:sldId id="353" r:id="rId58"/>
    <p:sldId id="354" r:id="rId59"/>
    <p:sldId id="355" r:id="rId60"/>
    <p:sldId id="356" r:id="rId61"/>
    <p:sldId id="357" r:id="rId62"/>
    <p:sldId id="358" r:id="rId63"/>
    <p:sldId id="359" r:id="rId64"/>
    <p:sldId id="360" r:id="rId65"/>
    <p:sldId id="361" r:id="rId66"/>
    <p:sldId id="362" r:id="rId67"/>
    <p:sldId id="363" r:id="rId68"/>
    <p:sldId id="364" r:id="rId69"/>
    <p:sldId id="365" r:id="rId70"/>
    <p:sldId id="366" r:id="rId71"/>
    <p:sldId id="367" r:id="rId72"/>
    <p:sldId id="294" r:id="rId73"/>
    <p:sldId id="295" r:id="rId74"/>
    <p:sldId id="296" r:id="rId75"/>
    <p:sldId id="297" r:id="rId76"/>
    <p:sldId id="298" r:id="rId77"/>
    <p:sldId id="299" r:id="rId78"/>
    <p:sldId id="300" r:id="rId79"/>
  </p:sldIdLst>
  <p:sldSz cx="9144000" cy="6858000" type="screen4x3"/>
  <p:notesSz cx="7104063" cy="10234613"/>
  <p:custDataLst>
    <p:tags r:id="rId82"/>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C82"/>
    <a:srgbClr val="F3A14F"/>
    <a:srgbClr val="E8C0BE"/>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7" d="100"/>
          <a:sy n="107" d="100"/>
        </p:scale>
        <p:origin x="-182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viewProps" Target="viewProp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61" Type="http://schemas.openxmlformats.org/officeDocument/2006/relationships/slide" Target="slides/slide59.xml"/><Relationship Id="rId8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8/12/2015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8/12/2015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0</a:t>
            </a:fld>
            <a:endParaRPr lang="el-GR" dirty="0">
              <a:solidFill>
                <a:prstClr val="black"/>
              </a:solidFill>
            </a:endParaRP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76</a:t>
            </a:fld>
            <a:endParaRPr lang="el-GR" dirty="0">
              <a:solidFill>
                <a:prstClr val="black"/>
              </a:solidFill>
            </a:endParaRPr>
          </a:p>
        </p:txBody>
      </p:sp>
    </p:spTree>
    <p:extLst>
      <p:ext uri="{BB962C8B-B14F-4D97-AF65-F5344CB8AC3E}">
        <p14:creationId xmlns:p14="http://schemas.microsoft.com/office/powerpoint/2010/main" val="2445984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a:t>
            </a:fld>
            <a:endParaRPr lang="el-GR" dirty="0"/>
          </a:p>
        </p:txBody>
      </p:sp>
    </p:spTree>
    <p:extLst>
      <p:ext uri="{BB962C8B-B14F-4D97-AF65-F5344CB8AC3E}">
        <p14:creationId xmlns:p14="http://schemas.microsoft.com/office/powerpoint/2010/main" val="4083441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20</a:t>
            </a:fld>
            <a:endParaRPr lang="el-GR" dirty="0"/>
          </a:p>
        </p:txBody>
      </p:sp>
    </p:spTree>
    <p:extLst>
      <p:ext uri="{BB962C8B-B14F-4D97-AF65-F5344CB8AC3E}">
        <p14:creationId xmlns:p14="http://schemas.microsoft.com/office/powerpoint/2010/main" val="4082202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64</a:t>
            </a:fld>
            <a:endParaRPr lang="el-GR" dirty="0"/>
          </a:p>
        </p:txBody>
      </p:sp>
    </p:spTree>
    <p:extLst>
      <p:ext uri="{BB962C8B-B14F-4D97-AF65-F5344CB8AC3E}">
        <p14:creationId xmlns:p14="http://schemas.microsoft.com/office/powerpoint/2010/main" val="2071208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70</a:t>
            </a:fld>
            <a:endParaRPr lang="el-GR" dirty="0">
              <a:solidFill>
                <a:prstClr val="black"/>
              </a:solidFill>
            </a:endParaRPr>
          </a:p>
        </p:txBody>
      </p:sp>
    </p:spTree>
    <p:extLst>
      <p:ext uri="{BB962C8B-B14F-4D97-AF65-F5344CB8AC3E}">
        <p14:creationId xmlns:p14="http://schemas.microsoft.com/office/powerpoint/2010/main" val="301794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71</a:t>
            </a:fld>
            <a:endParaRPr lang="el-GR" dirty="0">
              <a:solidFill>
                <a:prstClr val="black"/>
              </a:solidFill>
            </a:endParaRPr>
          </a:p>
        </p:txBody>
      </p:sp>
    </p:spTree>
    <p:extLst>
      <p:ext uri="{BB962C8B-B14F-4D97-AF65-F5344CB8AC3E}">
        <p14:creationId xmlns:p14="http://schemas.microsoft.com/office/powerpoint/2010/main" val="2749721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72</a:t>
            </a:fld>
            <a:endParaRPr lang="el-GR" dirty="0">
              <a:solidFill>
                <a:prstClr val="black"/>
              </a:solidFill>
            </a:endParaRPr>
          </a:p>
        </p:txBody>
      </p:sp>
    </p:spTree>
    <p:extLst>
      <p:ext uri="{BB962C8B-B14F-4D97-AF65-F5344CB8AC3E}">
        <p14:creationId xmlns:p14="http://schemas.microsoft.com/office/powerpoint/2010/main" val="1537509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73</a:t>
            </a:fld>
            <a:endParaRPr lang="el-GR" dirty="0">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75</a:t>
            </a:fld>
            <a:endParaRPr lang="el-GR" dirty="0">
              <a:solidFill>
                <a:prstClr val="black"/>
              </a:solidFill>
            </a:endParaRP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85075689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300062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912845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05912014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6307587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895175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2121860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2581474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5364960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457200" y="1412776"/>
            <a:ext cx="8229600" cy="4824536"/>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Rectangle 5"/>
          <p:cNvSpPr/>
          <p:nvPr userDrawn="1"/>
        </p:nvSpPr>
        <p:spPr>
          <a:xfrm>
            <a:off x="0" y="1114044"/>
            <a:ext cx="9144000" cy="228600"/>
          </a:xfrm>
          <a:prstGeom prst="rect">
            <a:avLst/>
          </a:prstGeom>
          <a:solidFill>
            <a:schemeClr val="tx2">
              <a:lumMod val="40000"/>
              <a:lumOff val="6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9339275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a:noFill/>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546447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el.wikipedia.org/wik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l.wikipedia.org/wiki/%CE%88%CF%81%CE%B3%CE%BF_(%CF%86%CF%85%CF%83%CE%B9%CE%BA%CE%AE)" TargetMode="External"/><Relationship Id="rId2" Type="http://schemas.openxmlformats.org/officeDocument/2006/relationships/hyperlink" Target="http://el.wikipedia.org/wiki/%CE%91%CF%80%CE%BF%CE%BC%CE%BF%CE%BD%CF%89%CE%BC%CE%AD%CE%BD%CE%BF_%CF%83%CF%8D%CF%83%CF%84%CE%B7%CE%BC%CE%B1" TargetMode="External"/><Relationship Id="rId1" Type="http://schemas.openxmlformats.org/officeDocument/2006/relationships/slideLayout" Target="../slideLayouts/slideLayout2.xml"/><Relationship Id="rId4" Type="http://schemas.openxmlformats.org/officeDocument/2006/relationships/hyperlink" Target="http://el.wikipedia.org/wiki/"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el.wikipedia.org/wiki/%CE%98%CE%B5%CF%81%CE%BC%CF%8C%CF%84%CE%B7%CF%84%CE%B1" TargetMode="External"/><Relationship Id="rId2" Type="http://schemas.openxmlformats.org/officeDocument/2006/relationships/hyperlink" Target="http://el.wikipedia.org/wiki/%CE%A1%CE%BF%CE%AE" TargetMode="External"/><Relationship Id="rId1" Type="http://schemas.openxmlformats.org/officeDocument/2006/relationships/slideLayout" Target="../slideLayouts/slideLayout2.xml"/><Relationship Id="rId4" Type="http://schemas.openxmlformats.org/officeDocument/2006/relationships/hyperlink" Target="http://el.wikipedia.org/wiki/"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el.wikipedia.org/wiki/" TargetMode="External"/><Relationship Id="rId2" Type="http://schemas.openxmlformats.org/officeDocument/2006/relationships/hyperlink" Target="http://el.wikipedia.org/wiki/%CE%91%CF%87%CE%BB%CE%AC%CE%B4%CE%B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el.wikipedia.org/wik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l.wikipedia.org/wiki/%CE%A6%CF%89%CF%84%CE%BF%CF%83%CF%8D%CE%BD%CE%B8%CE%B5%CF%83%CE%B7" TargetMode="External"/><Relationship Id="rId2" Type="http://schemas.openxmlformats.org/officeDocument/2006/relationships/hyperlink" Target="http://el.wikipedia.org/wiki/%CE%9A%CE%B2%CE%B1%CE%BD%CF%84%CE%B9%CE%BA%CE%AE_%CE%BC%CE%B7%CF%87%CE%B1%CE%BD%CE%B9%CE%BA%CE%AE" TargetMode="External"/><Relationship Id="rId1" Type="http://schemas.openxmlformats.org/officeDocument/2006/relationships/slideLayout" Target="../slideLayouts/slideLayout2.xml"/><Relationship Id="rId5" Type="http://schemas.openxmlformats.org/officeDocument/2006/relationships/hyperlink" Target="http://el.wikipedia.org/wiki/" TargetMode="External"/><Relationship Id="rId4" Type="http://schemas.openxmlformats.org/officeDocument/2006/relationships/hyperlink" Target="http://el.wikipedia.org/wiki/DN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el.wikipedia.org/wiki/%CE%95%CE%BD%CF%84%CF%81%CE%BF%CF%80%CE%AF%CE%B1" TargetMode="External"/><Relationship Id="rId2" Type="http://schemas.openxmlformats.org/officeDocument/2006/relationships/hyperlink" Target="http://el.wikipedia.org/wiki/%CE%A1%CE%BF%CF%8D%CE%BD%CF%84%CE%BF%CE%BB%CF%86_%CE%9A%CE%BB%CE%B1%CE%BF%CF%8D%CE%B6%CE%B9%CE%BF%CF%85%CF%82" TargetMode="External"/><Relationship Id="rId1" Type="http://schemas.openxmlformats.org/officeDocument/2006/relationships/slideLayout" Target="../slideLayouts/slideLayout2.xml"/><Relationship Id="rId4" Type="http://schemas.openxmlformats.org/officeDocument/2006/relationships/hyperlink" Target="http://el.wikipedia.org/wiki/"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el.wikipedia.org/wiki/%CE%A3%CF%84%CE%B1%CF%84%CE%B9%CF%83%CF%84%CE%B9%CE%BA%CE%AE_%CE%BC%CE%B7%CF%87%CE%B1%CE%BD%CE%B9%CE%BA%CE%AE" TargetMode="External"/><Relationship Id="rId2" Type="http://schemas.openxmlformats.org/officeDocument/2006/relationships/hyperlink" Target="http://el.wikipedia.org/wiki/%CE%88%CF%81%CE%B3%CE%BF_(%CF%86%CF%85%CF%83%CE%B9%CE%BA%CE%AE)" TargetMode="External"/><Relationship Id="rId1" Type="http://schemas.openxmlformats.org/officeDocument/2006/relationships/slideLayout" Target="../slideLayouts/slideLayout2.xml"/><Relationship Id="rId4" Type="http://schemas.openxmlformats.org/officeDocument/2006/relationships/hyperlink" Target="http://el.wikipedia.org/wiki/"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el.wikipedia.org/wiki/%CE%A4%CE%B5%CF%87%CE%BD%CE%B7%CF%84%CE%AE_%CE%BD%CE%BF%CE%B7%CE%BC%CE%BF%CF%83%CF%8D%CE%BD%CE%B7" TargetMode="External"/><Relationship Id="rId3" Type="http://schemas.openxmlformats.org/officeDocument/2006/relationships/hyperlink" Target="http://el.wikipedia.org/wiki/%CE%9C%CE%B5%CF%83%CE%BF%CF%80%CF%8C%CE%BB%CE%B5%CE%BC%CE%BF%CF%82" TargetMode="External"/><Relationship Id="rId7" Type="http://schemas.openxmlformats.org/officeDocument/2006/relationships/hyperlink" Target="http://el.wikipedia.org/wiki/%CE%9C%CE%BF%CF%81%CE%B9%CE%B1%CE%BA%CE%AE_%CE%B2%CE%B9%CE%BF%CE%BB%CE%BF%CE%B3%CE%AF%CE%B1" TargetMode="External"/><Relationship Id="rId2" Type="http://schemas.openxmlformats.org/officeDocument/2006/relationships/hyperlink" Target="http://el.wikipedia.org/w/index.php?title=%CE%9F%CE%BB%CE%B9%CF%83%CE%BC%CF%8C%CF%82&amp;action=edit&amp;redlink=1" TargetMode="External"/><Relationship Id="rId1" Type="http://schemas.openxmlformats.org/officeDocument/2006/relationships/slideLayout" Target="../slideLayouts/slideLayout2.xml"/><Relationship Id="rId6" Type="http://schemas.openxmlformats.org/officeDocument/2006/relationships/hyperlink" Target="http://el.wikipedia.org/wiki/%CE%9A%CE%BF%CE%B9%CE%BD%CF%89%CE%BD%CE%B9%CE%BF%CE%BB%CE%BF%CE%B3%CE%AF%CE%B1" TargetMode="External"/><Relationship Id="rId5" Type="http://schemas.openxmlformats.org/officeDocument/2006/relationships/hyperlink" Target="http://el.wikipedia.org/wiki/1948" TargetMode="External"/><Relationship Id="rId10" Type="http://schemas.openxmlformats.org/officeDocument/2006/relationships/hyperlink" Target="http://el.wikipedia.org/wiki/" TargetMode="External"/><Relationship Id="rId4" Type="http://schemas.openxmlformats.org/officeDocument/2006/relationships/hyperlink" Target="http://el.wikipedia.org/wiki/%CE%9D%CF%8C%CF%81%CE%BC%CF%80%CE%B5%CF%81%CF%84_%CE%92%CE%AF%CE%BD%CE%B5%CF%81" TargetMode="External"/><Relationship Id="rId9" Type="http://schemas.openxmlformats.org/officeDocument/2006/relationships/hyperlink" Target="http://el.wikipedia.org/wiki/%CE%A1%CE%BF%CE%BC%CF%80%CE%BF%CF%84%CE%B9%CE%BA%CE%AE"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el.wikipedia.org/wiki/%CE%A0%CE%BB%CE%B7%CF%81%CE%BF%CF%86%CE%BF%CF%81%CE%AF%CE%B1" TargetMode="External"/><Relationship Id="rId2" Type="http://schemas.openxmlformats.org/officeDocument/2006/relationships/hyperlink" Target="http://el.wikipedia.org/wiki/%CE%A3%CF%8D%CF%83%CF%84%CE%B7%CE%BC%CE%B1" TargetMode="External"/><Relationship Id="rId1" Type="http://schemas.openxmlformats.org/officeDocument/2006/relationships/slideLayout" Target="../slideLayouts/slideLayout2.xml"/><Relationship Id="rId6" Type="http://schemas.openxmlformats.org/officeDocument/2006/relationships/hyperlink" Target="http://el.wikipedia.org/wiki/" TargetMode="External"/><Relationship Id="rId5" Type="http://schemas.openxmlformats.org/officeDocument/2006/relationships/hyperlink" Target="http://el.wikipedia.org/wiki/%CE%A7%CF%8E%CF%81%CE%BF%CF%82" TargetMode="External"/><Relationship Id="rId4" Type="http://schemas.openxmlformats.org/officeDocument/2006/relationships/hyperlink" Target="http://el.wikipedia.org/wiki/%CE%8E%CE%BB%CE%B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l.wikipedia.org/w/index.php?title=%CE%95%CE%AF%CF%83%CE%BF%CE%B4%CE%BF%CF%82&amp;action=edit&amp;redlink=1" TargetMode="External"/><Relationship Id="rId2" Type="http://schemas.openxmlformats.org/officeDocument/2006/relationships/hyperlink" Target="http://el.wikipedia.org/wiki/%CE%91%CE%BB%CE%BB%CE%B7%CE%BB%CE%B5%CF%80%CE%AF%CE%B4%CF%81%CE%B1%CF%83%CE%B7" TargetMode="External"/><Relationship Id="rId1" Type="http://schemas.openxmlformats.org/officeDocument/2006/relationships/slideLayout" Target="../slideLayouts/slideLayout2.xml"/><Relationship Id="rId5" Type="http://schemas.openxmlformats.org/officeDocument/2006/relationships/hyperlink" Target="http://el.wikipedia.org/wiki/" TargetMode="External"/><Relationship Id="rId4" Type="http://schemas.openxmlformats.org/officeDocument/2006/relationships/hyperlink" Target="http://el.wikipedia.org/wiki/%CE%88%CE%BE%CE%BF%CE%B4%CE%BF%CF%82"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el.wikipedia.org/wiki/" TargetMode="External"/><Relationship Id="rId3" Type="http://schemas.openxmlformats.org/officeDocument/2006/relationships/hyperlink" Target="http://el.wikipedia.org/w/index.php?title=%CE%A3%CF%85%CE%BB%CE%BB%CE%BF%CE%B3%CE%AE&amp;action=edit&amp;redlink=1" TargetMode="External"/><Relationship Id="rId7" Type="http://schemas.openxmlformats.org/officeDocument/2006/relationships/hyperlink" Target="http://el.wikipedia.org/w/index.php?title=%CE%9C%CE%AD%CF%81%CE%BF%CF%82&amp;action=edit&amp;redlink=1" TargetMode="External"/><Relationship Id="rId2" Type="http://schemas.openxmlformats.org/officeDocument/2006/relationships/hyperlink" Target="http://el.wikipedia.org/w/index.php?title=%CE%A3%CF%85%CE%BD%CE%AC%CE%B8%CF%81%CE%BF%CE%B9%CF%83%CE%B7&amp;action=edit&amp;redlink=1" TargetMode="External"/><Relationship Id="rId1" Type="http://schemas.openxmlformats.org/officeDocument/2006/relationships/slideLayout" Target="../slideLayouts/slideLayout2.xml"/><Relationship Id="rId6" Type="http://schemas.openxmlformats.org/officeDocument/2006/relationships/hyperlink" Target="http://el.wikipedia.org/wiki/%CE%A3%CF%8D%CE%BD%CE%BF%CE%BB%CE%BF" TargetMode="External"/><Relationship Id="rId5" Type="http://schemas.openxmlformats.org/officeDocument/2006/relationships/hyperlink" Target="http://el.wikipedia.org/w/index.php?title=%CE%91%CE%BD%CF%84%CE%B9%CE%BA%CE%B5%CE%AF%CE%BC%CE%B5%CE%BD%CE%BF&amp;action=edit&amp;redlink=1" TargetMode="External"/><Relationship Id="rId4" Type="http://schemas.openxmlformats.org/officeDocument/2006/relationships/hyperlink" Target="http://el.wikipedia.org/wiki/%CE%9F%CE%BD%CF%84%CF%8C%CF%84%CE%B7%CF%84%CE%B1"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dschool.edu.gr/" TargetMode="External"/><Relationship Id="rId2" Type="http://schemas.openxmlformats.org/officeDocument/2006/relationships/hyperlink" Target="http://ebooks.edu.gr/modules/ebook/show.php/DSGL-C122/38/217,1117/"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l.wikipedia.org/wiki/%CE%A3%CF%85%CF%83%CF%84%CE%B7%CE%BC%CE%B9%CE%BA%CE%AE_%CE%B5%CF%80%CE%B9%CF%83%CF%84%CE%AE%CE%BC%CE%B7" TargetMode="External"/><Relationship Id="rId2" Type="http://schemas.openxmlformats.org/officeDocument/2006/relationships/hyperlink" Target="http://el.wikipedia.org/wiki/%CE%98%CE%B5%CF%89%CF%81%CE%AF%CE%B1_%CE%A3%CF%85%CF%83%CF%84%CE%B7%CE%BC%CE%AC%CF%84%CF%89%CE%BD" TargetMode="External"/><Relationship Id="rId1" Type="http://schemas.openxmlformats.org/officeDocument/2006/relationships/slideLayout" Target="../slideLayouts/slideLayout2.xml"/><Relationship Id="rId5" Type="http://schemas.openxmlformats.org/officeDocument/2006/relationships/hyperlink" Target="http://el.wikipedia.org/wiki/" TargetMode="External"/><Relationship Id="rId4" Type="http://schemas.openxmlformats.org/officeDocument/2006/relationships/hyperlink" Target="http://el.wikipedia.org/w/index.php?title=%CE%9F%CF%81%CE%B3%CE%AC%CE%BD%CF%89%CF%83%CE%B7&amp;action=edit&amp;redlink=1"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l.wikipedia.org/wiki/%CE%95%CE%BD%CF%84%CF%81%CE%BF%CF%80%CE%AF%CE%B1" TargetMode="External"/><Relationship Id="rId3" Type="http://schemas.openxmlformats.org/officeDocument/2006/relationships/hyperlink" Target="http://el.wikipedia.org/wiki/%CE%A3%CF%8D%CF%83%CF%84%CE%B7%CE%BC%CE%B1" TargetMode="External"/><Relationship Id="rId7" Type="http://schemas.openxmlformats.org/officeDocument/2006/relationships/hyperlink" Target="http://el.wikipedia.org/wiki/%CE%98%CE%B5%CF%81%CE%BC%CE%BF%CE%B4%CF%85%CE%BD%CE%B1%CE%BC%CE%B9%CE%BA%CE%AE_%CE%B9%CF%83%CE%BF%CF%81%CF%81%CE%BF%CF%80%CE%AF%CE%B1" TargetMode="External"/><Relationship Id="rId2" Type="http://schemas.openxmlformats.org/officeDocument/2006/relationships/hyperlink" Target="http://el.wikipedia.org/wiki/%CE%9C%CE%B5%CE%B8%CE%BF%CE%B4%CE%BF%CE%BB%CE%BF%CE%B3%CE%AF%CE%B1" TargetMode="External"/><Relationship Id="rId1" Type="http://schemas.openxmlformats.org/officeDocument/2006/relationships/slideLayout" Target="../slideLayouts/slideLayout2.xml"/><Relationship Id="rId6" Type="http://schemas.openxmlformats.org/officeDocument/2006/relationships/hyperlink" Target="http://el.wikipedia.org/wiki/%CE%9C%CE%B5%CF%84%CE%B1%CF%86%CF%85%CF%83%CE%B9%CE%BA%CE%AE" TargetMode="External"/><Relationship Id="rId11" Type="http://schemas.openxmlformats.org/officeDocument/2006/relationships/hyperlink" Target="http://el.wikipedia.org/wiki/" TargetMode="External"/><Relationship Id="rId5" Type="http://schemas.openxmlformats.org/officeDocument/2006/relationships/hyperlink" Target="http://el.wikipedia.org/wiki/%CE%93%CE%BD%CF%89%CF%83%CE%B9%CE%B1%CE%BA%CE%AE_%CE%B5%CF%80%CE%B9%CF%83%CF%84%CE%AE%CE%BC%CE%B7" TargetMode="External"/><Relationship Id="rId10" Type="http://schemas.openxmlformats.org/officeDocument/2006/relationships/hyperlink" Target="http://el.wikipedia.org/wiki/%CE%A0%CE%B5%CF%81%CE%B9%CE%B2%CE%AC%CE%BB%CE%BB%CE%BF%CE%BD" TargetMode="External"/><Relationship Id="rId4" Type="http://schemas.openxmlformats.org/officeDocument/2006/relationships/hyperlink" Target="http://el.wikipedia.org/w/index.php?title=%CE%94%CE%BF%CE%BC%CE%AE&amp;action=edit&amp;redlink=1" TargetMode="External"/><Relationship Id="rId9" Type="http://schemas.openxmlformats.org/officeDocument/2006/relationships/hyperlink" Target="http://el.wikipedia.org/wiki/%CE%A7%CF%81%CF%8C%CE%BD%CE%BF%CF%82"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el.wikipedia.org/wiki/" TargetMode="External"/><Relationship Id="rId3" Type="http://schemas.openxmlformats.org/officeDocument/2006/relationships/hyperlink" Target="http://el.wikipedia.org/w/index.php?title=%CE%9F%CF%81%CE%B3%CE%AC%CE%BD%CF%89%CF%83%CE%B7&amp;action=edit&amp;redlink=1" TargetMode="External"/><Relationship Id="rId7" Type="http://schemas.openxmlformats.org/officeDocument/2006/relationships/hyperlink" Target="http://el.wikipedia.org/wiki/%CE%95%CE%BD%CE%AD%CF%81%CE%B3%CE%B5%CE%B9%CE%B1" TargetMode="External"/><Relationship Id="rId2" Type="http://schemas.openxmlformats.org/officeDocument/2006/relationships/hyperlink" Target="http://el.wikipedia.org/wiki/%CE%91%CF%84%CE%B1%CE%BE%CE%AF%CE%B1" TargetMode="External"/><Relationship Id="rId1" Type="http://schemas.openxmlformats.org/officeDocument/2006/relationships/slideLayout" Target="../slideLayouts/slideLayout2.xml"/><Relationship Id="rId6" Type="http://schemas.openxmlformats.org/officeDocument/2006/relationships/hyperlink" Target="http://el.wikipedia.org/wiki/%CE%A0%CE%BB%CE%B7%CF%81%CE%BF%CF%86%CE%BF%CF%81%CE%AF%CE%B1" TargetMode="External"/><Relationship Id="rId5" Type="http://schemas.openxmlformats.org/officeDocument/2006/relationships/hyperlink" Target="http://el.wikipedia.org/wiki/%CE%95%CE%BE%CE%AD%CE%BB%CE%B9%CE%BE%CE%B7" TargetMode="External"/><Relationship Id="rId4" Type="http://schemas.openxmlformats.org/officeDocument/2006/relationships/hyperlink" Target="http://el.wikipedia.org/wiki/%CE%96%CF%89%CE%AE"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3.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el.wikipedia.org/wiki/%CE%98%CE%B5%CF%81%CE%BC%CE%BF%CE%B4%CF%85%CE%BD%CE%B1%CE%BC%CE%B9%CE%BA%CF%8C_%CF%83%CF%8D%CF%83%CF%84%CE%B7%CE%BC%CE%B1" TargetMode="External"/><Relationship Id="rId2" Type="http://schemas.openxmlformats.org/officeDocument/2006/relationships/hyperlink" Target="http://el.wikipedia.org/wiki/%CE%95%CE%BA%CF%84%CE%B1%CF%84%CE%B9%CE%BA%CE%AE_%CE%BC%CE%B5%CF%84%CE%B1%CE%B2%CE%BB%CE%B7%CF%84%CE%AE" TargetMode="External"/><Relationship Id="rId1" Type="http://schemas.openxmlformats.org/officeDocument/2006/relationships/slideLayout" Target="../slideLayouts/slideLayout2.xml"/><Relationship Id="rId4" Type="http://schemas.openxmlformats.org/officeDocument/2006/relationships/hyperlink" Target="http://el.wikipedia.org/wiki/"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l.wikipedia.org/wiki/%CE%91%CE%B5%CE%B9%CE%BA%CE%AF%CE%BD%CE%B7%CF%84%CE%BF" TargetMode="External"/><Relationship Id="rId2" Type="http://schemas.openxmlformats.org/officeDocument/2006/relationships/hyperlink" Target="http://el.wikipedia.org/wiki/%CE%94%CE%B5%CF%8D%CF%84%CE%B5%CF%81%CE%BF%CF%82_%CE%B8%CE%B5%CF%81%CE%BC%CE%BF%CE%B4%CF%85%CE%BD%CE%B1%CE%BC%CE%B9%CE%BA%CF%8C%CF%82_%CE%BD%CF%8C%CE%BC%CE%BF%CF%82" TargetMode="External"/><Relationship Id="rId1" Type="http://schemas.openxmlformats.org/officeDocument/2006/relationships/slideLayout" Target="../slideLayouts/slideLayout2.xml"/><Relationship Id="rId4" Type="http://schemas.openxmlformats.org/officeDocument/2006/relationships/hyperlink" Target="http://el.wikipedia.org/wik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fontScale="90000"/>
          </a:bodyPr>
          <a:lstStyle/>
          <a:p>
            <a:pPr lvl="1" algn="ctr"/>
            <a:r>
              <a:rPr lang="el-GR" sz="3600" b="1" dirty="0" smtClean="0">
                <a:solidFill>
                  <a:schemeClr val="tx1"/>
                </a:solidFill>
                <a:latin typeface="+mn-lt"/>
              </a:rPr>
              <a:t>Eιδικά θέματα βάσεων χωρικών δεδομένων και θεωρία συστημάτων - Θ</a:t>
            </a:r>
            <a:endParaRPr lang="el-GR" sz="3600" b="1" dirty="0">
              <a:solidFill>
                <a:schemeClr val="tx1"/>
              </a:solidFill>
              <a:latin typeface="+mn-lt"/>
            </a:endParaRPr>
          </a:p>
        </p:txBody>
      </p:sp>
      <p:sp>
        <p:nvSpPr>
          <p:cNvPr id="3" name="Υπότιτλος 2"/>
          <p:cNvSpPr>
            <a:spLocks noGrp="1"/>
          </p:cNvSpPr>
          <p:nvPr>
            <p:ph type="subTitle" idx="1"/>
          </p:nvPr>
        </p:nvSpPr>
        <p:spPr>
          <a:xfrm>
            <a:off x="179512" y="3096542"/>
            <a:ext cx="8712968" cy="2132657"/>
          </a:xfrm>
        </p:spPr>
        <p:txBody>
          <a:bodyPr>
            <a:noAutofit/>
          </a:bodyPr>
          <a:lstStyle/>
          <a:p>
            <a:pPr>
              <a:spcBef>
                <a:spcPts val="0"/>
              </a:spcBef>
              <a:spcAft>
                <a:spcPts val="1200"/>
              </a:spcAft>
            </a:pPr>
            <a:r>
              <a:rPr lang="el-GR" sz="2000" b="1" dirty="0" smtClean="0"/>
              <a:t>Ενότητα </a:t>
            </a:r>
            <a:r>
              <a:rPr lang="en-US" sz="2000" b="1" dirty="0" smtClean="0"/>
              <a:t> </a:t>
            </a:r>
            <a:r>
              <a:rPr lang="el-GR" sz="2000" b="1" dirty="0" smtClean="0"/>
              <a:t>1</a:t>
            </a:r>
            <a:r>
              <a:rPr lang="el-GR" sz="2000" dirty="0" smtClean="0"/>
              <a:t>:</a:t>
            </a:r>
            <a:r>
              <a:rPr lang="en-US" sz="2000" dirty="0" smtClean="0"/>
              <a:t> </a:t>
            </a:r>
            <a:r>
              <a:rPr lang="el-GR" sz="2000" dirty="0" smtClean="0"/>
              <a:t>Συστήματα </a:t>
            </a:r>
            <a:r>
              <a:rPr lang="el-GR" sz="2000" dirty="0"/>
              <a:t>– Βασικές αρχές </a:t>
            </a:r>
            <a:r>
              <a:rPr lang="el-GR" sz="2000" dirty="0" smtClean="0"/>
              <a:t>– Ορισμοί</a:t>
            </a:r>
          </a:p>
          <a:p>
            <a:pPr>
              <a:spcBef>
                <a:spcPts val="0"/>
              </a:spcBef>
              <a:spcAft>
                <a:spcPts val="1200"/>
              </a:spcAft>
            </a:pPr>
            <a:r>
              <a:rPr lang="el-GR" sz="2000"/>
              <a:t>Δήμος Πανταζής </a:t>
            </a:r>
            <a:r>
              <a:rPr lang="el-GR" sz="2000" dirty="0"/>
              <a:t>Dr, MSc, Αγρ.Τοπ.Μηχ. ΑΠΘ - Καθηγητής ΤΕΙ Αθήνας</a:t>
            </a:r>
            <a:endParaRPr lang="en-US" sz="2000" dirty="0"/>
          </a:p>
          <a:p>
            <a:pPr>
              <a:spcBef>
                <a:spcPts val="0"/>
              </a:spcBef>
            </a:pPr>
            <a:r>
              <a:rPr lang="el-GR" sz="2000" dirty="0"/>
              <a:t>Τμήμα </a:t>
            </a:r>
            <a:r>
              <a:rPr lang="el-GR" sz="2000" dirty="0" smtClean="0"/>
              <a:t>πολιτικών Μηχανικών ΤΕ και Μηχανικών Τοπογραφίας &amp; Γεωπληροφορικής ΤΕ</a:t>
            </a:r>
          </a:p>
          <a:p>
            <a:pPr>
              <a:spcBef>
                <a:spcPts val="0"/>
              </a:spcBef>
            </a:pPr>
            <a:r>
              <a:rPr lang="el-GR" sz="2000" dirty="0" smtClean="0"/>
              <a:t>Κατεύθυνση Μηχανικών Τοπογραφίας και Γεωπληροφορικής ΤΕ</a:t>
            </a:r>
            <a:endParaRPr lang="en-US" sz="20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solidFill>
                  <a:prstClr val="black"/>
                </a:solidFill>
                <a:latin typeface="Calibri"/>
              </a:rPr>
              <a:t>Ανοικτά Ακαδημαϊκά </a:t>
            </a:r>
            <a:r>
              <a:rPr lang="el-GR" sz="1600" dirty="0" smtClean="0">
                <a:solidFill>
                  <a:prstClr val="black"/>
                </a:solidFill>
                <a:latin typeface="Calibri"/>
              </a:rPr>
              <a:t>Μαθήματα στο ΤΕΙ Αθήνας</a:t>
            </a:r>
            <a:endParaRPr lang="el-GR" sz="1600" dirty="0">
              <a:solidFill>
                <a:prstClr val="black"/>
              </a:solidFill>
              <a:latin typeface="Calibri"/>
            </a:endParaRPr>
          </a:p>
        </p:txBody>
      </p:sp>
      <p:graphicFrame>
        <p:nvGraphicFramePr>
          <p:cNvPr id="4" name="Table 3"/>
          <p:cNvGraphicFramePr>
            <a:graphicFrameLocks noGrp="1"/>
          </p:cNvGraphicFramePr>
          <p:nvPr>
            <p:extLst>
              <p:ext uri="{D42A27DB-BD31-4B8C-83A1-F6EECF244321}">
                <p14:modId xmlns:p14="http://schemas.microsoft.com/office/powerpoint/2010/main" val="341875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extLst>
                    <a:ext uri="{9D8B030D-6E8A-4147-A177-3AD203B41FA5}">
                      <a16:colId xmlns:a16="http://schemas.microsoft.com/office/drawing/2014/main" xmlns="" val="20000"/>
                    </a:ext>
                  </a:extLst>
                </a:gridCol>
                <a:gridCol w="3557112">
                  <a:extLst>
                    <a:ext uri="{9D8B030D-6E8A-4147-A177-3AD203B41FA5}">
                      <a16:colId xmlns:a16="http://schemas.microsoft.com/office/drawing/2014/main" xmlns="" val="20001"/>
                    </a:ext>
                  </a:extLst>
                </a:gridCol>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extLst>
                  <a:ext uri="{0D108BD9-81ED-4DB2-BD59-A6C34878D82A}">
                    <a16:rowId xmlns:a16="http://schemas.microsoft.com/office/drawing/2014/main" xmlns="" val="10000"/>
                  </a:ext>
                </a:extLst>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6"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5625"/>
          <a:stretch/>
        </p:blipFill>
        <p:spPr bwMode="auto">
          <a:xfrm>
            <a:off x="4044034" y="5367126"/>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3766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4/10</a:t>
            </a:r>
            <a:endParaRPr lang="en-US" dirty="0"/>
          </a:p>
        </p:txBody>
      </p:sp>
      <p:sp>
        <p:nvSpPr>
          <p:cNvPr id="3" name="Content Placeholder 2"/>
          <p:cNvSpPr>
            <a:spLocks noGrp="1"/>
          </p:cNvSpPr>
          <p:nvPr>
            <p:ph idx="1"/>
          </p:nvPr>
        </p:nvSpPr>
        <p:spPr>
          <a:xfrm>
            <a:off x="457200" y="1412776"/>
            <a:ext cx="8229600" cy="2808312"/>
          </a:xfrm>
        </p:spPr>
        <p:txBody>
          <a:bodyPr>
            <a:normAutofit/>
          </a:bodyPr>
          <a:lstStyle/>
          <a:p>
            <a:r>
              <a:rPr lang="el-GR" dirty="0" smtClean="0"/>
              <a:t>Σε οποιαδήποτε διεργασία, ένα μέρος της διαθέσιμης ενέργειας μετατρέπεται σε θερμότητα ή χρησιμοποιείται για την εσωτερική αναδιάταξη χημικών ενώσεων ή για άλλες αλλαγές εντροπίας.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2"/>
              </a:rPr>
              <a:t>http://el.wikipedia.org/wiki/</a:t>
            </a:r>
            <a:endParaRPr lang="el-GR" sz="1400" dirty="0">
              <a:latin typeface="+mn-lt"/>
            </a:endParaRPr>
          </a:p>
        </p:txBody>
      </p:sp>
    </p:spTree>
    <p:extLst>
      <p:ext uri="{BB962C8B-B14F-4D97-AF65-F5344CB8AC3E}">
        <p14:creationId xmlns:p14="http://schemas.microsoft.com/office/powerpoint/2010/main" val="4163304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5/10</a:t>
            </a:r>
            <a:endParaRPr lang="en-US" dirty="0"/>
          </a:p>
        </p:txBody>
      </p:sp>
      <p:sp>
        <p:nvSpPr>
          <p:cNvPr id="3" name="Content Placeholder 2"/>
          <p:cNvSpPr>
            <a:spLocks noGrp="1"/>
          </p:cNvSpPr>
          <p:nvPr>
            <p:ph idx="1"/>
          </p:nvPr>
        </p:nvSpPr>
        <p:spPr>
          <a:xfrm>
            <a:off x="457200" y="1412776"/>
            <a:ext cx="8229600" cy="4104456"/>
          </a:xfrm>
        </p:spPr>
        <p:txBody>
          <a:bodyPr/>
          <a:lstStyle/>
          <a:p>
            <a:r>
              <a:rPr lang="el-GR" dirty="0" smtClean="0"/>
              <a:t>Σε μία μεταβολή ενός </a:t>
            </a:r>
            <a:r>
              <a:rPr lang="el-GR" dirty="0" smtClean="0">
                <a:hlinkClick r:id="rId2" tooltip="Απομονωμένο σύστημα"/>
              </a:rPr>
              <a:t>απομονωμένου συστήματος</a:t>
            </a:r>
            <a:r>
              <a:rPr lang="el-GR" dirty="0" smtClean="0"/>
              <a:t> η εντροπία αυξάνει πάντοτε και η μεταβολή της ισούται με το μέτρο της θερμικής ενέργειας που δε μπορεί πια να χρησιμοποιηθεί για την παραγωγή </a:t>
            </a:r>
            <a:r>
              <a:rPr lang="el-GR" dirty="0" smtClean="0">
                <a:hlinkClick r:id="rId3" tooltip="Έργο (φυσική)"/>
              </a:rPr>
              <a:t>έργου</a:t>
            </a:r>
            <a:r>
              <a:rPr lang="el-GR" dirty="0" smtClean="0"/>
              <a:t>. </a:t>
            </a:r>
          </a:p>
          <a:p>
            <a:r>
              <a:rPr lang="el-GR" dirty="0" smtClean="0"/>
              <a:t>Ο δεύτερος θερμοδυναμικός νόμος ισχύει για όλα τα είδη της εντροπίας, όχι μόνο της θερμοδυναμικής.</a:t>
            </a:r>
            <a:r>
              <a:rPr lang="en-US" dirty="0" smtClean="0">
                <a:hlinkClick r:id="rId4"/>
              </a:rPr>
              <a:t>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4"/>
              </a:rPr>
              <a:t>http://el.wikipedia.org/wiki/</a:t>
            </a:r>
            <a:endParaRPr lang="el-GR" sz="1400" dirty="0">
              <a:latin typeface="+mn-lt"/>
            </a:endParaRPr>
          </a:p>
        </p:txBody>
      </p:sp>
    </p:spTree>
    <p:extLst>
      <p:ext uri="{BB962C8B-B14F-4D97-AF65-F5344CB8AC3E}">
        <p14:creationId xmlns:p14="http://schemas.microsoft.com/office/powerpoint/2010/main" val="1620155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6/10</a:t>
            </a:r>
            <a:endParaRPr lang="en-US" dirty="0"/>
          </a:p>
        </p:txBody>
      </p:sp>
      <p:sp>
        <p:nvSpPr>
          <p:cNvPr id="3" name="Content Placeholder 2"/>
          <p:cNvSpPr>
            <a:spLocks noGrp="1"/>
          </p:cNvSpPr>
          <p:nvPr>
            <p:ph idx="1"/>
          </p:nvPr>
        </p:nvSpPr>
        <p:spPr>
          <a:xfrm>
            <a:off x="457200" y="1412776"/>
            <a:ext cx="8229600" cy="3744416"/>
          </a:xfrm>
        </p:spPr>
        <p:txBody>
          <a:bodyPr>
            <a:normAutofit/>
          </a:bodyPr>
          <a:lstStyle/>
          <a:p>
            <a:pPr>
              <a:buNone/>
            </a:pPr>
            <a:endParaRPr lang="el-GR" b="1" dirty="0" smtClean="0"/>
          </a:p>
          <a:p>
            <a:r>
              <a:rPr lang="el-GR" dirty="0" smtClean="0"/>
              <a:t>Μια εφαρμογή του δεύτερου θερμοδυναμικού νόμου είναι πως η </a:t>
            </a:r>
            <a:r>
              <a:rPr lang="el-GR" dirty="0" smtClean="0">
                <a:hlinkClick r:id="rId2" tooltip="Ροή"/>
              </a:rPr>
              <a:t>ροή</a:t>
            </a:r>
            <a:r>
              <a:rPr lang="el-GR" dirty="0" smtClean="0"/>
              <a:t> </a:t>
            </a:r>
            <a:r>
              <a:rPr lang="el-GR" dirty="0" smtClean="0">
                <a:hlinkClick r:id="rId3" tooltip="Θερμότητα"/>
              </a:rPr>
              <a:t>θερμότητας</a:t>
            </a:r>
            <a:r>
              <a:rPr lang="el-GR" dirty="0" smtClean="0"/>
              <a:t> συμβαίνει, πάντα, από το θερμότερο προς το ψυχρότερο σώμα σε ένα σύστημα που δεν δέχεται εξωτερικές επιδράσεις.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4"/>
              </a:rPr>
              <a:t>http://el.wikipedia.org/wiki/</a:t>
            </a:r>
            <a:endParaRPr lang="el-GR" sz="1400" dirty="0">
              <a:latin typeface="+mn-lt"/>
            </a:endParaRPr>
          </a:p>
        </p:txBody>
      </p:sp>
    </p:spTree>
    <p:extLst>
      <p:ext uri="{BB962C8B-B14F-4D97-AF65-F5344CB8AC3E}">
        <p14:creationId xmlns:p14="http://schemas.microsoft.com/office/powerpoint/2010/main" val="3474876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7/10</a:t>
            </a:r>
            <a:endParaRPr lang="en-US" dirty="0"/>
          </a:p>
        </p:txBody>
      </p:sp>
      <p:sp>
        <p:nvSpPr>
          <p:cNvPr id="3" name="Content Placeholder 2"/>
          <p:cNvSpPr>
            <a:spLocks noGrp="1"/>
          </p:cNvSpPr>
          <p:nvPr>
            <p:ph idx="1"/>
          </p:nvPr>
        </p:nvSpPr>
        <p:spPr>
          <a:xfrm>
            <a:off x="457200" y="1412776"/>
            <a:ext cx="8229600" cy="4464496"/>
          </a:xfrm>
        </p:spPr>
        <p:txBody>
          <a:bodyPr>
            <a:normAutofit fontScale="92500" lnSpcReduction="10000"/>
          </a:bodyPr>
          <a:lstStyle/>
          <a:p>
            <a:r>
              <a:rPr lang="el-GR" dirty="0" smtClean="0"/>
              <a:t>Για παράδειγμα τα σωματίδια που συγκροτούν ένα </a:t>
            </a:r>
            <a:r>
              <a:rPr lang="el-GR" dirty="0" smtClean="0">
                <a:hlinkClick r:id="rId2" tooltip="Αχλάδι"/>
              </a:rPr>
              <a:t>αχλάδι</a:t>
            </a:r>
            <a:r>
              <a:rPr lang="el-GR" dirty="0" smtClean="0"/>
              <a:t> ή ένα σιδερένιο κρίκο βρίσκονται σε μια διάταξη στο χώρο λίγο πολύ κανονική (οργανωμένη). </a:t>
            </a:r>
          </a:p>
          <a:p>
            <a:r>
              <a:rPr lang="el-GR" dirty="0" smtClean="0"/>
              <a:t>Όταν όμως αρχίζει να σαπίζει το αχλάδι ή να σκουριάζει ο κρίκος η διάταξη αυτή των σωματιδίων βαθμιαία αρχίζει να αποδιοργανώνεται και όμοια η εντροπία του συστήματος έκαστου των αντικειμένων να αυξάνει.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3"/>
              </a:rPr>
              <a:t>http://el.wikipedia.org/wiki/</a:t>
            </a:r>
            <a:endParaRPr lang="el-GR" sz="1400" dirty="0">
              <a:latin typeface="+mn-lt"/>
            </a:endParaRPr>
          </a:p>
        </p:txBody>
      </p:sp>
    </p:spTree>
    <p:extLst>
      <p:ext uri="{BB962C8B-B14F-4D97-AF65-F5344CB8AC3E}">
        <p14:creationId xmlns:p14="http://schemas.microsoft.com/office/powerpoint/2010/main" val="903906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Βέλος του χρόνου στην εντροπία</a:t>
            </a:r>
            <a:endParaRPr lang="en-US" dirty="0"/>
          </a:p>
        </p:txBody>
      </p:sp>
      <p:sp>
        <p:nvSpPr>
          <p:cNvPr id="3" name="Content Placeholder 2"/>
          <p:cNvSpPr>
            <a:spLocks noGrp="1"/>
          </p:cNvSpPr>
          <p:nvPr>
            <p:ph idx="1"/>
          </p:nvPr>
        </p:nvSpPr>
        <p:spPr>
          <a:xfrm>
            <a:off x="457200" y="1412776"/>
            <a:ext cx="8229600" cy="3888432"/>
          </a:xfrm>
        </p:spPr>
        <p:txBody>
          <a:bodyPr/>
          <a:lstStyle/>
          <a:p>
            <a:r>
              <a:rPr lang="el-GR" dirty="0" smtClean="0"/>
              <a:t>Όλοι γνωρίζουμε πως την εικόνα της ανασύνθεσης ενός πλήρους αχλαδιού άμεσα, από τα σάπια του υπολείμματα, δεν θα την παρατηρήσουμε ποτέ. </a:t>
            </a:r>
          </a:p>
          <a:p>
            <a:r>
              <a:rPr lang="el-GR" dirty="0" smtClean="0"/>
              <a:t>Η φορά του βέλους του χρόνου είναι προφανής και δείχνει πάντοτε προς την αύξηση της εντροπίας.</a:t>
            </a:r>
            <a:r>
              <a:rPr lang="en-US" dirty="0" smtClean="0">
                <a:hlinkClick r:id="rId2"/>
              </a:rPr>
              <a:t>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2"/>
              </a:rPr>
              <a:t>http://el.wikipedia.org/wiki/</a:t>
            </a:r>
            <a:endParaRPr lang="el-GR" sz="1400" dirty="0">
              <a:latin typeface="+mn-lt"/>
            </a:endParaRPr>
          </a:p>
        </p:txBody>
      </p:sp>
    </p:spTree>
    <p:extLst>
      <p:ext uri="{BB962C8B-B14F-4D97-AF65-F5344CB8AC3E}">
        <p14:creationId xmlns:p14="http://schemas.microsoft.com/office/powerpoint/2010/main" val="42353746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a:t>8</a:t>
            </a:r>
            <a:r>
              <a:rPr lang="el-GR" sz="3600" b="0" dirty="0" smtClean="0"/>
              <a:t>/10</a:t>
            </a:r>
            <a:endParaRPr lang="en-US" dirty="0"/>
          </a:p>
        </p:txBody>
      </p:sp>
      <p:sp>
        <p:nvSpPr>
          <p:cNvPr id="3" name="Content Placeholder 2"/>
          <p:cNvSpPr>
            <a:spLocks noGrp="1"/>
          </p:cNvSpPr>
          <p:nvPr>
            <p:ph idx="1"/>
          </p:nvPr>
        </p:nvSpPr>
        <p:spPr>
          <a:xfrm>
            <a:off x="457200" y="1412776"/>
            <a:ext cx="8229600" cy="4608512"/>
          </a:xfrm>
        </p:spPr>
        <p:txBody>
          <a:bodyPr>
            <a:normAutofit fontScale="85000" lnSpcReduction="20000"/>
          </a:bodyPr>
          <a:lstStyle/>
          <a:p>
            <a:r>
              <a:rPr lang="el-GR" dirty="0" smtClean="0"/>
              <a:t>Οι παρατηρήσεις αυτές αφορούν μακροσκοπικά συστήματα και όχι </a:t>
            </a:r>
            <a:r>
              <a:rPr lang="el-GR" dirty="0" smtClean="0">
                <a:hlinkClick r:id="rId2" tooltip="Κβαντική μηχανική"/>
              </a:rPr>
              <a:t>κβαντομηχανικά</a:t>
            </a:r>
            <a:r>
              <a:rPr lang="el-GR" dirty="0" smtClean="0"/>
              <a:t>, στα οποία το βέλος του χρόνου είναι το ίδιο προς όλες τις κατευθύνσεις.</a:t>
            </a:r>
          </a:p>
          <a:p>
            <a:r>
              <a:rPr lang="el-GR" dirty="0" smtClean="0"/>
              <a:t>Στη ζωή παρατηρούμε μείωση της εντροπίας με την οργάνωση της ύλης, όπως ένα αχλάδι να σχηματίζεται από ανόργανα (ανοργάνωτα) συστατικά. </a:t>
            </a:r>
          </a:p>
          <a:p>
            <a:r>
              <a:rPr lang="el-GR" dirty="0" smtClean="0"/>
              <a:t>Ο δεύτερος θερμοδυναμικός νόμος δεν παραβιάζεται γιατί το σύστημα δεν είναι απομονωμένο, καταναλώνεται δηλαδή ενέργεια για το σχηματισμό του αχλαδιού μέσω της </a:t>
            </a:r>
            <a:r>
              <a:rPr lang="el-GR" dirty="0" smtClean="0">
                <a:hlinkClick r:id="rId3" tooltip="Φωτοσύνθεση"/>
              </a:rPr>
              <a:t>φωτοσύνθεσης</a:t>
            </a:r>
            <a:r>
              <a:rPr lang="el-GR" dirty="0" smtClean="0"/>
              <a:t>, διαδικασία που ελέγχεται από την πληροφορία του </a:t>
            </a:r>
            <a:r>
              <a:rPr lang="el-GR" dirty="0" smtClean="0">
                <a:hlinkClick r:id="rId4" tooltip="DNA"/>
              </a:rPr>
              <a:t>DNA</a:t>
            </a:r>
            <a:r>
              <a:rPr lang="el-GR" dirty="0" smtClean="0"/>
              <a:t> του φυτού.</a:t>
            </a:r>
            <a:r>
              <a:rPr lang="en-US" dirty="0" smtClean="0">
                <a:hlinkClick r:id="rId5"/>
              </a:rPr>
              <a:t>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5"/>
              </a:rPr>
              <a:t>http://el.wikipedia.org/wiki/</a:t>
            </a:r>
            <a:endParaRPr lang="el-GR" sz="1400" dirty="0">
              <a:latin typeface="+mn-lt"/>
            </a:endParaRPr>
          </a:p>
        </p:txBody>
      </p:sp>
    </p:spTree>
    <p:extLst>
      <p:ext uri="{BB962C8B-B14F-4D97-AF65-F5344CB8AC3E}">
        <p14:creationId xmlns:p14="http://schemas.microsoft.com/office/powerpoint/2010/main" val="3593539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a:t>9</a:t>
            </a:r>
            <a:r>
              <a:rPr lang="el-GR" sz="3600" b="0" dirty="0" smtClean="0"/>
              <a:t>/10</a:t>
            </a:r>
            <a:endParaRPr lang="en-US" dirty="0"/>
          </a:p>
        </p:txBody>
      </p:sp>
      <p:sp>
        <p:nvSpPr>
          <p:cNvPr id="3" name="Content Placeholder 2"/>
          <p:cNvSpPr>
            <a:spLocks noGrp="1"/>
          </p:cNvSpPr>
          <p:nvPr>
            <p:ph idx="1"/>
          </p:nvPr>
        </p:nvSpPr>
        <p:spPr>
          <a:xfrm>
            <a:off x="457200" y="1412776"/>
            <a:ext cx="8229600" cy="4464496"/>
          </a:xfrm>
        </p:spPr>
        <p:txBody>
          <a:bodyPr>
            <a:normAutofit fontScale="85000" lnSpcReduction="20000"/>
          </a:bodyPr>
          <a:lstStyle/>
          <a:p>
            <a:r>
              <a:rPr lang="el-GR" b="1" dirty="0" smtClean="0"/>
              <a:t>Η επινόηση του όρου</a:t>
            </a:r>
          </a:p>
          <a:p>
            <a:r>
              <a:rPr lang="el-GR" dirty="0" smtClean="0"/>
              <a:t>Ο όρος «εντροπία» («εν-» + «τροπή», αλλαγή εντός, εσωτερική αλλαγή) επινοήθηκε από τον </a:t>
            </a:r>
            <a:r>
              <a:rPr lang="el-GR" dirty="0" smtClean="0">
                <a:hlinkClick r:id="rId2" tooltip="Ρούντολφ Κλαούζιους"/>
              </a:rPr>
              <a:t>Ρούντολφ Κλαούζιους</a:t>
            </a:r>
            <a:r>
              <a:rPr lang="el-GR" dirty="0" smtClean="0"/>
              <a:t> το 1865</a:t>
            </a:r>
            <a:r>
              <a:rPr lang="el-GR" baseline="30000" dirty="0" smtClean="0">
                <a:hlinkClick r:id="rId3"/>
              </a:rPr>
              <a:t>[2]</a:t>
            </a:r>
            <a:r>
              <a:rPr lang="el-GR" dirty="0" smtClean="0"/>
              <a:t>. Παρατήρησε ότι, σε σταθερή θερμοκρασία μιας ιδανικής αντιστρεπτής μεταβολής, το πηλίκο</a:t>
            </a:r>
          </a:p>
          <a:p>
            <a:r>
              <a:rPr lang="el-GR" dirty="0" smtClean="0"/>
              <a:t>της θερμότητας που ανταλλάσσει το σύστημα με το περιβάλλον του προς</a:t>
            </a:r>
          </a:p>
          <a:p>
            <a:r>
              <a:rPr lang="el-GR" dirty="0" smtClean="0"/>
              <a:t>την απόλυτη σταθερή θερμοκρασία της μεταβολής</a:t>
            </a:r>
          </a:p>
          <a:p>
            <a:r>
              <a:rPr lang="el-GR" dirty="0" smtClean="0"/>
              <a:t>είναι σταθερό και θεώρησε πως έπρεπε να παριστάνει ένα πραγματικό μετρήσιμο μέγεθος, το οποίο και ονόμασε «μεταβολή της εντροπίας».</a:t>
            </a:r>
            <a:r>
              <a:rPr lang="en-US" dirty="0" smtClean="0">
                <a:hlinkClick r:id="rId4"/>
              </a:rPr>
              <a:t>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4"/>
              </a:rPr>
              <a:t>http://el.wikipedia.org/wiki/</a:t>
            </a:r>
            <a:endParaRPr lang="el-GR" sz="1400" dirty="0">
              <a:latin typeface="+mn-lt"/>
            </a:endParaRPr>
          </a:p>
        </p:txBody>
      </p:sp>
    </p:spTree>
    <p:extLst>
      <p:ext uri="{BB962C8B-B14F-4D97-AF65-F5344CB8AC3E}">
        <p14:creationId xmlns:p14="http://schemas.microsoft.com/office/powerpoint/2010/main" val="2633125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10/10</a:t>
            </a:r>
            <a:endParaRPr lang="en-US" dirty="0"/>
          </a:p>
        </p:txBody>
      </p:sp>
      <p:sp>
        <p:nvSpPr>
          <p:cNvPr id="3" name="Content Placeholder 2"/>
          <p:cNvSpPr>
            <a:spLocks noGrp="1"/>
          </p:cNvSpPr>
          <p:nvPr>
            <p:ph idx="1"/>
          </p:nvPr>
        </p:nvSpPr>
        <p:spPr>
          <a:xfrm>
            <a:off x="457200" y="1412776"/>
            <a:ext cx="8229600" cy="4320480"/>
          </a:xfrm>
        </p:spPr>
        <p:txBody>
          <a:bodyPr>
            <a:normAutofit fontScale="85000" lnSpcReduction="20000"/>
          </a:bodyPr>
          <a:lstStyle/>
          <a:p>
            <a:r>
              <a:rPr lang="el-GR" b="1" dirty="0" smtClean="0"/>
              <a:t>Φυσική σημασία</a:t>
            </a:r>
          </a:p>
          <a:p>
            <a:r>
              <a:rPr lang="el-GR" dirty="0" smtClean="0"/>
              <a:t>Είναι αρκετά δύσκολο να δοθεί κάποια φυσική σημασία στην έννοια αυτή, καθώς δεν αντιστοιχεί προς κάποιο αισθητό στον άνθρωπο μέγεθος. Σύμφωνα με την κλασική θερμοδυναμική, εκφράζει τη δυνατότητα ενός συστήματος να παράγει μηχανικό </a:t>
            </a:r>
            <a:r>
              <a:rPr lang="el-GR" dirty="0" smtClean="0">
                <a:hlinkClick r:id="rId2" tooltip="Έργο (φυσική)"/>
              </a:rPr>
              <a:t>έργο</a:t>
            </a:r>
            <a:r>
              <a:rPr lang="el-GR" dirty="0" smtClean="0"/>
              <a:t> (όσο μικρότερη η εντροπία, τόσο μεγαλύτερη η δυνατότητα του συστήματος να παράγει μηχανικό έργο).</a:t>
            </a:r>
          </a:p>
          <a:p>
            <a:r>
              <a:rPr lang="el-GR" dirty="0" smtClean="0"/>
              <a:t>Η φυσική σημασία της εντροπίας μπορεί να θεωρηθεί ότι είναι η έκφραση του μέτρου της αταξίας ενός συστήματος, σύμφωνα με την </a:t>
            </a:r>
            <a:r>
              <a:rPr lang="el-GR" dirty="0" smtClean="0">
                <a:hlinkClick r:id="rId3" tooltip="Στατιστική μηχανική"/>
              </a:rPr>
              <a:t>στατιστική μηχανική</a:t>
            </a:r>
            <a:r>
              <a:rPr lang="el-GR" dirty="0" smtClean="0"/>
              <a:t>.</a:t>
            </a:r>
            <a:r>
              <a:rPr lang="en-US" dirty="0" smtClean="0">
                <a:hlinkClick r:id="rId4"/>
              </a:rPr>
              <a:t> </a:t>
            </a:r>
            <a:endParaRPr lang="en-US" dirty="0"/>
          </a:p>
        </p:txBody>
      </p:sp>
      <p:sp>
        <p:nvSpPr>
          <p:cNvPr id="4" name="Ορθογώνιο 3"/>
          <p:cNvSpPr/>
          <p:nvPr/>
        </p:nvSpPr>
        <p:spPr>
          <a:xfrm>
            <a:off x="6516216" y="6084895"/>
            <a:ext cx="2307170" cy="307777"/>
          </a:xfrm>
          <a:prstGeom prst="rect">
            <a:avLst/>
          </a:prstGeom>
        </p:spPr>
        <p:txBody>
          <a:bodyPr wrap="none">
            <a:spAutoFit/>
          </a:bodyPr>
          <a:lstStyle/>
          <a:p>
            <a:r>
              <a:rPr lang="en-US" sz="1400" dirty="0">
                <a:latin typeface="+mn-lt"/>
                <a:hlinkClick r:id="rId4"/>
              </a:rPr>
              <a:t>http://el.wikipedia.org/wiki/</a:t>
            </a:r>
            <a:r>
              <a:rPr lang="el-GR" sz="1400" dirty="0">
                <a:latin typeface="+mn-lt"/>
              </a:rPr>
              <a:t> </a:t>
            </a:r>
            <a:endParaRPr lang="en-US" sz="1400" dirty="0">
              <a:latin typeface="+mn-lt"/>
            </a:endParaRPr>
          </a:p>
        </p:txBody>
      </p:sp>
    </p:spTree>
    <p:extLst>
      <p:ext uri="{BB962C8B-B14F-4D97-AF65-F5344CB8AC3E}">
        <p14:creationId xmlns:p14="http://schemas.microsoft.com/office/powerpoint/2010/main" val="3101012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Θεωρία συστημάτων</a:t>
            </a:r>
            <a:endParaRPr lang="en-US" dirty="0"/>
          </a:p>
        </p:txBody>
      </p:sp>
      <p:sp>
        <p:nvSpPr>
          <p:cNvPr id="3" name="Content Placeholder 2"/>
          <p:cNvSpPr>
            <a:spLocks noGrp="1"/>
          </p:cNvSpPr>
          <p:nvPr>
            <p:ph idx="1"/>
          </p:nvPr>
        </p:nvSpPr>
        <p:spPr/>
        <p:txBody>
          <a:bodyPr>
            <a:normAutofit fontScale="55000" lnSpcReduction="20000"/>
          </a:bodyPr>
          <a:lstStyle/>
          <a:p>
            <a:r>
              <a:rPr lang="el-GR" sz="4400" dirty="0" smtClean="0"/>
              <a:t>Η θεωρία συστημάτων αντλεί ιδέες και έννοιες από πολλές επιστήμες και τις τοποθετεί σε ένα κοινό </a:t>
            </a:r>
            <a:r>
              <a:rPr lang="el-GR" sz="4400" dirty="0" smtClean="0">
                <a:hlinkClick r:id="rId2" tooltip="Ολισμός (δεν έχει γραφτεί ακόμα)"/>
              </a:rPr>
              <a:t>ολιστικό</a:t>
            </a:r>
            <a:r>
              <a:rPr lang="el-GR" sz="4400" dirty="0" smtClean="0"/>
              <a:t> πλαίσιο με στόχο την ερμηνεία πολύπλοκων συστημάτων. </a:t>
            </a:r>
          </a:p>
          <a:p>
            <a:r>
              <a:rPr lang="el-GR" sz="4400" dirty="0" smtClean="0"/>
              <a:t>Εμφανίστηκε κατά το </a:t>
            </a:r>
            <a:r>
              <a:rPr lang="el-GR" sz="4400" dirty="0" smtClean="0">
                <a:hlinkClick r:id="rId3" tooltip="Μεσοπόλεμος"/>
              </a:rPr>
              <a:t>Μεσοπόλεμο</a:t>
            </a:r>
            <a:r>
              <a:rPr lang="el-GR" sz="4400" dirty="0" smtClean="0"/>
              <a:t> αλλά καθοριστική υπήρξε η έκδοση του βιβλίου </a:t>
            </a:r>
            <a:r>
              <a:rPr lang="el-GR" sz="4400" i="1" dirty="0" smtClean="0"/>
              <a:t>Κυβερνητική, ή έλεγχος και επικοινωνία στα ζώα και στις μηχανές</a:t>
            </a:r>
            <a:r>
              <a:rPr lang="el-GR" sz="4400" dirty="0" smtClean="0"/>
              <a:t> από το </a:t>
            </a:r>
            <a:r>
              <a:rPr lang="el-GR" sz="4400" dirty="0" smtClean="0">
                <a:hlinkClick r:id="rId4" tooltip="Νόρμπερτ Βίνερ"/>
              </a:rPr>
              <a:t>Νόρμπερτ Βίνερ</a:t>
            </a:r>
            <a:r>
              <a:rPr lang="el-GR" sz="4400" dirty="0" smtClean="0"/>
              <a:t> (Norbert Wiener) το </a:t>
            </a:r>
            <a:r>
              <a:rPr lang="el-GR" sz="4400" dirty="0" smtClean="0">
                <a:hlinkClick r:id="rId5" tooltip="1948"/>
              </a:rPr>
              <a:t>1948</a:t>
            </a:r>
            <a:r>
              <a:rPr lang="el-GR" sz="4400" dirty="0" smtClean="0"/>
              <a:t>. </a:t>
            </a:r>
          </a:p>
          <a:p>
            <a:r>
              <a:rPr lang="el-GR" sz="4400" dirty="0" smtClean="0"/>
              <a:t>Η κυβερνητική αποτελεί ένα υποσύνολο της επιστήμης συστημάτων το οποίο αναπτύχθηκε παράλληλα με τη θεωρία συστημάτων αλλά από διαφορετικές βάσεις. </a:t>
            </a:r>
          </a:p>
          <a:p>
            <a:r>
              <a:rPr lang="el-GR" sz="4400" dirty="0" smtClean="0"/>
              <a:t>Η εφαρμογή της ολιστικής συστημικής μεθοδολογίας απέφερε σημαντικά αποτελέσματα σε πολλές επιστήμες και επιστημονικούς κλάδους όπως η </a:t>
            </a:r>
            <a:r>
              <a:rPr lang="el-GR" sz="4400" dirty="0" smtClean="0">
                <a:hlinkClick r:id="rId6" tooltip="Κοινωνιολογία"/>
              </a:rPr>
              <a:t>κοινωνιολογία</a:t>
            </a:r>
            <a:r>
              <a:rPr lang="el-GR" sz="4400" dirty="0" smtClean="0"/>
              <a:t>, η </a:t>
            </a:r>
            <a:r>
              <a:rPr lang="el-GR" sz="4400" dirty="0" smtClean="0">
                <a:hlinkClick r:id="rId7" tooltip="Μοριακή βιολογία"/>
              </a:rPr>
              <a:t>μοριακή βιολογία</a:t>
            </a:r>
            <a:r>
              <a:rPr lang="el-GR" sz="4400" dirty="0" smtClean="0"/>
              <a:t>, η </a:t>
            </a:r>
            <a:r>
              <a:rPr lang="el-GR" sz="4400" dirty="0" smtClean="0">
                <a:hlinkClick r:id="rId8" tooltip="Τεχνητή νοημοσύνη"/>
              </a:rPr>
              <a:t>τεχνητή νοημοσύνη</a:t>
            </a:r>
            <a:r>
              <a:rPr lang="el-GR" sz="4400" dirty="0" smtClean="0"/>
              <a:t>, η </a:t>
            </a:r>
            <a:r>
              <a:rPr lang="el-GR" sz="4400" dirty="0" smtClean="0">
                <a:hlinkClick r:id="rId9" tooltip="Ρομποτική"/>
              </a:rPr>
              <a:t>ρομποτική</a:t>
            </a:r>
            <a:r>
              <a:rPr lang="el-GR" sz="4400" dirty="0" smtClean="0"/>
              <a:t> κλπ.</a:t>
            </a:r>
            <a:endParaRPr lang="el-GR" dirty="0" smtClean="0"/>
          </a:p>
          <a:p>
            <a:pPr lvl="7"/>
            <a:endParaRPr lang="el-GR" dirty="0" smtClean="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10"/>
              </a:rPr>
              <a:t>http://el.wikipedia.org/wiki/</a:t>
            </a:r>
            <a:endParaRPr lang="el-GR" sz="1400" dirty="0">
              <a:latin typeface="+mn-lt"/>
            </a:endParaRPr>
          </a:p>
        </p:txBody>
      </p:sp>
    </p:spTree>
    <p:extLst>
      <p:ext uri="{BB962C8B-B14F-4D97-AF65-F5344CB8AC3E}">
        <p14:creationId xmlns:p14="http://schemas.microsoft.com/office/powerpoint/2010/main" val="11164589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Σύστημα</a:t>
            </a:r>
            <a:endParaRPr lang="en-US" dirty="0"/>
          </a:p>
        </p:txBody>
      </p:sp>
      <p:sp>
        <p:nvSpPr>
          <p:cNvPr id="3" name="Content Placeholder 2"/>
          <p:cNvSpPr>
            <a:spLocks noGrp="1"/>
          </p:cNvSpPr>
          <p:nvPr>
            <p:ph idx="1"/>
          </p:nvPr>
        </p:nvSpPr>
        <p:spPr/>
        <p:txBody>
          <a:bodyPr>
            <a:normAutofit fontScale="85000" lnSpcReduction="20000"/>
          </a:bodyPr>
          <a:lstStyle/>
          <a:p>
            <a:r>
              <a:rPr lang="el-GR" b="1" dirty="0" smtClean="0">
                <a:hlinkClick r:id="rId2" tooltip="Σύστημα"/>
              </a:rPr>
              <a:t>Σύστημα</a:t>
            </a:r>
            <a:r>
              <a:rPr lang="el-GR" dirty="0" smtClean="0"/>
              <a:t> είναι μία σύνθετη </a:t>
            </a:r>
            <a:r>
              <a:rPr lang="el-GR" dirty="0" smtClean="0">
                <a:hlinkClick r:id="rId3" tooltip="Πληροφορία"/>
              </a:rPr>
              <a:t>πληροφοριακή</a:t>
            </a:r>
            <a:r>
              <a:rPr lang="el-GR" dirty="0" smtClean="0"/>
              <a:t> δομή, με αυτό το πληροφοριακό περιεχόμενο δυνητικά να εκφράζεται </a:t>
            </a:r>
            <a:r>
              <a:rPr lang="el-GR" dirty="0" smtClean="0">
                <a:hlinkClick r:id="rId4" tooltip="Ύλη"/>
              </a:rPr>
              <a:t>υλικά</a:t>
            </a:r>
            <a:r>
              <a:rPr lang="el-GR" dirty="0" smtClean="0"/>
              <a:t> και </a:t>
            </a:r>
            <a:r>
              <a:rPr lang="el-GR" dirty="0" smtClean="0">
                <a:hlinkClick r:id="rId5" tooltip="Χώρος"/>
              </a:rPr>
              <a:t>χωρικά</a:t>
            </a:r>
            <a:r>
              <a:rPr lang="el-GR" dirty="0" smtClean="0"/>
              <a:t>, </a:t>
            </a:r>
          </a:p>
          <a:p>
            <a:pPr lvl="1"/>
            <a:r>
              <a:rPr lang="el-GR" dirty="0" smtClean="0"/>
              <a:t>αποτελούμενη από πολλαπλά δομικά μέρη τα οποία είναι αυτόνομα, με ατομική ταυτότητα και συμπεριφορές, αλλά αλληλεπιδρούν στενά μεταξύ τους. </a:t>
            </a:r>
          </a:p>
          <a:p>
            <a:r>
              <a:rPr lang="el-GR" dirty="0" smtClean="0"/>
              <a:t>Ο πιο απλός ορισμός του συστήματος, είναι ένα δίκτυο από αλληλεπιδρούσες μεταβλητές. </a:t>
            </a:r>
          </a:p>
          <a:p>
            <a:pPr lvl="1"/>
            <a:r>
              <a:rPr lang="el-GR" dirty="0" smtClean="0"/>
              <a:t>Αυτό σημαίνει ότι κάθε αλλαγή σε οποιονδήποτε κόμβο του συστήματος θα προκαλέσει αλλαγές και στους άλλους κόμβους - οι οποίες όμως δεν είναι απαραίτητο ότι είναι προβλέψιμες. </a:t>
            </a:r>
          </a:p>
          <a:p>
            <a:pPr lvl="5"/>
            <a:r>
              <a:rPr lang="en-US" dirty="0">
                <a:hlinkClick r:id="rId6"/>
              </a:rPr>
              <a:t>http://el.wikipedia.org/wiki/</a:t>
            </a:r>
            <a:endParaRPr lang="el-GR" dirty="0"/>
          </a:p>
          <a:p>
            <a:pPr lvl="6"/>
            <a:r>
              <a:rPr lang="el-GR" dirty="0"/>
              <a:t>Σχολιασμός- κριτική</a:t>
            </a:r>
          </a:p>
          <a:p>
            <a:pPr marL="2743200" lvl="6" indent="0">
              <a:buNone/>
            </a:pPr>
            <a:endParaRPr lang="en-US" dirty="0"/>
          </a:p>
        </p:txBody>
      </p:sp>
    </p:spTree>
    <p:extLst>
      <p:ext uri="{BB962C8B-B14F-4D97-AF65-F5344CB8AC3E}">
        <p14:creationId xmlns:p14="http://schemas.microsoft.com/office/powerpoint/2010/main" val="384436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
            </a:r>
            <a:br>
              <a:rPr lang="en-US" dirty="0" smtClean="0"/>
            </a:br>
            <a:r>
              <a:rPr lang="el-GR" dirty="0" smtClean="0"/>
              <a:t>Μέρος 1</a:t>
            </a:r>
            <a:r>
              <a:rPr lang="el-GR" baseline="30000" dirty="0" smtClean="0"/>
              <a:t>ο</a:t>
            </a:r>
            <a:r>
              <a:rPr lang="el-GR" dirty="0" smtClean="0"/>
              <a:t> : Θεωρία συστημάτων</a:t>
            </a:r>
            <a:r>
              <a:rPr lang="en-US" sz="3200" dirty="0" smtClean="0"/>
              <a:t/>
            </a:r>
            <a:br>
              <a:rPr lang="en-US" sz="3200" dirty="0" smtClean="0"/>
            </a:br>
            <a:endParaRPr lang="en-US" dirty="0"/>
          </a:p>
        </p:txBody>
      </p:sp>
      <p:sp>
        <p:nvSpPr>
          <p:cNvPr id="6" name="Slide Number Placeholder 5"/>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1</a:t>
            </a:fld>
            <a:endParaRPr lang="en-US" dirty="0"/>
          </a:p>
        </p:txBody>
      </p:sp>
      <p:sp>
        <p:nvSpPr>
          <p:cNvPr id="2" name="Θέση περιεχομένου 1"/>
          <p:cNvSpPr>
            <a:spLocks noGrp="1"/>
          </p:cNvSpPr>
          <p:nvPr>
            <p:ph idx="1"/>
          </p:nvPr>
        </p:nvSpPr>
        <p:spPr/>
        <p:txBody>
          <a:bodyPr>
            <a:normAutofit fontScale="92500" lnSpcReduction="20000"/>
          </a:bodyPr>
          <a:lstStyle/>
          <a:p>
            <a:r>
              <a:rPr lang="el-GR" b="1" dirty="0"/>
              <a:t>ΚΕΦΑΛΑΙΟ 1 : Σύστημα, </a:t>
            </a:r>
            <a:r>
              <a:rPr lang="en-US" b="1" dirty="0"/>
              <a:t>B</a:t>
            </a:r>
            <a:r>
              <a:rPr lang="el-GR" b="1" dirty="0"/>
              <a:t>ασικές Αρχές, Ορισμοί</a:t>
            </a:r>
            <a:endParaRPr lang="en-US" sz="2800" dirty="0"/>
          </a:p>
          <a:p>
            <a:pPr lvl="1"/>
            <a:r>
              <a:rPr lang="el-GR" dirty="0"/>
              <a:t>Σύστημα : Βασικές έννοιες, αρχές, ορισμοί. Τα μέρη ενός συστήματος. </a:t>
            </a:r>
            <a:endParaRPr lang="en-US" sz="2400" dirty="0"/>
          </a:p>
          <a:p>
            <a:pPr lvl="1"/>
            <a:r>
              <a:rPr lang="el-GR" dirty="0"/>
              <a:t>Η συστημική θεωρία και η καρτεσιανή προσέγγιση. Συστήματα διαφόρων «ειδών» και συστήματα διαφορετικών «επιπέδων». Το τέλειο σύστημα.</a:t>
            </a:r>
            <a:endParaRPr lang="en-US" sz="2400" dirty="0"/>
          </a:p>
          <a:p>
            <a:pPr lvl="1"/>
            <a:r>
              <a:rPr lang="el-GR" dirty="0"/>
              <a:t>Πληροφορία – Διαδικασία – Απόφαση. Συστήματα παραγωγής – Συστήματα πληροφοριών (ΣΠ) – Συστήματα αποφάσεων. Η σχέση ΣΠ και Βάσεων Δεδομένων (ΒΔ). </a:t>
            </a:r>
            <a:endParaRPr lang="en-US" sz="2400" dirty="0"/>
          </a:p>
          <a:p>
            <a:pPr lvl="1"/>
            <a:r>
              <a:rPr lang="el-GR" dirty="0"/>
              <a:t>Η έννοια του συστήματος για τον Τοπογράφο μηχανικό και το επάγγελμά του. </a:t>
            </a:r>
            <a:endParaRPr lang="en-US" sz="2400" dirty="0"/>
          </a:p>
          <a:p>
            <a:pPr lvl="1"/>
            <a:r>
              <a:rPr lang="el-GR" dirty="0"/>
              <a:t>Κύκλος ζωής και κύκλος ανάπτυξης ενός συστήματος. </a:t>
            </a:r>
            <a:endParaRPr lang="en-US" sz="2400" dirty="0"/>
          </a:p>
          <a:p>
            <a:endParaRPr lang="el-GR" dirty="0"/>
          </a:p>
        </p:txBody>
      </p:sp>
    </p:spTree>
    <p:extLst>
      <p:ext uri="{BB962C8B-B14F-4D97-AF65-F5344CB8AC3E}">
        <p14:creationId xmlns:p14="http://schemas.microsoft.com/office/powerpoint/2010/main" val="31445042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Υποσύστημα</a:t>
            </a:r>
            <a:endParaRPr lang="en-US" dirty="0"/>
          </a:p>
        </p:txBody>
      </p:sp>
      <p:sp>
        <p:nvSpPr>
          <p:cNvPr id="3" name="Content Placeholder 2"/>
          <p:cNvSpPr>
            <a:spLocks noGrp="1"/>
          </p:cNvSpPr>
          <p:nvPr>
            <p:ph idx="1"/>
          </p:nvPr>
        </p:nvSpPr>
        <p:spPr/>
        <p:txBody>
          <a:bodyPr>
            <a:normAutofit fontScale="77500" lnSpcReduction="20000"/>
          </a:bodyPr>
          <a:lstStyle/>
          <a:p>
            <a:r>
              <a:rPr lang="el-GR" dirty="0" smtClean="0"/>
              <a:t>Επίσης το σύστημα ως σύνολο, μέσω των μερών του, μπορεί να αλληλεπιδρά με το περιβάλλον του. </a:t>
            </a:r>
          </a:p>
          <a:p>
            <a:pPr lvl="1"/>
            <a:r>
              <a:rPr lang="el-GR" dirty="0" smtClean="0"/>
              <a:t>Κατά την </a:t>
            </a:r>
            <a:r>
              <a:rPr lang="el-GR" dirty="0" smtClean="0">
                <a:hlinkClick r:id="rId2" tooltip="Αλληλεπίδραση"/>
              </a:rPr>
              <a:t>αλληλεπίδραση</a:t>
            </a:r>
            <a:r>
              <a:rPr lang="el-GR" dirty="0" smtClean="0"/>
              <a:t> αυτή είναι ικανό να δέχεται δευτερεύον πληροφοριακό περιεχόμενο ως </a:t>
            </a:r>
            <a:r>
              <a:rPr lang="el-GR" dirty="0" smtClean="0">
                <a:hlinkClick r:id="rId3" tooltip="Είσοδος (δεν έχει γραφτεί ακόμα)"/>
              </a:rPr>
              <a:t>είσοδο</a:t>
            </a:r>
            <a:r>
              <a:rPr lang="el-GR" dirty="0" smtClean="0"/>
              <a:t> (input), να το επεξεργάζεται και να αποβάλλει το πληροφοριακό αποτέλεσμα της επεξεργασίας ξανά στο περιβάλλον ως </a:t>
            </a:r>
            <a:r>
              <a:rPr lang="el-GR" dirty="0" smtClean="0">
                <a:hlinkClick r:id="rId4" tooltip="Έξοδος"/>
              </a:rPr>
              <a:t>έξοδο</a:t>
            </a:r>
            <a:r>
              <a:rPr lang="el-GR" dirty="0" smtClean="0"/>
              <a:t> (output). </a:t>
            </a:r>
          </a:p>
          <a:p>
            <a:r>
              <a:rPr lang="el-GR" dirty="0" smtClean="0"/>
              <a:t>Η διαδικασία αυτή δύναται να συμβαίνει συνεχώς ή σε τακτά χρονικά διαστήματα. </a:t>
            </a:r>
          </a:p>
          <a:p>
            <a:pPr lvl="1"/>
            <a:r>
              <a:rPr lang="el-GR" dirty="0" smtClean="0"/>
              <a:t>Ένα σύστημα μπορεί να περιέχει ως δομικούς λίθους </a:t>
            </a:r>
            <a:r>
              <a:rPr lang="el-GR" b="1" dirty="0" smtClean="0"/>
              <a:t>υποσυστήματα</a:t>
            </a:r>
            <a:r>
              <a:rPr lang="el-GR" dirty="0" smtClean="0"/>
              <a:t>, δηλαδή χαμηλότερης περιπλοκότητας συστήματα τα οποία λειτουργούν αυτόνομα αλλά ταυτόχρονα αλληλεπιδρούν μεταξύ τους δίνοντας ως αποτέλεσμα το αρχικό, υψηλότερης δομικής περιπλοκότητας σύστημα.</a:t>
            </a:r>
          </a:p>
          <a:p>
            <a:pPr lvl="5"/>
            <a:r>
              <a:rPr lang="en-US" dirty="0">
                <a:hlinkClick r:id="rId5"/>
              </a:rPr>
              <a:t>http://el.wikipedia.org/wiki/</a:t>
            </a:r>
            <a:endParaRPr lang="el-GR" dirty="0"/>
          </a:p>
          <a:p>
            <a:pPr lvl="6"/>
            <a:r>
              <a:rPr lang="el-GR" dirty="0"/>
              <a:t>Σχολιασμός- κριτική</a:t>
            </a:r>
          </a:p>
          <a:p>
            <a:pPr lvl="5">
              <a:buNone/>
            </a:pPr>
            <a:endParaRPr lang="en-US" dirty="0"/>
          </a:p>
        </p:txBody>
      </p:sp>
    </p:spTree>
    <p:extLst>
      <p:ext uri="{BB962C8B-B14F-4D97-AF65-F5344CB8AC3E}">
        <p14:creationId xmlns:p14="http://schemas.microsoft.com/office/powerpoint/2010/main" val="2400652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ΣΥΣΤΗΜΑ … που θα μας απασχολήσει</a:t>
            </a:r>
            <a:endParaRPr lang="en-US" dirty="0"/>
          </a:p>
        </p:txBody>
      </p:sp>
      <p:sp>
        <p:nvSpPr>
          <p:cNvPr id="5" name="Θέση περιεχομένου 4"/>
          <p:cNvSpPr>
            <a:spLocks noGrp="1"/>
          </p:cNvSpPr>
          <p:nvPr>
            <p:ph idx="1"/>
          </p:nvPr>
        </p:nvSpPr>
        <p:spPr/>
        <p:txBody>
          <a:bodyPr>
            <a:normAutofit fontScale="77500" lnSpcReduction="20000"/>
          </a:bodyPr>
          <a:lstStyle/>
          <a:p>
            <a:r>
              <a:rPr lang="el-GR" dirty="0"/>
              <a:t>ΣΥΣΤΗΜΑΤΑ ΚΑΙ «ΟΡΓΑΝΩΣΗ»</a:t>
            </a:r>
          </a:p>
          <a:p>
            <a:endParaRPr lang="el-GR" dirty="0"/>
          </a:p>
          <a:p>
            <a:pPr marL="0" indent="0">
              <a:buNone/>
            </a:pPr>
            <a:r>
              <a:rPr lang="el-GR" dirty="0" smtClean="0"/>
              <a:t>Οργάνωση</a:t>
            </a:r>
            <a:r>
              <a:rPr lang="el-GR" dirty="0"/>
              <a:t>: </a:t>
            </a:r>
          </a:p>
          <a:p>
            <a:r>
              <a:rPr lang="el-GR" b="1" dirty="0"/>
              <a:t>Η Οργάνωση</a:t>
            </a:r>
          </a:p>
          <a:p>
            <a:r>
              <a:rPr lang="el-GR" dirty="0"/>
              <a:t>Είναι ο συνδυασμός των δομών (θέσεων εργασίας, τμημάτων, σχέσεων εξουσίας, ιεραρχικών επιπέδων), των διαδικασιών και των κανόνων λειτουργίας, ώστε να εξασφαλίζεται η αποτελεσματικότητα στην επιχείρηση (ή στον οργανισμό). Με τη λειτουργία αυτή γίνεται σαφές ποιος είναι υπεύθυνος για την εφαρμογή μιας δράσης, τη λήψη μιας απόφασης, τα είδη διαδικασιών και κανόνων, σύμφωνα με τα οποία επιλύονται τα προβλήματα σε έναν οργανισμό, όπως η επιχείρηση, το σχολείο κτλ. </a:t>
            </a:r>
          </a:p>
          <a:p>
            <a:endParaRPr lang="el-GR"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20</a:t>
            </a:fld>
            <a:endParaRPr lang="en-US" dirty="0"/>
          </a:p>
        </p:txBody>
      </p:sp>
    </p:spTree>
    <p:extLst>
      <p:ext uri="{BB962C8B-B14F-4D97-AF65-F5344CB8AC3E}">
        <p14:creationId xmlns:p14="http://schemas.microsoft.com/office/powerpoint/2010/main" val="2725048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σαν διαδικασία…</a:t>
            </a:r>
            <a:endParaRPr lang="en-US" dirty="0"/>
          </a:p>
        </p:txBody>
      </p:sp>
      <p:sp>
        <p:nvSpPr>
          <p:cNvPr id="3" name="Content Placeholder 2"/>
          <p:cNvSpPr>
            <a:spLocks noGrp="1"/>
          </p:cNvSpPr>
          <p:nvPr>
            <p:ph idx="1"/>
          </p:nvPr>
        </p:nvSpPr>
        <p:spPr>
          <a:xfrm>
            <a:off x="457200" y="1412776"/>
            <a:ext cx="8229600" cy="4320480"/>
          </a:xfrm>
        </p:spPr>
        <p:txBody>
          <a:bodyPr>
            <a:noAutofit/>
          </a:bodyPr>
          <a:lstStyle/>
          <a:p>
            <a:r>
              <a:rPr lang="el-GR" sz="2400" dirty="0"/>
              <a:t>Επομένως, </a:t>
            </a:r>
            <a:r>
              <a:rPr lang="el-GR" sz="2400" b="1" dirty="0"/>
              <a:t>η οργάνωση </a:t>
            </a:r>
            <a:r>
              <a:rPr lang="el-GR" sz="2400" dirty="0"/>
              <a:t>είναι η διαδικασία με την οποία το σύνολο των εργασιών που απαιτούνται για την επίτευξη των στόχων της επιχείρησης ταξινομείται </a:t>
            </a:r>
          </a:p>
          <a:p>
            <a:pPr lvl="1"/>
            <a:r>
              <a:rPr lang="el-GR" sz="2400" dirty="0"/>
              <a:t>σε επιμέρους καθήκοντα, </a:t>
            </a:r>
          </a:p>
          <a:p>
            <a:pPr lvl="1"/>
            <a:r>
              <a:rPr lang="el-GR" sz="2400" dirty="0"/>
              <a:t>κατανέμεται στα κατάλληλα στελέχη, στα οποία αναθέτονται παράλληλα οι σχετικές ευθύνες </a:t>
            </a:r>
          </a:p>
          <a:p>
            <a:pPr lvl="1"/>
            <a:r>
              <a:rPr lang="el-GR" sz="2400" dirty="0"/>
              <a:t>και διαθέτονται οι κατάλληλοι πόροι. </a:t>
            </a:r>
          </a:p>
          <a:p>
            <a:r>
              <a:rPr lang="el-GR" sz="2400" dirty="0"/>
              <a:t>Η λειτουργία αυτή καθιστά αναγκαία την ύπαρξη ενός "οργανισμού" με συγκεκριμένη δομή και λειτουργική διάρθρωση</a:t>
            </a:r>
          </a:p>
          <a:p>
            <a:endParaRPr lang="en-US" dirty="0"/>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40482093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t>1/10</a:t>
            </a:r>
            <a:endParaRPr lang="en-US" sz="3600" b="0" dirty="0"/>
          </a:p>
        </p:txBody>
      </p:sp>
      <p:sp>
        <p:nvSpPr>
          <p:cNvPr id="3" name="Content Placeholder 2"/>
          <p:cNvSpPr>
            <a:spLocks noGrp="1"/>
          </p:cNvSpPr>
          <p:nvPr>
            <p:ph idx="1"/>
          </p:nvPr>
        </p:nvSpPr>
        <p:spPr>
          <a:xfrm>
            <a:off x="457200" y="1412776"/>
            <a:ext cx="8229600" cy="3960440"/>
          </a:xfrm>
        </p:spPr>
        <p:txBody>
          <a:bodyPr>
            <a:noAutofit/>
          </a:bodyPr>
          <a:lstStyle/>
          <a:p>
            <a:r>
              <a:rPr lang="el-GR" sz="2200" dirty="0"/>
              <a:t>Η επιχείρηση αποτελεί μία μορφή τέτοιου οργανισμού που ασχολείται με παραγωγικές δραστηριότητες με σκοπό την επίτευξη κέρδους. Επομένως, η οργάνωση εκφράζεται συνήθως με:</a:t>
            </a:r>
          </a:p>
          <a:p>
            <a:r>
              <a:rPr lang="el-GR" sz="2200" dirty="0"/>
              <a:t>α. Οργανόγραμμα, το οποίο παρουσιάζει την οργανωτική διάρθρωση, δηλ. μια σχηματική απεικόνιση σε διάγραμμα διευθύνσεων, τμημάτων κτλ. που υπάρχουν σε μια επιχείρηση.</a:t>
            </a:r>
          </a:p>
          <a:p>
            <a:r>
              <a:rPr lang="el-GR" sz="2200" dirty="0"/>
              <a:t>β. Καταμερισμό των εργασιών.</a:t>
            </a:r>
          </a:p>
          <a:p>
            <a:r>
              <a:rPr lang="el-GR" sz="2200" dirty="0"/>
              <a:t>γ. Εκχώρηση εξουσίας σε χαμηλότερα κλιμάκια διοίκησης,</a:t>
            </a:r>
          </a:p>
          <a:p>
            <a:r>
              <a:rPr lang="el-GR" sz="2200" dirty="0"/>
              <a:t>δ. Τμηματοποίηση των λειτουργιών ή με άλλη μορφή τμηματοποίησης</a:t>
            </a:r>
            <a:r>
              <a:rPr lang="el-GR" sz="2200" dirty="0" smtClean="0"/>
              <a:t>.</a:t>
            </a:r>
            <a:endParaRPr lang="el-GR" sz="2200" dirty="0"/>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32616862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solidFill>
                  <a:prstClr val="black"/>
                </a:solidFill>
              </a:rPr>
              <a:t>2/10</a:t>
            </a:r>
            <a:endParaRPr lang="en-US" dirty="0"/>
          </a:p>
        </p:txBody>
      </p:sp>
      <p:sp>
        <p:nvSpPr>
          <p:cNvPr id="3" name="Content Placeholder 2"/>
          <p:cNvSpPr>
            <a:spLocks noGrp="1"/>
          </p:cNvSpPr>
          <p:nvPr>
            <p:ph idx="1"/>
          </p:nvPr>
        </p:nvSpPr>
        <p:spPr>
          <a:xfrm>
            <a:off x="457200" y="1412776"/>
            <a:ext cx="8229600" cy="4248472"/>
          </a:xfrm>
        </p:spPr>
        <p:txBody>
          <a:bodyPr>
            <a:normAutofit fontScale="85000" lnSpcReduction="10000"/>
          </a:bodyPr>
          <a:lstStyle/>
          <a:p>
            <a:r>
              <a:rPr lang="el-GR" dirty="0" smtClean="0"/>
              <a:t>Η έννοια της Οργάνωσης</a:t>
            </a:r>
          </a:p>
          <a:p>
            <a:r>
              <a:rPr lang="el-GR" dirty="0" smtClean="0"/>
              <a:t>Ο όρος "οργάνωση" χρησιμοποιείται στην ελληνική γλώσσα για να περιγράψει ένα χαρακτηριστικό ή μια ιδιότητα που διακρίνει ή διαθέτει ένας οργανισμός (π.χ. σχολείο, νοσοκομείο, κόμμα), μια επιχείρηση, μια ομάδα ατόμων ή μια ανθρώπινη δραστηριότητα. Για παράδειγμα, είναι συνήθεις οι εκφράσεις "αυτό το σχολείο έχει καλή οργάνωση", "το Υπουργείο δεν έχει οργάνωση", "η εκδρομή πρέπει να οργανωθεί σωστά", "η εξυπηρέτηση σ' αυτό το εστιατόριο είναι κακή, γιατί δεν υπάρχει καμία οργάνωση".</a:t>
            </a:r>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8721999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Δύο έννοιες του όρου</a:t>
            </a:r>
            <a:endParaRPr lang="en-US" dirty="0"/>
          </a:p>
        </p:txBody>
      </p:sp>
      <p:sp>
        <p:nvSpPr>
          <p:cNvPr id="3" name="Content Placeholder 2"/>
          <p:cNvSpPr>
            <a:spLocks noGrp="1"/>
          </p:cNvSpPr>
          <p:nvPr>
            <p:ph idx="1"/>
          </p:nvPr>
        </p:nvSpPr>
        <p:spPr/>
        <p:txBody>
          <a:bodyPr>
            <a:normAutofit/>
          </a:bodyPr>
          <a:lstStyle/>
          <a:p>
            <a:r>
              <a:rPr lang="el-GR" dirty="0"/>
              <a:t>Στη Διοικητική Επιστήμη, όπως και σε άλλες σχετικές επιστήμες (π.χ. Κοινωνιολογία, Πολιτικές Επιστήμες,…), ο όρος "οργάνωση" χρησιμοποιείται με δύο έννοιες: </a:t>
            </a:r>
          </a:p>
          <a:p>
            <a:pPr lvl="1"/>
            <a:r>
              <a:rPr lang="el-GR" dirty="0"/>
              <a:t>Η πρώτη, εκφράζει ότι και το ουσιαστικό του ρήματος οργανώνω (οργανώνεσθε) και </a:t>
            </a:r>
          </a:p>
          <a:p>
            <a:pPr lvl="1"/>
            <a:r>
              <a:rPr lang="el-GR" dirty="0"/>
              <a:t>η δεύτερη, τις ενώσεις ή τους σχηματισμούς που δημιουργούν οι άνθρωποι, προκειμένου να αναπτύξουν δραστηριότητες και να ικανοποιήσουν ατομικές και συλλογικές ανάγκες.</a:t>
            </a:r>
          </a:p>
          <a:p>
            <a:endParaRPr lang="en-US" dirty="0"/>
          </a:p>
        </p:txBody>
      </p:sp>
    </p:spTree>
    <p:extLst>
      <p:ext uri="{BB962C8B-B14F-4D97-AF65-F5344CB8AC3E}">
        <p14:creationId xmlns:p14="http://schemas.microsoft.com/office/powerpoint/2010/main" val="14075199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solidFill>
                  <a:prstClr val="black"/>
                </a:solidFill>
              </a:rPr>
              <a:t>3/10</a:t>
            </a: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Σύμφωνα με την πρώτη έννοια, η </a:t>
            </a:r>
            <a:r>
              <a:rPr lang="el-GR" b="1" dirty="0" smtClean="0"/>
              <a:t>"οργάνωση"</a:t>
            </a:r>
            <a:r>
              <a:rPr lang="el-GR" dirty="0" smtClean="0"/>
              <a:t> σε γενικές γραμμές εκφράζει: </a:t>
            </a:r>
          </a:p>
          <a:p>
            <a:r>
              <a:rPr lang="el-GR" b="1" dirty="0" smtClean="0"/>
              <a:t>α. Τις σχέσεις</a:t>
            </a:r>
            <a:r>
              <a:rPr lang="el-GR" dirty="0" smtClean="0"/>
              <a:t> που υπάρχουν μεταξύ των μερών, οι οποίες μετατρέπουν το άθροισμά τους σε ολότητα. </a:t>
            </a:r>
          </a:p>
          <a:p>
            <a:pPr lvl="1"/>
            <a:r>
              <a:rPr lang="el-GR" dirty="0" smtClean="0"/>
              <a:t>Για παράδειγμα, ένας βιολογικός οργανισμός αποτελείται από μέρη, τα οποία όμως συνδέονται οργανικά μεταξύ τους, ώστε να αποτελούν μια ολότητα. </a:t>
            </a:r>
          </a:p>
          <a:p>
            <a:pPr lvl="1"/>
            <a:r>
              <a:rPr lang="el-GR" dirty="0" smtClean="0"/>
              <a:t>Ένα αυτοκίνητο είναι επίσης μια ολότητα, η οποία αποτελείται από μέρη, τα οποία όμως συνδέονται μεταξύ τους με φυσικές, λειτουργικές ή χρονικές σχέσεις. </a:t>
            </a:r>
          </a:p>
        </p:txBody>
      </p:sp>
    </p:spTree>
    <p:extLst>
      <p:ext uri="{BB962C8B-B14F-4D97-AF65-F5344CB8AC3E}">
        <p14:creationId xmlns:p14="http://schemas.microsoft.com/office/powerpoint/2010/main" val="39835552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solidFill>
                  <a:prstClr val="black"/>
                </a:solidFill>
              </a:rPr>
              <a:t>4/10</a:t>
            </a:r>
            <a:endParaRPr lang="en-US" dirty="0"/>
          </a:p>
        </p:txBody>
      </p:sp>
      <p:sp>
        <p:nvSpPr>
          <p:cNvPr id="3" name="Content Placeholder 2"/>
          <p:cNvSpPr>
            <a:spLocks noGrp="1"/>
          </p:cNvSpPr>
          <p:nvPr>
            <p:ph idx="1"/>
          </p:nvPr>
        </p:nvSpPr>
        <p:spPr/>
        <p:txBody>
          <a:bodyPr>
            <a:normAutofit lnSpcReduction="10000"/>
          </a:bodyPr>
          <a:lstStyle/>
          <a:p>
            <a:pPr marL="457200" lvl="1" indent="0">
              <a:buNone/>
            </a:pPr>
            <a:r>
              <a:rPr lang="el-GR" dirty="0" smtClean="0"/>
              <a:t>(συνέχεια)</a:t>
            </a:r>
          </a:p>
          <a:p>
            <a:pPr lvl="1"/>
            <a:r>
              <a:rPr lang="el-GR" dirty="0" smtClean="0"/>
              <a:t>Μια εκδρομή αποτελεί μια ολοκληρωμένη ανθρώπινη δραστηριότητα, η οποία αποτελείται από επιμέρους ενέργειες ή δράσεις, μεταξύ των οποίων υπάρχουν συγκεκριμένες σχέσεις. </a:t>
            </a:r>
          </a:p>
          <a:p>
            <a:pPr lvl="1"/>
            <a:r>
              <a:rPr lang="el-GR" dirty="0" smtClean="0"/>
              <a:t>Τέλος, ένα σπίτι αποτελείται από ένα άθροισμα μερών (πάτωμα, οροφή, τοίχους, δωμάτια, πόρτες κτλ.), τα οποία συνδέονται μεταξύ τους με συγκεκριμένες σχέσεις οι οποίες αποτελούν τη διάρθρωση ή τη δομή του και εξασφαλίζουν τη λειτουργικότητά του. </a:t>
            </a:r>
          </a:p>
        </p:txBody>
      </p:sp>
    </p:spTree>
    <p:extLst>
      <p:ext uri="{BB962C8B-B14F-4D97-AF65-F5344CB8AC3E}">
        <p14:creationId xmlns:p14="http://schemas.microsoft.com/office/powerpoint/2010/main" val="31145646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solidFill>
                  <a:prstClr val="black"/>
                </a:solidFill>
              </a:rPr>
              <a:t>5/10</a:t>
            </a:r>
            <a:endParaRPr lang="en-US" dirty="0"/>
          </a:p>
        </p:txBody>
      </p:sp>
      <p:sp>
        <p:nvSpPr>
          <p:cNvPr id="3" name="Content Placeholder 2"/>
          <p:cNvSpPr>
            <a:spLocks noGrp="1"/>
          </p:cNvSpPr>
          <p:nvPr>
            <p:ph idx="1"/>
          </p:nvPr>
        </p:nvSpPr>
        <p:spPr>
          <a:xfrm>
            <a:off x="457200" y="1412776"/>
            <a:ext cx="8229600" cy="4392488"/>
          </a:xfrm>
        </p:spPr>
        <p:txBody>
          <a:bodyPr>
            <a:noAutofit/>
          </a:bodyPr>
          <a:lstStyle/>
          <a:p>
            <a:r>
              <a:rPr lang="el-GR" sz="2400" b="1" dirty="0" smtClean="0"/>
              <a:t>β.</a:t>
            </a:r>
            <a:r>
              <a:rPr lang="el-GR" sz="2400" dirty="0" smtClean="0"/>
              <a:t> Την</a:t>
            </a:r>
            <a:r>
              <a:rPr lang="el-GR" sz="2400" b="1" dirty="0" smtClean="0"/>
              <a:t> αλληλουχία</a:t>
            </a:r>
            <a:r>
              <a:rPr lang="el-GR" sz="2400" dirty="0" smtClean="0"/>
              <a:t> ή τη </a:t>
            </a:r>
            <a:r>
              <a:rPr lang="el-GR" sz="2400" b="1" dirty="0" smtClean="0"/>
              <a:t>διαδοχή</a:t>
            </a:r>
            <a:r>
              <a:rPr lang="el-GR" sz="2400" dirty="0" smtClean="0"/>
              <a:t> των ενεργειών και λειτουργιών, καθώς και </a:t>
            </a:r>
            <a:r>
              <a:rPr lang="el-GR" sz="2400" b="1" dirty="0" smtClean="0"/>
              <a:t>τον τρόπο εκτέλεσης </a:t>
            </a:r>
            <a:r>
              <a:rPr lang="el-GR" sz="2400" dirty="0" smtClean="0"/>
              <a:t>αυτών, προκειμένου να πραγματοποιηθεί μια ανθρώπινη δραστηριότητα. </a:t>
            </a:r>
          </a:p>
          <a:p>
            <a:r>
              <a:rPr lang="el-GR" sz="2400" dirty="0" smtClean="0"/>
              <a:t>Πρόκειται, δηλαδή, για τις διαδικασίες που ακολουθούνται, προκειμένου να υλοποιηθούν εργασίες ή δραστηριότητες από άτομα ή ομάδες. </a:t>
            </a:r>
          </a:p>
          <a:p>
            <a:r>
              <a:rPr lang="el-GR" sz="2400" dirty="0" smtClean="0"/>
              <a:t>Για παράδειγμα, η εγγραφή ενός μαθητή στο σχολείο γίνεται με συγκεκριμένες - προδιαγεγραμμένες διαδικασίες που πρέπει να ακολουθήσει ο μαθητής και ο υπεύθυνος του σχολείου. </a:t>
            </a:r>
            <a:endParaRPr lang="en-US" sz="2400" dirty="0"/>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42842608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solidFill>
                  <a:prstClr val="black"/>
                </a:solidFill>
              </a:rPr>
              <a:t>6/10</a:t>
            </a:r>
            <a:endParaRPr lang="en-US" dirty="0"/>
          </a:p>
        </p:txBody>
      </p:sp>
      <p:sp>
        <p:nvSpPr>
          <p:cNvPr id="4" name="Θέση περιεχομένου 3"/>
          <p:cNvSpPr>
            <a:spLocks noGrp="1"/>
          </p:cNvSpPr>
          <p:nvPr>
            <p:ph idx="1"/>
          </p:nvPr>
        </p:nvSpPr>
        <p:spPr/>
        <p:txBody>
          <a:bodyPr>
            <a:normAutofit fontScale="77500" lnSpcReduction="20000"/>
          </a:bodyPr>
          <a:lstStyle/>
          <a:p>
            <a:r>
              <a:rPr lang="el-GR" dirty="0"/>
              <a:t>Σύμφωνα με τη δεύτερη έννοια, ως </a:t>
            </a:r>
            <a:r>
              <a:rPr lang="el-GR" b="1" dirty="0"/>
              <a:t>"οργάνωση" </a:t>
            </a:r>
            <a:r>
              <a:rPr lang="el-GR" dirty="0"/>
              <a:t>θα μπορούσε να οριστεί </a:t>
            </a:r>
            <a:r>
              <a:rPr lang="el-GR" b="1" dirty="0"/>
              <a:t>μια διακριτή κοινωνική οντότητα ή ένωση ή σύνολο ανθρώπων, που με συγκεκριμένες σχέσεις, διαδικασίες, συστήματα, μεθόδους και πόρους επιδιώκουν την επίτευξη σκοπών σε "χρονική διάρκεια". </a:t>
            </a:r>
            <a:r>
              <a:rPr lang="el-GR" dirty="0"/>
              <a:t>Σύμφωνα με τον ορισμό αυτόν τα βασικά στοιχεία που συνιστούν την οργάνωση είναι:</a:t>
            </a:r>
          </a:p>
          <a:p>
            <a:endParaRPr lang="el-GR" dirty="0"/>
          </a:p>
          <a:p>
            <a:r>
              <a:rPr lang="el-GR" b="1" dirty="0"/>
              <a:t>Άνθρωποι.</a:t>
            </a:r>
            <a:r>
              <a:rPr lang="el-GR" dirty="0"/>
              <a:t> Η οργάνωση είναι ολότητα αποτελούμενη από ανθρώπους (ή ομάδες ανθρώπων) οι οποίοι αλληλεπιδρούν (αναπτύσσουν σχέσεις) μεταξύ τους και παίζοντας ρόλους αναπτύσσουν δραστηριότητες, οι οποίες οδηγούν στην υλοποίηση έργου ή στην επίτευξη αποτελεσμάτων και την ικανοποίηση ανθρώπινων αναγκών.</a:t>
            </a:r>
          </a:p>
          <a:p>
            <a:endParaRPr lang="el-GR" dirty="0"/>
          </a:p>
        </p:txBody>
      </p:sp>
    </p:spTree>
    <p:extLst>
      <p:ext uri="{BB962C8B-B14F-4D97-AF65-F5344CB8AC3E}">
        <p14:creationId xmlns:p14="http://schemas.microsoft.com/office/powerpoint/2010/main" val="2681970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Σύστημα : Βασικές έννοιες, αρχές, ορισμοί. Τα μέρη ενός συστήματος</a:t>
            </a:r>
            <a:endParaRPr lang="en-US" dirty="0"/>
          </a:p>
        </p:txBody>
      </p:sp>
      <p:sp>
        <p:nvSpPr>
          <p:cNvPr id="3" name="Content Placeholder 2"/>
          <p:cNvSpPr>
            <a:spLocks noGrp="1"/>
          </p:cNvSpPr>
          <p:nvPr>
            <p:ph idx="1"/>
          </p:nvPr>
        </p:nvSpPr>
        <p:spPr/>
        <p:txBody>
          <a:bodyPr/>
          <a:lstStyle/>
          <a:p>
            <a:r>
              <a:rPr lang="el-GR" dirty="0"/>
              <a:t>Βασικές έννοιες, αρχές, ορισμοί.</a:t>
            </a:r>
          </a:p>
          <a:p>
            <a:pPr lvl="1"/>
            <a:r>
              <a:rPr lang="el-GR" dirty="0"/>
              <a:t>Τι είναι σύστημα;</a:t>
            </a:r>
          </a:p>
          <a:p>
            <a:endParaRPr lang="el-GR" dirty="0"/>
          </a:p>
          <a:p>
            <a:pPr lvl="2"/>
            <a:r>
              <a:rPr lang="el-GR" dirty="0"/>
              <a:t>Παραδείγματα χρησιμοποίησης της «λέξης / όρου» </a:t>
            </a:r>
          </a:p>
          <a:p>
            <a:endParaRPr lang="en-US" dirty="0"/>
          </a:p>
        </p:txBody>
      </p:sp>
    </p:spTree>
    <p:extLst>
      <p:ext uri="{BB962C8B-B14F-4D97-AF65-F5344CB8AC3E}">
        <p14:creationId xmlns:p14="http://schemas.microsoft.com/office/powerpoint/2010/main" val="26291725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Οργάνωση </a:t>
            </a:r>
            <a:r>
              <a:rPr lang="el-GR" sz="3600" b="0" dirty="0" smtClean="0">
                <a:solidFill>
                  <a:prstClr val="black"/>
                </a:solidFill>
              </a:rPr>
              <a:t>7/10</a:t>
            </a:r>
            <a:endParaRPr lang="el-GR" dirty="0"/>
          </a:p>
        </p:txBody>
      </p:sp>
      <p:sp>
        <p:nvSpPr>
          <p:cNvPr id="3" name="Content Placeholder 2"/>
          <p:cNvSpPr>
            <a:spLocks noGrp="1"/>
          </p:cNvSpPr>
          <p:nvPr>
            <p:ph idx="1"/>
          </p:nvPr>
        </p:nvSpPr>
        <p:spPr>
          <a:xfrm>
            <a:off x="457200" y="1412776"/>
            <a:ext cx="8229600" cy="3672408"/>
          </a:xfrm>
        </p:spPr>
        <p:txBody>
          <a:bodyPr>
            <a:normAutofit/>
          </a:bodyPr>
          <a:lstStyle/>
          <a:p>
            <a:r>
              <a:rPr lang="el-GR" sz="2400" b="1" dirty="0" smtClean="0"/>
              <a:t>Στόχοι.</a:t>
            </a:r>
            <a:r>
              <a:rPr lang="el-GR" sz="2400" dirty="0" smtClean="0"/>
              <a:t> Η οργάνωση έχει σκοπό-αποστολή και στόχους. </a:t>
            </a:r>
          </a:p>
          <a:p>
            <a:r>
              <a:rPr lang="el-GR" sz="2400" dirty="0" smtClean="0"/>
              <a:t>Δημιουργείται και διατηρείται ακριβώς για την υλοποίηση τους και εκφράζει σε μικρό ή μεγάλο βαθμό τους ατομικούς ή ομαδικούς στόχους ή ανάγκες των ατόμων ή ομάδων που συνθέτουν ή επιδρούν στην οργάνωση. </a:t>
            </a:r>
          </a:p>
          <a:p>
            <a:r>
              <a:rPr lang="el-GR" sz="2400" dirty="0" smtClean="0"/>
              <a:t>Η άμεση ή έμμεση ικανοποίηση των αναγκών του ατόμου μέσω της οργάνωσης αποτελεί το λόγο της εθελοντικής του συμμετοχής σε αυτή. </a:t>
            </a:r>
          </a:p>
        </p:txBody>
      </p:sp>
      <p:sp>
        <p:nvSpPr>
          <p:cNvPr id="5" name="Ορθογώνιο 4"/>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39900789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a:solidFill>
                  <a:prstClr val="black"/>
                </a:solidFill>
              </a:rPr>
              <a:t>8</a:t>
            </a:r>
            <a:r>
              <a:rPr lang="el-GR" sz="3600" b="0" dirty="0" smtClean="0">
                <a:solidFill>
                  <a:prstClr val="black"/>
                </a:solidFill>
              </a:rPr>
              <a:t>/10</a:t>
            </a:r>
            <a:endParaRPr lang="en-US" dirty="0"/>
          </a:p>
        </p:txBody>
      </p:sp>
      <p:sp>
        <p:nvSpPr>
          <p:cNvPr id="4" name="Θέση περιεχομένου 3"/>
          <p:cNvSpPr>
            <a:spLocks noGrp="1"/>
          </p:cNvSpPr>
          <p:nvPr>
            <p:ph idx="1"/>
          </p:nvPr>
        </p:nvSpPr>
        <p:spPr/>
        <p:txBody>
          <a:bodyPr>
            <a:normAutofit fontScale="92500" lnSpcReduction="10000"/>
          </a:bodyPr>
          <a:lstStyle/>
          <a:p>
            <a:r>
              <a:rPr lang="el-GR" b="1" dirty="0"/>
              <a:t>Στόχοι. Διαίρεση εργασίας, δομές, συστήματα, σχέδια. </a:t>
            </a:r>
            <a:r>
              <a:rPr lang="el-GR" dirty="0"/>
              <a:t>Η οργάνωση δεν αποτελεί απλά ένα άθροισμα ατόμων ή λειτουργιών. Υπάρχει συνειδητή διάρθρωση των ρόλων και των σχέσεων τους. </a:t>
            </a:r>
          </a:p>
          <a:p>
            <a:pPr lvl="1"/>
            <a:r>
              <a:rPr lang="el-GR" dirty="0"/>
              <a:t>Το συνολικό έργο της οργάνωσης διαιρείται σε καθήκοντα ή εργασίες, από τα οποία προκύπτουν ρόλοι που τα άτομα-μέλη αναλαμβάνουν να εκτελέσουν ή να παίξουν. Η λειτουργία και η δράση της οργάνωσης - ατόμων γίνεται σχεδιασμένα και συντονισμένα. </a:t>
            </a:r>
          </a:p>
          <a:p>
            <a:endParaRPr lang="el-GR" dirty="0"/>
          </a:p>
        </p:txBody>
      </p:sp>
    </p:spTree>
    <p:extLst>
      <p:ext uri="{BB962C8B-B14F-4D97-AF65-F5344CB8AC3E}">
        <p14:creationId xmlns:p14="http://schemas.microsoft.com/office/powerpoint/2010/main" val="19040394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Οργάνωση </a:t>
            </a:r>
            <a:r>
              <a:rPr lang="el-GR" sz="3600" b="0" dirty="0">
                <a:solidFill>
                  <a:prstClr val="black"/>
                </a:solidFill>
              </a:rPr>
              <a:t>9</a:t>
            </a:r>
            <a:r>
              <a:rPr lang="el-GR" sz="3600" b="0" dirty="0" smtClean="0">
                <a:solidFill>
                  <a:prstClr val="black"/>
                </a:solidFill>
              </a:rPr>
              <a:t>/10</a:t>
            </a:r>
            <a:endParaRPr lang="el-GR" dirty="0"/>
          </a:p>
        </p:txBody>
      </p:sp>
      <p:sp>
        <p:nvSpPr>
          <p:cNvPr id="3" name="Content Placeholder 2"/>
          <p:cNvSpPr>
            <a:spLocks noGrp="1"/>
          </p:cNvSpPr>
          <p:nvPr>
            <p:ph idx="1"/>
          </p:nvPr>
        </p:nvSpPr>
        <p:spPr>
          <a:xfrm>
            <a:off x="457200" y="1412776"/>
            <a:ext cx="8229600" cy="3816424"/>
          </a:xfrm>
        </p:spPr>
        <p:txBody>
          <a:bodyPr>
            <a:normAutofit/>
          </a:bodyPr>
          <a:lstStyle/>
          <a:p>
            <a:r>
              <a:rPr lang="el-GR" sz="2400" b="1" dirty="0" smtClean="0"/>
              <a:t>Σύνορα.</a:t>
            </a:r>
            <a:r>
              <a:rPr lang="el-GR" sz="2400" dirty="0" smtClean="0"/>
              <a:t> Η οργάνωση διακρίνεται από το περιβάλλον μέσω των συνόρων. Παρά τις πολυάριθμες αλληλεπιδράσεις και αλληλεξαρτήσεις, κάθε οργάνωση αποτελεί μια κοινωνική οντότητα με δικά της στοιχεία και χαρακτηριστικά, δομές, σκοπούς, άτομα, κτλ., που την ξεχωρίζουν από άλλες οργανώσεις και από το περιβάλλον της γενικότερα. </a:t>
            </a:r>
          </a:p>
          <a:p>
            <a:r>
              <a:rPr lang="el-GR" sz="2400" b="1" dirty="0" smtClean="0"/>
              <a:t>Χρονική διάρκεια.</a:t>
            </a:r>
            <a:r>
              <a:rPr lang="el-GR" sz="2400" dirty="0" smtClean="0"/>
              <a:t> Η οργάνωση δεν αποτελεί αυθόρμητο και "στιγμιαίο" κοινωνικό φαινόμενο, αλλά έχει συνέχεια στο χρόνο. ;;;;;;;;;;;;;;;;;;;</a:t>
            </a:r>
          </a:p>
        </p:txBody>
      </p:sp>
      <p:sp>
        <p:nvSpPr>
          <p:cNvPr id="5" name="Ορθογώνιο 4"/>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38919903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Οργάνωση </a:t>
            </a:r>
            <a:r>
              <a:rPr lang="el-GR" sz="3600" b="0" dirty="0" smtClean="0">
                <a:solidFill>
                  <a:prstClr val="black"/>
                </a:solidFill>
              </a:rPr>
              <a:t>10/10</a:t>
            </a:r>
            <a:endParaRPr lang="en-US" dirty="0"/>
          </a:p>
        </p:txBody>
      </p:sp>
      <p:sp>
        <p:nvSpPr>
          <p:cNvPr id="3" name="Content Placeholder 2"/>
          <p:cNvSpPr>
            <a:spLocks noGrp="1"/>
          </p:cNvSpPr>
          <p:nvPr>
            <p:ph idx="1"/>
          </p:nvPr>
        </p:nvSpPr>
        <p:spPr>
          <a:xfrm>
            <a:off x="457200" y="1412776"/>
            <a:ext cx="8229600" cy="4104456"/>
          </a:xfrm>
        </p:spPr>
        <p:txBody>
          <a:bodyPr>
            <a:normAutofit/>
          </a:bodyPr>
          <a:lstStyle/>
          <a:p>
            <a:r>
              <a:rPr lang="el-GR" sz="2400" dirty="0" smtClean="0"/>
              <a:t>Σύμφωνα με τα παραπάνω, γίνεται φανερό ότι οι επιχειρήσεις, τα υπουργεία, οι συνδικαλιστικοί σύλλογοι, η εκκλησία, ο στρατός, τα κόμματα, τα πανεπιστήμια, αποτελούν οργανώσεις. </a:t>
            </a:r>
          </a:p>
          <a:p>
            <a:r>
              <a:rPr lang="el-GR" sz="2400" dirty="0" smtClean="0"/>
              <a:t>Αντίθετα, οι φίλαθλοι που τυχαία βρίσκονται την Κυριακή στο γήπεδο, παρά το γεγονός ότι είναι σύνολα ατόμων με κοινούς σκοπούς (να κερδίσει η ομάδα τους, να απολαύσουν θέαμα, κτλ.), δεν αποτελούν οργάνωση, γιατί δεν υπάρχουν ούτε ουσιαστικές δομές, σχέσεις και σχέδια ούτε έχουν διάρκεια στο χρόνο. </a:t>
            </a:r>
            <a:r>
              <a:rPr lang="el-GR" sz="2400" b="1" dirty="0" smtClean="0"/>
              <a:t>;;;;;;;;;;;;;;;;;;;;;;;</a:t>
            </a:r>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23289609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Λόγοι δημιουργίας των οργανώσεων </a:t>
            </a:r>
            <a:r>
              <a:rPr lang="el-GR" sz="3600" b="0" dirty="0" smtClean="0"/>
              <a:t>1/5</a:t>
            </a:r>
            <a:endParaRPr lang="en-US" sz="3600" b="0" dirty="0"/>
          </a:p>
        </p:txBody>
      </p:sp>
      <p:sp>
        <p:nvSpPr>
          <p:cNvPr id="3" name="Content Placeholder 2"/>
          <p:cNvSpPr>
            <a:spLocks noGrp="1"/>
          </p:cNvSpPr>
          <p:nvPr>
            <p:ph idx="1"/>
          </p:nvPr>
        </p:nvSpPr>
        <p:spPr>
          <a:xfrm>
            <a:off x="457200" y="1412776"/>
            <a:ext cx="8229600" cy="3456384"/>
          </a:xfrm>
        </p:spPr>
        <p:txBody>
          <a:bodyPr>
            <a:normAutofit/>
          </a:bodyPr>
          <a:lstStyle/>
          <a:p>
            <a:r>
              <a:rPr lang="el-GR" sz="2400" dirty="0" smtClean="0"/>
              <a:t>Όπως ήδη έχει αναφερθεί, οι οργανώσεις δημιουργούνται και υπάρχουν για να πετυχαίνουν σκοπούς και στόχους που συνδέονται με την ικανοποίηση των ανθρώπινων αναγκών, παρά το γεγονός ότι μειώνουν την ατομική ελευθερία όσων τουλάχιστον συμμετέχουν σε αυτές. </a:t>
            </a:r>
          </a:p>
          <a:p>
            <a:r>
              <a:rPr lang="el-GR" sz="2400" dirty="0" smtClean="0"/>
              <a:t>Μπαίνει, συνεπώς, εδώ το ερώτημα γιατί κάθε άνθρωπος στο πλαίσιο μιας ευρύτερης κοινωνίας δεν ικανοποιεί μόνος ή το πολύ στο πλαίσιο της οικογένειας τις ανάγκες του. </a:t>
            </a:r>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15741342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Λόγοι δημιουργίας των οργανώσεων </a:t>
            </a:r>
            <a:r>
              <a:rPr lang="el-GR" sz="3600" b="0" dirty="0" smtClean="0"/>
              <a:t>2/5</a:t>
            </a:r>
            <a:endParaRPr lang="en-US" dirty="0"/>
          </a:p>
        </p:txBody>
      </p:sp>
      <p:sp>
        <p:nvSpPr>
          <p:cNvPr id="3" name="Content Placeholder 2"/>
          <p:cNvSpPr>
            <a:spLocks noGrp="1"/>
          </p:cNvSpPr>
          <p:nvPr>
            <p:ph idx="1"/>
          </p:nvPr>
        </p:nvSpPr>
        <p:spPr/>
        <p:txBody>
          <a:bodyPr>
            <a:normAutofit/>
          </a:bodyPr>
          <a:lstStyle/>
          <a:p>
            <a:r>
              <a:rPr lang="el-GR" dirty="0"/>
              <a:t>Η απάντηση σε αυτό το ερώτημα οδηγεί στην αναζήτηση των λόγων δημιουργίας των οργανώσεων, οι οποίοι είναι οι εξής: </a:t>
            </a:r>
          </a:p>
          <a:p>
            <a:r>
              <a:rPr lang="el-GR" dirty="0"/>
              <a:t>Διαίρεση της εργασίας - Εξειδίκευση</a:t>
            </a:r>
          </a:p>
          <a:p>
            <a:r>
              <a:rPr lang="el-GR" dirty="0"/>
              <a:t>Αν κανείς σκεφτεί, για παράδειγμα, το απλό ερώτημα "γιατί ο άνθρωπος δεν κατασκευάζει μόνος το αυτοκίνητο του", θα μπορέσει να ανακαλύψει τους κύριους λόγους δημιουργίας των οργανώσεων. </a:t>
            </a:r>
          </a:p>
          <a:p>
            <a:endParaRPr lang="en-US" dirty="0"/>
          </a:p>
        </p:txBody>
      </p:sp>
    </p:spTree>
    <p:extLst>
      <p:ext uri="{BB962C8B-B14F-4D97-AF65-F5344CB8AC3E}">
        <p14:creationId xmlns:p14="http://schemas.microsoft.com/office/powerpoint/2010/main" val="4268580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Λόγοι δημιουργίας των οργανώσεων </a:t>
            </a:r>
            <a:r>
              <a:rPr lang="el-GR" sz="3600" b="0" dirty="0" smtClean="0"/>
              <a:t>3/5</a:t>
            </a:r>
            <a:endParaRPr lang="el-GR" dirty="0"/>
          </a:p>
        </p:txBody>
      </p:sp>
      <p:sp>
        <p:nvSpPr>
          <p:cNvPr id="3" name="Content Placeholder 2"/>
          <p:cNvSpPr>
            <a:spLocks noGrp="1"/>
          </p:cNvSpPr>
          <p:nvPr>
            <p:ph idx="1"/>
          </p:nvPr>
        </p:nvSpPr>
        <p:spPr/>
        <p:txBody>
          <a:bodyPr>
            <a:noAutofit/>
          </a:bodyPr>
          <a:lstStyle/>
          <a:p>
            <a:r>
              <a:rPr lang="el-GR" sz="2200" dirty="0" smtClean="0"/>
              <a:t>Η ένωση των ανθρώπων σε οργανώσεις επιτρέπει τη διαίρεση του έργου και την εξειδίκευση. </a:t>
            </a:r>
          </a:p>
          <a:p>
            <a:r>
              <a:rPr lang="el-GR" sz="2200" dirty="0" smtClean="0"/>
              <a:t>Με το παράδειγμα του αυτοκινήτου φαίνεται ότι είναι πολύ δύσκολο σε εύλογο χρονικό διάστημα κάθε άνθρωπος να αποκτήσει γνώση και δεξιοτεχνία, για να κατασκευάζει όλα τα μέρη του αυτοκινήτου. </a:t>
            </a:r>
          </a:p>
          <a:p>
            <a:r>
              <a:rPr lang="el-GR" sz="2200" dirty="0" smtClean="0"/>
              <a:t>Έτσι, η διαίρεση του έργου της κατασκευής του αυτοκινήτου σε χιλιάδες επιμέρους εργασίες επιτρέπει την εξειδίκευση και, κατά συνέπεια, συμβάλλει στην αποτελεσματικότητα της εργασίας του ανθρώπου. </a:t>
            </a:r>
          </a:p>
          <a:p>
            <a:r>
              <a:rPr lang="el-GR" sz="2200" dirty="0" smtClean="0"/>
              <a:t>Αυτό συμβαίνει γιατί με την εξειδίκευση ο άνθρωπος επαναλαμβάνει περισσότερες φορές την ίδια δουλειά στο χρόνο, πράγμα που με την εμπειρία αυξάνει τις δεξιότητές του. </a:t>
            </a:r>
            <a:endParaRPr lang="en-US" dirty="0"/>
          </a:p>
        </p:txBody>
      </p:sp>
      <p:sp>
        <p:nvSpPr>
          <p:cNvPr id="5" name="Ορθογώνιο 4"/>
          <p:cNvSpPr/>
          <p:nvPr/>
        </p:nvSpPr>
        <p:spPr>
          <a:xfrm>
            <a:off x="4355976" y="604305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29518073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Λόγοι δημιουργίας των οργανώσεων </a:t>
            </a:r>
            <a:r>
              <a:rPr lang="el-GR" sz="3600" b="0" dirty="0" smtClean="0"/>
              <a:t>4/5</a:t>
            </a:r>
            <a:endParaRPr lang="en-US" dirty="0"/>
          </a:p>
        </p:txBody>
      </p:sp>
      <p:sp>
        <p:nvSpPr>
          <p:cNvPr id="3" name="Content Placeholder 2"/>
          <p:cNvSpPr>
            <a:spLocks noGrp="1"/>
          </p:cNvSpPr>
          <p:nvPr>
            <p:ph idx="1"/>
          </p:nvPr>
        </p:nvSpPr>
        <p:spPr>
          <a:xfrm>
            <a:off x="457200" y="1412776"/>
            <a:ext cx="8229600" cy="3672408"/>
          </a:xfrm>
        </p:spPr>
        <p:txBody>
          <a:bodyPr>
            <a:noAutofit/>
          </a:bodyPr>
          <a:lstStyle/>
          <a:p>
            <a:r>
              <a:rPr lang="el-GR" sz="2400" dirty="0" smtClean="0"/>
              <a:t>Αν υποθέσουμε ότι ένας άνθρωπος θα γνωρίσει κάποτε να κατασκευάζει όλα τα μέρη του αυτοκινήτου, τότε πρέπει κανείς να αναρωτηθεί: Σε πόσο χρόνο θα ολοκληρώσει την κατασκευή του αυτοκινήτου του; </a:t>
            </a:r>
          </a:p>
          <a:p>
            <a:r>
              <a:rPr lang="el-GR" sz="2400" dirty="0" smtClean="0"/>
              <a:t>Ασφαλώς σε πολύ περισσότερο από αυτόν που χρειάζεται, αν εργάζονταν ταυτόχρονα δέκα ή περισσότεροι άνθρωποι. Η ένωση, συνεπώς, των ανθρώπων και η διαίρεση ταυτόχρονα του έργου επιτρέπει την αποτελεσματικότερη χρήση του χρόνου. </a:t>
            </a:r>
            <a:endParaRPr lang="en-US" sz="2400" dirty="0"/>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17933614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Λόγοι δημιουργίας των οργανώσεων </a:t>
            </a:r>
            <a:r>
              <a:rPr lang="el-GR" sz="3600" b="0" dirty="0" smtClean="0"/>
              <a:t>5/5</a:t>
            </a:r>
            <a:endParaRPr lang="en-US" dirty="0"/>
          </a:p>
        </p:txBody>
      </p:sp>
      <p:sp>
        <p:nvSpPr>
          <p:cNvPr id="3" name="Content Placeholder 2"/>
          <p:cNvSpPr>
            <a:spLocks noGrp="1"/>
          </p:cNvSpPr>
          <p:nvPr>
            <p:ph idx="1"/>
          </p:nvPr>
        </p:nvSpPr>
        <p:spPr>
          <a:xfrm>
            <a:off x="457200" y="1412776"/>
            <a:ext cx="8229600" cy="4104456"/>
          </a:xfrm>
        </p:spPr>
        <p:txBody>
          <a:bodyPr>
            <a:normAutofit/>
          </a:bodyPr>
          <a:lstStyle/>
          <a:p>
            <a:r>
              <a:rPr lang="el-GR" sz="2400" dirty="0" smtClean="0"/>
              <a:t>Μη Διαίρεση των Συντελεστών Παραγωγής</a:t>
            </a:r>
          </a:p>
          <a:p>
            <a:r>
              <a:rPr lang="el-GR" sz="2400" dirty="0" smtClean="0"/>
              <a:t>Είναι λογικό ότι το κόστος κατασκευής του αυτοκινήτου από έναν άνθρωπο θα είναι πολύ μεγαλύτερο απ' ότι σε μια βιομηχανία, η οποία διαθέτει μηχανήματα με τεράστιες δυνατότητες εκτέλεσης εργασιών και μαζικής παραγωγής. Τέτοια μηχανήματα ασφαλώς δεν είναι δυνατό να διαθέτει ένας άνθρωπος. </a:t>
            </a:r>
          </a:p>
          <a:p>
            <a:r>
              <a:rPr lang="el-GR" sz="2400" dirty="0" smtClean="0"/>
              <a:t>Αυτό σημαίνει ότι η ύπαρξη οργανώσεων εξηγείται σε αρκετές περιπτώσεις από την </a:t>
            </a:r>
            <a:r>
              <a:rPr lang="el-GR" sz="2400" b="1" dirty="0" smtClean="0"/>
              <a:t>αδυναμία διαίρεσης των συντελεστών παραγωγής</a:t>
            </a:r>
            <a:r>
              <a:rPr lang="el-GR" sz="2400" dirty="0" smtClean="0"/>
              <a:t> (π.χ. τεχνολογία, εργασία)</a:t>
            </a:r>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17437811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Λόγοι δημιουργίας των Οργανώσεων-Οικονομίες κλίμακας</a:t>
            </a:r>
            <a:endParaRPr lang="en-US" dirty="0"/>
          </a:p>
        </p:txBody>
      </p:sp>
      <p:sp>
        <p:nvSpPr>
          <p:cNvPr id="4" name="Θέση περιεχομένου 3"/>
          <p:cNvSpPr>
            <a:spLocks noGrp="1"/>
          </p:cNvSpPr>
          <p:nvPr>
            <p:ph idx="1"/>
          </p:nvPr>
        </p:nvSpPr>
        <p:spPr>
          <a:xfrm>
            <a:off x="457200" y="1412776"/>
            <a:ext cx="8229600" cy="4248472"/>
          </a:xfrm>
        </p:spPr>
        <p:txBody>
          <a:bodyPr>
            <a:noAutofit/>
          </a:bodyPr>
          <a:lstStyle/>
          <a:p>
            <a:r>
              <a:rPr lang="el-GR" sz="2200" dirty="0"/>
              <a:t>Οικονομίες Κλίμακας</a:t>
            </a:r>
          </a:p>
          <a:p>
            <a:r>
              <a:rPr lang="el-GR" sz="2200" dirty="0"/>
              <a:t>Στις οργανώσεις επιτυγχάνεται πιο αποτελεσματική αξιοποίηση των συντελεστών παραγωγής, λόγω της επίτευξης "οικονομιών κλίμακας". Αυτό σημαίνει ότι, λόγω της μεγάλης ποσότητας εργασιών ή παραγωγής προϊόντων ή υπηρεσιών, έχουμε εξοικονόμηση πόρων. Για παράδειγμα, σε ένα σχολείο με 100 μαθητές που διαθέτει ένα φύλακα με αμοιβή 10.000 δρχ. ημερησίως, το κόστος του φύλακα για κάθε μαθητή είναι 100 δρχ. ημερησίως. Αν όμως το σχολείο είχε διακόσιους μαθητές, τότε το κόστος του φύλακα για κάθε μαθητή θα ήταν μόνο 50 δρχ. ημερησίως και, αν οι μαθητές ήταν χίλιοι, το κόστος αυτό θα ήταν μόλις 10 δρχ. </a:t>
            </a:r>
          </a:p>
        </p:txBody>
      </p:sp>
      <p:sp>
        <p:nvSpPr>
          <p:cNvPr id="5" name="Ορθογώνιο 4"/>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830983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Σύστημα</a:t>
            </a:r>
            <a:r>
              <a:rPr lang="en-US" dirty="0" smtClean="0"/>
              <a:t>: </a:t>
            </a:r>
            <a:r>
              <a:rPr lang="el-GR" dirty="0" smtClean="0"/>
              <a:t>ορισμοί</a:t>
            </a: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Το </a:t>
            </a:r>
            <a:r>
              <a:rPr lang="el-GR" b="1" dirty="0" smtClean="0"/>
              <a:t>σύστημα</a:t>
            </a:r>
            <a:r>
              <a:rPr lang="el-GR" dirty="0" smtClean="0"/>
              <a:t> αποτελεί :</a:t>
            </a:r>
          </a:p>
          <a:p>
            <a:pPr lvl="1"/>
            <a:r>
              <a:rPr lang="el-GR" dirty="0" smtClean="0">
                <a:hlinkClick r:id="rId2" tooltip="Συνάθροιση (δεν έχει γραφτεί ακόμα)"/>
              </a:rPr>
              <a:t>συνάθροιση</a:t>
            </a:r>
            <a:r>
              <a:rPr lang="el-GR" dirty="0" smtClean="0"/>
              <a:t>/</a:t>
            </a:r>
            <a:r>
              <a:rPr lang="el-GR" dirty="0" smtClean="0">
                <a:hlinkClick r:id="rId3" tooltip="Συλλογή (δεν έχει γραφτεί ακόμα)"/>
              </a:rPr>
              <a:t>συλλογή</a:t>
            </a:r>
            <a:r>
              <a:rPr lang="el-GR" dirty="0" smtClean="0"/>
              <a:t> </a:t>
            </a:r>
            <a:r>
              <a:rPr lang="el-GR" dirty="0" smtClean="0">
                <a:hlinkClick r:id="rId4" tooltip="Οντότητα"/>
              </a:rPr>
              <a:t>οντοτήτων</a:t>
            </a:r>
            <a:r>
              <a:rPr lang="el-GR" dirty="0" smtClean="0"/>
              <a:t>/</a:t>
            </a:r>
            <a:r>
              <a:rPr lang="el-GR" dirty="0" smtClean="0">
                <a:hlinkClick r:id="rId5" tooltip="Αντικείμενο (δεν έχει γραφτεί ακόμα)"/>
              </a:rPr>
              <a:t>αντικειμένων</a:t>
            </a:r>
            <a:r>
              <a:rPr lang="el-GR" dirty="0" smtClean="0"/>
              <a:t>, υλικών ή αφηρημένων, τα οποία αποτελούν </a:t>
            </a:r>
            <a:r>
              <a:rPr lang="el-GR" dirty="0" smtClean="0">
                <a:hlinkClick r:id="rId6" tooltip="Σύνολο"/>
              </a:rPr>
              <a:t>σύνολο</a:t>
            </a:r>
            <a:r>
              <a:rPr lang="el-GR" dirty="0" smtClean="0"/>
              <a:t> </a:t>
            </a:r>
          </a:p>
          <a:p>
            <a:pPr lvl="1"/>
            <a:r>
              <a:rPr lang="el-GR" dirty="0" smtClean="0"/>
              <a:t>και το κάθε στοιχείο αλληλεπιδρά ή συσχετίζεται με τουλάχιστον ένα ακόμη στοιχείο του συνόλου. </a:t>
            </a:r>
          </a:p>
          <a:p>
            <a:pPr lvl="1"/>
            <a:r>
              <a:rPr lang="el-GR" dirty="0" smtClean="0"/>
              <a:t>Κάθε αντικείμενο που δε συσχετίζεται / αλληλεπιδρά με κανένα στοιχείο του συστήματος δεν αποτελεί </a:t>
            </a:r>
            <a:r>
              <a:rPr lang="el-GR" dirty="0" smtClean="0">
                <a:hlinkClick r:id="rId7" tooltip="Μέρος (δεν έχει γραφτεί ακόμα)"/>
              </a:rPr>
              <a:t>μέρος</a:t>
            </a:r>
            <a:r>
              <a:rPr lang="el-GR" dirty="0" smtClean="0"/>
              <a:t> του συστήματος. </a:t>
            </a:r>
          </a:p>
          <a:p>
            <a:pPr lvl="1"/>
            <a:r>
              <a:rPr lang="el-GR" dirty="0" smtClean="0"/>
              <a:t>Ένα </a:t>
            </a:r>
            <a:r>
              <a:rPr lang="el-GR" b="1" dirty="0" smtClean="0"/>
              <a:t>υποσύστημα</a:t>
            </a:r>
            <a:r>
              <a:rPr lang="el-GR" dirty="0" smtClean="0"/>
              <a:t> είναι ένα σύνολο στοιχείων το οποίο αποτελεί σύστημα από μόνο του αλλά και μέρος του όλου συστήματος.</a:t>
            </a:r>
          </a:p>
          <a:p>
            <a:pPr lvl="5"/>
            <a:r>
              <a:rPr lang="en-US" dirty="0" smtClean="0">
                <a:hlinkClick r:id="rId8"/>
              </a:rPr>
              <a:t>http://el.wikipedia.org/wiki/</a:t>
            </a:r>
            <a:endParaRPr lang="el-GR" dirty="0" smtClean="0"/>
          </a:p>
          <a:p>
            <a:pPr lvl="6"/>
            <a:r>
              <a:rPr lang="el-GR" dirty="0" smtClean="0"/>
              <a:t>Σχολιασμός- κριτική</a:t>
            </a:r>
            <a:endParaRPr lang="en-US" dirty="0"/>
          </a:p>
        </p:txBody>
      </p:sp>
    </p:spTree>
    <p:extLst>
      <p:ext uri="{BB962C8B-B14F-4D97-AF65-F5344CB8AC3E}">
        <p14:creationId xmlns:p14="http://schemas.microsoft.com/office/powerpoint/2010/main" val="6015360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dirty="0" smtClean="0"/>
              <a:t>Συνέργια - Συνένωση Δυνάμεων</a:t>
            </a:r>
            <a:br>
              <a:rPr lang="el-GR"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l-GR" dirty="0" smtClean="0"/>
              <a:t>Η οργάνωση σημαίνει συνένωση "δυνάμεων" περισσότερων ανθρώπων, πράγμα που οδηγεί στη δημιουργία συνέργιας. </a:t>
            </a:r>
            <a:r>
              <a:rPr lang="el-GR" b="1" dirty="0" smtClean="0"/>
              <a:t>Συνέργια σημαίνει ότι η ολότητα είναι μεγαλύτερη από το άθροισμα των μερών της ("εν τη ενώσει η ισχύς").</a:t>
            </a:r>
            <a:r>
              <a:rPr lang="el-GR" dirty="0" smtClean="0"/>
              <a:t> </a:t>
            </a:r>
          </a:p>
          <a:p>
            <a:r>
              <a:rPr lang="el-GR" dirty="0" smtClean="0"/>
              <a:t>Για παράδειγμα, όταν ένα εκατομμύριο εργαζόμενοι, ο καθένας από μόνος του προσπαθούν να επηρεάσουν την εισοδηματική πολιτική της Κυβέρνησης, μάλλον δεν πρόκειται να το πετύχουν. Αντίθετα, όταν όλοι αυτοί ενωθούν σε μια συνδικαλιστική οργάνωση, η δύναμη επιρροής θα είναι πολύ σημαντική. </a:t>
            </a:r>
          </a:p>
          <a:p>
            <a:endParaRPr lang="el-GR" dirty="0" smtClean="0"/>
          </a:p>
          <a:p>
            <a:endParaRPr lang="en-US" dirty="0"/>
          </a:p>
        </p:txBody>
      </p:sp>
    </p:spTree>
    <p:extLst>
      <p:ext uri="{BB962C8B-B14F-4D97-AF65-F5344CB8AC3E}">
        <p14:creationId xmlns:p14="http://schemas.microsoft.com/office/powerpoint/2010/main" val="24094988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Ικανοποίηση αναγκών</a:t>
            </a:r>
            <a:endParaRPr lang="en-US" dirty="0"/>
          </a:p>
        </p:txBody>
      </p:sp>
      <p:sp>
        <p:nvSpPr>
          <p:cNvPr id="3" name="Content Placeholder 2"/>
          <p:cNvSpPr>
            <a:spLocks noGrp="1"/>
          </p:cNvSpPr>
          <p:nvPr>
            <p:ph idx="1"/>
          </p:nvPr>
        </p:nvSpPr>
        <p:spPr>
          <a:xfrm>
            <a:off x="457200" y="1412776"/>
            <a:ext cx="8229600" cy="3528392"/>
          </a:xfrm>
        </p:spPr>
        <p:txBody>
          <a:bodyPr>
            <a:normAutofit/>
          </a:bodyPr>
          <a:lstStyle/>
          <a:p>
            <a:r>
              <a:rPr lang="el-GR" sz="2400" dirty="0"/>
              <a:t>Οι άνθρωποι, εκτός από τις βασικές - βιολογικές ανάγκες, έχουν αρκετές μη υλικές ανάγκες, όπως την ανάγκη να αισθάνονται ασφαλείς, κοινωνικές ανάγκες (π.χ. φιλία, σχέσεις), εγωιστικές ανάγκες (π.χ. αναγνώριση, επιτυχία, κύρος, εκτίμηση, σεβασμός, αυτοσεβασμός), καθώς και ανάγκες ολοκλήρωσης. Πολλές από αυτές τις ανάγκες ικανοποιούνται ουσιαστικά μόνο με τη συμμετοχή του ατόμου σε κοινωνικές οργανώσεις. </a:t>
            </a:r>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2275492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Κόστος συναλλαγής </a:t>
            </a:r>
            <a:r>
              <a:rPr lang="el-GR" sz="3600" b="0" dirty="0" smtClean="0"/>
              <a:t>1/2</a:t>
            </a:r>
            <a:endParaRPr lang="en-US" sz="3600" b="0" dirty="0"/>
          </a:p>
        </p:txBody>
      </p:sp>
      <p:sp>
        <p:nvSpPr>
          <p:cNvPr id="4" name="Θέση περιεχομένου 3"/>
          <p:cNvSpPr>
            <a:spLocks noGrp="1"/>
          </p:cNvSpPr>
          <p:nvPr>
            <p:ph idx="1"/>
          </p:nvPr>
        </p:nvSpPr>
        <p:spPr/>
        <p:txBody>
          <a:bodyPr>
            <a:normAutofit fontScale="77500" lnSpcReduction="20000"/>
          </a:bodyPr>
          <a:lstStyle/>
          <a:p>
            <a:r>
              <a:rPr lang="el-GR" dirty="0"/>
              <a:t>Σε αρκετές περιπτώσεις χρειάζεται συντονισμός δραστηριοτήτων, προσαρμογή και συνεργασία δραστηριοτήτων διάφορων ατόμων, ώστε να επιτευχθεί ένα έργο. Για παράδειγμα, θα μπορούσε κάθε δήμος της χώρας να έχει τη δική του Αστυνομία και για ζητήματα διαδημοτικά να υπάρχει συντονισμός και συνεργασία μεταξύ των διαφορετικών δημοτικών αστυνομικών υπηρεσιών. </a:t>
            </a:r>
          </a:p>
          <a:p>
            <a:r>
              <a:rPr lang="el-GR" dirty="0"/>
              <a:t>Αυτό δημιουργεί κόστος, το οποίο προκύπτει από το χρόνο, τις προσπάθειες, τις πληροφορίες, τις συζητήσεις, την επικοινωνία, τις διαπραγματεύσεις, τις συμφωνίες ή συμβάσεις ή συμβόλαια που απαιτούνται για το συντονισμό και τη συνεργασία μεταξύ των διαφορετικών δημοτικών αστυνομικών υπηρεσιών. </a:t>
            </a:r>
          </a:p>
          <a:p>
            <a:endParaRPr lang="el-GR" dirty="0"/>
          </a:p>
        </p:txBody>
      </p:sp>
    </p:spTree>
    <p:extLst>
      <p:ext uri="{BB962C8B-B14F-4D97-AF65-F5344CB8AC3E}">
        <p14:creationId xmlns:p14="http://schemas.microsoft.com/office/powerpoint/2010/main" val="39565271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Κόστος </a:t>
            </a:r>
            <a:r>
              <a:rPr lang="el-GR" dirty="0" smtClean="0"/>
              <a:t>συναλλαγής </a:t>
            </a:r>
            <a:r>
              <a:rPr lang="el-GR" sz="3600" b="0" dirty="0" smtClean="0"/>
              <a:t>2/2</a:t>
            </a:r>
            <a:endParaRPr lang="el-GR" sz="3600" b="0" dirty="0"/>
          </a:p>
        </p:txBody>
      </p:sp>
      <p:sp>
        <p:nvSpPr>
          <p:cNvPr id="3" name="Content Placeholder 2"/>
          <p:cNvSpPr>
            <a:spLocks noGrp="1"/>
          </p:cNvSpPr>
          <p:nvPr>
            <p:ph idx="1"/>
          </p:nvPr>
        </p:nvSpPr>
        <p:spPr>
          <a:xfrm>
            <a:off x="457200" y="1412776"/>
            <a:ext cx="8229600" cy="3312368"/>
          </a:xfrm>
        </p:spPr>
        <p:txBody>
          <a:bodyPr>
            <a:normAutofit/>
          </a:bodyPr>
          <a:lstStyle/>
          <a:p>
            <a:r>
              <a:rPr lang="el-GR" sz="2400" dirty="0" smtClean="0"/>
              <a:t>Το κόστος αυτό, που αποκαλείται</a:t>
            </a:r>
            <a:r>
              <a:rPr lang="el-GR" sz="2400" b="1" dirty="0" smtClean="0"/>
              <a:t> "κόστος συναλλαγών",</a:t>
            </a:r>
            <a:r>
              <a:rPr lang="el-GR" sz="2400" dirty="0" smtClean="0"/>
              <a:t> λογικά πρέπει να είναι μεγαλύτερο από το αντίστοιχο κόστος συνεργασίας και συντονισμού των αστυνομικών υπηρεσιών των διάφορων περιοχών που ανήκουν όλα στην ίδια οργάνωση της Ελληνικής Αστυνομίας.</a:t>
            </a:r>
          </a:p>
          <a:p>
            <a:r>
              <a:rPr lang="el-GR" sz="2400" dirty="0" smtClean="0"/>
              <a:t> Έτσι, αυτό το "κόστος συναλλαγών" σε αρκετές περιπτώσεις αποτελεί βασικό λόγο δημιουργίας οργανώσεων. </a:t>
            </a:r>
            <a:endParaRPr lang="en-US" sz="2400" dirty="0"/>
          </a:p>
        </p:txBody>
      </p:sp>
      <p:sp>
        <p:nvSpPr>
          <p:cNvPr id="5" name="Ορθογώνιο 4"/>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370776273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Σχόλια…;;;</a:t>
            </a:r>
            <a:endParaRPr lang="en-US" dirty="0"/>
          </a:p>
        </p:txBody>
      </p:sp>
      <p:sp>
        <p:nvSpPr>
          <p:cNvPr id="3" name="Content Placeholder 2"/>
          <p:cNvSpPr>
            <a:spLocks noGrp="1"/>
          </p:cNvSpPr>
          <p:nvPr>
            <p:ph idx="1"/>
          </p:nvPr>
        </p:nvSpPr>
        <p:spPr>
          <a:xfrm>
            <a:off x="457200" y="1412776"/>
            <a:ext cx="8229600" cy="3744416"/>
          </a:xfrm>
        </p:spPr>
        <p:txBody>
          <a:bodyPr>
            <a:normAutofit/>
          </a:bodyPr>
          <a:lstStyle/>
          <a:p>
            <a:r>
              <a:rPr lang="el-GR" sz="2400" dirty="0" smtClean="0"/>
              <a:t>Συνοψίζοντας λοιπόν, όλοι οι λόγοι δημιουργίας των οργανώσεων έχουν έναν κοινό παρανομαστή. </a:t>
            </a:r>
            <a:r>
              <a:rPr lang="el-GR" sz="2400" b="1" dirty="0" smtClean="0"/>
              <a:t>Συνδέονται με την αποτελεσματικότερη ικανοποίηση των αναγκών του ανθρώπου, με την έννοια ότι οι άνθρωποι πετυχαίνουν την ικανοποίηση αναγκών με μικρότερες "θυσίες".</a:t>
            </a:r>
            <a:r>
              <a:rPr lang="el-GR" sz="2400" dirty="0" smtClean="0"/>
              <a:t> </a:t>
            </a:r>
          </a:p>
          <a:p>
            <a:r>
              <a:rPr lang="el-GR" sz="2400" dirty="0" smtClean="0"/>
              <a:t>Αυτό ασφαλώς αποτελεί ανθρώπινη φύση, αφού η έννοια της αποτελεσματικότητας, δηλαδή η επίτευξη των στόχων ή επιθυμητών αποτελεσμάτων με τις μικρότερες δυνατές θυσίες είναι λογική επιδίωξη κάθε ανθρώπου. </a:t>
            </a:r>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368432228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Τύποι οργανώσεων</a:t>
            </a:r>
            <a:endParaRPr lang="en-US" dirty="0"/>
          </a:p>
        </p:txBody>
      </p:sp>
      <p:sp>
        <p:nvSpPr>
          <p:cNvPr id="4" name="Θέση περιεχομένου 3"/>
          <p:cNvSpPr>
            <a:spLocks noGrp="1"/>
          </p:cNvSpPr>
          <p:nvPr>
            <p:ph idx="1"/>
          </p:nvPr>
        </p:nvSpPr>
        <p:spPr>
          <a:xfrm>
            <a:off x="457200" y="1412776"/>
            <a:ext cx="8229600" cy="4464496"/>
          </a:xfrm>
        </p:spPr>
        <p:txBody>
          <a:bodyPr>
            <a:normAutofit fontScale="85000" lnSpcReduction="10000"/>
          </a:bodyPr>
          <a:lstStyle/>
          <a:p>
            <a:r>
              <a:rPr lang="el-GR" dirty="0"/>
              <a:t>Από τα διάφορα παραδείγματα οργανώσεων που προαναφέρθηκαν και από άλλα περισσότερα που μπορεί να έχει ο αναγνώστης στο μυαλό του προκύπτει το ζήτημα της τυπολογίας των οργανώσεων, αφού πέρα από τα κοινά στοιχεία διακρίνονται και από σημαντικές διαφορές. </a:t>
            </a:r>
          </a:p>
          <a:p>
            <a:r>
              <a:rPr lang="el-GR" dirty="0"/>
              <a:t>Βεβαίως υπάρχουν αρκετά κριτήρια με τα οποία θα μπορούσε κανείς να διαμορφώσει τυπολογίες οργανώσεων, όμως εδώ είναι αρκετό να επισημανθούν μόνο οι κατηγορίες οργανώσεων με βάση το κριτήριο της</a:t>
            </a:r>
            <a:r>
              <a:rPr lang="el-GR" b="1" dirty="0"/>
              <a:t> αποστολής ή του σκοπού τους.</a:t>
            </a:r>
            <a:r>
              <a:rPr lang="en-US" dirty="0"/>
              <a:t> </a:t>
            </a:r>
            <a:endParaRPr lang="el-GR" dirty="0"/>
          </a:p>
        </p:txBody>
      </p:sp>
      <p:sp>
        <p:nvSpPr>
          <p:cNvPr id="5" name="Ορθογώνιο 4"/>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356811794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Διάκριση των οργανώσεων </a:t>
            </a:r>
            <a:r>
              <a:rPr lang="el-GR" sz="3600" b="0" dirty="0" smtClean="0"/>
              <a:t>1/3</a:t>
            </a:r>
            <a:endParaRPr lang="en-US" sz="3600" b="0" dirty="0"/>
          </a:p>
        </p:txBody>
      </p:sp>
      <p:sp>
        <p:nvSpPr>
          <p:cNvPr id="4" name="Θέση περιεχομένου 3"/>
          <p:cNvSpPr>
            <a:spLocks noGrp="1"/>
          </p:cNvSpPr>
          <p:nvPr>
            <p:ph idx="1"/>
          </p:nvPr>
        </p:nvSpPr>
        <p:spPr>
          <a:xfrm>
            <a:off x="457200" y="1412776"/>
            <a:ext cx="8229600" cy="4320480"/>
          </a:xfrm>
        </p:spPr>
        <p:txBody>
          <a:bodyPr>
            <a:normAutofit fontScale="62500" lnSpcReduction="20000"/>
          </a:bodyPr>
          <a:lstStyle/>
          <a:p>
            <a:r>
              <a:rPr lang="el-GR" b="1" dirty="0"/>
              <a:t>Παραγωγικές οργανώσεις ή μονάδες.</a:t>
            </a:r>
            <a:r>
              <a:rPr lang="el-GR" dirty="0"/>
              <a:t> Πρόκειται για τις οργανώσεις εκείνες οι οποίες με το συνδυασμό και την αξιοποίηση των συντελεστών παραγωγής έχουν σκοπό να παράγουν και να προσφέρουν στο περιβάλλον τους συγκεκριμένα προϊόντα ή υπηρεσίες. </a:t>
            </a:r>
          </a:p>
          <a:p>
            <a:pPr lvl="1"/>
            <a:r>
              <a:rPr lang="el-GR" dirty="0"/>
              <a:t>Παραδείγματα τέτοιων οργανώσεων είναι οι επιχειρήσεις, τα νοσοκομεία, τα σχολεία. Οι οργανώσεις αυτές δημιουργούν αξία, αφού με την αξιοποίηση των συντελεστών παραγωγής παράγουν αγαθά, μέσω των οποίων ικανοποιούνται ανθρώπινες ανάγκες. </a:t>
            </a:r>
          </a:p>
          <a:p>
            <a:r>
              <a:rPr lang="el-GR" b="1" dirty="0"/>
              <a:t>Οργανώσεις Δημόσιας Διοίκησης και Αυτοδιοίκησης </a:t>
            </a:r>
            <a:r>
              <a:rPr lang="el-GR" dirty="0"/>
              <a:t>(θεσμικές οργανώσεις). Σε αυτήν την κατηγορία ανήκουν όλοι οι οργανισμοί οι οποίοι έχουν σκοπό τη διαμόρφωση του θεσμικού πλαισίου που διέπει μια κοινωνία - χώρα (π.χ. δικαιοσύνη, αστυνομία, στρατός, πολεοδομία, κτλ.), τη διαχείριση της λειτουργίας του καθώς και τη διαμόρφωση και διαχείριση της εφαρμογής των κρατικών - κυβερνητικών πολιτικών (υγείας, παιδείας, οικονομίας, κτλ.). Παραδείγματα τέτοιων οργανισμών είναι τα Υπουργεία, Δήμοι, Νομαρχίες, εξειδικευμένοι Δημόσιοι Οργανισμοί. </a:t>
            </a:r>
          </a:p>
        </p:txBody>
      </p:sp>
      <p:sp>
        <p:nvSpPr>
          <p:cNvPr id="5" name="Ορθογώνιο 4"/>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21662907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Διάκριση των οργανώσεων </a:t>
            </a:r>
            <a:r>
              <a:rPr lang="el-GR" sz="3600" b="0" dirty="0" smtClean="0">
                <a:solidFill>
                  <a:prstClr val="black"/>
                </a:solidFill>
              </a:rPr>
              <a:t>2/3</a:t>
            </a:r>
            <a:endParaRPr lang="en-US" dirty="0"/>
          </a:p>
        </p:txBody>
      </p:sp>
      <p:sp>
        <p:nvSpPr>
          <p:cNvPr id="3" name="Content Placeholder 2"/>
          <p:cNvSpPr>
            <a:spLocks noGrp="1"/>
          </p:cNvSpPr>
          <p:nvPr>
            <p:ph idx="1"/>
          </p:nvPr>
        </p:nvSpPr>
        <p:spPr>
          <a:xfrm>
            <a:off x="457200" y="1412776"/>
            <a:ext cx="8229600" cy="4104456"/>
          </a:xfrm>
        </p:spPr>
        <p:txBody>
          <a:bodyPr>
            <a:normAutofit/>
          </a:bodyPr>
          <a:lstStyle/>
          <a:p>
            <a:r>
              <a:rPr lang="el-GR" sz="2400" b="1" dirty="0" smtClean="0"/>
              <a:t>Πολιτικές-Συνδικαλιστικές Οργανώσεις.</a:t>
            </a:r>
            <a:r>
              <a:rPr lang="el-GR" sz="2400" dirty="0" smtClean="0"/>
              <a:t> Σκοπός των οργανώσεων αυτών είναι η προώθηση και η υποστήριξη των συμφερόντων ή των πολιτικών και των </a:t>
            </a:r>
          </a:p>
          <a:p>
            <a:r>
              <a:rPr lang="el-GR" sz="2400" dirty="0" smtClean="0"/>
              <a:t>ιδεών, οι οποίες εξυπηρετούν τα συμφέροντα - ανάγκες των μελών τους ή ευρύτερου τμήματος της κοινωνίας στα οποία αναφέρονται. </a:t>
            </a:r>
          </a:p>
          <a:p>
            <a:r>
              <a:rPr lang="el-GR" sz="2400" b="1" dirty="0" smtClean="0"/>
              <a:t>Άλλες οργανώσεις.</a:t>
            </a:r>
            <a:r>
              <a:rPr lang="el-GR" sz="2400" dirty="0" smtClean="0"/>
              <a:t> Τέλος, υπάρχει ένας μεγάλος αριθμός διαφορετικών οργανώσεων με διαφορετικούς σκοπούς απ' ό,τι οι προηγούμενες, όπως πολιτιστικές οργανώσεις, σύλλογοι φιλάθλων, αθλητικοί όμιλοι. </a:t>
            </a:r>
            <a:endParaRPr lang="en-US" sz="2400" dirty="0"/>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27206828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Διάκριση των οργανώσεων </a:t>
            </a:r>
            <a:r>
              <a:rPr lang="el-GR" sz="3600" b="0" dirty="0" smtClean="0">
                <a:solidFill>
                  <a:prstClr val="black"/>
                </a:solidFill>
              </a:rPr>
              <a:t>3/3</a:t>
            </a:r>
            <a:endParaRPr lang="en-US" dirty="0"/>
          </a:p>
        </p:txBody>
      </p:sp>
      <p:sp>
        <p:nvSpPr>
          <p:cNvPr id="3" name="Content Placeholder 2"/>
          <p:cNvSpPr>
            <a:spLocks noGrp="1"/>
          </p:cNvSpPr>
          <p:nvPr>
            <p:ph idx="1"/>
          </p:nvPr>
        </p:nvSpPr>
        <p:spPr/>
        <p:txBody>
          <a:bodyPr>
            <a:normAutofit/>
          </a:bodyPr>
          <a:lstStyle/>
          <a:p>
            <a:r>
              <a:rPr lang="el-GR" sz="2400" dirty="0" smtClean="0"/>
              <a:t>Εκτός από τις παραπάνω, μια άλλη διάκριση των οργανώσεων, που εξυπηρετεί ιδιαίτερα τη διοικητική επιστήμη, είναι σε </a:t>
            </a:r>
            <a:r>
              <a:rPr lang="el-GR" sz="2400" b="1" dirty="0" smtClean="0"/>
              <a:t>"εμπορευματικές"</a:t>
            </a:r>
            <a:r>
              <a:rPr lang="el-GR" sz="2400" dirty="0" smtClean="0"/>
              <a:t> και </a:t>
            </a:r>
            <a:r>
              <a:rPr lang="el-GR" sz="2400" b="1" dirty="0" smtClean="0"/>
              <a:t>"μη εμπορευματικές".</a:t>
            </a:r>
            <a:r>
              <a:rPr lang="el-GR" sz="2400" dirty="0" smtClean="0"/>
              <a:t> "Εμπορευματικές" είναι εκείνες οι οποίες προσφέρουν τα προϊόντα ή τις υπηρεσίες τους ως εμπορεύματα στο πλαίσιο της αγοράς, έναντι μιας αξίας ανταλλαγής (π.χ. ένα ιδιωτικό σχολείο). </a:t>
            </a:r>
          </a:p>
          <a:p>
            <a:r>
              <a:rPr lang="el-GR" sz="2400" dirty="0" smtClean="0"/>
              <a:t>Η πιο σημαντική "εμπορευματική" οργάνωση είναι η επιχείρηση. Αντίθετα, "μη εμπορευματικές" είναι εκείνες που δεν προσφέρουν προϊόντα ή υπηρεσίες με το μηχανισμό ανταλλαγής της αγοράς (π.χ. φιλανθρωπικός σύλλογος, δημόσιο σχολείο). </a:t>
            </a:r>
            <a:endParaRPr lang="en-US" sz="2400" dirty="0"/>
          </a:p>
        </p:txBody>
      </p:sp>
      <p:sp>
        <p:nvSpPr>
          <p:cNvPr id="4" name="Ορθογώνιο 3"/>
          <p:cNvSpPr/>
          <p:nvPr/>
        </p:nvSpPr>
        <p:spPr>
          <a:xfrm>
            <a:off x="4181127" y="5661248"/>
            <a:ext cx="4572000" cy="738664"/>
          </a:xfrm>
          <a:prstGeom prst="rect">
            <a:avLst/>
          </a:prstGeom>
        </p:spPr>
        <p:txBody>
          <a:bodyPr>
            <a:spAutoFit/>
          </a:bodyPr>
          <a:lstStyle/>
          <a:p>
            <a:r>
              <a:rPr lang="el-GR" sz="1400" dirty="0" smtClean="0">
                <a:latin typeface="+mn-lt"/>
                <a:hlinkClick r:id="rId2"/>
              </a:rPr>
              <a:t>Α</a:t>
            </a:r>
            <a:r>
              <a:rPr lang="el-GR" sz="1400" dirty="0">
                <a:latin typeface="+mn-lt"/>
                <a:hlinkClick r:id="rId2"/>
              </a:rPr>
              <a:t>. </a:t>
            </a:r>
            <a:r>
              <a:rPr lang="el-GR" sz="1400" dirty="0" smtClean="0">
                <a:latin typeface="+mn-lt"/>
                <a:hlinkClick r:id="rId2"/>
              </a:rPr>
              <a:t>Μπουραντάς </a:t>
            </a:r>
            <a:r>
              <a:rPr lang="el-GR" sz="1400" dirty="0">
                <a:latin typeface="+mn-lt"/>
                <a:hlinkClick r:id="rId2"/>
              </a:rPr>
              <a:t>- Α. </a:t>
            </a:r>
            <a:r>
              <a:rPr lang="el-GR" sz="1400" dirty="0" smtClean="0">
                <a:latin typeface="+mn-lt"/>
                <a:hlinkClick r:id="rId2"/>
              </a:rPr>
              <a:t>Βάθης </a:t>
            </a:r>
            <a:r>
              <a:rPr lang="el-GR" sz="1400" dirty="0">
                <a:latin typeface="+mn-lt"/>
                <a:hlinkClick r:id="rId2"/>
              </a:rPr>
              <a:t>Χ. </a:t>
            </a:r>
            <a:r>
              <a:rPr lang="el-GR" sz="1400" dirty="0" smtClean="0">
                <a:latin typeface="+mn-lt"/>
                <a:hlinkClick r:id="rId2"/>
              </a:rPr>
              <a:t>Παπακωνσταντίνου </a:t>
            </a:r>
            <a:r>
              <a:rPr lang="el-GR" sz="1400" dirty="0">
                <a:latin typeface="+mn-lt"/>
                <a:hlinkClick r:id="rId2"/>
              </a:rPr>
              <a:t>- Π. </a:t>
            </a:r>
            <a:r>
              <a:rPr lang="el-GR" sz="1400" dirty="0" smtClean="0">
                <a:latin typeface="+mn-lt"/>
                <a:hlinkClick r:id="rId2"/>
              </a:rPr>
              <a:t>Ρεκλείτης, Αρχές Οργάνωσης και Διοίκησης Επιχειρήσεων και Υπηρεσιών, ΟΕΔΒ</a:t>
            </a:r>
            <a:r>
              <a:rPr lang="el-GR" sz="1400" dirty="0" smtClean="0">
                <a:latin typeface="+mn-lt"/>
              </a:rPr>
              <a:t> – </a:t>
            </a:r>
            <a:r>
              <a:rPr lang="el-GR" sz="1400" dirty="0" smtClean="0">
                <a:latin typeface="+mn-lt"/>
                <a:hlinkClick r:id="rId3"/>
              </a:rPr>
              <a:t>Ψηφιακό Σχολείο</a:t>
            </a:r>
            <a:endParaRPr lang="el-GR" sz="1400" dirty="0">
              <a:latin typeface="+mn-lt"/>
            </a:endParaRPr>
          </a:p>
        </p:txBody>
      </p:sp>
    </p:spTree>
    <p:extLst>
      <p:ext uri="{BB962C8B-B14F-4D97-AF65-F5344CB8AC3E}">
        <p14:creationId xmlns:p14="http://schemas.microsoft.com/office/powerpoint/2010/main" val="9497707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Συστημική προσέγγιση της οργάνωσης </a:t>
            </a:r>
            <a:r>
              <a:rPr lang="el-GR" sz="3200" b="0" dirty="0" smtClean="0"/>
              <a:t>1/2</a:t>
            </a:r>
            <a:endParaRPr lang="en-US" sz="3200" b="0" dirty="0"/>
          </a:p>
        </p:txBody>
      </p:sp>
      <p:sp>
        <p:nvSpPr>
          <p:cNvPr id="3" name="Content Placeholder 2"/>
          <p:cNvSpPr>
            <a:spLocks noGrp="1"/>
          </p:cNvSpPr>
          <p:nvPr>
            <p:ph idx="1"/>
          </p:nvPr>
        </p:nvSpPr>
        <p:spPr/>
        <p:txBody>
          <a:bodyPr>
            <a:noAutofit/>
          </a:bodyPr>
          <a:lstStyle/>
          <a:p>
            <a:r>
              <a:rPr lang="el-GR" sz="2400" dirty="0"/>
              <a:t>Εισαγωγή στη Συστημική Προσέγγιση</a:t>
            </a:r>
          </a:p>
          <a:p>
            <a:r>
              <a:rPr lang="el-GR" sz="2400" dirty="0"/>
              <a:t>Η συστημική προσέγγιση είναι ο τρόπος σκέψης ή η οπτική γωνία και η μέθοδος μελέτης φαινομένων και οργανισμών </a:t>
            </a:r>
          </a:p>
          <a:p>
            <a:r>
              <a:rPr lang="el-GR" sz="2400" dirty="0"/>
              <a:t>στηρίζεται στις αρχές της γενικής θεωρίας συστημάτων, που αναπτύχθηκε κατά τη δεκαετία του 1950 κυρίως από το βιο- λόγο Bertalanffy, τον οικονομολόγο Κ. </a:t>
            </a:r>
            <a:r>
              <a:rPr lang="el-GR" sz="2400" b="1" dirty="0" smtClean="0"/>
              <a:t>Boulding</a:t>
            </a:r>
            <a:r>
              <a:rPr lang="el-GR" sz="2400" dirty="0" smtClean="0"/>
              <a:t>, τον </a:t>
            </a:r>
            <a:r>
              <a:rPr lang="el-GR" sz="2400" dirty="0"/>
              <a:t>βιομαθηματικό </a:t>
            </a:r>
            <a:r>
              <a:rPr lang="el-GR" sz="2400" b="1" dirty="0"/>
              <a:t>Rapoport</a:t>
            </a:r>
            <a:r>
              <a:rPr lang="el-GR" sz="2400" dirty="0"/>
              <a:t> και </a:t>
            </a:r>
            <a:r>
              <a:rPr lang="el-GR" sz="2400" dirty="0" smtClean="0"/>
              <a:t>τον </a:t>
            </a:r>
            <a:r>
              <a:rPr lang="el-GR" sz="2400" dirty="0"/>
              <a:t>φυσικό </a:t>
            </a:r>
            <a:r>
              <a:rPr lang="el-GR" sz="2400" b="1" dirty="0"/>
              <a:t>Gerar</a:t>
            </a:r>
            <a:r>
              <a:rPr lang="el-GR" sz="2400" dirty="0"/>
              <a:t>. </a:t>
            </a:r>
          </a:p>
          <a:p>
            <a:r>
              <a:rPr lang="el-GR" sz="2400" dirty="0"/>
              <a:t>Η βασική λογική και συγχρόνως η επιδίωξη της γενικής θεωρίας συστημάτων συνίσταται στην ύπαρξη ενός γενικού πλαισίου αρχών, το οποίο μπορεί να χρησιμοποιηθεί για τη μελέτη και έρευνα όλων των φαινομένων</a:t>
            </a:r>
            <a:r>
              <a:rPr lang="el-GR" sz="2400" dirty="0" smtClean="0"/>
              <a:t>.</a:t>
            </a:r>
            <a:endParaRPr lang="el-GR" sz="2400" dirty="0"/>
          </a:p>
        </p:txBody>
      </p:sp>
    </p:spTree>
    <p:extLst>
      <p:ext uri="{BB962C8B-B14F-4D97-AF65-F5344CB8AC3E}">
        <p14:creationId xmlns:p14="http://schemas.microsoft.com/office/powerpoint/2010/main" val="3314775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Θεωρία συστημάτων</a:t>
            </a: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Το ερευνητικό γνωστικό πεδίο που ασχολείται με τη διεπιστημονική μελέτη συστημάτων και γενικών συστημικών ιδιοτήτων είναι </a:t>
            </a:r>
          </a:p>
          <a:p>
            <a:pPr lvl="1"/>
            <a:r>
              <a:rPr lang="el-GR" dirty="0" smtClean="0"/>
              <a:t>η </a:t>
            </a:r>
            <a:r>
              <a:rPr lang="el-GR" i="1" dirty="0" smtClean="0">
                <a:hlinkClick r:id="rId2" tooltip="Θεωρία Συστημάτων"/>
              </a:rPr>
              <a:t>γενική θεωρία συστημάτων</a:t>
            </a:r>
            <a:r>
              <a:rPr lang="el-GR" dirty="0" smtClean="0"/>
              <a:t>, ή αλλιώς </a:t>
            </a:r>
            <a:r>
              <a:rPr lang="el-GR" i="1" dirty="0" smtClean="0">
                <a:hlinkClick r:id="rId3" tooltip="Συστημική επιστήμη"/>
              </a:rPr>
              <a:t>συστημική επιστήμη</a:t>
            </a:r>
            <a:r>
              <a:rPr lang="el-GR" dirty="0" smtClean="0"/>
              <a:t>. </a:t>
            </a:r>
          </a:p>
          <a:p>
            <a:pPr lvl="1"/>
            <a:r>
              <a:rPr lang="el-GR" dirty="0" smtClean="0"/>
              <a:t>Το πεδίο αυτό διερευνά την </a:t>
            </a:r>
            <a:r>
              <a:rPr lang="el-GR" dirty="0" smtClean="0">
                <a:hlinkClick r:id="rId4" tooltip="Οργάνωση (δεν έχει γραφτεί ακόμα)"/>
              </a:rPr>
              <a:t>οργάνωση</a:t>
            </a:r>
            <a:r>
              <a:rPr lang="el-GR" dirty="0" smtClean="0"/>
              <a:t> και τις αφηρημένες ιδιότητες της ύλης και της νόησης, αναζητώντας γενικές αρχές και έννοιες ανεξάρτητες από κάποιο συγκεκριμένο εννοιολογικό πλαίσιο, την ουσία τους, τον τύπο τους ή τη χωρική/χρονική κλίμακα ύπαρξης τους.</a:t>
            </a:r>
          </a:p>
          <a:p>
            <a:pPr lvl="5"/>
            <a:r>
              <a:rPr lang="en-US" dirty="0">
                <a:hlinkClick r:id="rId5"/>
              </a:rPr>
              <a:t>http://el.wikipedia.org/wiki/</a:t>
            </a:r>
            <a:endParaRPr lang="el-GR" dirty="0"/>
          </a:p>
          <a:p>
            <a:pPr lvl="6"/>
            <a:r>
              <a:rPr lang="el-GR" dirty="0"/>
              <a:t>Σχολιασμός- </a:t>
            </a:r>
            <a:r>
              <a:rPr lang="el-GR" dirty="0" smtClean="0"/>
              <a:t>κριτική</a:t>
            </a:r>
          </a:p>
          <a:p>
            <a:pPr lvl="5"/>
            <a:endParaRPr lang="en-US" dirty="0"/>
          </a:p>
        </p:txBody>
      </p:sp>
    </p:spTree>
    <p:extLst>
      <p:ext uri="{BB962C8B-B14F-4D97-AF65-F5344CB8AC3E}">
        <p14:creationId xmlns:p14="http://schemas.microsoft.com/office/powerpoint/2010/main" val="17380911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solidFill>
                  <a:prstClr val="black"/>
                </a:solidFill>
              </a:rPr>
              <a:t>Συστημική προσέγγιση της οργάνωσης </a:t>
            </a:r>
            <a:r>
              <a:rPr lang="el-GR" sz="3200" b="0" dirty="0" smtClean="0">
                <a:solidFill>
                  <a:prstClr val="black"/>
                </a:solidFill>
              </a:rPr>
              <a:t>2/2</a:t>
            </a:r>
            <a:endParaRPr lang="en-US" dirty="0"/>
          </a:p>
        </p:txBody>
      </p:sp>
      <p:sp>
        <p:nvSpPr>
          <p:cNvPr id="3" name="Content Placeholder 2"/>
          <p:cNvSpPr>
            <a:spLocks noGrp="1"/>
          </p:cNvSpPr>
          <p:nvPr>
            <p:ph idx="1"/>
          </p:nvPr>
        </p:nvSpPr>
        <p:spPr/>
        <p:txBody>
          <a:bodyPr>
            <a:noAutofit/>
          </a:bodyPr>
          <a:lstStyle/>
          <a:p>
            <a:r>
              <a:rPr lang="el-GR" sz="2400" dirty="0" smtClean="0"/>
              <a:t>Έτσι </a:t>
            </a:r>
            <a:r>
              <a:rPr lang="el-GR" sz="2400" dirty="0"/>
              <a:t>θα μπορούσε να αναπτυχθεί η συνεργασία των διάφορων επιστημονικών κλάδων και να επιτευχθεί η διεπιστημονική προσέγγιση.</a:t>
            </a:r>
          </a:p>
          <a:p>
            <a:r>
              <a:rPr lang="el-GR" sz="2400" dirty="0"/>
              <a:t>Από τα παραπάνω προκύπτει ότι η συστημική προσέγγιση έχει βοηθήσει την αναλυτική και συνθετική σκέψη και συνέβαλε έτσι στην καλύτερη κατανόηση των φαινομένων. </a:t>
            </a:r>
          </a:p>
          <a:p>
            <a:r>
              <a:rPr lang="el-GR" sz="2400" dirty="0"/>
              <a:t>Πιο απλά, συστημική σκέψη είναι να βλέπει κανείς και τα δέντρα και το δάσος.</a:t>
            </a:r>
          </a:p>
          <a:p>
            <a:pPr marL="0" indent="0">
              <a:buNone/>
            </a:pPr>
            <a:endParaRPr lang="en-US" sz="2400" dirty="0"/>
          </a:p>
        </p:txBody>
      </p:sp>
    </p:spTree>
    <p:extLst>
      <p:ext uri="{BB962C8B-B14F-4D97-AF65-F5344CB8AC3E}">
        <p14:creationId xmlns:p14="http://schemas.microsoft.com/office/powerpoint/2010/main" val="295281819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Σύστημα</a:t>
            </a:r>
            <a:endParaRPr lang="en-US" dirty="0"/>
          </a:p>
        </p:txBody>
      </p:sp>
      <p:sp>
        <p:nvSpPr>
          <p:cNvPr id="3" name="Content Placeholder 2"/>
          <p:cNvSpPr>
            <a:spLocks noGrp="1"/>
          </p:cNvSpPr>
          <p:nvPr>
            <p:ph idx="1"/>
          </p:nvPr>
        </p:nvSpPr>
        <p:spPr/>
        <p:txBody>
          <a:bodyPr>
            <a:noAutofit/>
          </a:bodyPr>
          <a:lstStyle/>
          <a:p>
            <a:r>
              <a:rPr lang="el-GR" sz="2400" dirty="0"/>
              <a:t>Η Έννοια και τα Στοιχεία του Συστήματος</a:t>
            </a:r>
          </a:p>
          <a:p>
            <a:r>
              <a:rPr lang="el-GR" sz="2400" b="1" dirty="0"/>
              <a:t>Σύστημα είναι ένα σύνολο στοιχείων ή μερών τα οποία συνδέονται μεταξύ τους με σχέσεις αλληλεπίδρασης και αποτελούν μια ολότητα</a:t>
            </a:r>
            <a:r>
              <a:rPr lang="el-GR" sz="2400" dirty="0"/>
              <a:t>. Ως σύστημα, συνεπώς, μπορεί να θεωρηθεί οποιαδήποτε αντιληπτή από τον άνθρωπο ολότητα, όπως το σύμπαν, η γη, το πανεπιστήμιο, το δέντρο, το computer, κτλ., αφού αποτελούνται από μέρη που συνδέονται μεταξύ τους με ένα πλέγμα σχέσεων. </a:t>
            </a:r>
          </a:p>
          <a:p>
            <a:r>
              <a:rPr lang="el-GR" sz="2400" dirty="0"/>
              <a:t>Κάθε σύστημα ασφαλώς δε βρίσκεται στο κενό, αλλά μέσα σ' ένα περιβάλλον, το οποίο αποτελείται από άλλα συστήματα. Κάθε σύστημα αναπτύσσει σχέσεις αλληλεπίδρασης με το περιβάλλον του, ανταλλάσσοντας υλικούς ή άυλους πόρους είτε ως εκροές είτε ως εισροές. </a:t>
            </a:r>
          </a:p>
          <a:p>
            <a:endParaRPr lang="en-US" sz="2400" dirty="0"/>
          </a:p>
        </p:txBody>
      </p:sp>
    </p:spTree>
    <p:extLst>
      <p:ext uri="{BB962C8B-B14F-4D97-AF65-F5344CB8AC3E}">
        <p14:creationId xmlns:p14="http://schemas.microsoft.com/office/powerpoint/2010/main" val="18147511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Υποσυστήματα- Σύνορα</a:t>
            </a:r>
            <a:endParaRPr lang="en-US" dirty="0"/>
          </a:p>
        </p:txBody>
      </p:sp>
      <p:sp>
        <p:nvSpPr>
          <p:cNvPr id="3" name="Content Placeholder 2"/>
          <p:cNvSpPr>
            <a:spLocks noGrp="1"/>
          </p:cNvSpPr>
          <p:nvPr>
            <p:ph idx="1"/>
          </p:nvPr>
        </p:nvSpPr>
        <p:spPr/>
        <p:txBody>
          <a:bodyPr>
            <a:normAutofit fontScale="70000" lnSpcReduction="20000"/>
          </a:bodyPr>
          <a:lstStyle/>
          <a:p>
            <a:r>
              <a:rPr lang="el-GR" b="1" dirty="0"/>
              <a:t>Μέρη / Υποσυστήματα</a:t>
            </a:r>
            <a:r>
              <a:rPr lang="el-GR" dirty="0"/>
              <a:t>. Από τον ορισμό του συστήματος προκύπτει ότι αυτό αποτελείται από μέρη. Αυτά τα μέρη ουσιαστικά αποτελούν τα συστατικά στοιχεία του. Μπορούν να θεωρηθούν ως υποσυστήματα, δηλαδή ότι και αυτά αποτελούνται από μικρότερα μέρη συνδεμένα μεταξύ τους με συγκεκριμένες σχέσεις. </a:t>
            </a:r>
          </a:p>
          <a:p>
            <a:r>
              <a:rPr lang="el-GR" b="1" dirty="0"/>
              <a:t>Τα Σύνορα του Συστήματος</a:t>
            </a:r>
            <a:r>
              <a:rPr lang="el-GR" dirty="0"/>
              <a:t>. Κάθε σύστημα οριοθετείται σε σχέση με το περιβάλλον του. Αυτό σημαίνει ότι αποτελεί μια ξεχωριστή ολότητα η οποία προσδιορίζεται από τα σύνορα που την οριοθετούν σε σχέση με το περιβάλλον. Η έννοια των συνόρων του συστήματος όπως και του υποσυστήματος είναι ασφαλώς σχετική, αφού κάθε σύστημα αποτελεί υποσύστημα ή μέρος ενός ευρύτερου συστήματος. Έτσι, ο ορισμός των συνόρων και ο προσδιορισμός της ολότητας-συστήματος είναι θέμα καθορισμού από το μελετητή, σύμφωνα με το στόχο του. </a:t>
            </a:r>
          </a:p>
          <a:p>
            <a:r>
              <a:rPr lang="el-GR" dirty="0"/>
              <a:t>Παραδείγματα – Συστημάτων- Συνόρων</a:t>
            </a:r>
          </a:p>
          <a:p>
            <a:endParaRPr lang="el-GR" dirty="0" smtClean="0"/>
          </a:p>
        </p:txBody>
      </p:sp>
    </p:spTree>
    <p:extLst>
      <p:ext uri="{BB962C8B-B14F-4D97-AF65-F5344CB8AC3E}">
        <p14:creationId xmlns:p14="http://schemas.microsoft.com/office/powerpoint/2010/main" val="149787946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Εισροές - Διαδικασίες</a:t>
            </a:r>
            <a:endParaRPr lang="en-US" dirty="0"/>
          </a:p>
        </p:txBody>
      </p:sp>
      <p:sp>
        <p:nvSpPr>
          <p:cNvPr id="3" name="Content Placeholder 2"/>
          <p:cNvSpPr>
            <a:spLocks noGrp="1"/>
          </p:cNvSpPr>
          <p:nvPr>
            <p:ph idx="1"/>
          </p:nvPr>
        </p:nvSpPr>
        <p:spPr/>
        <p:txBody>
          <a:bodyPr>
            <a:noAutofit/>
          </a:bodyPr>
          <a:lstStyle/>
          <a:p>
            <a:r>
              <a:rPr lang="el-GR" sz="2000" b="1" dirty="0" smtClean="0"/>
              <a:t>Εισροές του Συστήματος.</a:t>
            </a:r>
            <a:r>
              <a:rPr lang="el-GR" sz="2000" dirty="0" smtClean="0"/>
              <a:t> Το σύστημα, για να υπάρχει και να λειτουργεί, χρειάζεται πόρους τους οποίους προμηθεύεται από το περιβάλλον του ως εισροές. Αυτές οι εισροές ουσιαστικά αποτελούν εκροές άλλων συστημάτων. Οι εισροές που λαμβάνει το σύστημα από το περιβάλλον του, ανάλογα με την περίπτωση, μπορεί να είναι κεφάλαια, υλικά, ενέργεια, πληροφορίες, γνώσεις κτλ.</a:t>
            </a:r>
          </a:p>
          <a:p>
            <a:r>
              <a:rPr lang="el-GR" sz="2000" dirty="0" smtClean="0"/>
              <a:t> </a:t>
            </a:r>
            <a:r>
              <a:rPr lang="el-GR" sz="2000" b="1" dirty="0" smtClean="0"/>
              <a:t>Διαδικασία Επεξεργασίας / Μετασχηματισμού.</a:t>
            </a:r>
            <a:r>
              <a:rPr lang="el-GR" sz="2000" dirty="0" smtClean="0"/>
              <a:t> Με την αλληλεπίδραση των μερών του το σύστημα αναπτύσσει λειτουργίες που επεξεργάζονται ή μετατρέπουν τις εισροές. Αυτή η διαδικασία επεξεργασίας αποτελείται από ένα σύνολο δραστηριοτήτων που συνθέτουν τη συνολική λειτουργία του συστήματος. Όταν τα στοιχεία και οι λειτουργίες είναι γνωστά, τότε η διαδικασία επεξεργασίας χαρακτηρίζεται ως "άσπρο κουτί". Αντίθετα, όταν αυτά είναι άγνωστα, τότε χαρακτηρίζονται ως "μαύρο κουτί" (π.χ. ο εγκέφαλος του ανθρώπου). Σ' αυτήν την περίπτωση η μελέτη, η εξήγηση και η πρόβλεψη του συστήματος στηρίζεται στην παρακολούθηση και μελέτη των σχέσεων που υπάρχουν μεταξύ των εισροών και των εκροών του συστήματος. </a:t>
            </a:r>
          </a:p>
          <a:p>
            <a:endParaRPr lang="en-US" dirty="0"/>
          </a:p>
        </p:txBody>
      </p:sp>
    </p:spTree>
    <p:extLst>
      <p:ext uri="{BB962C8B-B14F-4D97-AF65-F5344CB8AC3E}">
        <p14:creationId xmlns:p14="http://schemas.microsoft.com/office/powerpoint/2010/main" val="213742745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Εκροές</a:t>
            </a:r>
            <a:endParaRPr lang="en-US" dirty="0"/>
          </a:p>
        </p:txBody>
      </p:sp>
      <p:sp>
        <p:nvSpPr>
          <p:cNvPr id="3" name="Content Placeholder 2"/>
          <p:cNvSpPr>
            <a:spLocks noGrp="1"/>
          </p:cNvSpPr>
          <p:nvPr>
            <p:ph idx="1"/>
          </p:nvPr>
        </p:nvSpPr>
        <p:spPr/>
        <p:txBody>
          <a:bodyPr>
            <a:normAutofit/>
          </a:bodyPr>
          <a:lstStyle/>
          <a:p>
            <a:r>
              <a:rPr lang="el-GR" sz="2600" dirty="0" smtClean="0"/>
              <a:t>Οι εκροές είναι τα αποτελέσματα της λειτουργίας του συστήματος, δηλαδή οι μετασχηματισμένες ή επεξεργασμένες εισροές, τις οποίες το σύστημα παραδίδει στο περιβάλλον του και αποτελούν εισροές για άλλα συστήματα. Συνήθως οι εκροές του συστήματος, που αποτελούν χρήσιμους πόρους-εισροές για άλλα συστήματα του περιβάλλοντος, αποτελούν το αντάλλαγμα για τις εισροές που το σύστημα έχει ανάγκη για την επιβίωσή του. Συνεπώς, αποτελούν προϋπόθεση της ύπαρξής του. </a:t>
            </a:r>
          </a:p>
          <a:p>
            <a:endParaRPr lang="en-US" dirty="0"/>
          </a:p>
        </p:txBody>
      </p:sp>
    </p:spTree>
    <p:extLst>
      <p:ext uri="{BB962C8B-B14F-4D97-AF65-F5344CB8AC3E}">
        <p14:creationId xmlns:p14="http://schemas.microsoft.com/office/powerpoint/2010/main" val="2517182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Μηχανισμός Ανατροφοδότησης / Ελέγχου (Feedback)</a:t>
            </a:r>
            <a:endParaRPr lang="en-US" dirty="0"/>
          </a:p>
        </p:txBody>
      </p:sp>
      <p:sp>
        <p:nvSpPr>
          <p:cNvPr id="3" name="Content Placeholder 2"/>
          <p:cNvSpPr>
            <a:spLocks noGrp="1"/>
          </p:cNvSpPr>
          <p:nvPr>
            <p:ph idx="1"/>
          </p:nvPr>
        </p:nvSpPr>
        <p:spPr/>
        <p:txBody>
          <a:bodyPr>
            <a:normAutofit fontScale="77500" lnSpcReduction="20000"/>
          </a:bodyPr>
          <a:lstStyle/>
          <a:p>
            <a:r>
              <a:rPr lang="el-GR" b="1" dirty="0" smtClean="0"/>
              <a:t>Είναι ο μηχανισμός του συστήματος που μεταφέρει πληροφορίες ή μηνύματα σχετικά με τις αντιδράσεις του περιβάλλοντος προς τις εκροές του</a:t>
            </a:r>
            <a:r>
              <a:rPr lang="el-GR" dirty="0" smtClean="0"/>
              <a:t>... </a:t>
            </a:r>
          </a:p>
          <a:p>
            <a:r>
              <a:rPr lang="el-GR" dirty="0" smtClean="0"/>
              <a:t>Επίσης αποτελεί το ρυθμιστή των σχέσεων μεταξύ εκροών και εισροών του συστήματος, έτσι ώστε να υπάρχει η απαραίτητη ισορροπία για την επιβίωσή του. </a:t>
            </a:r>
          </a:p>
          <a:p>
            <a:r>
              <a:rPr lang="el-GR" dirty="0" smtClean="0"/>
              <a:t>Με αυτήν την έννοια</a:t>
            </a:r>
            <a:r>
              <a:rPr lang="el-GR" b="1" dirty="0" smtClean="0"/>
              <a:t> θα μπορούσε να οριστεί ως ένας μηχανισμός ελέγχου ανατροφοδότησης του κατά πόσο το σύστημα ακολουθεί την πορεία που το οδηγεί στην υλοποίηση των στόχων του ή απομακρύνεται από αυτήν.</a:t>
            </a:r>
            <a:r>
              <a:rPr lang="el-GR" dirty="0" smtClean="0"/>
              <a:t> Π.χ. ο θερμοστάτης ενός κλιματιστικού. Επίσης, με βάση τα παραπάνω, αποτελεί βασική προϋπόθεση προσαρμογής του συστήματος στο περιβάλλον του. </a:t>
            </a:r>
          </a:p>
          <a:p>
            <a:endParaRPr lang="en-US" dirty="0"/>
          </a:p>
        </p:txBody>
      </p:sp>
    </p:spTree>
    <p:extLst>
      <p:ext uri="{BB962C8B-B14F-4D97-AF65-F5344CB8AC3E}">
        <p14:creationId xmlns:p14="http://schemas.microsoft.com/office/powerpoint/2010/main" val="100581953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Χαρακτηριστικά συστημάτων</a:t>
            </a:r>
            <a:endParaRPr lang="en-US" dirty="0"/>
          </a:p>
        </p:txBody>
      </p:sp>
      <p:sp>
        <p:nvSpPr>
          <p:cNvPr id="4" name="Θέση περιεχομένου 3"/>
          <p:cNvSpPr>
            <a:spLocks noGrp="1"/>
          </p:cNvSpPr>
          <p:nvPr>
            <p:ph idx="1"/>
          </p:nvPr>
        </p:nvSpPr>
        <p:spPr/>
        <p:txBody>
          <a:bodyPr>
            <a:normAutofit fontScale="85000" lnSpcReduction="10000"/>
          </a:bodyPr>
          <a:lstStyle/>
          <a:p>
            <a:r>
              <a:rPr lang="el-GR" dirty="0"/>
              <a:t>Τα συστήματα, σύμφωνα με τον ορισμό τους, διακρίνονται από ορισμένες διαστάσεις ή ιδιότητες οι οποίες προσδιορίζουν το χαρακτήρα τους. Η μελέτη αυτών των ιδιοτήτων, που παρουσιάζονται στη συνέχεια, είναι αναγκαία για την κατανόηση, εξήγηση και πρόβλεψη της συμπεριφοράς τους. </a:t>
            </a:r>
          </a:p>
          <a:p>
            <a:r>
              <a:rPr lang="el-GR" dirty="0"/>
              <a:t>Έτσι τα συστήματα μπορούν να είναι λιγότερο ή περισσότερο:</a:t>
            </a:r>
          </a:p>
          <a:p>
            <a:r>
              <a:rPr lang="el-GR" dirty="0"/>
              <a:t>Ανοιχτά ή κλειστά</a:t>
            </a:r>
          </a:p>
          <a:p>
            <a:r>
              <a:rPr lang="el-GR" dirty="0"/>
              <a:t>Δυναμικά ή στατικά</a:t>
            </a:r>
          </a:p>
          <a:p>
            <a:r>
              <a:rPr lang="el-GR" dirty="0"/>
              <a:t>Πολύπλοκα ή απλά</a:t>
            </a:r>
            <a:r>
              <a:rPr lang="el-GR" dirty="0" smtClean="0"/>
              <a:t>.</a:t>
            </a:r>
            <a:endParaRPr lang="el-GR" dirty="0"/>
          </a:p>
        </p:txBody>
      </p:sp>
    </p:spTree>
    <p:extLst>
      <p:ext uri="{BB962C8B-B14F-4D97-AF65-F5344CB8AC3E}">
        <p14:creationId xmlns:p14="http://schemas.microsoft.com/office/powerpoint/2010/main" val="19939421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Ανοιχτά /Κλειστά </a:t>
            </a:r>
            <a:endParaRPr lang="en-US" dirty="0"/>
          </a:p>
        </p:txBody>
      </p:sp>
      <p:sp>
        <p:nvSpPr>
          <p:cNvPr id="3" name="Content Placeholder 2"/>
          <p:cNvSpPr>
            <a:spLocks noGrp="1"/>
          </p:cNvSpPr>
          <p:nvPr>
            <p:ph idx="1"/>
          </p:nvPr>
        </p:nvSpPr>
        <p:spPr/>
        <p:txBody>
          <a:bodyPr>
            <a:normAutofit fontScale="62500" lnSpcReduction="20000"/>
          </a:bodyPr>
          <a:lstStyle/>
          <a:p>
            <a:r>
              <a:rPr lang="el-GR" b="1" dirty="0"/>
              <a:t>Ανοιχτά / Κλειστά Συστήματα. </a:t>
            </a:r>
            <a:r>
              <a:rPr lang="el-GR" dirty="0"/>
              <a:t>Ανοιχτό είναι το σύστημα που βρίσκεται σε αλληλεπίδραση με το περιβάλλον του, ενώ κλειστό είναι εκείνο το οποίο δεν έχει καμιά σχέση αλληλεπίδρασης με το περιβάλλον. </a:t>
            </a:r>
          </a:p>
          <a:p>
            <a:pPr lvl="1"/>
            <a:r>
              <a:rPr lang="el-GR" dirty="0"/>
              <a:t>Σχέσεις αλληλεπίδρασης είναι οι σχέσεις ανταλλαγών, εισροών-εκροών μεταξύ συστήματος και περιβάλλοντος. </a:t>
            </a:r>
          </a:p>
          <a:p>
            <a:pPr lvl="1"/>
            <a:r>
              <a:rPr lang="el-GR" dirty="0"/>
              <a:t>Στην πραγματικότητα, είναι δύσκολο να φανταστεί κανείς ένα απολύτως κλειστό σύστημα, όπως άλλωστε και ένα σύστημα απολύτως ανοιχτό. </a:t>
            </a:r>
          </a:p>
          <a:p>
            <a:pPr lvl="1"/>
            <a:r>
              <a:rPr lang="el-GR" dirty="0"/>
              <a:t>Για παράδειγμα, το Πανεπιστήμιο αποτελεί ένα σύστημα πολύ περισσότερο ανοιχτό από ό,τι ένα μοναστήρι.</a:t>
            </a:r>
          </a:p>
          <a:p>
            <a:pPr lvl="1"/>
            <a:r>
              <a:rPr lang="el-GR" dirty="0"/>
              <a:t> Σε ό,τι αφορά τις κοινωνικές οργανώσεις και κυρίως τις επιχειρήσεις, έχει ιδιαίτερη σημασία το πόσο ανοιχτό σύστημα αποτελούν, γιατί: Εκφράζει το βαθμό στον οποίο η οργάνωση λαμβάνει υπόψη τις ευκαιρίες, απειλές, περιορισμούς, ιδιαιτερότητες, κτλ. του περιβάλλοντος και προσαρμόζεται σε αυτό, αλλά και το βαθμό στον οποίο η ίδια επηρεάζει το περιβάλλον. </a:t>
            </a:r>
          </a:p>
          <a:p>
            <a:pPr lvl="1"/>
            <a:r>
              <a:rPr lang="el-GR" dirty="0"/>
              <a:t>Οι λιγότερο ανοιχτές ή περισσότερο κλειστές οργανώσεις είναι ουσιαστικά εσωστρεφείς και αδυνατούν να προσαρμοστούν στο περιβάλλον, πράγμα που έχει αρνητικές συνέπειες στην επιβίωσή τους.  </a:t>
            </a:r>
            <a:r>
              <a:rPr lang="el-GR" dirty="0">
                <a:solidFill>
                  <a:srgbClr val="FF0000"/>
                </a:solidFill>
              </a:rPr>
              <a:t>;;;;;;;;;;;;;;;</a:t>
            </a:r>
          </a:p>
          <a:p>
            <a:endParaRPr lang="en-US" dirty="0"/>
          </a:p>
        </p:txBody>
      </p:sp>
    </p:spTree>
    <p:extLst>
      <p:ext uri="{BB962C8B-B14F-4D97-AF65-F5344CB8AC3E}">
        <p14:creationId xmlns:p14="http://schemas.microsoft.com/office/powerpoint/2010/main" val="237617267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Δυναμικά / Στατικά</a:t>
            </a:r>
            <a:endParaRPr lang="en-US" dirty="0"/>
          </a:p>
        </p:txBody>
      </p:sp>
      <p:sp>
        <p:nvSpPr>
          <p:cNvPr id="3" name="Content Placeholder 2"/>
          <p:cNvSpPr>
            <a:spLocks noGrp="1"/>
          </p:cNvSpPr>
          <p:nvPr>
            <p:ph idx="1"/>
          </p:nvPr>
        </p:nvSpPr>
        <p:spPr/>
        <p:txBody>
          <a:bodyPr>
            <a:normAutofit/>
          </a:bodyPr>
          <a:lstStyle/>
          <a:p>
            <a:r>
              <a:rPr lang="el-GR" sz="2800" dirty="0" smtClean="0"/>
              <a:t>Η δυναμικότητα ή στατικότητα των συστημάτων εκφράζει τη συχνότητα και τη σπουδαιότητα των αλλαγών που συμβαίνουν είτε στα μέρη, στα δομικά χαρακτηριστικά και στη λειτουργία του συστήματος είτε στις σχέσεις του με το περιβάλλον. Με βάση αυτήν την ιδιότητα υπάρχουν συστήματα λιγότερο δυναμικά και περισσότερο στατικά και το αντίθετο. </a:t>
            </a:r>
          </a:p>
          <a:p>
            <a:endParaRPr lang="el-GR" dirty="0" smtClean="0"/>
          </a:p>
          <a:p>
            <a:endParaRPr lang="el-GR" dirty="0" smtClean="0"/>
          </a:p>
          <a:p>
            <a:endParaRPr lang="en-US" dirty="0"/>
          </a:p>
        </p:txBody>
      </p:sp>
    </p:spTree>
    <p:extLst>
      <p:ext uri="{BB962C8B-B14F-4D97-AF65-F5344CB8AC3E}">
        <p14:creationId xmlns:p14="http://schemas.microsoft.com/office/powerpoint/2010/main" val="100930778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Πολύπλοκα / απλά</a:t>
            </a:r>
          </a:p>
        </p:txBody>
      </p:sp>
      <p:sp>
        <p:nvSpPr>
          <p:cNvPr id="3" name="Content Placeholder 2"/>
          <p:cNvSpPr>
            <a:spLocks noGrp="1"/>
          </p:cNvSpPr>
          <p:nvPr>
            <p:ph idx="1"/>
          </p:nvPr>
        </p:nvSpPr>
        <p:spPr/>
        <p:txBody>
          <a:bodyPr>
            <a:normAutofit/>
          </a:bodyPr>
          <a:lstStyle/>
          <a:p>
            <a:r>
              <a:rPr lang="el-GR" sz="2800" b="1" dirty="0" smtClean="0"/>
              <a:t>Πολύπλοκα / απλά.</a:t>
            </a:r>
            <a:r>
              <a:rPr lang="el-GR" sz="2800" dirty="0" smtClean="0"/>
              <a:t> Η πολυπλοκότητα ενός συστήματος εκφράζει την ποσότητα των μερών ή υποσυστημάτων που το αποτελούν και την ποσότητα των σχέσεων που αναπτύσσονται μεταξύ αυτών. Όσο μεγαλύτερες είναι αυτές οι ποσότητες τόσο μεγαλύτερη είναι η πολυπλοκότητα. Αυτή η ιδιότητα έχει ενδιαφέρον για τη μελέτη του συστήματος, αφού η δυνατότητα μελέτης συστημάτων υψηλής πολυπλοκότητας οδηγεί σε αφαιρέσεις και απλουστεύσεις, που μπορεί να είναι επικίνδυνες.</a:t>
            </a:r>
            <a:endParaRPr lang="en-US" sz="2800" dirty="0"/>
          </a:p>
        </p:txBody>
      </p:sp>
    </p:spTree>
    <p:extLst>
      <p:ext uri="{BB962C8B-B14F-4D97-AF65-F5344CB8AC3E}">
        <p14:creationId xmlns:p14="http://schemas.microsoft.com/office/powerpoint/2010/main" val="453629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Συστημική</a:t>
            </a:r>
            <a:endParaRPr lang="en-US" dirty="0"/>
          </a:p>
        </p:txBody>
      </p:sp>
      <p:sp>
        <p:nvSpPr>
          <p:cNvPr id="3" name="Content Placeholder 2"/>
          <p:cNvSpPr>
            <a:spLocks noGrp="1"/>
          </p:cNvSpPr>
          <p:nvPr>
            <p:ph idx="1"/>
          </p:nvPr>
        </p:nvSpPr>
        <p:spPr/>
        <p:txBody>
          <a:bodyPr>
            <a:noAutofit/>
          </a:bodyPr>
          <a:lstStyle/>
          <a:p>
            <a:r>
              <a:rPr lang="el-GR" sz="2400" dirty="0" smtClean="0"/>
              <a:t>Η </a:t>
            </a:r>
            <a:r>
              <a:rPr lang="el-GR" sz="2400" b="1" dirty="0" smtClean="0"/>
              <a:t>επιστήμη συστημάτων</a:t>
            </a:r>
            <a:r>
              <a:rPr lang="el-GR" sz="2400" dirty="0" smtClean="0"/>
              <a:t> ή </a:t>
            </a:r>
            <a:r>
              <a:rPr lang="el-GR" sz="2400" b="1" dirty="0" smtClean="0"/>
              <a:t>συστημική</a:t>
            </a:r>
            <a:r>
              <a:rPr lang="el-GR" sz="2400" dirty="0" smtClean="0"/>
              <a:t> είναι ένα διεπιστημονικό γνωστικό πεδίο το οποίο παρέχει έναν κοινό τρόπο σκέψης με στόχο την ανάπτυξη </a:t>
            </a:r>
            <a:r>
              <a:rPr lang="el-GR" sz="2400" dirty="0" smtClean="0">
                <a:hlinkClick r:id="rId2" tooltip="Μεθοδολογία"/>
              </a:rPr>
              <a:t>μεθοδολογικών πλαισίων</a:t>
            </a:r>
            <a:r>
              <a:rPr lang="el-GR" sz="2400" dirty="0" smtClean="0"/>
              <a:t> για τη μελέτη </a:t>
            </a:r>
            <a:r>
              <a:rPr lang="el-GR" sz="2400" dirty="0" smtClean="0">
                <a:hlinkClick r:id="rId3" tooltip="Σύστημα"/>
              </a:rPr>
              <a:t>συστημάτων</a:t>
            </a:r>
            <a:r>
              <a:rPr lang="el-GR" sz="2400" dirty="0" smtClean="0"/>
              <a:t> με εσωτερική </a:t>
            </a:r>
            <a:r>
              <a:rPr lang="el-GR" sz="2400" dirty="0" smtClean="0">
                <a:hlinkClick r:id="rId4" tooltip="Δομή (δεν έχει γραφτεί ακόμα)"/>
              </a:rPr>
              <a:t>δομή</a:t>
            </a:r>
            <a:r>
              <a:rPr lang="el-GR" sz="2400" dirty="0" smtClean="0"/>
              <a:t> </a:t>
            </a:r>
          </a:p>
          <a:p>
            <a:pPr lvl="1"/>
            <a:r>
              <a:rPr lang="el-GR" sz="2200" dirty="0" smtClean="0"/>
              <a:t>(π.χ. κοινωνικά, ηλεκτρονικά, βιολογικά, </a:t>
            </a:r>
            <a:r>
              <a:rPr lang="el-GR" sz="2200" dirty="0" smtClean="0">
                <a:hlinkClick r:id="rId5" tooltip="Γνωσιακή επιστήμη"/>
              </a:rPr>
              <a:t>γνωσιακά</a:t>
            </a:r>
            <a:r>
              <a:rPr lang="el-GR" sz="2200" dirty="0" smtClean="0"/>
              <a:t> ή </a:t>
            </a:r>
            <a:r>
              <a:rPr lang="el-GR" sz="2200" dirty="0" smtClean="0">
                <a:hlinkClick r:id="rId6" tooltip="Μεταφυσική"/>
              </a:rPr>
              <a:t>μεταφυσικά</a:t>
            </a:r>
            <a:r>
              <a:rPr lang="el-GR" sz="2200" dirty="0" smtClean="0"/>
              <a:t> συστήματα). </a:t>
            </a:r>
          </a:p>
          <a:p>
            <a:pPr lvl="1"/>
            <a:r>
              <a:rPr lang="el-GR" sz="2200" dirty="0" smtClean="0"/>
              <a:t>Βασίζεται στη θεωρία συστημάτων, κεντρικές έννοιες στην οποία είναι η </a:t>
            </a:r>
            <a:r>
              <a:rPr lang="el-GR" sz="2200" dirty="0" smtClean="0">
                <a:hlinkClick r:id="rId7" tooltip="Θερμοδυναμική ισορροπία"/>
              </a:rPr>
              <a:t>θερμοδυναμική ισορροπία</a:t>
            </a:r>
            <a:r>
              <a:rPr lang="el-GR" sz="2200" dirty="0" smtClean="0"/>
              <a:t> και η αρνητική ή θετική </a:t>
            </a:r>
            <a:r>
              <a:rPr lang="el-GR" sz="2200" dirty="0" smtClean="0">
                <a:hlinkClick r:id="rId8" tooltip="Εντροπία"/>
              </a:rPr>
              <a:t>εντροπία</a:t>
            </a:r>
            <a:r>
              <a:rPr lang="el-GR" sz="2200" dirty="0" smtClean="0"/>
              <a:t>, καθώς η δομή και η κατάσταση ενός συστήματος τυπικά παραμένουν σταθερές ή διαρκώς περιπλέκονται με το πέρασμα του </a:t>
            </a:r>
            <a:r>
              <a:rPr lang="el-GR" sz="2200" dirty="0" smtClean="0">
                <a:hlinkClick r:id="rId9" tooltip="Χρόνος"/>
              </a:rPr>
              <a:t>χρόνου</a:t>
            </a:r>
            <a:r>
              <a:rPr lang="el-GR" sz="2200" dirty="0" smtClean="0"/>
              <a:t>, με παράλληλη εξαγωγή θετικής εντροπίας στο </a:t>
            </a:r>
            <a:r>
              <a:rPr lang="el-GR" sz="2200" dirty="0" smtClean="0">
                <a:hlinkClick r:id="rId10" tooltip="Περιβάλλον"/>
              </a:rPr>
              <a:t>περιβάλλον</a:t>
            </a:r>
            <a:r>
              <a:rPr lang="el-GR" sz="2200" dirty="0" smtClean="0"/>
              <a:t> του συστήματος.</a:t>
            </a:r>
          </a:p>
          <a:p>
            <a:pPr lvl="5"/>
            <a:r>
              <a:rPr lang="en-US" dirty="0">
                <a:hlinkClick r:id="rId11"/>
              </a:rPr>
              <a:t>http://el.wikipedia.org/wiki/</a:t>
            </a:r>
            <a:endParaRPr lang="el-GR" dirty="0"/>
          </a:p>
          <a:p>
            <a:pPr lvl="6"/>
            <a:r>
              <a:rPr lang="el-GR" dirty="0"/>
              <a:t>Σχολιασμός- κριτική</a:t>
            </a:r>
            <a:endParaRPr lang="en-US" dirty="0"/>
          </a:p>
          <a:p>
            <a:pPr lvl="5"/>
            <a:endParaRPr lang="el-GR" dirty="0" smtClean="0"/>
          </a:p>
          <a:p>
            <a:endParaRPr lang="en-US" dirty="0"/>
          </a:p>
        </p:txBody>
      </p:sp>
    </p:spTree>
    <p:extLst>
      <p:ext uri="{BB962C8B-B14F-4D97-AF65-F5344CB8AC3E}">
        <p14:creationId xmlns:p14="http://schemas.microsoft.com/office/powerpoint/2010/main" val="137991117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οργάνωση ως σύστημα</a:t>
            </a:r>
            <a:endParaRPr lang="en-US" dirty="0"/>
          </a:p>
        </p:txBody>
      </p:sp>
      <p:sp>
        <p:nvSpPr>
          <p:cNvPr id="4" name="Θέση περιεχομένου 3"/>
          <p:cNvSpPr>
            <a:spLocks noGrp="1"/>
          </p:cNvSpPr>
          <p:nvPr>
            <p:ph idx="1"/>
          </p:nvPr>
        </p:nvSpPr>
        <p:spPr/>
        <p:txBody>
          <a:bodyPr>
            <a:normAutofit fontScale="62500" lnSpcReduction="20000"/>
          </a:bodyPr>
          <a:lstStyle/>
          <a:p>
            <a:r>
              <a:rPr lang="el-GR" dirty="0"/>
              <a:t>Κάθε κοινωνική οργάνωση αποτελεί ένα σύστημα ή καλύτερα μπορεί να μελετηθεί μέσω της συστημικής προσέγγισης. Είναι ολότητα που αποτελείται από αλληλεπιδρώντα μέρη στο πλαίσιο ενός ευρύτερου περιβάλλοντος. Οι εισροές της από το περιβάλλον είναι συνήθως ανθρώπινοι και υλικοί πόροι, πληροφορίες και γνώσεις, ενώ οι εκροές της είναι χρήσιμες υπηρεσίες και προϊόντα.</a:t>
            </a:r>
          </a:p>
          <a:p>
            <a:r>
              <a:rPr lang="el-GR" dirty="0"/>
              <a:t> Δυστυχώς σε πολλές περιπτώσεις υπάρχουν και εκροές που είναι επιζήμιες, όπως στην περίπτωση της μόλυνσης του περιβάλλοντος και των άλλων αρνητικών επιπτώσεων σε αυτό. </a:t>
            </a:r>
          </a:p>
          <a:p>
            <a:r>
              <a:rPr lang="el-GR" dirty="0"/>
              <a:t>Στην περίπτωση αυτή τα αλληλεπιδρώντα μέρη της οργάνωσης είναι οι άνθρωποι, τα μηχανήματα, οι εγκαταστάσεις και οι πληροφορίες. </a:t>
            </a:r>
          </a:p>
          <a:p>
            <a:r>
              <a:rPr lang="el-GR" dirty="0"/>
              <a:t>Αυτή η προσέγγιση δείχνει ότι η κατανόηση και η εξήγηση του χαρακτήρα και της συμπεριφοράς των οργανώσεων δεν είναι ζήτημα ούτε μόνον των κοινωνικών επιστημών ούτε των τεχνολογικών ούτε των πληροφορικών, αλλά όλων αυτών. Έτσι γίνεται φανερή η ανάγκη διεπιστημονικής προσέγγισης. </a:t>
            </a:r>
          </a:p>
          <a:p>
            <a:r>
              <a:rPr lang="el-GR" dirty="0"/>
              <a:t>Επίσης η αποτελεσματικότητα της οργάνωσης απαιτεί την αρμονία ή καλή προσαρμογή μεταξύ όλων αυτών των συντελεστών της οργάνωσης. </a:t>
            </a:r>
          </a:p>
          <a:p>
            <a:endParaRPr lang="el-GR" dirty="0"/>
          </a:p>
        </p:txBody>
      </p:sp>
    </p:spTree>
    <p:extLst>
      <p:ext uri="{BB962C8B-B14F-4D97-AF65-F5344CB8AC3E}">
        <p14:creationId xmlns:p14="http://schemas.microsoft.com/office/powerpoint/2010/main" val="322454266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Οργάνωση αποτελείται από συστήματα..</a:t>
            </a:r>
            <a:endParaRPr lang="en-US" dirty="0"/>
          </a:p>
        </p:txBody>
      </p:sp>
      <p:sp>
        <p:nvSpPr>
          <p:cNvPr id="4" name="Θέση περιεχομένου 3"/>
          <p:cNvSpPr>
            <a:spLocks noGrp="1"/>
          </p:cNvSpPr>
          <p:nvPr>
            <p:ph idx="1"/>
          </p:nvPr>
        </p:nvSpPr>
        <p:spPr/>
        <p:txBody>
          <a:bodyPr/>
          <a:lstStyle/>
          <a:p>
            <a:r>
              <a:rPr lang="el-GR" dirty="0" smtClean="0"/>
              <a:t>Συστήματα πληροφοριών</a:t>
            </a:r>
            <a:endParaRPr lang="el-GR" dirty="0"/>
          </a:p>
          <a:p>
            <a:r>
              <a:rPr lang="el-GR" dirty="0" smtClean="0"/>
              <a:t>Συστήματα παραγωγής</a:t>
            </a:r>
            <a:endParaRPr lang="el-GR" dirty="0"/>
          </a:p>
          <a:p>
            <a:r>
              <a:rPr lang="el-GR" dirty="0" smtClean="0"/>
              <a:t>Συστήματα βοήθειας στην λήψη αποφάσεων</a:t>
            </a:r>
            <a:endParaRPr lang="el-GR" dirty="0"/>
          </a:p>
          <a:p>
            <a:r>
              <a:rPr lang="el-GR" dirty="0" smtClean="0"/>
              <a:t>Συστήματα λήψης αποφάσεων</a:t>
            </a:r>
            <a:endParaRPr lang="el-GR" dirty="0"/>
          </a:p>
          <a:p>
            <a:endParaRPr lang="el-GR" dirty="0"/>
          </a:p>
        </p:txBody>
      </p:sp>
    </p:spTree>
    <p:extLst>
      <p:ext uri="{BB962C8B-B14F-4D97-AF65-F5344CB8AC3E}">
        <p14:creationId xmlns:p14="http://schemas.microsoft.com/office/powerpoint/2010/main" val="61088602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Συστήματα πληροφοριών</a:t>
            </a:r>
            <a:endParaRPr lang="en-US" dirty="0"/>
          </a:p>
        </p:txBody>
      </p:sp>
      <p:sp>
        <p:nvSpPr>
          <p:cNvPr id="3" name="Content Placeholder 2"/>
          <p:cNvSpPr>
            <a:spLocks noGrp="1"/>
          </p:cNvSpPr>
          <p:nvPr>
            <p:ph idx="1"/>
          </p:nvPr>
        </p:nvSpPr>
        <p:spPr/>
        <p:txBody>
          <a:bodyPr/>
          <a:lstStyle/>
          <a:p>
            <a:r>
              <a:rPr lang="el-GR" dirty="0" smtClean="0"/>
              <a:t>Συστήματα πληροφοριών Διοίκησης</a:t>
            </a:r>
          </a:p>
          <a:p>
            <a:r>
              <a:rPr lang="el-GR" dirty="0" smtClean="0"/>
              <a:t>……..</a:t>
            </a:r>
            <a:endParaRPr lang="en-US" dirty="0"/>
          </a:p>
        </p:txBody>
      </p:sp>
    </p:spTree>
    <p:extLst>
      <p:ext uri="{BB962C8B-B14F-4D97-AF65-F5344CB8AC3E}">
        <p14:creationId xmlns:p14="http://schemas.microsoft.com/office/powerpoint/2010/main" val="259988740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Συστήματα παραγωγής</a:t>
            </a:r>
            <a:endParaRPr lang="en-US" dirty="0"/>
          </a:p>
        </p:txBody>
      </p:sp>
      <p:sp>
        <p:nvSpPr>
          <p:cNvPr id="3" name="Content Placeholder 2"/>
          <p:cNvSpPr>
            <a:spLocks noGrp="1"/>
          </p:cNvSpPr>
          <p:nvPr>
            <p:ph idx="1"/>
          </p:nvPr>
        </p:nvSpPr>
        <p:spPr/>
        <p:txBody>
          <a:bodyPr/>
          <a:lstStyle/>
          <a:p>
            <a:r>
              <a:rPr lang="el-GR" dirty="0" smtClean="0"/>
              <a:t>Παράγουν…</a:t>
            </a:r>
            <a:endParaRPr lang="en-US" dirty="0"/>
          </a:p>
        </p:txBody>
      </p:sp>
    </p:spTree>
    <p:extLst>
      <p:ext uri="{BB962C8B-B14F-4D97-AF65-F5344CB8AC3E}">
        <p14:creationId xmlns:p14="http://schemas.microsoft.com/office/powerpoint/2010/main" val="149743220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Συστήματα λήψης απόφασης</a:t>
            </a:r>
            <a:endParaRPr lang="en-US" dirty="0"/>
          </a:p>
        </p:txBody>
      </p:sp>
      <p:sp>
        <p:nvSpPr>
          <p:cNvPr id="3" name="Content Placeholder 2"/>
          <p:cNvSpPr>
            <a:spLocks noGrp="1"/>
          </p:cNvSpPr>
          <p:nvPr>
            <p:ph idx="1"/>
          </p:nvPr>
        </p:nvSpPr>
        <p:spPr/>
        <p:txBody>
          <a:bodyPr/>
          <a:lstStyle/>
          <a:p>
            <a:r>
              <a:rPr lang="el-GR" dirty="0" smtClean="0"/>
              <a:t>Αποφασίζουν…</a:t>
            </a:r>
            <a:endParaRPr lang="en-US" dirty="0"/>
          </a:p>
        </p:txBody>
      </p:sp>
    </p:spTree>
    <p:extLst>
      <p:ext uri="{BB962C8B-B14F-4D97-AF65-F5344CB8AC3E}">
        <p14:creationId xmlns:p14="http://schemas.microsoft.com/office/powerpoint/2010/main" val="404961117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Συστατικά μέρη συστήματος (οργάνωσης)</a:t>
            </a:r>
            <a:endParaRPr lang="en-US" dirty="0"/>
          </a:p>
        </p:txBody>
      </p:sp>
      <p:sp>
        <p:nvSpPr>
          <p:cNvPr id="5" name="Θέση περιεχομένου 4"/>
          <p:cNvSpPr>
            <a:spLocks noGrp="1"/>
          </p:cNvSpPr>
          <p:nvPr>
            <p:ph idx="1"/>
          </p:nvPr>
        </p:nvSpPr>
        <p:spPr/>
        <p:txBody>
          <a:bodyPr>
            <a:normAutofit fontScale="92500" lnSpcReduction="10000"/>
          </a:bodyPr>
          <a:lstStyle/>
          <a:p>
            <a:r>
              <a:rPr lang="el-GR" dirty="0" smtClean="0"/>
              <a:t>Σκοπός-στόχοι συστήματος</a:t>
            </a:r>
            <a:endParaRPr lang="el-GR" dirty="0"/>
          </a:p>
          <a:p>
            <a:r>
              <a:rPr lang="el-GR" dirty="0" smtClean="0"/>
              <a:t>Ενέργειες συστήματος </a:t>
            </a:r>
            <a:r>
              <a:rPr lang="el-GR" dirty="0"/>
              <a:t>– Τι (θα) κάνει το σύστημα;</a:t>
            </a:r>
          </a:p>
          <a:p>
            <a:r>
              <a:rPr lang="el-GR" dirty="0" smtClean="0"/>
              <a:t>Αποφάσεις συστήματος –  </a:t>
            </a:r>
            <a:r>
              <a:rPr lang="el-GR" dirty="0"/>
              <a:t>Γιατί (θα) αποφασίζει το σύστημα; Είδη, αριθμός και σπουδαιότητα αποφάσεων</a:t>
            </a:r>
          </a:p>
          <a:p>
            <a:r>
              <a:rPr lang="el-GR" dirty="0" smtClean="0"/>
              <a:t>Δεδομένα συστήματος </a:t>
            </a:r>
            <a:r>
              <a:rPr lang="el-GR" dirty="0"/>
              <a:t>– Ποιά δεδομένα χρειάζεται το σύστημα;</a:t>
            </a:r>
          </a:p>
          <a:p>
            <a:r>
              <a:rPr lang="el-GR" dirty="0" smtClean="0"/>
              <a:t>Ροές δεδομένων συστήματος </a:t>
            </a:r>
            <a:r>
              <a:rPr lang="el-GR" dirty="0"/>
              <a:t>– Από πού προέρχονται και που καταλήγουν;</a:t>
            </a:r>
          </a:p>
          <a:p>
            <a:endParaRPr lang="el-GR"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64</a:t>
            </a:fld>
            <a:endParaRPr lang="en-US" dirty="0"/>
          </a:p>
        </p:txBody>
      </p:sp>
    </p:spTree>
    <p:extLst>
      <p:ext uri="{BB962C8B-B14F-4D97-AF65-F5344CB8AC3E}">
        <p14:creationId xmlns:p14="http://schemas.microsoft.com/office/powerpoint/2010/main" val="269529012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σχέση ΣΠ και Βάσεων Δεδομένων (ΒΔ).</a:t>
            </a:r>
            <a:endParaRPr lang="en-US" dirty="0"/>
          </a:p>
        </p:txBody>
      </p:sp>
      <p:sp>
        <p:nvSpPr>
          <p:cNvPr id="3" name="Content Placeholder 2"/>
          <p:cNvSpPr>
            <a:spLocks noGrp="1"/>
          </p:cNvSpPr>
          <p:nvPr>
            <p:ph idx="1"/>
          </p:nvPr>
        </p:nvSpPr>
        <p:spPr/>
        <p:txBody>
          <a:bodyPr/>
          <a:lstStyle/>
          <a:p>
            <a:r>
              <a:rPr lang="el-GR" dirty="0" smtClean="0"/>
              <a:t>;;;;;;;;;;;;;;;;;</a:t>
            </a:r>
            <a:endParaRPr lang="en-US" dirty="0"/>
          </a:p>
        </p:txBody>
      </p:sp>
    </p:spTree>
    <p:extLst>
      <p:ext uri="{BB962C8B-B14F-4D97-AF65-F5344CB8AC3E}">
        <p14:creationId xmlns:p14="http://schemas.microsoft.com/office/powerpoint/2010/main" val="349524489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3200" dirty="0"/>
              <a:t>Η έννοια του συστήματος για τον Τοπογράφο μηχανικό και το επάγγελμά </a:t>
            </a:r>
            <a:r>
              <a:rPr lang="el-GR" sz="3200" dirty="0" smtClean="0"/>
              <a:t>του</a:t>
            </a:r>
            <a:endParaRPr lang="el-GR" sz="3200" dirty="0"/>
          </a:p>
        </p:txBody>
      </p:sp>
      <p:sp>
        <p:nvSpPr>
          <p:cNvPr id="3" name="Content Placeholder 2"/>
          <p:cNvSpPr>
            <a:spLocks noGrp="1"/>
          </p:cNvSpPr>
          <p:nvPr>
            <p:ph idx="1"/>
          </p:nvPr>
        </p:nvSpPr>
        <p:spPr/>
        <p:txBody>
          <a:bodyPr/>
          <a:lstStyle/>
          <a:p>
            <a:r>
              <a:rPr lang="en-US" dirty="0" smtClean="0"/>
              <a:t>GIS</a:t>
            </a:r>
          </a:p>
          <a:p>
            <a:r>
              <a:rPr lang="en-US" dirty="0" smtClean="0"/>
              <a:t>GPS</a:t>
            </a:r>
          </a:p>
          <a:p>
            <a:r>
              <a:rPr lang="el-GR" dirty="0" smtClean="0"/>
              <a:t>Σύστημα καρτεσιανών συντεταγμένων</a:t>
            </a:r>
          </a:p>
          <a:p>
            <a:r>
              <a:rPr lang="el-GR" dirty="0" smtClean="0"/>
              <a:t>Σύστημα πολικών συντεταγμένων</a:t>
            </a:r>
          </a:p>
          <a:p>
            <a:r>
              <a:rPr lang="el-GR" dirty="0" smtClean="0"/>
              <a:t>Γεωδαιτικό σύστημα αναφοράς</a:t>
            </a:r>
          </a:p>
          <a:p>
            <a:r>
              <a:rPr lang="el-GR" dirty="0" smtClean="0"/>
              <a:t>Ελληνικό Γεωδαιτικό σύστημα Αναφοράς</a:t>
            </a:r>
          </a:p>
          <a:p>
            <a:r>
              <a:rPr lang="el-GR" dirty="0" smtClean="0"/>
              <a:t>…</a:t>
            </a:r>
          </a:p>
          <a:p>
            <a:endParaRPr lang="en-US" dirty="0"/>
          </a:p>
        </p:txBody>
      </p:sp>
    </p:spTree>
    <p:extLst>
      <p:ext uri="{BB962C8B-B14F-4D97-AF65-F5344CB8AC3E}">
        <p14:creationId xmlns:p14="http://schemas.microsoft.com/office/powerpoint/2010/main" val="188021290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Κύκλος ζωής και κύκλος ανάπτυξης ενός </a:t>
            </a:r>
            <a:r>
              <a:rPr lang="el-GR" dirty="0" smtClean="0"/>
              <a:t>συστήματος</a:t>
            </a:r>
            <a:endParaRPr lang="el-GR" dirty="0"/>
          </a:p>
        </p:txBody>
      </p:sp>
      <p:sp>
        <p:nvSpPr>
          <p:cNvPr id="3" name="Content Placeholder 2"/>
          <p:cNvSpPr>
            <a:spLocks noGrp="1"/>
          </p:cNvSpPr>
          <p:nvPr>
            <p:ph idx="1"/>
          </p:nvPr>
        </p:nvSpPr>
        <p:spPr/>
        <p:txBody>
          <a:bodyPr/>
          <a:lstStyle/>
          <a:p>
            <a:r>
              <a:rPr lang="el-GR" dirty="0" smtClean="0"/>
              <a:t>Κύκλος Ζωής ενός συστήματος</a:t>
            </a:r>
          </a:p>
          <a:p>
            <a:r>
              <a:rPr lang="el-GR" dirty="0" smtClean="0"/>
              <a:t>Κύκλος αναπτυξης</a:t>
            </a:r>
            <a:endParaRPr lang="en-US" dirty="0"/>
          </a:p>
        </p:txBody>
      </p:sp>
    </p:spTree>
    <p:extLst>
      <p:ext uri="{BB962C8B-B14F-4D97-AF65-F5344CB8AC3E}">
        <p14:creationId xmlns:p14="http://schemas.microsoft.com/office/powerpoint/2010/main" val="399005062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μέθοδος σχεδιασμού ΣΓΠ </a:t>
            </a:r>
            <a:r>
              <a:rPr lang="en-US" dirty="0" smtClean="0"/>
              <a:t>MECOSIG</a:t>
            </a:r>
            <a:r>
              <a:rPr lang="el-GR" dirty="0" smtClean="0"/>
              <a:t> </a:t>
            </a:r>
            <a:endParaRPr lang="en-US" dirty="0"/>
          </a:p>
        </p:txBody>
      </p:sp>
      <p:sp>
        <p:nvSpPr>
          <p:cNvPr id="3" name="Content Placeholder 2"/>
          <p:cNvSpPr>
            <a:spLocks noGrp="1"/>
          </p:cNvSpPr>
          <p:nvPr>
            <p:ph idx="1"/>
          </p:nvPr>
        </p:nvSpPr>
        <p:spPr/>
        <p:txBody>
          <a:bodyPr/>
          <a:lstStyle/>
          <a:p>
            <a:r>
              <a:rPr lang="el-GR" dirty="0" smtClean="0"/>
              <a:t>Ο προηγούμενος διαχωρισμός αποτελεί συστατικό μέρος της</a:t>
            </a:r>
            <a:endParaRPr lang="en-US" dirty="0"/>
          </a:p>
        </p:txBody>
      </p:sp>
    </p:spTree>
    <p:extLst>
      <p:ext uri="{BB962C8B-B14F-4D97-AF65-F5344CB8AC3E}">
        <p14:creationId xmlns:p14="http://schemas.microsoft.com/office/powerpoint/2010/main" val="25042600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Εντροπία </a:t>
            </a:r>
            <a:r>
              <a:rPr lang="el-GR" sz="3600" b="0" dirty="0" smtClean="0"/>
              <a:t>1/10</a:t>
            </a:r>
            <a:endParaRPr lang="en-US" sz="3600" b="0" dirty="0"/>
          </a:p>
        </p:txBody>
      </p:sp>
      <p:sp>
        <p:nvSpPr>
          <p:cNvPr id="3" name="Content Placeholder 2"/>
          <p:cNvSpPr>
            <a:spLocks noGrp="1"/>
          </p:cNvSpPr>
          <p:nvPr>
            <p:ph idx="1"/>
          </p:nvPr>
        </p:nvSpPr>
        <p:spPr>
          <a:xfrm>
            <a:off x="457200" y="1412776"/>
            <a:ext cx="8229600" cy="3960440"/>
          </a:xfrm>
        </p:spPr>
        <p:txBody>
          <a:bodyPr>
            <a:normAutofit/>
          </a:bodyPr>
          <a:lstStyle/>
          <a:p>
            <a:pPr marL="0" lvl="5" indent="0">
              <a:buNone/>
            </a:pPr>
            <a:r>
              <a:rPr lang="el-GR" sz="2800" dirty="0" smtClean="0"/>
              <a:t>Η </a:t>
            </a:r>
            <a:r>
              <a:rPr lang="el-GR" sz="2800" b="1" dirty="0" smtClean="0"/>
              <a:t>εντροπία</a:t>
            </a:r>
            <a:r>
              <a:rPr lang="el-GR" sz="2800" dirty="0" smtClean="0"/>
              <a:t> είναι η έννοια μέσω της οποίας μετράται η </a:t>
            </a:r>
            <a:r>
              <a:rPr lang="el-GR" sz="2800" dirty="0" smtClean="0">
                <a:hlinkClick r:id="rId2" tooltip="Αταξία"/>
              </a:rPr>
              <a:t>αταξία</a:t>
            </a:r>
            <a:r>
              <a:rPr lang="el-GR" sz="2800" dirty="0" smtClean="0"/>
              <a:t>, της οποίας η μέγιστη τιμή αντικατοπτρίζει την πλήρη </a:t>
            </a:r>
            <a:r>
              <a:rPr lang="el-GR" sz="2800" dirty="0" smtClean="0">
                <a:hlinkClick r:id="rId3" tooltip="Οργάνωση (δεν έχει γραφτεί ακόμα)"/>
              </a:rPr>
              <a:t>αποδιοργάνωση</a:t>
            </a:r>
            <a:r>
              <a:rPr lang="el-GR" sz="2800" dirty="0" smtClean="0"/>
              <a:t> (ομογενοποίηση των πάντων) και ισοδυναμεί με την παύση της </a:t>
            </a:r>
            <a:r>
              <a:rPr lang="el-GR" sz="2800" dirty="0" smtClean="0">
                <a:hlinkClick r:id="rId4" tooltip="Ζωή"/>
              </a:rPr>
              <a:t>ζωής</a:t>
            </a:r>
            <a:r>
              <a:rPr lang="el-GR" sz="2800" dirty="0" smtClean="0"/>
              <a:t> ή αλλιώς της </a:t>
            </a:r>
            <a:r>
              <a:rPr lang="el-GR" sz="2800" dirty="0" smtClean="0">
                <a:hlinkClick r:id="rId5" tooltip="Εξέλιξη"/>
              </a:rPr>
              <a:t>εξέλιξης</a:t>
            </a:r>
            <a:r>
              <a:rPr lang="el-GR" sz="2800" dirty="0" smtClean="0"/>
              <a:t>. Σε μια τέτοια κατάσταση δεν υπάρχει καμία διαδικασία και δε βρίσκεται «σε λήθαργο» (κρυμμένη) κανενός είδους </a:t>
            </a:r>
            <a:r>
              <a:rPr lang="el-GR" sz="2800" dirty="0" smtClean="0">
                <a:hlinkClick r:id="rId6" tooltip="Πληροφορία"/>
              </a:rPr>
              <a:t>πληροφορία</a:t>
            </a:r>
            <a:r>
              <a:rPr lang="el-GR" sz="2800" dirty="0" smtClean="0"/>
              <a:t> που να επιτρέπει την εξέλιξη (ή τη ζωή) αν με κάποιο τρόπο γίνει εκ νέου παροχή μόνο </a:t>
            </a:r>
            <a:r>
              <a:rPr lang="el-GR" sz="2800" dirty="0" smtClean="0">
                <a:hlinkClick r:id="rId7" tooltip="Ενέργεια"/>
              </a:rPr>
              <a:t>ενέργειας</a:t>
            </a:r>
            <a:r>
              <a:rPr lang="el-GR" sz="2800" dirty="0" smtClean="0"/>
              <a:t>.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8"/>
              </a:rPr>
              <a:t>http://el.wikipedia.org/wiki/</a:t>
            </a:r>
            <a:endParaRPr lang="el-GR" sz="1400" dirty="0">
              <a:latin typeface="+mn-lt"/>
            </a:endParaRPr>
          </a:p>
        </p:txBody>
      </p:sp>
    </p:spTree>
    <p:extLst>
      <p:ext uri="{BB962C8B-B14F-4D97-AF65-F5344CB8AC3E}">
        <p14:creationId xmlns:p14="http://schemas.microsoft.com/office/powerpoint/2010/main" val="272151886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Σχετικά επιστημονικά πεδία</a:t>
            </a:r>
            <a:endParaRPr lang="en-US" dirty="0"/>
          </a:p>
        </p:txBody>
      </p:sp>
      <p:sp>
        <p:nvSpPr>
          <p:cNvPr id="5" name="Θέση περιεχομένου 4"/>
          <p:cNvSpPr>
            <a:spLocks noGrp="1"/>
          </p:cNvSpPr>
          <p:nvPr>
            <p:ph idx="1"/>
          </p:nvPr>
        </p:nvSpPr>
        <p:spPr/>
        <p:txBody>
          <a:bodyPr/>
          <a:lstStyle/>
          <a:p>
            <a:r>
              <a:rPr lang="el-GR" dirty="0" smtClean="0"/>
              <a:t>Συστεμική θεωρία </a:t>
            </a:r>
            <a:r>
              <a:rPr lang="el-GR" dirty="0"/>
              <a:t>/ </a:t>
            </a:r>
            <a:r>
              <a:rPr lang="el-GR" dirty="0" smtClean="0"/>
              <a:t>συστημική θεωρία</a:t>
            </a:r>
            <a:endParaRPr lang="el-GR" dirty="0"/>
          </a:p>
          <a:p>
            <a:r>
              <a:rPr lang="el-GR" dirty="0" smtClean="0"/>
              <a:t>Θεωρία συστημάτων</a:t>
            </a:r>
            <a:endParaRPr lang="el-GR" dirty="0"/>
          </a:p>
          <a:p>
            <a:r>
              <a:rPr lang="el-GR" dirty="0" smtClean="0"/>
              <a:t>Κυβερνητική</a:t>
            </a:r>
            <a:endParaRPr lang="el-GR" dirty="0"/>
          </a:p>
          <a:p>
            <a:endParaRPr lang="el-GR"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69</a:t>
            </a:fld>
            <a:endParaRPr lang="en-US" dirty="0"/>
          </a:p>
        </p:txBody>
      </p:sp>
    </p:spTree>
    <p:extLst>
      <p:ext uri="{BB962C8B-B14F-4D97-AF65-F5344CB8AC3E}">
        <p14:creationId xmlns:p14="http://schemas.microsoft.com/office/powerpoint/2010/main" val="416280616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839641"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5625"/>
          <a:stretch/>
        </p:blipFill>
        <p:spPr bwMode="auto">
          <a:xfrm>
            <a:off x="3995936" y="5931169"/>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202766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88485401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Τεχνολογικό Εκπαιδευτικό Ίδρυμα Αθήνας</a:t>
            </a:r>
            <a:r>
              <a:rPr lang="en-US" sz="2000" dirty="0" smtClean="0"/>
              <a:t>, </a:t>
            </a:r>
            <a:r>
              <a:rPr lang="el-GR" sz="2000" dirty="0" smtClean="0"/>
              <a:t>Δήμος Πανταζής 2014</a:t>
            </a:r>
            <a:r>
              <a:rPr lang="el-GR" sz="2000" dirty="0"/>
              <a:t>. </a:t>
            </a:r>
            <a:r>
              <a:rPr lang="el-GR" sz="2000" dirty="0" smtClean="0"/>
              <a:t>Δήμος Πανταζής</a:t>
            </a:r>
            <a:r>
              <a:rPr lang="el-GR" sz="2000" dirty="0"/>
              <a:t>. «Eιδικά θέματα βάσεων χωρικών δεδομένων και θεωρία </a:t>
            </a:r>
            <a:r>
              <a:rPr lang="el-GR" sz="2000" dirty="0" smtClean="0"/>
              <a:t>συστημάτων - Θ. </a:t>
            </a:r>
            <a:r>
              <a:rPr lang="el-GR" sz="2000" dirty="0"/>
              <a:t>Ενότητα 1</a:t>
            </a:r>
            <a:r>
              <a:rPr lang="el-GR" sz="2000" dirty="0" smtClean="0"/>
              <a:t>: </a:t>
            </a:r>
            <a:r>
              <a:rPr lang="el-GR" sz="2000" dirty="0"/>
              <a:t>Συστήματα – Βασικές αρχές – </a:t>
            </a:r>
            <a:r>
              <a:rPr lang="el-GR" sz="2000" dirty="0" smtClean="0"/>
              <a:t>Ορισμοί». 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158539028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αδειοδόχο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330215876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4" name="Slide Number Placeholder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74</a:t>
            </a:fld>
            <a:endParaRPr lang="el-GR" dirty="0">
              <a:solidFill>
                <a:prstClr val="black"/>
              </a:solidFill>
            </a:endParaRPr>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639715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385092498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Αθήνας</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0588405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2/10</a:t>
            </a:r>
            <a:endParaRPr lang="en-US" sz="3600" b="0" dirty="0"/>
          </a:p>
        </p:txBody>
      </p:sp>
      <p:sp>
        <p:nvSpPr>
          <p:cNvPr id="3" name="Content Placeholder 2"/>
          <p:cNvSpPr>
            <a:spLocks noGrp="1"/>
          </p:cNvSpPr>
          <p:nvPr>
            <p:ph idx="1"/>
          </p:nvPr>
        </p:nvSpPr>
        <p:spPr>
          <a:xfrm>
            <a:off x="457200" y="1412776"/>
            <a:ext cx="8229600" cy="4248472"/>
          </a:xfrm>
        </p:spPr>
        <p:txBody>
          <a:bodyPr>
            <a:normAutofit/>
          </a:bodyPr>
          <a:lstStyle/>
          <a:p>
            <a:pPr marL="0" lvl="5" indent="0">
              <a:buNone/>
            </a:pPr>
            <a:r>
              <a:rPr lang="el-GR" sz="2800" dirty="0" smtClean="0"/>
              <a:t>Αφαιρώντας την έννοια της πληροφορίας που δεν είναι αντικειμενικά μετρήσιμη (η εντροπία που εξαρτάται από αυτήν είναι επίσης μη αντικειμενικά μετρήσιμη και μάλιστα αφήνεται χωρίς μονάδες), προκύπτει μια μορφή εντροπίας που αφορά μόνο θερμικές μεταβολές, υπολογίζεται και είναι σαφώς ορισμένη: η </a:t>
            </a:r>
            <a:r>
              <a:rPr lang="el-GR" sz="2800" b="1" dirty="0" smtClean="0"/>
              <a:t>θερμοδυναμική εντροπία</a:t>
            </a:r>
            <a:r>
              <a:rPr lang="el-GR" sz="2800" dirty="0" smtClean="0"/>
              <a:t>. Η θερμοδυναμική εντροπία είναι </a:t>
            </a:r>
            <a:r>
              <a:rPr lang="el-GR" sz="2800" dirty="0" smtClean="0">
                <a:hlinkClick r:id="rId2" tooltip="Εκτατική μεταβλητή"/>
              </a:rPr>
              <a:t>εκτατική μεταβλητή</a:t>
            </a:r>
            <a:r>
              <a:rPr lang="el-GR" sz="2800" dirty="0" smtClean="0"/>
              <a:t> ενός </a:t>
            </a:r>
            <a:r>
              <a:rPr lang="el-GR" sz="2800" dirty="0" smtClean="0">
                <a:hlinkClick r:id="rId3" tooltip="Θερμοδυναμικό σύστημα"/>
              </a:rPr>
              <a:t>θερμοδυναμικού συστήματος</a:t>
            </a:r>
            <a:r>
              <a:rPr lang="el-GR" sz="2800" dirty="0" smtClean="0"/>
              <a:t>.</a:t>
            </a:r>
            <a:r>
              <a:rPr lang="en-US" sz="2800" dirty="0" smtClean="0">
                <a:hlinkClick r:id="rId4"/>
              </a:rPr>
              <a:t> </a:t>
            </a:r>
            <a:endParaRPr lang="en-US" dirty="0" smtClean="0"/>
          </a:p>
          <a:p>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4"/>
              </a:rPr>
              <a:t>http://el.wikipedia.org/wiki/</a:t>
            </a:r>
            <a:endParaRPr lang="el-GR" sz="1400" dirty="0">
              <a:latin typeface="+mn-lt"/>
            </a:endParaRPr>
          </a:p>
        </p:txBody>
      </p:sp>
    </p:spTree>
    <p:extLst>
      <p:ext uri="{BB962C8B-B14F-4D97-AF65-F5344CB8AC3E}">
        <p14:creationId xmlns:p14="http://schemas.microsoft.com/office/powerpoint/2010/main" val="14711260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Εντροπία </a:t>
            </a:r>
            <a:r>
              <a:rPr lang="el-GR" sz="3600" b="0" dirty="0" smtClean="0"/>
              <a:t>3/10</a:t>
            </a:r>
            <a:endParaRPr lang="en-US" dirty="0"/>
          </a:p>
        </p:txBody>
      </p:sp>
      <p:sp>
        <p:nvSpPr>
          <p:cNvPr id="3" name="Content Placeholder 2"/>
          <p:cNvSpPr>
            <a:spLocks noGrp="1"/>
          </p:cNvSpPr>
          <p:nvPr>
            <p:ph idx="1"/>
          </p:nvPr>
        </p:nvSpPr>
        <p:spPr>
          <a:xfrm>
            <a:off x="457200" y="1412776"/>
            <a:ext cx="8229600" cy="4104456"/>
          </a:xfrm>
        </p:spPr>
        <p:txBody>
          <a:bodyPr>
            <a:normAutofit/>
          </a:bodyPr>
          <a:lstStyle/>
          <a:p>
            <a:r>
              <a:rPr lang="el-GR" sz="2800" b="1" dirty="0" smtClean="0"/>
              <a:t>Ο ρόλος της εντροπίας στο Δεύτερο Θερμοδυναμικό Νόμο</a:t>
            </a:r>
          </a:p>
          <a:p>
            <a:pPr marL="342900" lvl="5" indent="-342900"/>
            <a:r>
              <a:rPr lang="el-GR" sz="2800" dirty="0" smtClean="0"/>
              <a:t>Η έννοια της εντροπίας είναι μία από τις σημαντικότερες έννοιες λόγω της συσχετισμένης διατύπωσης του </a:t>
            </a:r>
            <a:r>
              <a:rPr lang="el-GR" sz="2800" dirty="0" smtClean="0">
                <a:hlinkClick r:id="rId2" tooltip="Δεύτερος θερμοδυναμικός νόμος"/>
              </a:rPr>
              <a:t>δεύτερου θερμοδυναμικού νόμου</a:t>
            </a:r>
            <a:r>
              <a:rPr lang="el-GR" sz="2800" dirty="0" smtClean="0"/>
              <a:t> με αυτήν. Ο δεύτερος θερμοδυναμικός νόμος απαγορεύει την κατασκευή οποιουδήποτε είδους </a:t>
            </a:r>
            <a:r>
              <a:rPr lang="el-GR" sz="2800" dirty="0" smtClean="0">
                <a:hlinkClick r:id="rId3" tooltip="Αεικίνητο"/>
              </a:rPr>
              <a:t>αεικινήτου</a:t>
            </a:r>
            <a:r>
              <a:rPr lang="el-GR" sz="2800" dirty="0" smtClean="0"/>
              <a:t>, δηλαδή την παραγωγή ενέργειας εκ του μηδενός. </a:t>
            </a:r>
            <a:endParaRPr lang="en-US" dirty="0"/>
          </a:p>
        </p:txBody>
      </p:sp>
      <p:sp>
        <p:nvSpPr>
          <p:cNvPr id="4" name="Ορθογώνιο 3"/>
          <p:cNvSpPr/>
          <p:nvPr/>
        </p:nvSpPr>
        <p:spPr>
          <a:xfrm>
            <a:off x="6444208" y="6022969"/>
            <a:ext cx="2267095" cy="307777"/>
          </a:xfrm>
          <a:prstGeom prst="rect">
            <a:avLst/>
          </a:prstGeom>
        </p:spPr>
        <p:txBody>
          <a:bodyPr wrap="none">
            <a:spAutoFit/>
          </a:bodyPr>
          <a:lstStyle/>
          <a:p>
            <a:pPr marL="0" lvl="5" indent="0">
              <a:buNone/>
            </a:pPr>
            <a:r>
              <a:rPr lang="en-US" sz="1400" dirty="0">
                <a:latin typeface="+mn-lt"/>
                <a:hlinkClick r:id="rId4"/>
              </a:rPr>
              <a:t>http://el.wikipedia.org/wiki/</a:t>
            </a:r>
            <a:endParaRPr lang="el-GR" sz="1400" dirty="0">
              <a:latin typeface="+mn-lt"/>
            </a:endParaRPr>
          </a:p>
        </p:txBody>
      </p:sp>
    </p:spTree>
    <p:extLst>
      <p:ext uri="{BB962C8B-B14F-4D97-AF65-F5344CB8AC3E}">
        <p14:creationId xmlns:p14="http://schemas.microsoft.com/office/powerpoint/2010/main" val="6889482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OC_template_updated</Template>
  <TotalTime>906</TotalTime>
  <Words>6316</Words>
  <Application>Microsoft Office PowerPoint</Application>
  <PresentationFormat>Προβολή στην οθόνη (4:3)</PresentationFormat>
  <Paragraphs>383</Paragraphs>
  <Slides>77</Slides>
  <Notes>10</Notes>
  <HiddenSlides>0</HiddenSlides>
  <MMClips>0</MMClips>
  <ScaleCrop>false</ScaleCrop>
  <HeadingPairs>
    <vt:vector size="4" baseType="variant">
      <vt:variant>
        <vt:lpstr>Θέμα</vt:lpstr>
      </vt:variant>
      <vt:variant>
        <vt:i4>2</vt:i4>
      </vt:variant>
      <vt:variant>
        <vt:lpstr>Τίτλοι διαφανειών</vt:lpstr>
      </vt:variant>
      <vt:variant>
        <vt:i4>77</vt:i4>
      </vt:variant>
    </vt:vector>
  </HeadingPairs>
  <TitlesOfParts>
    <vt:vector size="79" baseType="lpstr">
      <vt:lpstr>OC_template_updated</vt:lpstr>
      <vt:lpstr>1_OC_template_updated</vt:lpstr>
      <vt:lpstr>Eιδικά θέματα βάσεων χωρικών δεδομένων και θεωρία συστημάτων - Θ</vt:lpstr>
      <vt:lpstr> Μέρος 1ο : Θεωρία συστημάτων </vt:lpstr>
      <vt:lpstr>Σύστημα : Βασικές έννοιες, αρχές, ορισμοί. Τα μέρη ενός συστήματος</vt:lpstr>
      <vt:lpstr>Σύστημα: ορισμοί</vt:lpstr>
      <vt:lpstr>Θεωρία συστημάτων</vt:lpstr>
      <vt:lpstr>Συστημική</vt:lpstr>
      <vt:lpstr>Εντροπία 1/10</vt:lpstr>
      <vt:lpstr>Εντροπία 2/10</vt:lpstr>
      <vt:lpstr>Εντροπία 3/10</vt:lpstr>
      <vt:lpstr>Εντροπία 4/10</vt:lpstr>
      <vt:lpstr>Εντροπία 5/10</vt:lpstr>
      <vt:lpstr>Εντροπία 6/10</vt:lpstr>
      <vt:lpstr>Εντροπία 7/10</vt:lpstr>
      <vt:lpstr>Βέλος του χρόνου στην εντροπία</vt:lpstr>
      <vt:lpstr>Εντροπία 8/10</vt:lpstr>
      <vt:lpstr>Εντροπία 9/10</vt:lpstr>
      <vt:lpstr>Εντροπία 10/10</vt:lpstr>
      <vt:lpstr>Θεωρία συστημάτων</vt:lpstr>
      <vt:lpstr>Σύστημα</vt:lpstr>
      <vt:lpstr>Υποσύστημα</vt:lpstr>
      <vt:lpstr>ΣΥΣΤΗΜΑ … που θα μας απασχολήσει</vt:lpstr>
      <vt:lpstr>Οργάνωση σαν διαδικασία…</vt:lpstr>
      <vt:lpstr>Οργάνωση 1/10</vt:lpstr>
      <vt:lpstr>Οργάνωση 2/10</vt:lpstr>
      <vt:lpstr>Δύο έννοιες του όρου</vt:lpstr>
      <vt:lpstr>Οργάνωση 3/10</vt:lpstr>
      <vt:lpstr>Οργάνωση 4/10</vt:lpstr>
      <vt:lpstr>Οργάνωση 5/10</vt:lpstr>
      <vt:lpstr>Οργάνωση 6/10</vt:lpstr>
      <vt:lpstr>Οργάνωση 7/10</vt:lpstr>
      <vt:lpstr>Οργάνωση 8/10</vt:lpstr>
      <vt:lpstr>Οργάνωση 9/10</vt:lpstr>
      <vt:lpstr>Οργάνωση 10/10</vt:lpstr>
      <vt:lpstr>Λόγοι δημιουργίας των οργανώσεων 1/5</vt:lpstr>
      <vt:lpstr>Λόγοι δημιουργίας των οργανώσεων 2/5</vt:lpstr>
      <vt:lpstr>Λόγοι δημιουργίας των οργανώσεων 3/5</vt:lpstr>
      <vt:lpstr>Λόγοι δημιουργίας των οργανώσεων 4/5</vt:lpstr>
      <vt:lpstr>Λόγοι δημιουργίας των οργανώσεων 5/5</vt:lpstr>
      <vt:lpstr>Λόγοι δημιουργίας των Οργανώσεων-Οικονομίες κλίμακας</vt:lpstr>
      <vt:lpstr> Συνέργια - Συνένωση Δυνάμεων </vt:lpstr>
      <vt:lpstr>Ικανοποίηση αναγκών</vt:lpstr>
      <vt:lpstr>Κόστος συναλλαγής 1/2</vt:lpstr>
      <vt:lpstr>Κόστος συναλλαγής 2/2</vt:lpstr>
      <vt:lpstr>Σχόλια…;;;</vt:lpstr>
      <vt:lpstr>Τύποι οργανώσεων</vt:lpstr>
      <vt:lpstr>Διάκριση των οργανώσεων 1/3</vt:lpstr>
      <vt:lpstr>Διάκριση των οργανώσεων 2/3</vt:lpstr>
      <vt:lpstr>Διάκριση των οργανώσεων 3/3</vt:lpstr>
      <vt:lpstr>Συστημική προσέγγιση της οργάνωσης 1/2</vt:lpstr>
      <vt:lpstr>Συστημική προσέγγιση της οργάνωσης 2/2</vt:lpstr>
      <vt:lpstr>Σύστημα</vt:lpstr>
      <vt:lpstr>Υποσυστήματα- Σύνορα</vt:lpstr>
      <vt:lpstr>Εισροές - Διαδικασίες</vt:lpstr>
      <vt:lpstr>Εκροές</vt:lpstr>
      <vt:lpstr>Μηχανισμός Ανατροφοδότησης / Ελέγχου (Feedback)</vt:lpstr>
      <vt:lpstr>Χαρακτηριστικά συστημάτων</vt:lpstr>
      <vt:lpstr>Ανοιχτά /Κλειστά </vt:lpstr>
      <vt:lpstr>Δυναμικά / Στατικά</vt:lpstr>
      <vt:lpstr>Πολύπλοκα / απλά</vt:lpstr>
      <vt:lpstr>Η οργάνωση ως σύστημα</vt:lpstr>
      <vt:lpstr>Η Οργάνωση αποτελείται από συστήματα..</vt:lpstr>
      <vt:lpstr>Συστήματα πληροφοριών</vt:lpstr>
      <vt:lpstr>Συστήματα παραγωγής</vt:lpstr>
      <vt:lpstr>Συστήματα λήψης απόφασης</vt:lpstr>
      <vt:lpstr>Συστατικά μέρη συστήματος (οργάνωσης)</vt:lpstr>
      <vt:lpstr>Η σχέση ΣΠ και Βάσεων Δεδομένων (ΒΔ).</vt:lpstr>
      <vt:lpstr>Η έννοια του συστήματος για τον Τοπογράφο μηχανικό και το επάγγελμά του</vt:lpstr>
      <vt:lpstr>Κύκλος ζωής και κύκλος ανάπτυξης ενός συστήματος</vt:lpstr>
      <vt:lpstr>Η μέθοδος σχεδιασμού ΣΓΠ MECOSIG </vt:lpstr>
      <vt:lpstr>Σχετικά επιστημονικά πεδία</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opencourses@teiath.gr</dc:creator>
  <cp:lastModifiedBy>natasakar new</cp:lastModifiedBy>
  <cp:revision>58</cp:revision>
  <dcterms:created xsi:type="dcterms:W3CDTF">2013-05-20T07:14:41Z</dcterms:created>
  <dcterms:modified xsi:type="dcterms:W3CDTF">2015-12-08T11:13:40Z</dcterms:modified>
</cp:coreProperties>
</file>