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7" r:id="rId3"/>
  </p:sldMasterIdLst>
  <p:notesMasterIdLst>
    <p:notesMasterId r:id="rId92"/>
  </p:notesMasterIdLst>
  <p:handoutMasterIdLst>
    <p:handoutMasterId r:id="rId93"/>
  </p:handoutMasterIdLst>
  <p:sldIdLst>
    <p:sldId id="360" r:id="rId4"/>
    <p:sldId id="305" r:id="rId5"/>
    <p:sldId id="306" r:id="rId6"/>
    <p:sldId id="269" r:id="rId7"/>
    <p:sldId id="292" r:id="rId8"/>
    <p:sldId id="270" r:id="rId9"/>
    <p:sldId id="296" r:id="rId10"/>
    <p:sldId id="287" r:id="rId11"/>
    <p:sldId id="272" r:id="rId12"/>
    <p:sldId id="273" r:id="rId13"/>
    <p:sldId id="274" r:id="rId14"/>
    <p:sldId id="275" r:id="rId15"/>
    <p:sldId id="276" r:id="rId16"/>
    <p:sldId id="288" r:id="rId17"/>
    <p:sldId id="363" r:id="rId18"/>
    <p:sldId id="294" r:id="rId19"/>
    <p:sldId id="277" r:id="rId20"/>
    <p:sldId id="278" r:id="rId21"/>
    <p:sldId id="279" r:id="rId22"/>
    <p:sldId id="314" r:id="rId23"/>
    <p:sldId id="281" r:id="rId24"/>
    <p:sldId id="297" r:id="rId25"/>
    <p:sldId id="282" r:id="rId26"/>
    <p:sldId id="313" r:id="rId27"/>
    <p:sldId id="283" r:id="rId28"/>
    <p:sldId id="299" r:id="rId29"/>
    <p:sldId id="300" r:id="rId30"/>
    <p:sldId id="290" r:id="rId31"/>
    <p:sldId id="307" r:id="rId32"/>
    <p:sldId id="311" r:id="rId33"/>
    <p:sldId id="312" r:id="rId34"/>
    <p:sldId id="284" r:id="rId35"/>
    <p:sldId id="291" r:id="rId36"/>
    <p:sldId id="302" r:id="rId37"/>
    <p:sldId id="285" r:id="rId38"/>
    <p:sldId id="303" r:id="rId39"/>
    <p:sldId id="304" r:id="rId40"/>
    <p:sldId id="315" r:id="rId41"/>
    <p:sldId id="316" r:id="rId42"/>
    <p:sldId id="317" r:id="rId43"/>
    <p:sldId id="318" r:id="rId44"/>
    <p:sldId id="319" r:id="rId45"/>
    <p:sldId id="320" r:id="rId46"/>
    <p:sldId id="321" r:id="rId47"/>
    <p:sldId id="322" r:id="rId48"/>
    <p:sldId id="323" r:id="rId49"/>
    <p:sldId id="324" r:id="rId50"/>
    <p:sldId id="325" r:id="rId51"/>
    <p:sldId id="326"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 id="351" r:id="rId76"/>
    <p:sldId id="352" r:id="rId77"/>
    <p:sldId id="353" r:id="rId78"/>
    <p:sldId id="354" r:id="rId79"/>
    <p:sldId id="355" r:id="rId80"/>
    <p:sldId id="356" r:id="rId81"/>
    <p:sldId id="357" r:id="rId82"/>
    <p:sldId id="358" r:id="rId83"/>
    <p:sldId id="359" r:id="rId84"/>
    <p:sldId id="257" r:id="rId85"/>
    <p:sldId id="262" r:id="rId86"/>
    <p:sldId id="264" r:id="rId87"/>
    <p:sldId id="361" r:id="rId88"/>
    <p:sldId id="362" r:id="rId89"/>
    <p:sldId id="266" r:id="rId90"/>
    <p:sldId id="261" r:id="rId91"/>
  </p:sldIdLst>
  <p:sldSz cx="9144000" cy="6858000" type="screen4x3"/>
  <p:notesSz cx="7104063" cy="10234613"/>
  <p:custDataLst>
    <p:tags r:id="rId94"/>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333399"/>
    <a:srgbClr val="CC3300"/>
    <a:srgbClr val="4545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42" autoAdjust="0"/>
    <p:restoredTop sz="92114" autoAdjust="0"/>
  </p:normalViewPr>
  <p:slideViewPr>
    <p:cSldViewPr>
      <p:cViewPr varScale="1">
        <p:scale>
          <a:sx n="104" d="100"/>
          <a:sy n="104" d="100"/>
        </p:scale>
        <p:origin x="-1740" y="-84"/>
      </p:cViewPr>
      <p:guideLst>
        <p:guide orient="horz" pos="2160"/>
        <p:guide pos="2880"/>
      </p:guideLst>
    </p:cSldViewPr>
  </p:slideViewPr>
  <p:outlineViewPr>
    <p:cViewPr>
      <p:scale>
        <a:sx n="33" d="100"/>
        <a:sy n="33" d="100"/>
      </p:scale>
      <p:origin x="18" y="12240"/>
    </p:cViewPr>
  </p:outlineViewPr>
  <p:notesTextViewPr>
    <p:cViewPr>
      <p:scale>
        <a:sx n="100" d="100"/>
        <a:sy n="100" d="100"/>
      </p:scale>
      <p:origin x="0" y="0"/>
    </p:cViewPr>
  </p:notesTextViewPr>
  <p:sorterViewPr>
    <p:cViewPr varScale="1">
      <p:scale>
        <a:sx n="100" d="100"/>
        <a:sy n="100" d="100"/>
      </p:scale>
      <p:origin x="0" y="-4836"/>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5/6/2015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5/6/2015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83</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84</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86</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87</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a:t>
            </a:fld>
            <a:endParaRPr lang="el-GR" dirty="0">
              <a:solidFill>
                <a:prstClr val="black"/>
              </a:solidFill>
            </a:endParaRPr>
          </a:p>
        </p:txBody>
      </p:sp>
    </p:spTree>
    <p:extLst>
      <p:ext uri="{BB962C8B-B14F-4D97-AF65-F5344CB8AC3E}">
        <p14:creationId xmlns:p14="http://schemas.microsoft.com/office/powerpoint/2010/main" val="30073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a:t>
            </a:fld>
            <a:endParaRPr lang="el-GR" dirty="0">
              <a:solidFill>
                <a:prstClr val="black"/>
              </a:solidFill>
            </a:endParaRPr>
          </a:p>
        </p:txBody>
      </p:sp>
    </p:spTree>
    <p:extLst>
      <p:ext uri="{BB962C8B-B14F-4D97-AF65-F5344CB8AC3E}">
        <p14:creationId xmlns:p14="http://schemas.microsoft.com/office/powerpoint/2010/main" val="1462933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17</a:t>
            </a:fld>
            <a:endParaRPr lang="el-GR" dirty="0"/>
          </a:p>
        </p:txBody>
      </p:sp>
    </p:spTree>
    <p:extLst>
      <p:ext uri="{BB962C8B-B14F-4D97-AF65-F5344CB8AC3E}">
        <p14:creationId xmlns:p14="http://schemas.microsoft.com/office/powerpoint/2010/main" val="252144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35</a:t>
            </a:fld>
            <a:endParaRPr lang="el-GR" dirty="0"/>
          </a:p>
        </p:txBody>
      </p:sp>
    </p:spTree>
    <p:extLst>
      <p:ext uri="{BB962C8B-B14F-4D97-AF65-F5344CB8AC3E}">
        <p14:creationId xmlns:p14="http://schemas.microsoft.com/office/powerpoint/2010/main" val="4240804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49</a:t>
            </a:fld>
            <a:endParaRPr lang="el-GR" dirty="0">
              <a:solidFill>
                <a:prstClr val="black"/>
              </a:solidFill>
            </a:endParaRPr>
          </a:p>
        </p:txBody>
      </p:sp>
    </p:spTree>
    <p:extLst>
      <p:ext uri="{BB962C8B-B14F-4D97-AF65-F5344CB8AC3E}">
        <p14:creationId xmlns:p14="http://schemas.microsoft.com/office/powerpoint/2010/main" val="78901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55</a:t>
            </a:fld>
            <a:endParaRPr lang="el-GR" dirty="0">
              <a:solidFill>
                <a:prstClr val="black"/>
              </a:solidFill>
            </a:endParaRPr>
          </a:p>
        </p:txBody>
      </p:sp>
    </p:spTree>
    <p:extLst>
      <p:ext uri="{BB962C8B-B14F-4D97-AF65-F5344CB8AC3E}">
        <p14:creationId xmlns:p14="http://schemas.microsoft.com/office/powerpoint/2010/main" val="222137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81</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82</a:t>
            </a:fld>
            <a:endParaRPr lang="el-GR" dirty="0"/>
          </a:p>
        </p:txBody>
      </p:sp>
    </p:spTree>
    <p:extLst>
      <p:ext uri="{BB962C8B-B14F-4D97-AF65-F5344CB8AC3E}">
        <p14:creationId xmlns:p14="http://schemas.microsoft.com/office/powerpoint/2010/main" val="2749721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961320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normAutofit/>
          </a:bodyPr>
          <a:lstStyle>
            <a:lvl1pPr>
              <a:lnSpc>
                <a:spcPct val="112000"/>
              </a:lnSpc>
              <a:spcBef>
                <a:spcPts val="1000"/>
              </a:spcBef>
              <a:buClr>
                <a:srgbClr val="004A82"/>
              </a:buClr>
              <a:defRPr sz="2400"/>
            </a:lvl1pPr>
            <a:lvl2pPr marL="742950" indent="-285750">
              <a:lnSpc>
                <a:spcPct val="112000"/>
              </a:lnSpc>
              <a:spcBef>
                <a:spcPts val="1000"/>
              </a:spcBef>
              <a:buClr>
                <a:srgbClr val="004A82"/>
              </a:buClr>
              <a:buFont typeface="Courier New" panose="02070309020205020404" pitchFamily="49" charset="0"/>
              <a:buChar char="o"/>
              <a:defRPr sz="2400"/>
            </a:lvl2pPr>
            <a:lvl3pPr>
              <a:lnSpc>
                <a:spcPct val="112000"/>
              </a:lnSpc>
              <a:spcBef>
                <a:spcPts val="1000"/>
              </a:spcBef>
              <a:buClr>
                <a:srgbClr val="004A82"/>
              </a:buCl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783324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1784481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760112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000512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1344643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4346562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428363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7766020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637104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234764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57064356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77267835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3700458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065754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834250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5474826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7556187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001804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322337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226416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2233914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Οδοντική μορφολογία</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fontScale="92500" lnSpcReduction="20000"/>
          </a:bodyPr>
          <a:lstStyle/>
          <a:p>
            <a:pPr>
              <a:spcBef>
                <a:spcPts val="0"/>
              </a:spcBef>
              <a:spcAft>
                <a:spcPts val="1200"/>
              </a:spcAft>
            </a:pPr>
            <a:r>
              <a:rPr lang="el-GR" sz="2800" b="1" dirty="0" smtClean="0"/>
              <a:t>Ενότητα </a:t>
            </a:r>
            <a:r>
              <a:rPr lang="en-US" sz="2800" b="1" dirty="0" smtClean="0"/>
              <a:t>1</a:t>
            </a:r>
            <a:r>
              <a:rPr lang="el-GR" sz="2800" dirty="0" smtClean="0"/>
              <a:t>:</a:t>
            </a:r>
            <a:r>
              <a:rPr lang="en-US" sz="2800" dirty="0" smtClean="0"/>
              <a:t> </a:t>
            </a:r>
            <a:r>
              <a:rPr lang="el-GR" sz="2800" b="1" dirty="0" smtClean="0"/>
              <a:t>Γενικά για τα δόντια</a:t>
            </a:r>
          </a:p>
          <a:p>
            <a:pPr>
              <a:spcBef>
                <a:spcPts val="0"/>
              </a:spcBef>
              <a:spcAft>
                <a:spcPts val="1200"/>
              </a:spcAft>
            </a:pPr>
            <a:r>
              <a:rPr lang="el-GR" sz="2400" dirty="0" smtClean="0">
                <a:solidFill>
                  <a:sysClr val="windowText" lastClr="000000"/>
                </a:solidFill>
              </a:rPr>
              <a:t>Αριστείδης </a:t>
            </a:r>
            <a:r>
              <a:rPr lang="el-GR" sz="2400" dirty="0">
                <a:solidFill>
                  <a:sysClr val="windowText" lastClr="000000"/>
                </a:solidFill>
              </a:rPr>
              <a:t>Γαλιατσάτος</a:t>
            </a:r>
          </a:p>
          <a:p>
            <a:pPr fontAlgn="auto">
              <a:spcAft>
                <a:spcPts val="0"/>
              </a:spcAft>
            </a:pPr>
            <a:r>
              <a:rPr lang="en-US" sz="2400" dirty="0" smtClean="0">
                <a:solidFill>
                  <a:sysClr val="windowText" lastClr="000000"/>
                </a:solidFill>
              </a:rPr>
              <a:t>DDs, Dr Dent. </a:t>
            </a:r>
            <a:r>
              <a:rPr lang="el-GR" sz="2400" dirty="0" smtClean="0">
                <a:solidFill>
                  <a:sysClr val="windowText" lastClr="000000"/>
                </a:solidFill>
              </a:rPr>
              <a:t>Επίκουρος  </a:t>
            </a:r>
            <a:r>
              <a:rPr lang="el-GR" sz="2400" dirty="0">
                <a:solidFill>
                  <a:sysClr val="windowText" lastClr="000000"/>
                </a:solidFill>
              </a:rPr>
              <a:t>Καθηγητής ΤΕΙ Αθήνας</a:t>
            </a:r>
          </a:p>
          <a:p>
            <a:pPr fontAlgn="auto">
              <a:spcAft>
                <a:spcPts val="0"/>
              </a:spcAft>
            </a:pPr>
            <a:r>
              <a:rPr lang="el-GR" sz="2400" dirty="0">
                <a:solidFill>
                  <a:sysClr val="windowText" lastClr="000000"/>
                </a:solidFill>
              </a:rPr>
              <a:t>Τμήμα Οδοντικής Τεχνολογίας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256888120"/>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991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597724"/>
          </a:xfrm>
        </p:spPr>
        <p:txBody>
          <a:bodyPr>
            <a:noAutofit/>
          </a:bodyPr>
          <a:lstStyle/>
          <a:p>
            <a:r>
              <a:rPr lang="el-GR" dirty="0" smtClean="0"/>
              <a:t>Χρησιμότητα ανά κατηγορία</a:t>
            </a:r>
            <a:endParaRPr lang="el-GR" dirty="0"/>
          </a:p>
        </p:txBody>
      </p:sp>
      <p:sp>
        <p:nvSpPr>
          <p:cNvPr id="3" name="Content Placeholder 2"/>
          <p:cNvSpPr>
            <a:spLocks noGrp="1"/>
          </p:cNvSpPr>
          <p:nvPr>
            <p:ph idx="1"/>
          </p:nvPr>
        </p:nvSpPr>
        <p:spPr>
          <a:xfrm>
            <a:off x="286289" y="1000084"/>
            <a:ext cx="4429726" cy="5857916"/>
          </a:xfrm>
        </p:spPr>
        <p:txBody>
          <a:bodyPr>
            <a:normAutofit/>
          </a:bodyPr>
          <a:lstStyle/>
          <a:p>
            <a:r>
              <a:rPr lang="el-GR" dirty="0"/>
              <a:t>Οι </a:t>
            </a:r>
            <a:r>
              <a:rPr lang="el-GR" b="1" dirty="0" smtClean="0"/>
              <a:t>τομείς</a:t>
            </a:r>
            <a:r>
              <a:rPr lang="el-GR" dirty="0" smtClean="0"/>
              <a:t> </a:t>
            </a:r>
            <a:r>
              <a:rPr lang="el-GR" dirty="0"/>
              <a:t>χρησιμεύουν για να σχίζουν και να κόβουν </a:t>
            </a:r>
            <a:r>
              <a:rPr lang="el-GR" dirty="0" smtClean="0"/>
              <a:t>τις τροφές </a:t>
            </a:r>
            <a:r>
              <a:rPr lang="el-GR" dirty="0"/>
              <a:t>σε μικρά κομμάτια. Χωρίζονται σε κεντρικούς και πλάγιους τομείς.</a:t>
            </a:r>
          </a:p>
          <a:p>
            <a:r>
              <a:rPr lang="el-GR" dirty="0"/>
              <a:t>Οι</a:t>
            </a:r>
            <a:r>
              <a:rPr lang="el-GR" b="1" dirty="0"/>
              <a:t> </a:t>
            </a:r>
            <a:r>
              <a:rPr lang="el-GR" b="1" dirty="0" smtClean="0"/>
              <a:t>προγόμφιοι</a:t>
            </a:r>
            <a:r>
              <a:rPr lang="el-GR" dirty="0" smtClean="0"/>
              <a:t> </a:t>
            </a:r>
            <a:r>
              <a:rPr lang="el-GR" dirty="0"/>
              <a:t>και κυρίως </a:t>
            </a:r>
            <a:r>
              <a:rPr lang="el-GR" dirty="0" smtClean="0"/>
              <a:t>οι </a:t>
            </a:r>
            <a:r>
              <a:rPr lang="el-GR" b="1" dirty="0" smtClean="0"/>
              <a:t>γομφίοι</a:t>
            </a:r>
            <a:r>
              <a:rPr lang="el-GR" dirty="0" smtClean="0"/>
              <a:t> χρησιμεύουν για </a:t>
            </a:r>
            <a:r>
              <a:rPr lang="el-GR" dirty="0"/>
              <a:t>την κυρίως μάσηση, δηλαδή την </a:t>
            </a:r>
            <a:r>
              <a:rPr lang="el-GR" dirty="0" smtClean="0"/>
              <a:t>κατάτριψη </a:t>
            </a:r>
            <a:r>
              <a:rPr lang="el-GR" dirty="0"/>
              <a:t>και λειοτρίβηση των τροφών.</a:t>
            </a:r>
          </a:p>
          <a:p>
            <a:r>
              <a:rPr lang="el-GR" dirty="0"/>
              <a:t>Οι </a:t>
            </a:r>
            <a:r>
              <a:rPr lang="el-GR" b="1" dirty="0" smtClean="0"/>
              <a:t>κυνόδοντες</a:t>
            </a:r>
            <a:r>
              <a:rPr lang="el-GR" dirty="0" smtClean="0"/>
              <a:t> </a:t>
            </a:r>
            <a:r>
              <a:rPr lang="el-GR" dirty="0"/>
              <a:t>εκτελούν το </a:t>
            </a:r>
            <a:r>
              <a:rPr lang="el-GR" dirty="0" smtClean="0"/>
              <a:t>έργο των τομέων και των προγόμφιων.</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dirty="0">
              <a:solidFill>
                <a:prstClr val="black"/>
              </a:solidFill>
            </a:endParaRPr>
          </a:p>
        </p:txBody>
      </p:sp>
      <p:pic>
        <p:nvPicPr>
          <p:cNvPr id="9" name="Content Placeholder 4"/>
          <p:cNvPicPr>
            <a:picLocks noChangeAspect="1"/>
          </p:cNvPicPr>
          <p:nvPr/>
        </p:nvPicPr>
        <p:blipFill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ackgroundRemoval t="1964" b="97768" l="4069" r="95149">
                        <a14:foregroundMark x1="86541" y1="46339" x2="73552" y2="12946"/>
                        <a14:foregroundMark x1="65258" y1="53661" x2="38341" y2="50982"/>
                      </a14:backgroundRemoval>
                    </a14:imgEffect>
                  </a14:imgLayer>
                </a14:imgProps>
              </a:ext>
              <a:ext uri="{28A0092B-C50C-407E-A947-70E740481C1C}">
                <a14:useLocalDpi xmlns:a14="http://schemas.microsoft.com/office/drawing/2010/main" val="0"/>
              </a:ext>
            </a:extLst>
          </a:blip>
          <a:srcRect/>
          <a:stretch/>
        </p:blipFill>
        <p:spPr>
          <a:xfrm rot="10800000">
            <a:off x="4716016" y="930392"/>
            <a:ext cx="3528390" cy="5425958"/>
          </a:xfrm>
          <a:prstGeom prst="rect">
            <a:avLst/>
          </a:prstGeom>
        </p:spPr>
      </p:pic>
      <p:sp>
        <p:nvSpPr>
          <p:cNvPr id="7" name="TextBox 6"/>
          <p:cNvSpPr txBox="1"/>
          <p:nvPr/>
        </p:nvSpPr>
        <p:spPr>
          <a:xfrm>
            <a:off x="6012160" y="6336713"/>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561519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Πρόσθια και οπίσθια δόντια</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dirty="0">
              <a:solidFill>
                <a:prstClr val="black"/>
              </a:solidFill>
            </a:endParaRPr>
          </a:p>
        </p:txBody>
      </p:sp>
      <p:sp>
        <p:nvSpPr>
          <p:cNvPr id="5" name="Content Placeholder 4"/>
          <p:cNvSpPr>
            <a:spLocks noGrp="1"/>
          </p:cNvSpPr>
          <p:nvPr>
            <p:ph idx="1"/>
          </p:nvPr>
        </p:nvSpPr>
        <p:spPr/>
        <p:txBody>
          <a:bodyPr/>
          <a:lstStyle/>
          <a:p>
            <a:pPr marL="0" indent="0">
              <a:buNone/>
            </a:pPr>
            <a:r>
              <a:rPr lang="el-GR" dirty="0"/>
              <a:t>Οι </a:t>
            </a:r>
            <a:r>
              <a:rPr lang="el-GR" b="1" dirty="0"/>
              <a:t>τομείς και οι κυνόδοντες </a:t>
            </a:r>
            <a:r>
              <a:rPr lang="el-GR" dirty="0"/>
              <a:t>επειδή βρίσκομαι στην </a:t>
            </a:r>
            <a:r>
              <a:rPr lang="el-GR" dirty="0" smtClean="0"/>
              <a:t>πρόσθια </a:t>
            </a:r>
            <a:r>
              <a:rPr lang="el-GR" dirty="0"/>
              <a:t>περιοχή της στοματικής κοιλότητας ονομάζονται </a:t>
            </a:r>
            <a:r>
              <a:rPr lang="el-GR" b="1" dirty="0"/>
              <a:t>πρόσθια δόντια. </a:t>
            </a:r>
            <a:endParaRPr lang="el-GR" b="1" dirty="0" smtClean="0"/>
          </a:p>
          <a:p>
            <a:pPr marL="0" indent="0">
              <a:buNone/>
            </a:pPr>
            <a:r>
              <a:rPr lang="el-GR" dirty="0" smtClean="0"/>
              <a:t>Εκτός </a:t>
            </a:r>
            <a:r>
              <a:rPr lang="el-GR" dirty="0"/>
              <a:t>από την λήψη και απόσχιση της τροφής συμβάλλουν και στην αισθητική εμφάνιση του προσώπου.</a:t>
            </a:r>
          </a:p>
          <a:p>
            <a:pPr marL="0" indent="0">
              <a:buNone/>
            </a:pPr>
            <a:r>
              <a:rPr lang="el-GR" dirty="0"/>
              <a:t>Οι </a:t>
            </a:r>
            <a:r>
              <a:rPr lang="el-GR" b="1" dirty="0"/>
              <a:t>προγόμφιοι και οι </a:t>
            </a:r>
            <a:r>
              <a:rPr lang="el-GR" b="1" dirty="0" smtClean="0"/>
              <a:t>γομφίοι </a:t>
            </a:r>
            <a:r>
              <a:rPr lang="el-GR" dirty="0"/>
              <a:t>επειδή βρίσκονται στην πίσω περιοχή της στοματικής κοιλότητας ονομάζονται </a:t>
            </a:r>
            <a:r>
              <a:rPr lang="el-GR" b="1" dirty="0"/>
              <a:t>οπίσθια δόντια.</a:t>
            </a:r>
          </a:p>
        </p:txBody>
      </p:sp>
    </p:spTree>
    <p:extLst>
      <p:ext uri="{BB962C8B-B14F-4D97-AF65-F5344CB8AC3E}">
        <p14:creationId xmlns:p14="http://schemas.microsoft.com/office/powerpoint/2010/main" val="2851731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Πρόσθια δόντια</a:t>
            </a:r>
            <a:endParaRPr lang="el-GR"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14414" y="1109434"/>
            <a:ext cx="6047259" cy="3975750"/>
          </a:xfr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dirty="0">
              <a:solidFill>
                <a:prstClr val="black"/>
              </a:solidFill>
            </a:endParaRPr>
          </a:p>
        </p:txBody>
      </p:sp>
      <p:sp>
        <p:nvSpPr>
          <p:cNvPr id="7" name="TextBox 6"/>
          <p:cNvSpPr txBox="1"/>
          <p:nvPr/>
        </p:nvSpPr>
        <p:spPr>
          <a:xfrm>
            <a:off x="2555776" y="5329643"/>
            <a:ext cx="1944216" cy="1477328"/>
          </a:xfrm>
          <a:prstGeom prst="rect">
            <a:avLst/>
          </a:prstGeom>
          <a:noFill/>
        </p:spPr>
        <p:txBody>
          <a:bodyPr wrap="square" rtlCol="0">
            <a:spAutoFit/>
          </a:bodyPr>
          <a:lstStyle/>
          <a:p>
            <a:r>
              <a:rPr lang="el-GR" dirty="0" smtClean="0">
                <a:solidFill>
                  <a:prstClr val="black"/>
                </a:solidFill>
              </a:rPr>
              <a:t>Κεντρικοί τομείς</a:t>
            </a:r>
          </a:p>
          <a:p>
            <a:endParaRPr lang="el-GR" dirty="0" smtClean="0">
              <a:solidFill>
                <a:prstClr val="black"/>
              </a:solidFill>
            </a:endParaRPr>
          </a:p>
          <a:p>
            <a:r>
              <a:rPr lang="el-GR" dirty="0" smtClean="0">
                <a:solidFill>
                  <a:prstClr val="black"/>
                </a:solidFill>
              </a:rPr>
              <a:t>Πλάγιοι τομείς</a:t>
            </a:r>
          </a:p>
          <a:p>
            <a:endParaRPr lang="el-GR" dirty="0" smtClean="0">
              <a:solidFill>
                <a:prstClr val="black"/>
              </a:solidFill>
            </a:endParaRPr>
          </a:p>
          <a:p>
            <a:r>
              <a:rPr lang="el-GR" dirty="0">
                <a:solidFill>
                  <a:prstClr val="black"/>
                </a:solidFill>
              </a:rPr>
              <a:t>Κ</a:t>
            </a:r>
            <a:r>
              <a:rPr lang="el-GR" dirty="0" smtClean="0">
                <a:solidFill>
                  <a:prstClr val="black"/>
                </a:solidFill>
              </a:rPr>
              <a:t>υνόδοντες</a:t>
            </a:r>
            <a:endParaRPr lang="el-GR" dirty="0">
              <a:solidFill>
                <a:prstClr val="black"/>
              </a:solidFill>
            </a:endParaRPr>
          </a:p>
        </p:txBody>
      </p:sp>
      <p:sp>
        <p:nvSpPr>
          <p:cNvPr id="19" name="Frame 18"/>
          <p:cNvSpPr/>
          <p:nvPr/>
        </p:nvSpPr>
        <p:spPr>
          <a:xfrm>
            <a:off x="1769568" y="5381600"/>
            <a:ext cx="648072" cy="279648"/>
          </a:xfrm>
          <a:prstGeom prst="frame">
            <a:avLst/>
          </a:prstGeom>
          <a:solidFill>
            <a:srgbClr val="0640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black"/>
              </a:solidFill>
            </a:endParaRPr>
          </a:p>
        </p:txBody>
      </p:sp>
      <p:sp>
        <p:nvSpPr>
          <p:cNvPr id="20" name="Frame 19"/>
          <p:cNvSpPr/>
          <p:nvPr/>
        </p:nvSpPr>
        <p:spPr>
          <a:xfrm>
            <a:off x="1799910" y="6453336"/>
            <a:ext cx="648072" cy="279648"/>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black"/>
              </a:solidFill>
            </a:endParaRPr>
          </a:p>
        </p:txBody>
      </p:sp>
      <p:sp>
        <p:nvSpPr>
          <p:cNvPr id="21" name="Frame 20"/>
          <p:cNvSpPr/>
          <p:nvPr/>
        </p:nvSpPr>
        <p:spPr>
          <a:xfrm>
            <a:off x="1799910" y="5919863"/>
            <a:ext cx="648072" cy="279648"/>
          </a:xfrm>
          <a:prstGeom prst="fram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black"/>
              </a:solidFill>
            </a:endParaRPr>
          </a:p>
        </p:txBody>
      </p:sp>
      <p:sp>
        <p:nvSpPr>
          <p:cNvPr id="10" name="TextBox 9"/>
          <p:cNvSpPr txBox="1"/>
          <p:nvPr/>
        </p:nvSpPr>
        <p:spPr>
          <a:xfrm>
            <a:off x="5436096" y="538160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219122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Οπίσθια δόντια</a:t>
            </a:r>
            <a:endParaRPr lang="el-GR"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980728"/>
            <a:ext cx="6990588" cy="4000500"/>
          </a:xfr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dirty="0">
              <a:solidFill>
                <a:prstClr val="black"/>
              </a:solidFill>
            </a:endParaRPr>
          </a:p>
        </p:txBody>
      </p:sp>
      <p:sp>
        <p:nvSpPr>
          <p:cNvPr id="6" name="TextBox 5"/>
          <p:cNvSpPr txBox="1"/>
          <p:nvPr/>
        </p:nvSpPr>
        <p:spPr>
          <a:xfrm>
            <a:off x="3059832" y="5481857"/>
            <a:ext cx="2664296" cy="923330"/>
          </a:xfrm>
          <a:prstGeom prst="rect">
            <a:avLst/>
          </a:prstGeom>
          <a:noFill/>
        </p:spPr>
        <p:txBody>
          <a:bodyPr wrap="square" rtlCol="0">
            <a:spAutoFit/>
          </a:bodyPr>
          <a:lstStyle/>
          <a:p>
            <a:r>
              <a:rPr lang="el-GR" dirty="0" smtClean="0">
                <a:solidFill>
                  <a:prstClr val="black"/>
                </a:solidFill>
              </a:rPr>
              <a:t>Προγόμφιοι</a:t>
            </a:r>
          </a:p>
          <a:p>
            <a:r>
              <a:rPr lang="el-GR" dirty="0" smtClean="0">
                <a:solidFill>
                  <a:prstClr val="black"/>
                </a:solidFill>
              </a:rPr>
              <a:t> </a:t>
            </a:r>
          </a:p>
          <a:p>
            <a:r>
              <a:rPr lang="el-GR" dirty="0" smtClean="0">
                <a:solidFill>
                  <a:prstClr val="black"/>
                </a:solidFill>
              </a:rPr>
              <a:t>Γομφίοι</a:t>
            </a:r>
            <a:endParaRPr lang="el-GR" dirty="0">
              <a:solidFill>
                <a:prstClr val="black"/>
              </a:solidFill>
            </a:endParaRPr>
          </a:p>
        </p:txBody>
      </p:sp>
      <p:sp>
        <p:nvSpPr>
          <p:cNvPr id="7" name="Frame 6"/>
          <p:cNvSpPr/>
          <p:nvPr/>
        </p:nvSpPr>
        <p:spPr>
          <a:xfrm>
            <a:off x="2401017" y="6093392"/>
            <a:ext cx="642192" cy="311795"/>
          </a:xfrm>
          <a:prstGeom prst="fram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black"/>
              </a:solidFill>
            </a:endParaRPr>
          </a:p>
        </p:txBody>
      </p:sp>
      <p:sp>
        <p:nvSpPr>
          <p:cNvPr id="8" name="Frame 7"/>
          <p:cNvSpPr/>
          <p:nvPr/>
        </p:nvSpPr>
        <p:spPr>
          <a:xfrm>
            <a:off x="2384286" y="5631727"/>
            <a:ext cx="642192" cy="311795"/>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black"/>
              </a:solidFill>
            </a:endParaRPr>
          </a:p>
        </p:txBody>
      </p:sp>
      <p:sp>
        <p:nvSpPr>
          <p:cNvPr id="9" name="TextBox 8"/>
          <p:cNvSpPr txBox="1"/>
          <p:nvPr/>
        </p:nvSpPr>
        <p:spPr>
          <a:xfrm>
            <a:off x="5364088" y="5510625"/>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730500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08720"/>
          </a:xfrm>
        </p:spPr>
        <p:txBody>
          <a:bodyPr/>
          <a:lstStyle/>
          <a:p>
            <a:r>
              <a:rPr lang="el-GR" dirty="0" smtClean="0"/>
              <a:t>Ρίζες δοντιών</a:t>
            </a:r>
            <a:endParaRPr lang="el-GR" dirty="0"/>
          </a:p>
        </p:txBody>
      </p:sp>
      <p:sp>
        <p:nvSpPr>
          <p:cNvPr id="3" name="Content Placeholder 2"/>
          <p:cNvSpPr>
            <a:spLocks noGrp="1"/>
          </p:cNvSpPr>
          <p:nvPr>
            <p:ph idx="1"/>
          </p:nvPr>
        </p:nvSpPr>
        <p:spPr>
          <a:xfrm>
            <a:off x="611560" y="831115"/>
            <a:ext cx="8229600" cy="1800200"/>
          </a:xfrm>
        </p:spPr>
        <p:txBody>
          <a:bodyPr>
            <a:normAutofit/>
          </a:bodyPr>
          <a:lstStyle/>
          <a:p>
            <a:r>
              <a:rPr lang="el-GR" dirty="0"/>
              <a:t>Τα δόντια τα οποία έχουν μία μόνο ρίζα λέγονται μονόριζα, αυτά που έχουν δύο λέγονται δίριζα και αυτά που έχουν τρεις λέγονται τρίριζα. Η ύπαρξη τεσσάρων ριζών είναι μια σπάνια παραλλαγή.</a:t>
            </a:r>
          </a:p>
          <a:p>
            <a:pPr marL="0" indent="0">
              <a:buNone/>
            </a:pP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dirty="0">
              <a:solidFill>
                <a:prstClr val="black"/>
              </a:solidFill>
            </a:endParaRPr>
          </a:p>
        </p:txBody>
      </p:sp>
      <p:pic>
        <p:nvPicPr>
          <p:cNvPr id="5" name="Εικόνα 4"/>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763688" y="2460749"/>
            <a:ext cx="1512168" cy="4372595"/>
          </a:xfrm>
          <a:prstGeom prst="rect">
            <a:avLst/>
          </a:prstGeom>
        </p:spPr>
      </p:pic>
      <p:pic>
        <p:nvPicPr>
          <p:cNvPr id="6" name="Εικόνα 5"/>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23928" y="2636912"/>
            <a:ext cx="1944216" cy="4372595"/>
          </a:xfrm>
          <a:prstGeom prst="rect">
            <a:avLst/>
          </a:prstGeom>
        </p:spPr>
      </p:pic>
      <p:pic>
        <p:nvPicPr>
          <p:cNvPr id="7" name="Εικόνα 6"/>
          <p:cNvPicPr>
            <a:picLocks noChangeAspect="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p:blipFill>
        <p:spPr>
          <a:xfrm>
            <a:off x="6444208" y="2489006"/>
            <a:ext cx="2016225" cy="4368994"/>
          </a:xfrm>
          <a:prstGeom prst="rect">
            <a:avLst/>
          </a:prstGeom>
        </p:spPr>
      </p:pic>
      <p:sp>
        <p:nvSpPr>
          <p:cNvPr id="9" name="TextBox 8"/>
          <p:cNvSpPr txBox="1"/>
          <p:nvPr/>
        </p:nvSpPr>
        <p:spPr>
          <a:xfrm rot="16200000">
            <a:off x="531620" y="5152018"/>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09061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Μέση γραμμή προσώπου</a:t>
            </a:r>
            <a:endParaRPr lang="el-GR" dirty="0"/>
          </a:p>
        </p:txBody>
      </p:sp>
      <p:sp>
        <p:nvSpPr>
          <p:cNvPr id="3" name="Content Placeholder 2"/>
          <p:cNvSpPr>
            <a:spLocks noGrp="1"/>
          </p:cNvSpPr>
          <p:nvPr>
            <p:ph idx="1"/>
          </p:nvPr>
        </p:nvSpPr>
        <p:spPr/>
        <p:txBody>
          <a:bodyPr>
            <a:normAutofit/>
          </a:bodyPr>
          <a:lstStyle/>
          <a:p>
            <a:pPr marL="0" indent="0" algn="ctr">
              <a:buNone/>
            </a:pPr>
            <a:r>
              <a:rPr lang="el-GR" dirty="0"/>
              <a:t>Ο</a:t>
            </a:r>
            <a:r>
              <a:rPr lang="el-GR" sz="2400" dirty="0" smtClean="0"/>
              <a:t>νομάζεται </a:t>
            </a:r>
            <a:r>
              <a:rPr lang="el-GR" sz="2400" dirty="0"/>
              <a:t>μια </a:t>
            </a:r>
            <a:r>
              <a:rPr lang="el-GR" sz="2400" b="1" dirty="0"/>
              <a:t>νοητή γραμμή </a:t>
            </a:r>
            <a:r>
              <a:rPr lang="el-GR" sz="2400" dirty="0"/>
              <a:t>που </a:t>
            </a:r>
            <a:r>
              <a:rPr lang="el-GR" sz="2400" dirty="0" smtClean="0"/>
              <a:t>περνά </a:t>
            </a:r>
            <a:r>
              <a:rPr lang="el-GR" sz="2400" dirty="0"/>
              <a:t>από το μέτωπο, τη μεσορρινική ραφή, το ρινικό διάφραγμα, την οβελιαίο υπερώια ραφή και αφού φθάσει στα δόντια περνά ανάμεσα οπό τους κεντρικούς τομείς της άνω και κάτω γνάθου, καταλήγοντας στη </a:t>
            </a:r>
            <a:r>
              <a:rPr lang="el-GR" sz="2400" dirty="0" smtClean="0"/>
              <a:t>γενειακή σύμφυση. Έτσι το πρόσωπο </a:t>
            </a:r>
            <a:r>
              <a:rPr lang="el-GR" sz="2400" b="1" dirty="0" smtClean="0"/>
              <a:t>χωρίζεται σε δύο ημιμόρια: δεξιό και αριστερό.</a:t>
            </a:r>
            <a:endParaRPr lang="el-GR" sz="2400" b="1" dirty="0"/>
          </a:p>
          <a:p>
            <a:pPr marL="0" indent="0">
              <a:buNone/>
            </a:pP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dirty="0">
              <a:solidFill>
                <a:prstClr val="black"/>
              </a:solidFill>
            </a:endParaRPr>
          </a:p>
        </p:txBody>
      </p:sp>
    </p:spTree>
    <p:extLst>
      <p:ext uri="{BB962C8B-B14F-4D97-AF65-F5344CB8AC3E}">
        <p14:creationId xmlns:p14="http://schemas.microsoft.com/office/powerpoint/2010/main" val="1948891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Μέση γραμμή προσώπου (απεικόνιση)</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dirty="0">
              <a:solidFill>
                <a:prstClr val="black"/>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2237" y="1196975"/>
            <a:ext cx="4879526" cy="5040313"/>
          </a:xfrm>
        </p:spPr>
      </p:pic>
      <p:sp>
        <p:nvSpPr>
          <p:cNvPr id="5" name="4 - TextBox"/>
          <p:cNvSpPr txBox="1"/>
          <p:nvPr/>
        </p:nvSpPr>
        <p:spPr>
          <a:xfrm>
            <a:off x="714348" y="4286256"/>
            <a:ext cx="1928826" cy="369332"/>
          </a:xfrm>
          <a:prstGeom prst="rect">
            <a:avLst/>
          </a:prstGeom>
          <a:noFill/>
        </p:spPr>
        <p:txBody>
          <a:bodyPr wrap="square" rtlCol="0">
            <a:spAutoFit/>
          </a:bodyPr>
          <a:lstStyle/>
          <a:p>
            <a:r>
              <a:rPr lang="el-GR" b="1" dirty="0" smtClean="0"/>
              <a:t>Δεξιό ημιμόριο</a:t>
            </a:r>
            <a:endParaRPr lang="el-GR" b="1" dirty="0"/>
          </a:p>
        </p:txBody>
      </p:sp>
      <p:sp>
        <p:nvSpPr>
          <p:cNvPr id="7" name="6 - TextBox"/>
          <p:cNvSpPr txBox="1"/>
          <p:nvPr/>
        </p:nvSpPr>
        <p:spPr>
          <a:xfrm>
            <a:off x="6429388" y="4286256"/>
            <a:ext cx="2286016" cy="369332"/>
          </a:xfrm>
          <a:prstGeom prst="rect">
            <a:avLst/>
          </a:prstGeom>
          <a:noFill/>
        </p:spPr>
        <p:txBody>
          <a:bodyPr wrap="square" rtlCol="0">
            <a:spAutoFit/>
          </a:bodyPr>
          <a:lstStyle/>
          <a:p>
            <a:r>
              <a:rPr lang="el-GR" b="1" dirty="0" smtClean="0"/>
              <a:t>Αριστερό ημιμόριο</a:t>
            </a:r>
            <a:endParaRPr lang="el-GR" b="1" dirty="0"/>
          </a:p>
        </p:txBody>
      </p:sp>
      <p:sp>
        <p:nvSpPr>
          <p:cNvPr id="8" name="TextBox 7"/>
          <p:cNvSpPr txBox="1"/>
          <p:nvPr/>
        </p:nvSpPr>
        <p:spPr>
          <a:xfrm>
            <a:off x="3707904" y="609329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244692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Μόνιμη οδοντοφυία</a:t>
            </a:r>
            <a:endParaRPr lang="el-GR" dirty="0"/>
          </a:p>
        </p:txBody>
      </p:sp>
      <p:sp>
        <p:nvSpPr>
          <p:cNvPr id="3" name="Content Placeholder 2"/>
          <p:cNvSpPr>
            <a:spLocks noGrp="1"/>
          </p:cNvSpPr>
          <p:nvPr>
            <p:ph idx="1"/>
          </p:nvPr>
        </p:nvSpPr>
        <p:spPr>
          <a:xfrm>
            <a:off x="457200" y="1196752"/>
            <a:ext cx="8229600" cy="4896544"/>
          </a:xfrm>
        </p:spPr>
        <p:txBody>
          <a:bodyPr>
            <a:normAutofit fontScale="92500" lnSpcReduction="20000"/>
          </a:bodyPr>
          <a:lstStyle/>
          <a:p>
            <a:pPr marL="0" indent="0">
              <a:buNone/>
            </a:pPr>
            <a:r>
              <a:rPr lang="el-GR" sz="2400" dirty="0"/>
              <a:t>Η μόνιμη </a:t>
            </a:r>
            <a:r>
              <a:rPr lang="el-GR" sz="2400" dirty="0" smtClean="0"/>
              <a:t>οδοντοφυία του ανθρώπου αποτελείται από </a:t>
            </a:r>
            <a:r>
              <a:rPr lang="el-GR" sz="2400" b="1" dirty="0" smtClean="0"/>
              <a:t>32 δόντια</a:t>
            </a:r>
            <a:r>
              <a:rPr lang="el-GR" sz="2400" dirty="0" smtClean="0"/>
              <a:t>. </a:t>
            </a:r>
          </a:p>
          <a:p>
            <a:pPr marL="0" indent="0">
              <a:buNone/>
            </a:pPr>
            <a:r>
              <a:rPr lang="el-GR" sz="2400" dirty="0" smtClean="0"/>
              <a:t>Ξεκινώντας </a:t>
            </a:r>
            <a:r>
              <a:rPr lang="el-GR" sz="2400" dirty="0"/>
              <a:t>από τη μέση γραμμή </a:t>
            </a:r>
            <a:r>
              <a:rPr lang="el-GR" sz="2400" dirty="0" smtClean="0"/>
              <a:t>του προσώπου σε κάθε ημιμόριο της άνω και κάτω γνάθου έχουμε</a:t>
            </a:r>
            <a:r>
              <a:rPr lang="en-US" sz="2400" dirty="0" smtClean="0"/>
              <a:t>: </a:t>
            </a:r>
            <a:endParaRPr lang="el-GR" sz="2400" dirty="0" smtClean="0"/>
          </a:p>
          <a:p>
            <a:r>
              <a:rPr lang="el-GR" sz="2400" b="1" dirty="0" smtClean="0"/>
              <a:t>ένα κεντρικό τομέα</a:t>
            </a:r>
            <a:r>
              <a:rPr lang="en-US" sz="2400" b="1" dirty="0" smtClean="0"/>
              <a:t>,</a:t>
            </a:r>
            <a:endParaRPr lang="el-GR" sz="2400" b="1" dirty="0" smtClean="0"/>
          </a:p>
          <a:p>
            <a:r>
              <a:rPr lang="el-GR" sz="2400" b="1" dirty="0" smtClean="0"/>
              <a:t>ένα πλάγιο τομέα</a:t>
            </a:r>
            <a:r>
              <a:rPr lang="en-US" sz="2400" b="1" dirty="0" smtClean="0"/>
              <a:t>,</a:t>
            </a:r>
            <a:endParaRPr lang="el-GR" sz="2400" b="1" dirty="0" smtClean="0"/>
          </a:p>
          <a:p>
            <a:r>
              <a:rPr lang="el-GR" sz="2400" b="1" dirty="0" smtClean="0"/>
              <a:t>ένα κυνόδοντα</a:t>
            </a:r>
            <a:r>
              <a:rPr lang="en-US" sz="2400" b="1" dirty="0" smtClean="0"/>
              <a:t>,</a:t>
            </a:r>
            <a:endParaRPr lang="el-GR" sz="2400" b="1" dirty="0" smtClean="0"/>
          </a:p>
          <a:p>
            <a:r>
              <a:rPr lang="el-GR" sz="2400" b="1" dirty="0" smtClean="0"/>
              <a:t>ένα πρώτο προγόμφιο</a:t>
            </a:r>
            <a:r>
              <a:rPr lang="en-US" sz="2400" b="1" dirty="0" smtClean="0"/>
              <a:t>,</a:t>
            </a:r>
            <a:endParaRPr lang="el-GR" sz="2400" b="1" dirty="0" smtClean="0"/>
          </a:p>
          <a:p>
            <a:r>
              <a:rPr lang="el-GR" sz="2400" b="1" dirty="0" smtClean="0"/>
              <a:t>ένα δεύτερο προγόμφιο</a:t>
            </a:r>
            <a:r>
              <a:rPr lang="en-US" sz="2400" b="1" dirty="0" smtClean="0"/>
              <a:t>,</a:t>
            </a:r>
            <a:endParaRPr lang="el-GR" sz="2400" b="1" dirty="0" smtClean="0"/>
          </a:p>
          <a:p>
            <a:r>
              <a:rPr lang="el-GR" sz="2400" b="1" dirty="0" smtClean="0"/>
              <a:t>ένα πρώτο γομφίο</a:t>
            </a:r>
            <a:r>
              <a:rPr lang="en-US" sz="2400" b="1" dirty="0" smtClean="0"/>
              <a:t>,</a:t>
            </a:r>
            <a:endParaRPr lang="el-GR" sz="2400" b="1" dirty="0" smtClean="0"/>
          </a:p>
          <a:p>
            <a:r>
              <a:rPr lang="el-GR" sz="2400" b="1" dirty="0" smtClean="0"/>
              <a:t>ένα </a:t>
            </a:r>
            <a:r>
              <a:rPr lang="el-GR" sz="2400" b="1" dirty="0"/>
              <a:t>δεύτερο </a:t>
            </a:r>
            <a:r>
              <a:rPr lang="el-GR" sz="2400" b="1" dirty="0" smtClean="0"/>
              <a:t>γομφίο</a:t>
            </a:r>
            <a:r>
              <a:rPr lang="en-US" sz="2400" b="1" dirty="0" smtClean="0"/>
              <a:t>,</a:t>
            </a:r>
            <a:endParaRPr lang="el-GR" sz="2400" b="1" dirty="0" smtClean="0"/>
          </a:p>
          <a:p>
            <a:r>
              <a:rPr lang="el-GR" sz="2400" b="1" dirty="0" smtClean="0"/>
              <a:t>ένα </a:t>
            </a:r>
            <a:r>
              <a:rPr lang="el-GR" sz="2400" b="1" dirty="0"/>
              <a:t>τρίτο γομφίο</a:t>
            </a:r>
            <a:r>
              <a:rPr lang="el-GR" sz="2400" b="1" dirty="0" smtClean="0"/>
              <a:t>.</a:t>
            </a:r>
          </a:p>
          <a:p>
            <a:pPr marL="0" indent="0">
              <a:buNone/>
            </a:pPr>
            <a:endParaRPr lang="el-GR" sz="2400" dirty="0"/>
          </a:p>
          <a:p>
            <a:pPr marL="0" indent="0">
              <a:buNone/>
            </a:pP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dirty="0">
              <a:solidFill>
                <a:prstClr val="black"/>
              </a:solidFill>
            </a:endParaRPr>
          </a:p>
        </p:txBody>
      </p:sp>
    </p:spTree>
    <p:extLst>
      <p:ext uri="{BB962C8B-B14F-4D97-AF65-F5344CB8AC3E}">
        <p14:creationId xmlns:p14="http://schemas.microsoft.com/office/powerpoint/2010/main" val="990156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4" descr="http://www.orthodontist-kalamaria.gr/_/rsrc/1368078085034/services/cheirourgike-orthodontike-therapeia/%CE%95%CE%B9%CE%BA%CF%8C%CE%BD%CE%B12.jpg?height=239&amp;width=320"/>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bwMode="auto">
          <a:xfrm>
            <a:off x="1281601" y="2181396"/>
            <a:ext cx="5472608"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2910" y="0"/>
            <a:ext cx="8229600" cy="908720"/>
          </a:xfrm>
        </p:spPr>
        <p:txBody>
          <a:bodyPr>
            <a:normAutofit fontScale="90000"/>
          </a:bodyPr>
          <a:lstStyle/>
          <a:p>
            <a:r>
              <a:rPr lang="el-GR" dirty="0" smtClean="0"/>
              <a:t>Απεικόνιση μόνιμης οδοντοφυίας</a:t>
            </a:r>
            <a:br>
              <a:rPr lang="el-GR" dirty="0" smtClean="0"/>
            </a:br>
            <a:r>
              <a:rPr lang="el-GR" dirty="0" smtClean="0"/>
              <a:t> (δεξιό ημιμόριο)	</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dirty="0">
              <a:solidFill>
                <a:prstClr val="black"/>
              </a:solidFill>
            </a:endParaRPr>
          </a:p>
        </p:txBody>
      </p:sp>
      <p:cxnSp>
        <p:nvCxnSpPr>
          <p:cNvPr id="11" name="Ευθεία γραμμή σύνδεσης 10"/>
          <p:cNvCxnSpPr/>
          <p:nvPr/>
        </p:nvCxnSpPr>
        <p:spPr>
          <a:xfrm>
            <a:off x="5951136" y="2428430"/>
            <a:ext cx="0" cy="2376264"/>
          </a:xfrm>
          <a:prstGeom prst="line">
            <a:avLst/>
          </a:prstGeom>
        </p:spPr>
        <p:style>
          <a:lnRef idx="3">
            <a:schemeClr val="dk1"/>
          </a:lnRef>
          <a:fillRef idx="0">
            <a:schemeClr val="dk1"/>
          </a:fillRef>
          <a:effectRef idx="2">
            <a:schemeClr val="dk1"/>
          </a:effectRef>
          <a:fontRef idx="minor">
            <a:schemeClr val="tx1"/>
          </a:fontRef>
        </p:style>
      </p:cxnSp>
      <p:sp>
        <p:nvSpPr>
          <p:cNvPr id="12" name="Ορθογώνιο 11"/>
          <p:cNvSpPr/>
          <p:nvPr/>
        </p:nvSpPr>
        <p:spPr>
          <a:xfrm>
            <a:off x="5571010" y="1671270"/>
            <a:ext cx="1634037" cy="307777"/>
          </a:xfrm>
          <a:prstGeom prst="rect">
            <a:avLst/>
          </a:prstGeom>
        </p:spPr>
        <p:txBody>
          <a:bodyPr wrap="none">
            <a:spAutoFit/>
          </a:bodyPr>
          <a:lstStyle/>
          <a:p>
            <a:r>
              <a:rPr lang="el-GR" sz="1400" b="1" dirty="0" smtClean="0"/>
              <a:t>κεντρικός τομέας</a:t>
            </a:r>
            <a:endParaRPr lang="el-GR" sz="1400" b="1" dirty="0"/>
          </a:p>
        </p:txBody>
      </p:sp>
      <p:sp>
        <p:nvSpPr>
          <p:cNvPr id="13" name="Ορθογώνιο 12"/>
          <p:cNvSpPr/>
          <p:nvPr/>
        </p:nvSpPr>
        <p:spPr>
          <a:xfrm>
            <a:off x="5249695" y="1333901"/>
            <a:ext cx="1504514" cy="307777"/>
          </a:xfrm>
          <a:prstGeom prst="rect">
            <a:avLst/>
          </a:prstGeom>
        </p:spPr>
        <p:txBody>
          <a:bodyPr wrap="none">
            <a:spAutoFit/>
          </a:bodyPr>
          <a:lstStyle/>
          <a:p>
            <a:r>
              <a:rPr lang="el-GR" sz="1400" b="1" dirty="0" smtClean="0"/>
              <a:t>πλάγιος τομέας</a:t>
            </a:r>
            <a:endParaRPr lang="el-GR" sz="1400" dirty="0"/>
          </a:p>
        </p:txBody>
      </p:sp>
      <p:sp>
        <p:nvSpPr>
          <p:cNvPr id="14" name="Ορθογώνιο 13"/>
          <p:cNvSpPr/>
          <p:nvPr/>
        </p:nvSpPr>
        <p:spPr>
          <a:xfrm>
            <a:off x="4258546" y="1664201"/>
            <a:ext cx="1192762" cy="307777"/>
          </a:xfrm>
          <a:prstGeom prst="rect">
            <a:avLst/>
          </a:prstGeom>
        </p:spPr>
        <p:txBody>
          <a:bodyPr wrap="none">
            <a:spAutoFit/>
          </a:bodyPr>
          <a:lstStyle/>
          <a:p>
            <a:r>
              <a:rPr lang="el-GR" sz="1400" b="1" dirty="0" smtClean="0"/>
              <a:t>κυνόδοντας</a:t>
            </a:r>
            <a:endParaRPr lang="el-GR" sz="1400" b="1" dirty="0"/>
          </a:p>
        </p:txBody>
      </p:sp>
      <p:sp>
        <p:nvSpPr>
          <p:cNvPr id="15" name="Ορθογώνιο 14"/>
          <p:cNvSpPr/>
          <p:nvPr/>
        </p:nvSpPr>
        <p:spPr>
          <a:xfrm>
            <a:off x="3344996" y="1315041"/>
            <a:ext cx="1963614" cy="307777"/>
          </a:xfrm>
          <a:prstGeom prst="rect">
            <a:avLst/>
          </a:prstGeom>
        </p:spPr>
        <p:txBody>
          <a:bodyPr wrap="none">
            <a:spAutoFit/>
          </a:bodyPr>
          <a:lstStyle/>
          <a:p>
            <a:r>
              <a:rPr lang="el-GR" sz="1400" b="1" dirty="0" smtClean="0"/>
              <a:t>πρώτος προγόμφιος</a:t>
            </a:r>
            <a:endParaRPr lang="el-GR" sz="1400" b="1" dirty="0"/>
          </a:p>
        </p:txBody>
      </p:sp>
      <p:sp>
        <p:nvSpPr>
          <p:cNvPr id="16" name="Ορθογώνιο 15"/>
          <p:cNvSpPr/>
          <p:nvPr/>
        </p:nvSpPr>
        <p:spPr>
          <a:xfrm>
            <a:off x="2156458" y="1658753"/>
            <a:ext cx="2066591" cy="307777"/>
          </a:xfrm>
          <a:prstGeom prst="rect">
            <a:avLst/>
          </a:prstGeom>
        </p:spPr>
        <p:txBody>
          <a:bodyPr wrap="none">
            <a:spAutoFit/>
          </a:bodyPr>
          <a:lstStyle/>
          <a:p>
            <a:r>
              <a:rPr lang="el-GR" sz="1400" b="1" dirty="0" smtClean="0"/>
              <a:t>δεύτερος προγόμφιος</a:t>
            </a:r>
            <a:endParaRPr lang="el-GR" sz="1400" b="1" dirty="0"/>
          </a:p>
        </p:txBody>
      </p:sp>
      <p:sp>
        <p:nvSpPr>
          <p:cNvPr id="17" name="Ορθογώνιο 16"/>
          <p:cNvSpPr/>
          <p:nvPr/>
        </p:nvSpPr>
        <p:spPr>
          <a:xfrm>
            <a:off x="1353385" y="1314382"/>
            <a:ext cx="1606145" cy="307777"/>
          </a:xfrm>
          <a:prstGeom prst="rect">
            <a:avLst/>
          </a:prstGeom>
        </p:spPr>
        <p:txBody>
          <a:bodyPr wrap="none">
            <a:spAutoFit/>
          </a:bodyPr>
          <a:lstStyle/>
          <a:p>
            <a:r>
              <a:rPr lang="el-GR" sz="1400" b="1" dirty="0" smtClean="0"/>
              <a:t>πρώτος γομφίος</a:t>
            </a:r>
            <a:endParaRPr lang="el-GR" sz="1400" dirty="0"/>
          </a:p>
        </p:txBody>
      </p:sp>
      <p:sp>
        <p:nvSpPr>
          <p:cNvPr id="18" name="Ορθογώνιο 17"/>
          <p:cNvSpPr/>
          <p:nvPr/>
        </p:nvSpPr>
        <p:spPr>
          <a:xfrm>
            <a:off x="344739" y="1697497"/>
            <a:ext cx="1709122" cy="307777"/>
          </a:xfrm>
          <a:prstGeom prst="rect">
            <a:avLst/>
          </a:prstGeom>
        </p:spPr>
        <p:txBody>
          <a:bodyPr wrap="none">
            <a:spAutoFit/>
          </a:bodyPr>
          <a:lstStyle/>
          <a:p>
            <a:r>
              <a:rPr lang="el-GR" sz="1400" b="1" dirty="0" smtClean="0"/>
              <a:t>δεύτερος γομφίος</a:t>
            </a:r>
            <a:endParaRPr lang="el-GR" sz="1400" dirty="0"/>
          </a:p>
        </p:txBody>
      </p:sp>
      <p:cxnSp>
        <p:nvCxnSpPr>
          <p:cNvPr id="27" name="Ευθύγραμμο βέλος σύνδεσης 26"/>
          <p:cNvCxnSpPr/>
          <p:nvPr/>
        </p:nvCxnSpPr>
        <p:spPr>
          <a:xfrm flipH="1">
            <a:off x="3059832" y="1966530"/>
            <a:ext cx="318825" cy="143891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8" name="Ευθύγραμμο βέλος σύνδεσης 27"/>
          <p:cNvCxnSpPr>
            <a:stCxn id="14" idx="2"/>
          </p:cNvCxnSpPr>
          <p:nvPr/>
        </p:nvCxnSpPr>
        <p:spPr>
          <a:xfrm flipH="1">
            <a:off x="4326804" y="1971978"/>
            <a:ext cx="528123" cy="12430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32" name="Εικόνα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2697">
            <a:off x="4910984" y="1610107"/>
            <a:ext cx="646232" cy="1736564"/>
          </a:xfrm>
          <a:prstGeom prst="rect">
            <a:avLst/>
          </a:prstGeom>
        </p:spPr>
      </p:pic>
      <p:pic>
        <p:nvPicPr>
          <p:cNvPr id="34" name="Εικόνα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66639">
            <a:off x="5472703" y="2031169"/>
            <a:ext cx="586444" cy="1262269"/>
          </a:xfrm>
          <a:prstGeom prst="rect">
            <a:avLst/>
          </a:prstGeom>
        </p:spPr>
      </p:pic>
      <p:cxnSp>
        <p:nvCxnSpPr>
          <p:cNvPr id="36" name="Ευθύγραμμο βέλος σύνδεσης 35"/>
          <p:cNvCxnSpPr/>
          <p:nvPr/>
        </p:nvCxnSpPr>
        <p:spPr>
          <a:xfrm flipH="1">
            <a:off x="3563888" y="1671270"/>
            <a:ext cx="694658" cy="168572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4" name="Ευθύγραμμο βέλος σύνδεσης 43"/>
          <p:cNvCxnSpPr/>
          <p:nvPr/>
        </p:nvCxnSpPr>
        <p:spPr>
          <a:xfrm>
            <a:off x="2036756" y="1641678"/>
            <a:ext cx="425950" cy="17083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7" name="Ευθύγραμμο βέλος σύνδεσης 46"/>
          <p:cNvCxnSpPr/>
          <p:nvPr/>
        </p:nvCxnSpPr>
        <p:spPr>
          <a:xfrm>
            <a:off x="1446455" y="1979047"/>
            <a:ext cx="118543" cy="135423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0" name="Ευθύγραμμο βέλος σύνδεσης 49"/>
          <p:cNvCxnSpPr/>
          <p:nvPr/>
        </p:nvCxnSpPr>
        <p:spPr>
          <a:xfrm flipH="1" flipV="1">
            <a:off x="5951136" y="3405444"/>
            <a:ext cx="1861224" cy="36012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1" name="TextBox 50"/>
          <p:cNvSpPr txBox="1"/>
          <p:nvPr/>
        </p:nvSpPr>
        <p:spPr>
          <a:xfrm>
            <a:off x="7605597" y="3503962"/>
            <a:ext cx="1252510" cy="523220"/>
          </a:xfrm>
          <a:prstGeom prst="rect">
            <a:avLst/>
          </a:prstGeom>
          <a:noFill/>
        </p:spPr>
        <p:txBody>
          <a:bodyPr wrap="square" rtlCol="0">
            <a:spAutoFit/>
          </a:bodyPr>
          <a:lstStyle/>
          <a:p>
            <a:pPr algn="ctr"/>
            <a:r>
              <a:rPr lang="el-GR" sz="1400" b="1" dirty="0" smtClean="0"/>
              <a:t>Μέση γραμμή</a:t>
            </a:r>
            <a:endParaRPr lang="el-GR" sz="1400" b="1" dirty="0"/>
          </a:p>
        </p:txBody>
      </p:sp>
      <p:sp>
        <p:nvSpPr>
          <p:cNvPr id="23" name="TextBox 22"/>
          <p:cNvSpPr txBox="1"/>
          <p:nvPr/>
        </p:nvSpPr>
        <p:spPr>
          <a:xfrm>
            <a:off x="2959530" y="551723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335894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6"/>
            <a:ext cx="8229600" cy="908720"/>
          </a:xfrm>
        </p:spPr>
        <p:txBody>
          <a:bodyPr/>
          <a:lstStyle/>
          <a:p>
            <a:r>
              <a:rPr lang="el-GR" dirty="0" smtClean="0"/>
              <a:t>Μέρη δοντιού </a:t>
            </a:r>
            <a:r>
              <a:rPr lang="el-GR" sz="3200" b="0" dirty="0" smtClean="0"/>
              <a:t>1/2</a:t>
            </a:r>
            <a:endParaRPr lang="el-GR" sz="3200" b="0" dirty="0"/>
          </a:p>
        </p:txBody>
      </p:sp>
      <p:sp>
        <p:nvSpPr>
          <p:cNvPr id="3" name="Content Placeholder 2"/>
          <p:cNvSpPr>
            <a:spLocks noGrp="1"/>
          </p:cNvSpPr>
          <p:nvPr>
            <p:ph idx="1"/>
          </p:nvPr>
        </p:nvSpPr>
        <p:spPr>
          <a:xfrm>
            <a:off x="683568" y="994251"/>
            <a:ext cx="8003232" cy="2612583"/>
          </a:xfrm>
        </p:spPr>
        <p:txBody>
          <a:bodyPr>
            <a:normAutofit fontScale="92500" lnSpcReduction="10000"/>
          </a:bodyPr>
          <a:lstStyle/>
          <a:p>
            <a:pPr marL="0" indent="0" algn="ctr">
              <a:buNone/>
            </a:pPr>
            <a:r>
              <a:rPr lang="el-GR" dirty="0"/>
              <a:t>Κάθε δόντι αποτελείται από την ανατομική</a:t>
            </a:r>
            <a:r>
              <a:rPr lang="el-GR" b="1" dirty="0"/>
              <a:t> μύλη</a:t>
            </a:r>
            <a:r>
              <a:rPr lang="el-GR" dirty="0"/>
              <a:t> και την ανατομική </a:t>
            </a:r>
            <a:r>
              <a:rPr lang="el-GR" b="1" dirty="0"/>
              <a:t>ρίζα.</a:t>
            </a:r>
            <a:r>
              <a:rPr lang="el-GR" dirty="0"/>
              <a:t> </a:t>
            </a:r>
            <a:r>
              <a:rPr lang="el-GR" dirty="0" smtClean="0"/>
              <a:t>Η </a:t>
            </a:r>
            <a:r>
              <a:rPr lang="el-GR" b="1" dirty="0"/>
              <a:t>μύλη</a:t>
            </a:r>
            <a:r>
              <a:rPr lang="el-GR" dirty="0"/>
              <a:t> είναι το τμήμα του δοντιού που προβάλει μέσα στην στοματική κοιλότητα και </a:t>
            </a:r>
            <a:r>
              <a:rPr lang="el-GR" b="1" dirty="0"/>
              <a:t>ρίζα</a:t>
            </a:r>
            <a:r>
              <a:rPr lang="el-GR" dirty="0"/>
              <a:t> είναι το τμήμα του δοντιού που βρίσκεται </a:t>
            </a:r>
            <a:r>
              <a:rPr lang="el-GR" dirty="0" smtClean="0"/>
              <a:t>μέσα </a:t>
            </a:r>
            <a:r>
              <a:rPr lang="el-GR" dirty="0"/>
              <a:t>στο φατνίο. Μεταξύ αυτών των δύο τμημάτων βρίσκεται ο ανατομικός</a:t>
            </a:r>
            <a:r>
              <a:rPr lang="el-GR" b="1" dirty="0"/>
              <a:t> αυχένας</a:t>
            </a:r>
            <a:r>
              <a:rPr lang="el-GR" dirty="0"/>
              <a:t> του δοντιού (είναι το στενότερο μέρος του δοντιού μεταξύ μύλης και ρίζας και χωρίζει την ανατομική μύλη από την ανατομική ρίζα).</a:t>
            </a:r>
            <a:endParaRPr lang="el-GR" strike="sngStrike" dirty="0">
              <a:solidFill>
                <a:srgbClr val="FF0000"/>
              </a:solidFill>
            </a:endParaRPr>
          </a:p>
          <a:p>
            <a:pPr marL="0" indent="0" algn="ctr">
              <a:buNone/>
            </a:pPr>
            <a:endParaRPr lang="el-GR" dirty="0" smtClean="0"/>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dirty="0">
              <a:solidFill>
                <a:prstClr val="black"/>
              </a:solidFill>
            </a:endParaRPr>
          </a:p>
        </p:txBody>
      </p:sp>
      <p:pic>
        <p:nvPicPr>
          <p:cNvPr id="2050" name="Picture 2" descr="msotw9_tem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3338512"/>
            <a:ext cx="1304950" cy="325884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438525"/>
            <a:ext cx="1800200" cy="3158827"/>
          </a:xfrm>
          <a:prstGeom prst="rect">
            <a:avLst/>
          </a:prstGeom>
          <a:noFill/>
          <a:extLst>
            <a:ext uri="{909E8E84-426E-40DD-AFC4-6F175D3DCCD1}">
              <a14:hiddenFill xmlns:a14="http://schemas.microsoft.com/office/drawing/2010/main">
                <a:solidFill>
                  <a:srgbClr val="FFFFFF"/>
                </a:solidFill>
              </a14:hiddenFill>
            </a:ext>
          </a:extLst>
        </p:spPr>
      </p:pic>
      <p:sp>
        <p:nvSpPr>
          <p:cNvPr id="5" name="Line 3"/>
          <p:cNvSpPr>
            <a:spLocks noChangeShapeType="1"/>
          </p:cNvSpPr>
          <p:nvPr/>
        </p:nvSpPr>
        <p:spPr bwMode="auto">
          <a:xfrm flipV="1">
            <a:off x="1907704" y="3460648"/>
            <a:ext cx="457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6" name="Line 12"/>
          <p:cNvSpPr>
            <a:spLocks noChangeShapeType="1"/>
          </p:cNvSpPr>
          <p:nvPr/>
        </p:nvSpPr>
        <p:spPr bwMode="auto">
          <a:xfrm>
            <a:off x="2140378" y="4760375"/>
            <a:ext cx="488522" cy="7511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8" name="Text Box 4"/>
          <p:cNvSpPr txBox="1">
            <a:spLocks noChangeArrowheads="1"/>
          </p:cNvSpPr>
          <p:nvPr/>
        </p:nvSpPr>
        <p:spPr bwMode="auto">
          <a:xfrm>
            <a:off x="2686050" y="3622253"/>
            <a:ext cx="342900" cy="101907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ΜΥΛΗ</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Text Box 13"/>
          <p:cNvSpPr txBox="1">
            <a:spLocks noChangeArrowheads="1"/>
          </p:cNvSpPr>
          <p:nvPr/>
        </p:nvSpPr>
        <p:spPr bwMode="auto">
          <a:xfrm>
            <a:off x="7483610" y="4670726"/>
            <a:ext cx="1028700" cy="28244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ΑΥΧΕΝΑΣ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0" name="Text Box 5"/>
          <p:cNvSpPr txBox="1">
            <a:spLocks noChangeArrowheads="1"/>
          </p:cNvSpPr>
          <p:nvPr/>
        </p:nvSpPr>
        <p:spPr bwMode="auto">
          <a:xfrm>
            <a:off x="2686050" y="5072063"/>
            <a:ext cx="342900" cy="10287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Ρ</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Ι</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ΖΑ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3" name="Line 6"/>
          <p:cNvSpPr>
            <a:spLocks noChangeShapeType="1"/>
          </p:cNvSpPr>
          <p:nvPr/>
        </p:nvSpPr>
        <p:spPr bwMode="auto">
          <a:xfrm>
            <a:off x="6152170" y="3606834"/>
            <a:ext cx="8001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4" name="Line 10"/>
          <p:cNvSpPr>
            <a:spLocks noChangeShapeType="1"/>
          </p:cNvSpPr>
          <p:nvPr/>
        </p:nvSpPr>
        <p:spPr bwMode="auto">
          <a:xfrm>
            <a:off x="6744245" y="4670726"/>
            <a:ext cx="685800" cy="1143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5" name="Text Box 9"/>
          <p:cNvSpPr txBox="1">
            <a:spLocks noChangeArrowheads="1"/>
          </p:cNvSpPr>
          <p:nvPr/>
        </p:nvSpPr>
        <p:spPr bwMode="auto">
          <a:xfrm>
            <a:off x="7452320" y="3606834"/>
            <a:ext cx="342900" cy="10344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ΜΥΛΗ</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6" name="Text Box 11"/>
          <p:cNvSpPr txBox="1">
            <a:spLocks noChangeArrowheads="1"/>
          </p:cNvSpPr>
          <p:nvPr/>
        </p:nvSpPr>
        <p:spPr bwMode="auto">
          <a:xfrm>
            <a:off x="2686050" y="4687981"/>
            <a:ext cx="1028700" cy="3182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ΑΥΧΕΝΑΣ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7" name="Text Box 7"/>
          <p:cNvSpPr txBox="1">
            <a:spLocks noChangeArrowheads="1"/>
          </p:cNvSpPr>
          <p:nvPr/>
        </p:nvSpPr>
        <p:spPr bwMode="auto">
          <a:xfrm>
            <a:off x="7452320" y="4979455"/>
            <a:ext cx="342900" cy="1143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Ρ</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Ι</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ΖΑ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8" name="Line 15"/>
          <p:cNvSpPr>
            <a:spLocks noChangeShapeType="1"/>
          </p:cNvSpPr>
          <p:nvPr/>
        </p:nvSpPr>
        <p:spPr bwMode="auto">
          <a:xfrm>
            <a:off x="2187395" y="6453335"/>
            <a:ext cx="225860" cy="3380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9" name="Text Box 16"/>
          <p:cNvSpPr txBox="1">
            <a:spLocks noChangeArrowheads="1"/>
          </p:cNvSpPr>
          <p:nvPr/>
        </p:nvSpPr>
        <p:spPr bwMode="auto">
          <a:xfrm>
            <a:off x="2444545" y="6292011"/>
            <a:ext cx="1143000" cy="23949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ΑΚΡΟΡΡΙΖΙΟ</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0" name="Line 17"/>
          <p:cNvSpPr>
            <a:spLocks noChangeShapeType="1"/>
          </p:cNvSpPr>
          <p:nvPr/>
        </p:nvSpPr>
        <p:spPr bwMode="auto">
          <a:xfrm flipH="1">
            <a:off x="5587247" y="6453334"/>
            <a:ext cx="1156998" cy="8557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1" name="Text Box 18"/>
          <p:cNvSpPr txBox="1">
            <a:spLocks noChangeArrowheads="1"/>
          </p:cNvSpPr>
          <p:nvPr/>
        </p:nvSpPr>
        <p:spPr bwMode="auto">
          <a:xfrm>
            <a:off x="4314800" y="5036612"/>
            <a:ext cx="10287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ΔΙΧΑΣΜΟΣ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2" name="Line 20"/>
          <p:cNvSpPr>
            <a:spLocks noChangeShapeType="1"/>
          </p:cNvSpPr>
          <p:nvPr/>
        </p:nvSpPr>
        <p:spPr bwMode="auto">
          <a:xfrm flipH="1">
            <a:off x="5652120" y="6315688"/>
            <a:ext cx="360040" cy="9781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3" name="Line 19"/>
          <p:cNvSpPr>
            <a:spLocks noChangeShapeType="1"/>
          </p:cNvSpPr>
          <p:nvPr/>
        </p:nvSpPr>
        <p:spPr bwMode="auto">
          <a:xfrm flipH="1">
            <a:off x="5390034" y="5150912"/>
            <a:ext cx="1163166"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4" name="Text Box 21"/>
          <p:cNvSpPr txBox="1">
            <a:spLocks noChangeArrowheads="1"/>
          </p:cNvSpPr>
          <p:nvPr/>
        </p:nvSpPr>
        <p:spPr bwMode="auto">
          <a:xfrm>
            <a:off x="4381915" y="6315689"/>
            <a:ext cx="11430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ΑΚΡΟΡΡΙΖΙΑ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5" name="Rectangle 2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sp>
        <p:nvSpPr>
          <p:cNvPr id="26" name="Rectangle 23"/>
          <p:cNvSpPr>
            <a:spLocks noChangeArrowheads="1"/>
          </p:cNvSpPr>
          <p:nvPr/>
        </p:nvSpPr>
        <p:spPr bwMode="auto">
          <a:xfrm>
            <a:off x="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Arial" panose="020B0604020202020204" pitchFamily="34" charset="0"/>
              </a:rPr>
              <a:t>                                </a:t>
            </a:r>
          </a:p>
        </p:txBody>
      </p:sp>
      <p:sp>
        <p:nvSpPr>
          <p:cNvPr id="28" name="TextBox 27"/>
          <p:cNvSpPr txBox="1"/>
          <p:nvPr/>
        </p:nvSpPr>
        <p:spPr>
          <a:xfrm>
            <a:off x="7164288" y="6177189"/>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29" name="TextBox 28"/>
          <p:cNvSpPr txBox="1"/>
          <p:nvPr/>
        </p:nvSpPr>
        <p:spPr>
          <a:xfrm rot="16200000">
            <a:off x="483199" y="521645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28460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600" dirty="0">
                <a:solidFill>
                  <a:srgbClr val="004A82"/>
                </a:solidFill>
              </a:rPr>
              <a:t>Σκοπός</a:t>
            </a:r>
            <a:r>
              <a:rPr lang="el-GR" dirty="0" smtClean="0"/>
              <a:t> </a:t>
            </a:r>
            <a:r>
              <a:rPr lang="el-GR" sz="3600" dirty="0">
                <a:solidFill>
                  <a:srgbClr val="004A82"/>
                </a:solidFill>
              </a:rPr>
              <a:t>του μαθήματος</a:t>
            </a:r>
          </a:p>
        </p:txBody>
      </p:sp>
      <p:sp>
        <p:nvSpPr>
          <p:cNvPr id="3" name="Θέση περιεχομένου 2"/>
          <p:cNvSpPr>
            <a:spLocks noGrp="1"/>
          </p:cNvSpPr>
          <p:nvPr>
            <p:ph idx="1"/>
          </p:nvPr>
        </p:nvSpPr>
        <p:spPr>
          <a:xfrm>
            <a:off x="457200" y="1340768"/>
            <a:ext cx="8229600" cy="4896544"/>
          </a:xfrm>
        </p:spPr>
        <p:txBody>
          <a:bodyPr>
            <a:normAutofit/>
          </a:bodyPr>
          <a:lstStyle/>
          <a:p>
            <a:r>
              <a:rPr lang="el-GR" sz="2800" dirty="0" smtClean="0">
                <a:cs typeface="Times New Roman" pitchFamily="18" charset="0"/>
              </a:rPr>
              <a:t>Να </a:t>
            </a:r>
            <a:r>
              <a:rPr lang="el-GR" sz="2800" dirty="0">
                <a:cs typeface="Times New Roman" pitchFamily="18" charset="0"/>
              </a:rPr>
              <a:t>γνωρίσουν </a:t>
            </a:r>
            <a:r>
              <a:rPr lang="el-GR" sz="2800" dirty="0" smtClean="0">
                <a:cs typeface="Times New Roman" pitchFamily="18" charset="0"/>
              </a:rPr>
              <a:t>οι φοιτητές το </a:t>
            </a:r>
            <a:r>
              <a:rPr lang="el-GR" sz="2800" dirty="0">
                <a:cs typeface="Times New Roman" pitchFamily="18" charset="0"/>
              </a:rPr>
              <a:t>σχήμα, το μέγεθος, τα φυσιολογικά μορφολογικά χαρακτηριστικά και τις διαφορές των δοντιών του φυσικού φραγμού.</a:t>
            </a:r>
          </a:p>
          <a:p>
            <a:endParaRPr lang="el-GR" sz="28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6"/>
            <a:ext cx="8229600" cy="908720"/>
          </a:xfrm>
        </p:spPr>
        <p:txBody>
          <a:bodyPr/>
          <a:lstStyle/>
          <a:p>
            <a:r>
              <a:rPr lang="el-GR" dirty="0" smtClean="0"/>
              <a:t>Μέρη δοντιού </a:t>
            </a:r>
            <a:r>
              <a:rPr lang="el-GR" sz="3200" b="0" dirty="0" smtClean="0"/>
              <a:t>2/2</a:t>
            </a:r>
            <a:endParaRPr lang="el-GR" sz="3200" b="0" dirty="0"/>
          </a:p>
        </p:txBody>
      </p:sp>
      <p:sp>
        <p:nvSpPr>
          <p:cNvPr id="3" name="Content Placeholder 2"/>
          <p:cNvSpPr>
            <a:spLocks noGrp="1"/>
          </p:cNvSpPr>
          <p:nvPr>
            <p:ph idx="1"/>
          </p:nvPr>
        </p:nvSpPr>
        <p:spPr>
          <a:xfrm>
            <a:off x="657629" y="927136"/>
            <a:ext cx="7828742" cy="2239250"/>
          </a:xfrm>
        </p:spPr>
        <p:txBody>
          <a:bodyPr>
            <a:noAutofit/>
          </a:bodyPr>
          <a:lstStyle/>
          <a:p>
            <a:pPr marL="0" indent="0" algn="ctr">
              <a:buNone/>
            </a:pPr>
            <a:r>
              <a:rPr lang="el-GR" dirty="0" smtClean="0"/>
              <a:t>Το τελικό άκρο της ρίζας ονομάζεται </a:t>
            </a:r>
            <a:r>
              <a:rPr lang="el-GR" b="1" dirty="0" smtClean="0"/>
              <a:t>ακρορρίζιο</a:t>
            </a:r>
            <a:r>
              <a:rPr lang="el-GR" dirty="0" smtClean="0"/>
              <a:t>. Τα μονόριζα δόντια έχουν ένα ακρορρίζιο, ενώ τα πολύριζα περισσότερα, ανάλογα με τον αριθμό των ριζών που έχουν. Στα πολύρριζα δόντια, το σημείο της ρίζας που διχάζεται σε δύο ή περισσότερους κλάδους ονομάζεται </a:t>
            </a:r>
            <a:r>
              <a:rPr lang="el-GR" b="1" dirty="0" smtClean="0"/>
              <a:t>διχασμό</a:t>
            </a:r>
            <a:r>
              <a:rPr lang="el-GR" dirty="0" smtClean="0"/>
              <a:t>ς των ριζών.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dirty="0">
              <a:solidFill>
                <a:prstClr val="black"/>
              </a:solidFill>
            </a:endParaRPr>
          </a:p>
        </p:txBody>
      </p:sp>
      <p:pic>
        <p:nvPicPr>
          <p:cNvPr id="2050" name="Picture 2" descr="msotw9_tem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3338512"/>
            <a:ext cx="1304950" cy="325884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438525"/>
            <a:ext cx="1800200" cy="3158827"/>
          </a:xfrm>
          <a:prstGeom prst="rect">
            <a:avLst/>
          </a:prstGeom>
          <a:noFill/>
          <a:extLst>
            <a:ext uri="{909E8E84-426E-40DD-AFC4-6F175D3DCCD1}">
              <a14:hiddenFill xmlns:a14="http://schemas.microsoft.com/office/drawing/2010/main">
                <a:solidFill>
                  <a:srgbClr val="FFFFFF"/>
                </a:solidFill>
              </a14:hiddenFill>
            </a:ext>
          </a:extLst>
        </p:spPr>
      </p:pic>
      <p:sp>
        <p:nvSpPr>
          <p:cNvPr id="5" name="Line 3"/>
          <p:cNvSpPr>
            <a:spLocks noChangeShapeType="1"/>
          </p:cNvSpPr>
          <p:nvPr/>
        </p:nvSpPr>
        <p:spPr bwMode="auto">
          <a:xfrm flipV="1">
            <a:off x="1907704" y="3460648"/>
            <a:ext cx="457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6" name="Line 12"/>
          <p:cNvSpPr>
            <a:spLocks noChangeShapeType="1"/>
          </p:cNvSpPr>
          <p:nvPr/>
        </p:nvSpPr>
        <p:spPr bwMode="auto">
          <a:xfrm>
            <a:off x="2140378" y="4760375"/>
            <a:ext cx="488522" cy="7511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8" name="Text Box 4"/>
          <p:cNvSpPr txBox="1">
            <a:spLocks noChangeArrowheads="1"/>
          </p:cNvSpPr>
          <p:nvPr/>
        </p:nvSpPr>
        <p:spPr bwMode="auto">
          <a:xfrm>
            <a:off x="2686050" y="3622253"/>
            <a:ext cx="342900" cy="101907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ΜΥΛΗ</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Text Box 13"/>
          <p:cNvSpPr txBox="1">
            <a:spLocks noChangeArrowheads="1"/>
          </p:cNvSpPr>
          <p:nvPr/>
        </p:nvSpPr>
        <p:spPr bwMode="auto">
          <a:xfrm>
            <a:off x="7483610" y="4670726"/>
            <a:ext cx="1028700" cy="28244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ΑΥΧΕΝΑΣ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0" name="Text Box 5"/>
          <p:cNvSpPr txBox="1">
            <a:spLocks noChangeArrowheads="1"/>
          </p:cNvSpPr>
          <p:nvPr/>
        </p:nvSpPr>
        <p:spPr bwMode="auto">
          <a:xfrm>
            <a:off x="2686050" y="5072063"/>
            <a:ext cx="342900" cy="10287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Ρ</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Ι</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ΖΑ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3" name="Line 6"/>
          <p:cNvSpPr>
            <a:spLocks noChangeShapeType="1"/>
          </p:cNvSpPr>
          <p:nvPr/>
        </p:nvSpPr>
        <p:spPr bwMode="auto">
          <a:xfrm>
            <a:off x="6152170" y="3606834"/>
            <a:ext cx="8001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4" name="Line 10"/>
          <p:cNvSpPr>
            <a:spLocks noChangeShapeType="1"/>
          </p:cNvSpPr>
          <p:nvPr/>
        </p:nvSpPr>
        <p:spPr bwMode="auto">
          <a:xfrm>
            <a:off x="6744245" y="4670726"/>
            <a:ext cx="685800" cy="1143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5" name="Text Box 9"/>
          <p:cNvSpPr txBox="1">
            <a:spLocks noChangeArrowheads="1"/>
          </p:cNvSpPr>
          <p:nvPr/>
        </p:nvSpPr>
        <p:spPr bwMode="auto">
          <a:xfrm>
            <a:off x="7452320" y="3606834"/>
            <a:ext cx="342900" cy="10344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ΜΥΛΗ</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6" name="Text Box 11"/>
          <p:cNvSpPr txBox="1">
            <a:spLocks noChangeArrowheads="1"/>
          </p:cNvSpPr>
          <p:nvPr/>
        </p:nvSpPr>
        <p:spPr bwMode="auto">
          <a:xfrm>
            <a:off x="2686050" y="4687981"/>
            <a:ext cx="1028700" cy="3182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ΑΥΧΕΝΑΣ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7" name="Text Box 7"/>
          <p:cNvSpPr txBox="1">
            <a:spLocks noChangeArrowheads="1"/>
          </p:cNvSpPr>
          <p:nvPr/>
        </p:nvSpPr>
        <p:spPr bwMode="auto">
          <a:xfrm>
            <a:off x="7452320" y="4979455"/>
            <a:ext cx="342900" cy="1143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Ρ</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Ι</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ΖΑ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8" name="Line 15"/>
          <p:cNvSpPr>
            <a:spLocks noChangeShapeType="1"/>
          </p:cNvSpPr>
          <p:nvPr/>
        </p:nvSpPr>
        <p:spPr bwMode="auto">
          <a:xfrm>
            <a:off x="2187395" y="6453335"/>
            <a:ext cx="225860" cy="3380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9" name="Text Box 16"/>
          <p:cNvSpPr txBox="1">
            <a:spLocks noChangeArrowheads="1"/>
          </p:cNvSpPr>
          <p:nvPr/>
        </p:nvSpPr>
        <p:spPr bwMode="auto">
          <a:xfrm>
            <a:off x="2444545" y="6292011"/>
            <a:ext cx="1143000" cy="23949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ΑΚΡΟΡΡΙΖΙΟ</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0" name="Line 17"/>
          <p:cNvSpPr>
            <a:spLocks noChangeShapeType="1"/>
          </p:cNvSpPr>
          <p:nvPr/>
        </p:nvSpPr>
        <p:spPr bwMode="auto">
          <a:xfrm flipH="1">
            <a:off x="5587247" y="6453334"/>
            <a:ext cx="1156998" cy="8557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1" name="Text Box 18"/>
          <p:cNvSpPr txBox="1">
            <a:spLocks noChangeArrowheads="1"/>
          </p:cNvSpPr>
          <p:nvPr/>
        </p:nvSpPr>
        <p:spPr bwMode="auto">
          <a:xfrm>
            <a:off x="4314800" y="5036612"/>
            <a:ext cx="10287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ΔΙΧΑΣΜΟΣ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2" name="Line 20"/>
          <p:cNvSpPr>
            <a:spLocks noChangeShapeType="1"/>
          </p:cNvSpPr>
          <p:nvPr/>
        </p:nvSpPr>
        <p:spPr bwMode="auto">
          <a:xfrm flipH="1">
            <a:off x="5652120" y="6315688"/>
            <a:ext cx="360040" cy="9781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3" name="Line 19"/>
          <p:cNvSpPr>
            <a:spLocks noChangeShapeType="1"/>
          </p:cNvSpPr>
          <p:nvPr/>
        </p:nvSpPr>
        <p:spPr bwMode="auto">
          <a:xfrm flipH="1">
            <a:off x="5390034" y="5150912"/>
            <a:ext cx="1163166"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4" name="Text Box 21"/>
          <p:cNvSpPr txBox="1">
            <a:spLocks noChangeArrowheads="1"/>
          </p:cNvSpPr>
          <p:nvPr/>
        </p:nvSpPr>
        <p:spPr bwMode="auto">
          <a:xfrm>
            <a:off x="4381915" y="6315689"/>
            <a:ext cx="11430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ΑΚΡΟΡΡΙΖΙΑ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5" name="Rectangle 2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sp>
        <p:nvSpPr>
          <p:cNvPr id="26" name="Rectangle 23"/>
          <p:cNvSpPr>
            <a:spLocks noChangeArrowheads="1"/>
          </p:cNvSpPr>
          <p:nvPr/>
        </p:nvSpPr>
        <p:spPr bwMode="auto">
          <a:xfrm>
            <a:off x="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Arial" panose="020B0604020202020204" pitchFamily="34" charset="0"/>
              </a:rPr>
              <a:t>                                </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40544" y="5374592"/>
            <a:ext cx="18526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4968" y="6462824"/>
            <a:ext cx="18526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920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036496" cy="961082"/>
          </a:xfrm>
        </p:spPr>
        <p:txBody>
          <a:bodyPr vert="horz">
            <a:normAutofit/>
          </a:bodyPr>
          <a:lstStyle/>
          <a:p>
            <a:r>
              <a:rPr lang="el-GR" dirty="0" smtClean="0"/>
              <a:t>Επιφάνειες δοντιών </a:t>
            </a:r>
            <a:r>
              <a:rPr lang="el-GR" sz="3200" b="0" dirty="0" smtClean="0"/>
              <a:t>(1/2)</a:t>
            </a:r>
            <a:endParaRPr lang="el-GR" sz="3200" b="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20</a:t>
            </a:fld>
            <a:endParaRPr lang="el-GR" dirty="0">
              <a:solidFill>
                <a:prstClr val="black"/>
              </a:solidFill>
            </a:endParaRPr>
          </a:p>
        </p:txBody>
      </p:sp>
      <p:sp>
        <p:nvSpPr>
          <p:cNvPr id="6" name="Ορθογώνιο 5"/>
          <p:cNvSpPr/>
          <p:nvPr/>
        </p:nvSpPr>
        <p:spPr>
          <a:xfrm>
            <a:off x="395536" y="1028343"/>
            <a:ext cx="8291264" cy="5262979"/>
          </a:xfrm>
          <a:prstGeom prst="rect">
            <a:avLst/>
          </a:prstGeom>
        </p:spPr>
        <p:txBody>
          <a:bodyPr wrap="square">
            <a:spAutoFit/>
          </a:bodyPr>
          <a:lstStyle/>
          <a:p>
            <a:pPr indent="228600" algn="ctr">
              <a:spcAft>
                <a:spcPts val="0"/>
              </a:spcAft>
            </a:pPr>
            <a:r>
              <a:rPr lang="el-GR" sz="2400" dirty="0">
                <a:latin typeface="Calibri" panose="020F0502020204030204" pitchFamily="34" charset="0"/>
                <a:ea typeface="Times New Roman" panose="02020603050405020304" pitchFamily="18" charset="0"/>
              </a:rPr>
              <a:t>Τα δόντια έχουν </a:t>
            </a:r>
            <a:r>
              <a:rPr lang="el-GR" sz="2400" b="1" dirty="0">
                <a:latin typeface="Calibri" panose="020F0502020204030204" pitchFamily="34" charset="0"/>
                <a:ea typeface="Times New Roman" panose="02020603050405020304" pitchFamily="18" charset="0"/>
              </a:rPr>
              <a:t>επιφάνειες</a:t>
            </a:r>
            <a:r>
              <a:rPr lang="el-GR" sz="2400" dirty="0">
                <a:latin typeface="Calibri" panose="020F0502020204030204" pitchFamily="34" charset="0"/>
                <a:ea typeface="Times New Roman" panose="02020603050405020304" pitchFamily="18" charset="0"/>
              </a:rPr>
              <a:t>, οι οποίες  παίρνουν την ονομασία τους από το μέρος στο οποίο βλέπουν. Σε κάθε δόντι έχουμε πέντε (5) επιφάνειες, τις ακόλουθες: </a:t>
            </a:r>
            <a:endParaRPr lang="el-GR" sz="2400" dirty="0" smtClean="0">
              <a:latin typeface="Calibri" panose="020F0502020204030204" pitchFamily="34" charset="0"/>
              <a:ea typeface="Times New Roman" panose="02020603050405020304" pitchFamily="18" charset="0"/>
            </a:endParaRPr>
          </a:p>
          <a:p>
            <a:pPr indent="228600">
              <a:spcAft>
                <a:spcPts val="0"/>
              </a:spcAft>
            </a:pPr>
            <a:endParaRPr lang="el-GR" sz="2400" b="1" u="sng" dirty="0" smtClean="0">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tabLst>
                <a:tab pos="685800" algn="l"/>
              </a:tabLst>
            </a:pPr>
            <a:r>
              <a:rPr lang="el-GR" sz="2400" b="1" dirty="0" smtClean="0">
                <a:latin typeface="Calibri" panose="020F0502020204030204" pitchFamily="34" charset="0"/>
                <a:ea typeface="Times New Roman" panose="02020603050405020304" pitchFamily="18" charset="0"/>
              </a:rPr>
              <a:t>Χειλική</a:t>
            </a:r>
            <a:r>
              <a:rPr lang="el-GR" sz="2400" dirty="0" smtClean="0">
                <a:latin typeface="Calibri" panose="020F0502020204030204" pitchFamily="34" charset="0"/>
                <a:ea typeface="Times New Roman" panose="02020603050405020304" pitchFamily="18" charset="0"/>
              </a:rPr>
              <a:t> (για τα πρόσθια) – </a:t>
            </a:r>
            <a:r>
              <a:rPr lang="el-GR" sz="2400" b="1" dirty="0" smtClean="0">
                <a:latin typeface="Calibri" panose="020F0502020204030204" pitchFamily="34" charset="0"/>
                <a:ea typeface="Times New Roman" panose="02020603050405020304" pitchFamily="18" charset="0"/>
              </a:rPr>
              <a:t>παρειακή</a:t>
            </a:r>
            <a:r>
              <a:rPr lang="el-GR" sz="2400" dirty="0" smtClean="0">
                <a:latin typeface="Calibri" panose="020F0502020204030204" pitchFamily="34" charset="0"/>
                <a:ea typeface="Times New Roman" panose="02020603050405020304" pitchFamily="18" charset="0"/>
              </a:rPr>
              <a:t> (για τα οπίσθια)</a:t>
            </a:r>
            <a:endParaRPr lang="el-GR" sz="2400" b="1" u="sng" dirty="0" smtClean="0">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tabLst>
                <a:tab pos="685800" algn="l"/>
              </a:tabLst>
            </a:pPr>
            <a:r>
              <a:rPr lang="el-GR" sz="2400" b="1" dirty="0" smtClean="0">
                <a:latin typeface="Calibri" panose="020F0502020204030204" pitchFamily="34" charset="0"/>
                <a:ea typeface="Times New Roman" panose="02020603050405020304" pitchFamily="18" charset="0"/>
              </a:rPr>
              <a:t>Υπερώια</a:t>
            </a:r>
            <a:r>
              <a:rPr lang="el-GR" sz="2400" dirty="0" smtClean="0">
                <a:latin typeface="Calibri" panose="020F0502020204030204" pitchFamily="34" charset="0"/>
                <a:ea typeface="Times New Roman" panose="02020603050405020304" pitchFamily="18" charset="0"/>
              </a:rPr>
              <a:t> </a:t>
            </a:r>
            <a:r>
              <a:rPr lang="el-GR" sz="2400" dirty="0">
                <a:latin typeface="Calibri" panose="020F0502020204030204" pitchFamily="34" charset="0"/>
                <a:ea typeface="Times New Roman" panose="02020603050405020304" pitchFamily="18" charset="0"/>
              </a:rPr>
              <a:t>(για τα δόντια της άνω γνάθου) – </a:t>
            </a:r>
            <a:r>
              <a:rPr lang="el-GR" sz="2400" b="1" dirty="0">
                <a:latin typeface="Calibri" panose="020F0502020204030204" pitchFamily="34" charset="0"/>
                <a:ea typeface="Times New Roman" panose="02020603050405020304" pitchFamily="18" charset="0"/>
              </a:rPr>
              <a:t>γλωσσική</a:t>
            </a:r>
            <a:r>
              <a:rPr lang="el-GR" sz="2400" dirty="0">
                <a:latin typeface="Calibri" panose="020F0502020204030204" pitchFamily="34" charset="0"/>
                <a:ea typeface="Times New Roman" panose="02020603050405020304" pitchFamily="18" charset="0"/>
              </a:rPr>
              <a:t> (για τα δόντια της κάτω γνάθου)</a:t>
            </a:r>
            <a:endParaRPr lang="el-GR" sz="2400" b="1" u="sng" dirty="0">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tabLst>
                <a:tab pos="685800" algn="l"/>
              </a:tabLst>
            </a:pPr>
            <a:r>
              <a:rPr lang="el-GR" sz="2400" b="1" dirty="0">
                <a:latin typeface="Calibri" panose="020F0502020204030204" pitchFamily="34" charset="0"/>
                <a:ea typeface="Times New Roman" panose="02020603050405020304" pitchFamily="18" charset="0"/>
              </a:rPr>
              <a:t>Κοπτική ή κοπτικό χείλος</a:t>
            </a:r>
            <a:r>
              <a:rPr lang="el-GR" sz="2400" dirty="0">
                <a:latin typeface="Calibri" panose="020F0502020204030204" pitchFamily="34" charset="0"/>
                <a:ea typeface="Times New Roman" panose="02020603050405020304" pitchFamily="18" charset="0"/>
              </a:rPr>
              <a:t> (για τα πρόσθια) – </a:t>
            </a:r>
            <a:r>
              <a:rPr lang="el-GR" sz="2400" b="1" dirty="0">
                <a:latin typeface="Calibri" panose="020F0502020204030204" pitchFamily="34" charset="0"/>
                <a:ea typeface="Times New Roman" panose="02020603050405020304" pitchFamily="18" charset="0"/>
              </a:rPr>
              <a:t>μασητική</a:t>
            </a:r>
            <a:r>
              <a:rPr lang="el-GR" sz="2400" dirty="0">
                <a:latin typeface="Calibri" panose="020F0502020204030204" pitchFamily="34" charset="0"/>
                <a:ea typeface="Times New Roman" panose="02020603050405020304" pitchFamily="18" charset="0"/>
              </a:rPr>
              <a:t> (για τα οπίσθια)</a:t>
            </a:r>
            <a:endParaRPr lang="el-GR" sz="2400" b="1" u="sng" dirty="0">
              <a:latin typeface="Calibri" panose="020F0502020204030204" pitchFamily="34" charset="0"/>
              <a:ea typeface="Times New Roman" panose="02020603050405020304" pitchFamily="18" charset="0"/>
            </a:endParaRPr>
          </a:p>
          <a:p>
            <a:pPr marL="342900" lvl="0" indent="-342900">
              <a:spcAft>
                <a:spcPts val="0"/>
              </a:spcAft>
              <a:buFont typeface="Symbol" panose="05050102010706020507" pitchFamily="18" charset="2"/>
              <a:buChar char=""/>
              <a:tabLst>
                <a:tab pos="685800" algn="l"/>
              </a:tabLst>
            </a:pPr>
            <a:r>
              <a:rPr lang="el-GR" sz="2400" b="1" dirty="0">
                <a:latin typeface="Calibri" panose="020F0502020204030204" pitchFamily="34" charset="0"/>
                <a:ea typeface="Times New Roman" panose="02020603050405020304" pitchFamily="18" charset="0"/>
              </a:rPr>
              <a:t>Όμορες επιφάνειες</a:t>
            </a:r>
            <a:r>
              <a:rPr lang="el-GR" sz="2400" dirty="0">
                <a:latin typeface="Calibri" panose="020F0502020204030204" pitchFamily="34" charset="0"/>
                <a:ea typeface="Times New Roman" panose="02020603050405020304" pitchFamily="18" charset="0"/>
              </a:rPr>
              <a:t>. Είναι οι επιφάνειες του δοντιού που έρχονται σε επαφή με τα διπλανά δόντια και διακρίνονται σε </a:t>
            </a:r>
            <a:r>
              <a:rPr lang="el-GR" sz="2400" b="1" dirty="0">
                <a:latin typeface="Calibri" panose="020F0502020204030204" pitchFamily="34" charset="0"/>
                <a:ea typeface="Times New Roman" panose="02020603050405020304" pitchFamily="18" charset="0"/>
              </a:rPr>
              <a:t>εγγύς </a:t>
            </a:r>
            <a:r>
              <a:rPr lang="el-GR" sz="2400" dirty="0">
                <a:latin typeface="Calibri" panose="020F0502020204030204" pitchFamily="34" charset="0"/>
                <a:ea typeface="Times New Roman" panose="02020603050405020304" pitchFamily="18" charset="0"/>
              </a:rPr>
              <a:t>όμορη επιφάνεια (η επιφάνεια που εφάπτεται με το διπλανό δόντι και είναι πιο κοντά προς τη μέση γραμμή) και σε </a:t>
            </a:r>
            <a:r>
              <a:rPr lang="el-GR" sz="2400" b="1" dirty="0">
                <a:latin typeface="Calibri" panose="020F0502020204030204" pitchFamily="34" charset="0"/>
                <a:ea typeface="Times New Roman" panose="02020603050405020304" pitchFamily="18" charset="0"/>
              </a:rPr>
              <a:t>άπω </a:t>
            </a:r>
            <a:r>
              <a:rPr lang="el-GR" sz="2400" dirty="0">
                <a:latin typeface="Calibri" panose="020F0502020204030204" pitchFamily="34" charset="0"/>
                <a:ea typeface="Times New Roman" panose="02020603050405020304" pitchFamily="18" charset="0"/>
              </a:rPr>
              <a:t>όμορη επιφάνεια ( η απέναντι της εγγύς). </a:t>
            </a:r>
            <a:endParaRPr lang="el-GR" sz="2400" b="1" u="sng"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291702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dirty="0">
              <a:solidFill>
                <a:prstClr val="black"/>
              </a:solidFill>
            </a:endParaRPr>
          </a:p>
        </p:txBody>
      </p:sp>
      <p:pic>
        <p:nvPicPr>
          <p:cNvPr id="6"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00232" y="836712"/>
            <a:ext cx="4660000" cy="6021288"/>
          </a:xfr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943350"/>
            <a:ext cx="18526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835696" y="116632"/>
            <a:ext cx="5112568" cy="646331"/>
          </a:xfrm>
          <a:prstGeom prst="rect">
            <a:avLst/>
          </a:prstGeom>
        </p:spPr>
        <p:txBody>
          <a:bodyPr wrap="square">
            <a:spAutoFit/>
          </a:bodyPr>
          <a:lstStyle/>
          <a:p>
            <a:r>
              <a:rPr lang="el-GR" sz="3600" b="1" dirty="0">
                <a:solidFill>
                  <a:srgbClr val="004A82"/>
                </a:solidFill>
                <a:latin typeface="Calibri"/>
                <a:ea typeface="+mj-ea"/>
                <a:cs typeface="+mj-cs"/>
              </a:rPr>
              <a:t>Επιφάνειες δοντιών </a:t>
            </a:r>
            <a:r>
              <a:rPr lang="el-GR" sz="3200" dirty="0" smtClean="0">
                <a:solidFill>
                  <a:srgbClr val="004A82"/>
                </a:solidFill>
                <a:latin typeface="Calibri"/>
                <a:ea typeface="+mj-ea"/>
                <a:cs typeface="+mj-cs"/>
              </a:rPr>
              <a:t>(2/2</a:t>
            </a:r>
            <a:r>
              <a:rPr lang="el-GR" sz="3200" dirty="0">
                <a:solidFill>
                  <a:srgbClr val="004A82"/>
                </a:solidFill>
                <a:latin typeface="Calibri"/>
                <a:ea typeface="+mj-ea"/>
                <a:cs typeface="+mj-cs"/>
              </a:rPr>
              <a:t>)</a:t>
            </a:r>
            <a:endParaRPr lang="el-GR"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Διαίρεση των επιφανειών σε τριτημόρια </a:t>
            </a:r>
            <a:r>
              <a:rPr lang="el-GR" sz="3100" b="0" dirty="0" smtClean="0"/>
              <a:t>(1/5)</a:t>
            </a:r>
            <a:endParaRPr lang="el-GR" sz="3100" b="0" dirty="0"/>
          </a:p>
        </p:txBody>
      </p:sp>
      <p:sp>
        <p:nvSpPr>
          <p:cNvPr id="3" name="Content Placeholder 2"/>
          <p:cNvSpPr>
            <a:spLocks noGrp="1"/>
          </p:cNvSpPr>
          <p:nvPr>
            <p:ph idx="1"/>
          </p:nvPr>
        </p:nvSpPr>
        <p:spPr>
          <a:xfrm>
            <a:off x="467544" y="1700808"/>
            <a:ext cx="8229600" cy="1852828"/>
          </a:xfrm>
        </p:spPr>
        <p:txBody>
          <a:bodyPr>
            <a:normAutofit/>
          </a:bodyPr>
          <a:lstStyle/>
          <a:p>
            <a:pPr marL="0" indent="0" algn="ctr">
              <a:buNone/>
            </a:pPr>
            <a:r>
              <a:rPr lang="el-GR" dirty="0"/>
              <a:t>Για τη καλύτερη μελέτη και περιγραφή των επιφανειών των δοντιών αυτές χωρίζονται σε </a:t>
            </a:r>
            <a:r>
              <a:rPr lang="el-GR" dirty="0" smtClean="0"/>
              <a:t>τριτημόρια.  Η </a:t>
            </a:r>
            <a:r>
              <a:rPr lang="el-GR" dirty="0"/>
              <a:t>διαίρεση γίνεται με νοητές γραμμές είτε κάθετες είτε παράλληλες προς τον </a:t>
            </a:r>
            <a:r>
              <a:rPr lang="el-GR" b="1" dirty="0"/>
              <a:t>επιμήκη άξονα του δοντιού. </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dirty="0">
              <a:solidFill>
                <a:prstClr val="black"/>
              </a:solidFill>
            </a:endParaRPr>
          </a:p>
        </p:txBody>
      </p:sp>
    </p:spTree>
    <p:extLst>
      <p:ext uri="{BB962C8B-B14F-4D97-AF65-F5344CB8AC3E}">
        <p14:creationId xmlns:p14="http://schemas.microsoft.com/office/powerpoint/2010/main" val="3676544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55576" y="1023832"/>
            <a:ext cx="7272808" cy="5501512"/>
          </a:xfrm>
          <a:prstGeom prst="rect">
            <a:avLst/>
          </a:prstGeom>
        </p:spPr>
      </p:pic>
      <p:sp>
        <p:nvSpPr>
          <p:cNvPr id="5" name="4 - Τίτλος"/>
          <p:cNvSpPr>
            <a:spLocks noGrp="1"/>
          </p:cNvSpPr>
          <p:nvPr>
            <p:ph type="title"/>
          </p:nvPr>
        </p:nvSpPr>
        <p:spPr/>
        <p:txBody>
          <a:bodyPr>
            <a:normAutofit/>
          </a:bodyPr>
          <a:lstStyle/>
          <a:p>
            <a:r>
              <a:rPr lang="el-GR" sz="3200" dirty="0">
                <a:solidFill>
                  <a:srgbClr val="004A82"/>
                </a:solidFill>
              </a:rPr>
              <a:t>Επιμήκης άξονας του δοντιού</a:t>
            </a:r>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dirty="0">
              <a:solidFill>
                <a:prstClr val="black"/>
              </a:solidFill>
            </a:endParaRPr>
          </a:p>
        </p:txBody>
      </p:sp>
      <p:cxnSp>
        <p:nvCxnSpPr>
          <p:cNvPr id="8" name="7 - Ευθεία γραμμή σύνδεσης"/>
          <p:cNvCxnSpPr/>
          <p:nvPr/>
        </p:nvCxnSpPr>
        <p:spPr>
          <a:xfrm flipH="1">
            <a:off x="3707904" y="3933056"/>
            <a:ext cx="72008" cy="2304256"/>
          </a:xfrm>
          <a:prstGeom prst="line">
            <a:avLst/>
          </a:prstGeom>
        </p:spPr>
        <p:style>
          <a:lnRef idx="3">
            <a:schemeClr val="accent5"/>
          </a:lnRef>
          <a:fillRef idx="0">
            <a:schemeClr val="accent5"/>
          </a:fillRef>
          <a:effectRef idx="2">
            <a:schemeClr val="accent5"/>
          </a:effectRef>
          <a:fontRef idx="minor">
            <a:schemeClr val="tx1"/>
          </a:fontRef>
        </p:style>
      </p:cxnSp>
      <p:cxnSp>
        <p:nvCxnSpPr>
          <p:cNvPr id="9" name="8 - Ευθεία γραμμή σύνδεσης"/>
          <p:cNvCxnSpPr/>
          <p:nvPr/>
        </p:nvCxnSpPr>
        <p:spPr>
          <a:xfrm flipH="1">
            <a:off x="5652120" y="1124744"/>
            <a:ext cx="1588" cy="2880320"/>
          </a:xfrm>
          <a:prstGeom prst="line">
            <a:avLst/>
          </a:prstGeom>
        </p:spPr>
        <p:style>
          <a:lnRef idx="3">
            <a:schemeClr val="accent5"/>
          </a:lnRef>
          <a:fillRef idx="0">
            <a:schemeClr val="accent5"/>
          </a:fillRef>
          <a:effectRef idx="2">
            <a:schemeClr val="accent5"/>
          </a:effectRef>
          <a:fontRef idx="minor">
            <a:schemeClr val="tx1"/>
          </a:fontRef>
        </p:style>
      </p:cxnSp>
      <p:sp>
        <p:nvSpPr>
          <p:cNvPr id="10" name="TextBox 9"/>
          <p:cNvSpPr txBox="1"/>
          <p:nvPr/>
        </p:nvSpPr>
        <p:spPr>
          <a:xfrm rot="16200000">
            <a:off x="7304526" y="546143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517632" cy="908720"/>
          </a:xfrm>
        </p:spPr>
        <p:txBody>
          <a:bodyPr>
            <a:noAutofit/>
          </a:bodyPr>
          <a:lstStyle/>
          <a:p>
            <a:r>
              <a:rPr lang="el-GR" sz="3400" dirty="0"/>
              <a:t>Διαίρεση των επιφανειών σε </a:t>
            </a:r>
            <a:r>
              <a:rPr lang="el-GR" sz="3400" dirty="0" smtClean="0"/>
              <a:t>τριτημόρια </a:t>
            </a:r>
            <a:r>
              <a:rPr lang="el-GR" sz="3200" b="0" dirty="0" smtClean="0"/>
              <a:t>(2/5)</a:t>
            </a:r>
            <a:endParaRPr lang="el-GR" sz="3200" b="0" dirty="0"/>
          </a:p>
        </p:txBody>
      </p:sp>
      <p:sp>
        <p:nvSpPr>
          <p:cNvPr id="3" name="Content Placeholder 2"/>
          <p:cNvSpPr>
            <a:spLocks noGrp="1"/>
          </p:cNvSpPr>
          <p:nvPr>
            <p:ph idx="1"/>
          </p:nvPr>
        </p:nvSpPr>
        <p:spPr>
          <a:xfrm>
            <a:off x="428596" y="1571612"/>
            <a:ext cx="8229600" cy="5040560"/>
          </a:xfrm>
        </p:spPr>
        <p:txBody>
          <a:bodyPr>
            <a:normAutofit/>
          </a:bodyPr>
          <a:lstStyle/>
          <a:p>
            <a:pPr marL="0" indent="0" algn="ctr">
              <a:buNone/>
            </a:pPr>
            <a:r>
              <a:rPr lang="el-GR" b="1" dirty="0" smtClean="0"/>
              <a:t>Κοπτικοαυχενικά </a:t>
            </a:r>
            <a:r>
              <a:rPr lang="el-GR" b="1" dirty="0"/>
              <a:t>ή </a:t>
            </a:r>
            <a:r>
              <a:rPr lang="el-GR" b="1" dirty="0" smtClean="0"/>
              <a:t>μασητικοαυχενικά</a:t>
            </a:r>
          </a:p>
          <a:p>
            <a:pPr marL="0" indent="0" algn="ctr">
              <a:buNone/>
            </a:pPr>
            <a:r>
              <a:rPr lang="el-GR" dirty="0" smtClean="0"/>
              <a:t> </a:t>
            </a:r>
            <a:r>
              <a:rPr lang="el-GR" dirty="0"/>
              <a:t>(χωρίζοντας το δόντι κάθετα προς τον επιμήκη άξονα):</a:t>
            </a:r>
          </a:p>
          <a:p>
            <a:pPr algn="ctr">
              <a:buNone/>
            </a:pPr>
            <a:r>
              <a:rPr lang="el-GR" b="1" dirty="0"/>
              <a:t>Κοπτικό ή μασητικό </a:t>
            </a:r>
            <a:r>
              <a:rPr lang="el-GR" b="1" dirty="0" smtClean="0"/>
              <a:t>τριτημόριο</a:t>
            </a:r>
            <a:endParaRPr lang="el-GR" b="1" dirty="0"/>
          </a:p>
          <a:p>
            <a:pPr>
              <a:buNone/>
            </a:pPr>
            <a:r>
              <a:rPr lang="el-GR" b="1" dirty="0" smtClean="0"/>
              <a:t>                              Μέσο </a:t>
            </a:r>
            <a:r>
              <a:rPr lang="el-GR" b="1" dirty="0"/>
              <a:t>τριτημόριο</a:t>
            </a:r>
          </a:p>
          <a:p>
            <a:pPr>
              <a:buNone/>
            </a:pPr>
            <a:r>
              <a:rPr lang="el-GR" b="1" dirty="0" smtClean="0"/>
              <a:t>                              Αυχενικό τριτημόριο</a:t>
            </a:r>
            <a:endParaRPr lang="el-GR" b="1"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dirty="0">
              <a:solidFill>
                <a:prstClr val="black"/>
              </a:solidFill>
            </a:endParaRPr>
          </a:p>
        </p:txBody>
      </p:sp>
    </p:spTree>
    <p:extLst>
      <p:ext uri="{BB962C8B-B14F-4D97-AF65-F5344CB8AC3E}">
        <p14:creationId xmlns:p14="http://schemas.microsoft.com/office/powerpoint/2010/main" val="1812848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Εικόνα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9592" y="1340768"/>
            <a:ext cx="7344816" cy="4328047"/>
          </a:xfrm>
          <a:prstGeom prst="rect">
            <a:avLst/>
          </a:prstGeom>
        </p:spPr>
      </p:pic>
      <p:sp>
        <p:nvSpPr>
          <p:cNvPr id="2" name="Τίτλος 1"/>
          <p:cNvSpPr>
            <a:spLocks noGrp="1"/>
          </p:cNvSpPr>
          <p:nvPr>
            <p:ph type="title"/>
          </p:nvPr>
        </p:nvSpPr>
        <p:spPr>
          <a:xfrm>
            <a:off x="179512" y="0"/>
            <a:ext cx="8640960" cy="908720"/>
          </a:xfrm>
        </p:spPr>
        <p:txBody>
          <a:bodyPr>
            <a:noAutofit/>
          </a:bodyPr>
          <a:lstStyle/>
          <a:p>
            <a:r>
              <a:rPr lang="el-GR" sz="3400" dirty="0"/>
              <a:t>Διαίρεση των επιφανειών σε τριτημόρια </a:t>
            </a:r>
            <a:r>
              <a:rPr lang="el-GR" sz="3200" b="0" dirty="0" smtClean="0"/>
              <a:t>(3/5)</a:t>
            </a:r>
            <a:endParaRPr lang="el-GR" sz="3200"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dirty="0">
              <a:solidFill>
                <a:prstClr val="black"/>
              </a:solidFill>
            </a:endParaRPr>
          </a:p>
        </p:txBody>
      </p:sp>
      <p:cxnSp>
        <p:nvCxnSpPr>
          <p:cNvPr id="7" name="6 - Ευθεία γραμμή σύνδεσης"/>
          <p:cNvCxnSpPr/>
          <p:nvPr/>
        </p:nvCxnSpPr>
        <p:spPr>
          <a:xfrm>
            <a:off x="2555776" y="3933056"/>
            <a:ext cx="2088232" cy="0"/>
          </a:xfrm>
          <a:prstGeom prst="line">
            <a:avLst/>
          </a:prstGeom>
        </p:spPr>
        <p:style>
          <a:lnRef idx="3">
            <a:schemeClr val="dk1"/>
          </a:lnRef>
          <a:fillRef idx="0">
            <a:schemeClr val="dk1"/>
          </a:fillRef>
          <a:effectRef idx="2">
            <a:schemeClr val="dk1"/>
          </a:effectRef>
          <a:fontRef idx="minor">
            <a:schemeClr val="tx1"/>
          </a:fontRef>
        </p:style>
      </p:cxnSp>
      <p:cxnSp>
        <p:nvCxnSpPr>
          <p:cNvPr id="8" name="7 - Ευθεία γραμμή σύνδεσης"/>
          <p:cNvCxnSpPr/>
          <p:nvPr/>
        </p:nvCxnSpPr>
        <p:spPr>
          <a:xfrm>
            <a:off x="2699792" y="2924944"/>
            <a:ext cx="1872208" cy="0"/>
          </a:xfrm>
          <a:prstGeom prst="line">
            <a:avLst/>
          </a:prstGeom>
        </p:spPr>
        <p:style>
          <a:lnRef idx="3">
            <a:schemeClr val="dk1"/>
          </a:lnRef>
          <a:fillRef idx="0">
            <a:schemeClr val="dk1"/>
          </a:fillRef>
          <a:effectRef idx="2">
            <a:schemeClr val="dk1"/>
          </a:effectRef>
          <a:fontRef idx="minor">
            <a:schemeClr val="tx1"/>
          </a:fontRef>
        </p:style>
      </p:cxnSp>
      <p:sp>
        <p:nvSpPr>
          <p:cNvPr id="9" name="8 - TextBox"/>
          <p:cNvSpPr txBox="1"/>
          <p:nvPr/>
        </p:nvSpPr>
        <p:spPr>
          <a:xfrm>
            <a:off x="3286116" y="4255513"/>
            <a:ext cx="2143140" cy="400110"/>
          </a:xfrm>
          <a:prstGeom prst="rect">
            <a:avLst/>
          </a:prstGeom>
          <a:noFill/>
        </p:spPr>
        <p:txBody>
          <a:bodyPr wrap="square" rtlCol="0">
            <a:spAutoFit/>
          </a:bodyPr>
          <a:lstStyle/>
          <a:p>
            <a:r>
              <a:rPr lang="el-GR" sz="2000" b="1" dirty="0" smtClean="0"/>
              <a:t>κοπτικό</a:t>
            </a:r>
            <a:endParaRPr lang="el-GR" sz="2000" b="1" dirty="0"/>
          </a:p>
        </p:txBody>
      </p:sp>
      <p:sp>
        <p:nvSpPr>
          <p:cNvPr id="10" name="9 - TextBox"/>
          <p:cNvSpPr txBox="1"/>
          <p:nvPr/>
        </p:nvSpPr>
        <p:spPr>
          <a:xfrm>
            <a:off x="3394698" y="3249410"/>
            <a:ext cx="1357322" cy="400110"/>
          </a:xfrm>
          <a:prstGeom prst="rect">
            <a:avLst/>
          </a:prstGeom>
          <a:noFill/>
        </p:spPr>
        <p:txBody>
          <a:bodyPr wrap="square" rtlCol="0">
            <a:spAutoFit/>
          </a:bodyPr>
          <a:lstStyle/>
          <a:p>
            <a:r>
              <a:rPr lang="el-GR" sz="2000" b="1" dirty="0" smtClean="0"/>
              <a:t>μέσο</a:t>
            </a:r>
            <a:endParaRPr lang="el-GR" sz="2000" b="1" dirty="0"/>
          </a:p>
        </p:txBody>
      </p:sp>
      <p:sp>
        <p:nvSpPr>
          <p:cNvPr id="11" name="10 - TextBox"/>
          <p:cNvSpPr txBox="1"/>
          <p:nvPr/>
        </p:nvSpPr>
        <p:spPr>
          <a:xfrm>
            <a:off x="3143240" y="2335797"/>
            <a:ext cx="1643074" cy="400110"/>
          </a:xfrm>
          <a:prstGeom prst="rect">
            <a:avLst/>
          </a:prstGeom>
          <a:noFill/>
        </p:spPr>
        <p:txBody>
          <a:bodyPr wrap="square" rtlCol="0">
            <a:spAutoFit/>
          </a:bodyPr>
          <a:lstStyle/>
          <a:p>
            <a:r>
              <a:rPr lang="el-GR" sz="2000" b="1" dirty="0" smtClean="0"/>
              <a:t>αυχενικό</a:t>
            </a:r>
            <a:endParaRPr lang="el-GR" sz="2000" b="1" dirty="0"/>
          </a:p>
        </p:txBody>
      </p:sp>
      <p:cxnSp>
        <p:nvCxnSpPr>
          <p:cNvPr id="13" name="12 - Ευθεία γραμμή σύνδεσης"/>
          <p:cNvCxnSpPr/>
          <p:nvPr/>
        </p:nvCxnSpPr>
        <p:spPr>
          <a:xfrm rot="16200000" flipH="1">
            <a:off x="3571868" y="3328838"/>
            <a:ext cx="4500594" cy="71438"/>
          </a:xfrm>
          <a:prstGeom prst="line">
            <a:avLst/>
          </a:prstGeom>
        </p:spPr>
        <p:style>
          <a:lnRef idx="3">
            <a:schemeClr val="dk1"/>
          </a:lnRef>
          <a:fillRef idx="0">
            <a:schemeClr val="dk1"/>
          </a:fillRef>
          <a:effectRef idx="2">
            <a:schemeClr val="dk1"/>
          </a:effectRef>
          <a:fontRef idx="minor">
            <a:schemeClr val="tx1"/>
          </a:fontRef>
        </p:style>
      </p:cxnSp>
      <p:sp>
        <p:nvSpPr>
          <p:cNvPr id="14" name="13 - TextBox"/>
          <p:cNvSpPr txBox="1"/>
          <p:nvPr/>
        </p:nvSpPr>
        <p:spPr>
          <a:xfrm>
            <a:off x="6535989" y="824316"/>
            <a:ext cx="1714512" cy="707886"/>
          </a:xfrm>
          <a:prstGeom prst="rect">
            <a:avLst/>
          </a:prstGeom>
          <a:noFill/>
        </p:spPr>
        <p:txBody>
          <a:bodyPr wrap="square" rtlCol="0">
            <a:spAutoFit/>
          </a:bodyPr>
          <a:lstStyle/>
          <a:p>
            <a:pPr algn="ctr"/>
            <a:r>
              <a:rPr lang="el-GR" sz="2000" b="1" dirty="0" smtClean="0"/>
              <a:t>Επιμήκης άξονας</a:t>
            </a:r>
            <a:endParaRPr lang="el-GR" sz="2000" b="1" dirty="0"/>
          </a:p>
        </p:txBody>
      </p:sp>
      <p:cxnSp>
        <p:nvCxnSpPr>
          <p:cNvPr id="16" name="15 - Ευθύγραμμο βέλος σύνδεσης"/>
          <p:cNvCxnSpPr>
            <a:stCxn id="14" idx="2"/>
          </p:cNvCxnSpPr>
          <p:nvPr/>
        </p:nvCxnSpPr>
        <p:spPr>
          <a:xfrm flipH="1">
            <a:off x="5946245" y="1532202"/>
            <a:ext cx="1447000" cy="3065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007" y="5733256"/>
            <a:ext cx="18526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User\Documents\ΥΓΙΕΙΝΗ ΣΤΟΜΑΤΟΣ &amp; ΕΡΓΑΣΤΗΡΙΟΥ\Εικόνα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0166" y="597700"/>
            <a:ext cx="5572164" cy="6143668"/>
          </a:xfrm>
          <a:prstGeom prst="rect">
            <a:avLst/>
          </a:prstGeom>
          <a:noFill/>
        </p:spPr>
      </p:pic>
      <p:sp>
        <p:nvSpPr>
          <p:cNvPr id="2" name="Τίτλος 1"/>
          <p:cNvSpPr>
            <a:spLocks noGrp="1"/>
          </p:cNvSpPr>
          <p:nvPr>
            <p:ph type="title"/>
          </p:nvPr>
        </p:nvSpPr>
        <p:spPr>
          <a:xfrm>
            <a:off x="179512" y="44624"/>
            <a:ext cx="8733656" cy="504056"/>
          </a:xfrm>
        </p:spPr>
        <p:txBody>
          <a:bodyPr>
            <a:normAutofit fontScale="90000"/>
          </a:bodyPr>
          <a:lstStyle/>
          <a:p>
            <a:r>
              <a:rPr lang="el-GR" sz="3800" dirty="0"/>
              <a:t>Διαίρεση των επιφανειών σε τριτημόρια </a:t>
            </a:r>
            <a:r>
              <a:rPr lang="el-GR" b="0" dirty="0" smtClean="0"/>
              <a:t>(4/5)</a:t>
            </a:r>
            <a:endParaRPr lang="el-GR" b="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dirty="0">
              <a:solidFill>
                <a:prstClr val="black"/>
              </a:solidFill>
            </a:endParaRPr>
          </a:p>
        </p:txBody>
      </p:sp>
      <p:cxnSp>
        <p:nvCxnSpPr>
          <p:cNvPr id="13" name="12 - Ευθεία γραμμή σύνδεσης"/>
          <p:cNvCxnSpPr/>
          <p:nvPr/>
        </p:nvCxnSpPr>
        <p:spPr>
          <a:xfrm>
            <a:off x="2571736" y="2325400"/>
            <a:ext cx="3368416" cy="15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14 - Ευθεία γραμμή σύνδεσης"/>
          <p:cNvCxnSpPr/>
          <p:nvPr/>
        </p:nvCxnSpPr>
        <p:spPr>
          <a:xfrm>
            <a:off x="2483768" y="1628800"/>
            <a:ext cx="3456384" cy="0"/>
          </a:xfrm>
          <a:prstGeom prst="line">
            <a:avLst/>
          </a:prstGeom>
        </p:spPr>
        <p:style>
          <a:lnRef idx="3">
            <a:schemeClr val="accent2"/>
          </a:lnRef>
          <a:fillRef idx="0">
            <a:schemeClr val="accent2"/>
          </a:fillRef>
          <a:effectRef idx="2">
            <a:schemeClr val="accent2"/>
          </a:effectRef>
          <a:fontRef idx="minor">
            <a:schemeClr val="tx1"/>
          </a:fontRef>
        </p:style>
      </p:cxnSp>
      <p:sp>
        <p:nvSpPr>
          <p:cNvPr id="16" name="15 - TextBox"/>
          <p:cNvSpPr txBox="1"/>
          <p:nvPr/>
        </p:nvSpPr>
        <p:spPr>
          <a:xfrm>
            <a:off x="3321834" y="1140876"/>
            <a:ext cx="1322173" cy="369332"/>
          </a:xfrm>
          <a:prstGeom prst="rect">
            <a:avLst/>
          </a:prstGeom>
          <a:noFill/>
        </p:spPr>
        <p:txBody>
          <a:bodyPr wrap="square" rtlCol="0">
            <a:spAutoFit/>
          </a:bodyPr>
          <a:lstStyle/>
          <a:p>
            <a:r>
              <a:rPr lang="el-GR" b="1" dirty="0" smtClean="0"/>
              <a:t>μασητικό</a:t>
            </a:r>
            <a:endParaRPr lang="el-GR" b="1" dirty="0"/>
          </a:p>
        </p:txBody>
      </p:sp>
      <p:sp>
        <p:nvSpPr>
          <p:cNvPr id="17" name="16 - TextBox"/>
          <p:cNvSpPr txBox="1"/>
          <p:nvPr/>
        </p:nvSpPr>
        <p:spPr>
          <a:xfrm>
            <a:off x="3893339" y="1714488"/>
            <a:ext cx="928694" cy="369332"/>
          </a:xfrm>
          <a:prstGeom prst="rect">
            <a:avLst/>
          </a:prstGeom>
          <a:noFill/>
        </p:spPr>
        <p:txBody>
          <a:bodyPr wrap="square" rtlCol="0">
            <a:spAutoFit/>
          </a:bodyPr>
          <a:lstStyle/>
          <a:p>
            <a:r>
              <a:rPr lang="el-GR" b="1" dirty="0" smtClean="0"/>
              <a:t>μέσο</a:t>
            </a:r>
            <a:endParaRPr lang="el-GR" b="1" dirty="0"/>
          </a:p>
        </p:txBody>
      </p:sp>
      <p:sp>
        <p:nvSpPr>
          <p:cNvPr id="18" name="17 - TextBox"/>
          <p:cNvSpPr txBox="1"/>
          <p:nvPr/>
        </p:nvSpPr>
        <p:spPr>
          <a:xfrm>
            <a:off x="3491880" y="2411087"/>
            <a:ext cx="1365872" cy="369332"/>
          </a:xfrm>
          <a:prstGeom prst="rect">
            <a:avLst/>
          </a:prstGeom>
          <a:noFill/>
        </p:spPr>
        <p:txBody>
          <a:bodyPr wrap="square" rtlCol="0">
            <a:spAutoFit/>
          </a:bodyPr>
          <a:lstStyle/>
          <a:p>
            <a:r>
              <a:rPr lang="el-GR" b="1" dirty="0" smtClean="0"/>
              <a:t>αυχενικό</a:t>
            </a:r>
            <a:endParaRPr lang="el-GR" b="1"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372200" y="5013176"/>
            <a:ext cx="1852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517632" cy="908720"/>
          </a:xfrm>
        </p:spPr>
        <p:txBody>
          <a:bodyPr>
            <a:noAutofit/>
          </a:bodyPr>
          <a:lstStyle/>
          <a:p>
            <a:r>
              <a:rPr lang="el-GR" sz="3400" dirty="0"/>
              <a:t>Διαίρεση των επιφανειών σε </a:t>
            </a:r>
            <a:r>
              <a:rPr lang="el-GR" sz="3400" dirty="0" smtClean="0"/>
              <a:t>τριτημόρια </a:t>
            </a:r>
            <a:r>
              <a:rPr lang="el-GR" sz="3200" b="0" dirty="0" smtClean="0"/>
              <a:t>(5/5)</a:t>
            </a:r>
            <a:endParaRPr lang="el-GR" sz="3200" b="0" dirty="0"/>
          </a:p>
        </p:txBody>
      </p:sp>
      <p:sp>
        <p:nvSpPr>
          <p:cNvPr id="3" name="Content Placeholder 2"/>
          <p:cNvSpPr>
            <a:spLocks noGrp="1"/>
          </p:cNvSpPr>
          <p:nvPr>
            <p:ph idx="1"/>
          </p:nvPr>
        </p:nvSpPr>
        <p:spPr/>
        <p:txBody>
          <a:bodyPr>
            <a:normAutofit/>
          </a:bodyPr>
          <a:lstStyle/>
          <a:p>
            <a:pPr marL="0" indent="0" algn="ctr">
              <a:buNone/>
            </a:pPr>
            <a:r>
              <a:rPr lang="el-GR" b="1" dirty="0" smtClean="0"/>
              <a:t>Εγγύς – άπω</a:t>
            </a:r>
          </a:p>
          <a:p>
            <a:pPr marL="0" indent="0" algn="ctr">
              <a:buNone/>
            </a:pPr>
            <a:r>
              <a:rPr lang="el-GR" dirty="0" smtClean="0"/>
              <a:t> </a:t>
            </a:r>
            <a:r>
              <a:rPr lang="el-GR" dirty="0"/>
              <a:t>(χωρίζοντας το δόντι παράλληλα προς τον επιμήκη άξονα):</a:t>
            </a:r>
          </a:p>
          <a:p>
            <a:pPr algn="ctr"/>
            <a:r>
              <a:rPr lang="el-GR" b="1" dirty="0"/>
              <a:t>Εγγύς τριτημόριο</a:t>
            </a:r>
          </a:p>
          <a:p>
            <a:pPr algn="ctr"/>
            <a:r>
              <a:rPr lang="el-GR" b="1" dirty="0"/>
              <a:t>Μέσο τριτημόριο</a:t>
            </a:r>
          </a:p>
          <a:p>
            <a:pPr algn="ctr"/>
            <a:r>
              <a:rPr lang="el-GR" b="1" dirty="0"/>
              <a:t>Άπω τριτημόριο</a:t>
            </a:r>
          </a:p>
          <a:p>
            <a:pPr marL="0" indent="0" algn="ctr">
              <a:buNone/>
            </a:pPr>
            <a:r>
              <a:rPr lang="el-GR" dirty="0"/>
              <a:t>Οι όμορες επιφάνειες χωρίζονται και αυτές με τον ίδιο τρόπο</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27628483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9936" y="1869506"/>
            <a:ext cx="7344816" cy="4328047"/>
          </a:xfrm>
          <a:prstGeom prst="rect">
            <a:avLst/>
          </a:prstGeom>
        </p:spPr>
      </p:pic>
      <p:sp>
        <p:nvSpPr>
          <p:cNvPr id="2" name="1 - Τίτλος"/>
          <p:cNvSpPr>
            <a:spLocks noGrp="1"/>
          </p:cNvSpPr>
          <p:nvPr>
            <p:ph type="title"/>
          </p:nvPr>
        </p:nvSpPr>
        <p:spPr/>
        <p:txBody>
          <a:bodyPr>
            <a:normAutofit fontScale="90000"/>
          </a:bodyPr>
          <a:lstStyle/>
          <a:p>
            <a:r>
              <a:rPr lang="el-GR" sz="3800" dirty="0">
                <a:solidFill>
                  <a:srgbClr val="004A82"/>
                </a:solidFill>
              </a:rPr>
              <a:t>Διαίρεση</a:t>
            </a:r>
            <a:r>
              <a:rPr lang="el-GR" sz="3200" dirty="0" smtClean="0">
                <a:solidFill>
                  <a:srgbClr val="333399"/>
                </a:solidFill>
              </a:rPr>
              <a:t> </a:t>
            </a:r>
            <a:r>
              <a:rPr lang="el-GR" sz="3800" dirty="0">
                <a:solidFill>
                  <a:srgbClr val="004A82"/>
                </a:solidFill>
              </a:rPr>
              <a:t>των επιφανειών σε τριτημόρια κατά εγγύς-άπω φορά</a:t>
            </a:r>
          </a:p>
        </p:txBody>
      </p:sp>
      <p:sp>
        <p:nvSpPr>
          <p:cNvPr id="3" name="2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dirty="0">
              <a:solidFill>
                <a:prstClr val="black"/>
              </a:solidFill>
            </a:endParaRPr>
          </a:p>
        </p:txBody>
      </p:sp>
      <p:cxnSp>
        <p:nvCxnSpPr>
          <p:cNvPr id="6" name="5 - Ευθεία γραμμή σύνδεσης"/>
          <p:cNvCxnSpPr/>
          <p:nvPr/>
        </p:nvCxnSpPr>
        <p:spPr>
          <a:xfrm rot="16200000" flipH="1">
            <a:off x="2220874" y="4006575"/>
            <a:ext cx="4714908" cy="71438"/>
          </a:xfrm>
          <a:prstGeom prst="line">
            <a:avLst/>
          </a:prstGeom>
        </p:spPr>
        <p:style>
          <a:lnRef idx="3">
            <a:schemeClr val="accent2"/>
          </a:lnRef>
          <a:fillRef idx="0">
            <a:schemeClr val="accent2"/>
          </a:fillRef>
          <a:effectRef idx="2">
            <a:schemeClr val="accent2"/>
          </a:effectRef>
          <a:fontRef idx="minor">
            <a:schemeClr val="tx1"/>
          </a:fontRef>
        </p:style>
      </p:cxnSp>
      <p:sp>
        <p:nvSpPr>
          <p:cNvPr id="7" name="6 - TextBox"/>
          <p:cNvSpPr txBox="1"/>
          <p:nvPr/>
        </p:nvSpPr>
        <p:spPr>
          <a:xfrm>
            <a:off x="4643438" y="1500174"/>
            <a:ext cx="1714512" cy="369332"/>
          </a:xfrm>
          <a:prstGeom prst="rect">
            <a:avLst/>
          </a:prstGeom>
          <a:noFill/>
        </p:spPr>
        <p:txBody>
          <a:bodyPr wrap="square" rtlCol="0">
            <a:spAutoFit/>
          </a:bodyPr>
          <a:lstStyle/>
          <a:p>
            <a:r>
              <a:rPr lang="el-GR" b="1" dirty="0" smtClean="0"/>
              <a:t>Μέση γραμμή</a:t>
            </a:r>
            <a:endParaRPr lang="el-GR" b="1" dirty="0"/>
          </a:p>
        </p:txBody>
      </p:sp>
      <p:cxnSp>
        <p:nvCxnSpPr>
          <p:cNvPr id="11" name="10 - Ευθεία γραμμή σύνδεσης"/>
          <p:cNvCxnSpPr/>
          <p:nvPr/>
        </p:nvCxnSpPr>
        <p:spPr>
          <a:xfrm rot="5400000">
            <a:off x="1551726" y="4314911"/>
            <a:ext cx="3356792" cy="794"/>
          </a:xfrm>
          <a:prstGeom prst="line">
            <a:avLst/>
          </a:prstGeom>
        </p:spPr>
        <p:style>
          <a:lnRef idx="3">
            <a:schemeClr val="accent5"/>
          </a:lnRef>
          <a:fillRef idx="0">
            <a:schemeClr val="accent5"/>
          </a:fillRef>
          <a:effectRef idx="2">
            <a:schemeClr val="accent5"/>
          </a:effectRef>
          <a:fontRef idx="minor">
            <a:schemeClr val="tx1"/>
          </a:fontRef>
        </p:style>
      </p:cxnSp>
      <p:cxnSp>
        <p:nvCxnSpPr>
          <p:cNvPr id="13" name="12 - Ευθεία γραμμή σύνδεσης"/>
          <p:cNvCxnSpPr/>
          <p:nvPr/>
        </p:nvCxnSpPr>
        <p:spPr>
          <a:xfrm rot="5400000">
            <a:off x="2261363" y="4242903"/>
            <a:ext cx="3356792" cy="794"/>
          </a:xfrm>
          <a:prstGeom prst="line">
            <a:avLst/>
          </a:prstGeom>
        </p:spPr>
        <p:style>
          <a:lnRef idx="3">
            <a:schemeClr val="accent5"/>
          </a:lnRef>
          <a:fillRef idx="0">
            <a:schemeClr val="accent5"/>
          </a:fillRef>
          <a:effectRef idx="2">
            <a:schemeClr val="accent5"/>
          </a:effectRef>
          <a:fontRef idx="minor">
            <a:schemeClr val="tx1"/>
          </a:fontRef>
        </p:style>
      </p:cxnSp>
      <p:sp>
        <p:nvSpPr>
          <p:cNvPr id="14" name="13 - TextBox"/>
          <p:cNvSpPr txBox="1"/>
          <p:nvPr/>
        </p:nvSpPr>
        <p:spPr>
          <a:xfrm>
            <a:off x="4031454" y="3312275"/>
            <a:ext cx="485518" cy="2214578"/>
          </a:xfrm>
          <a:prstGeom prst="rect">
            <a:avLst/>
          </a:prstGeom>
          <a:noFill/>
        </p:spPr>
        <p:txBody>
          <a:bodyPr vert="wordArtVert" wrap="square" rtlCol="0">
            <a:spAutoFit/>
          </a:bodyPr>
          <a:lstStyle/>
          <a:p>
            <a:r>
              <a:rPr lang="el-GR" b="1" dirty="0" smtClean="0"/>
              <a:t>εγγύς</a:t>
            </a:r>
            <a:endParaRPr lang="el-GR" b="1" dirty="0"/>
          </a:p>
        </p:txBody>
      </p:sp>
      <p:sp>
        <p:nvSpPr>
          <p:cNvPr id="15" name="14 - TextBox"/>
          <p:cNvSpPr txBox="1"/>
          <p:nvPr/>
        </p:nvSpPr>
        <p:spPr>
          <a:xfrm>
            <a:off x="3267559" y="3490870"/>
            <a:ext cx="485518" cy="1857388"/>
          </a:xfrm>
          <a:prstGeom prst="rect">
            <a:avLst/>
          </a:prstGeom>
          <a:noFill/>
        </p:spPr>
        <p:txBody>
          <a:bodyPr vert="wordArtVert" wrap="square" rtlCol="0">
            <a:spAutoFit/>
          </a:bodyPr>
          <a:lstStyle/>
          <a:p>
            <a:r>
              <a:rPr lang="el-GR" b="1" dirty="0" smtClean="0"/>
              <a:t>μέσο</a:t>
            </a:r>
            <a:endParaRPr lang="el-GR" b="1" dirty="0"/>
          </a:p>
        </p:txBody>
      </p:sp>
      <p:sp>
        <p:nvSpPr>
          <p:cNvPr id="16" name="15 - TextBox"/>
          <p:cNvSpPr txBox="1"/>
          <p:nvPr/>
        </p:nvSpPr>
        <p:spPr>
          <a:xfrm>
            <a:off x="2680332" y="3672366"/>
            <a:ext cx="485518" cy="1285884"/>
          </a:xfrm>
          <a:prstGeom prst="rect">
            <a:avLst/>
          </a:prstGeom>
          <a:noFill/>
        </p:spPr>
        <p:txBody>
          <a:bodyPr vert="wordArtVert" wrap="square" rtlCol="0">
            <a:spAutoFit/>
          </a:bodyPr>
          <a:lstStyle/>
          <a:p>
            <a:r>
              <a:rPr lang="el-GR" b="1" dirty="0" smtClean="0"/>
              <a:t>άπω</a:t>
            </a:r>
            <a:endParaRPr lang="el-GR" b="1"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740" y="6385461"/>
            <a:ext cx="1852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4624"/>
            <a:ext cx="8229600" cy="908720"/>
          </a:xfrm>
        </p:spPr>
        <p:txBody>
          <a:bodyPr>
            <a:normAutofit fontScale="90000"/>
          </a:bodyPr>
          <a:lstStyle/>
          <a:p>
            <a:pPr>
              <a:buClr>
                <a:schemeClr val="tx1"/>
              </a:buClr>
            </a:pPr>
            <a:r>
              <a:rPr lang="el-GR" sz="3600" dirty="0">
                <a:solidFill>
                  <a:srgbClr val="004A82"/>
                </a:solidFill>
              </a:rPr>
              <a:t/>
            </a:r>
            <a:br>
              <a:rPr lang="el-GR" sz="3600" dirty="0">
                <a:solidFill>
                  <a:srgbClr val="004A82"/>
                </a:solidFill>
              </a:rPr>
            </a:br>
            <a:r>
              <a:rPr lang="el-GR" sz="3600" dirty="0">
                <a:solidFill>
                  <a:srgbClr val="004A82"/>
                </a:solidFill>
              </a:rPr>
              <a:t>Μετά το τέλος του μαθήματος οι φοιτητές θα είναι σε </a:t>
            </a:r>
            <a:r>
              <a:rPr lang="el-GR" sz="3600" dirty="0" smtClean="0">
                <a:solidFill>
                  <a:srgbClr val="004A82"/>
                </a:solidFill>
              </a:rPr>
              <a:t>θέση: </a:t>
            </a:r>
            <a:endParaRPr lang="el-GR" sz="3600" dirty="0">
              <a:solidFill>
                <a:srgbClr val="004A82"/>
              </a:solidFill>
            </a:endParaRPr>
          </a:p>
        </p:txBody>
      </p:sp>
      <p:sp>
        <p:nvSpPr>
          <p:cNvPr id="9" name="Θέση περιεχομένου 8"/>
          <p:cNvSpPr>
            <a:spLocks noGrp="1"/>
          </p:cNvSpPr>
          <p:nvPr>
            <p:ph idx="1"/>
          </p:nvPr>
        </p:nvSpPr>
        <p:spPr/>
        <p:txBody>
          <a:bodyPr>
            <a:noAutofit/>
          </a:bodyPr>
          <a:lstStyle/>
          <a:p>
            <a:pPr>
              <a:buClr>
                <a:srgbClr val="4D81A8"/>
              </a:buClr>
              <a:buFont typeface="Wingdings" panose="05000000000000000000" pitchFamily="2" charset="2"/>
              <a:buChar char="Ø"/>
            </a:pPr>
            <a:r>
              <a:rPr lang="el-GR" sz="2800" dirty="0" smtClean="0">
                <a:cs typeface="Times New Roman" pitchFamily="18" charset="0"/>
              </a:rPr>
              <a:t>Να </a:t>
            </a:r>
            <a:r>
              <a:rPr lang="el-GR" sz="2800" dirty="0">
                <a:cs typeface="Times New Roman" pitchFamily="18" charset="0"/>
              </a:rPr>
              <a:t>γνωρίζουν τα βασικά στοιχεία της ιστολογίας των δοντιών και των περιοδοντικών ιστών</a:t>
            </a:r>
            <a:r>
              <a:rPr lang="el-GR" sz="2800" dirty="0" smtClean="0">
                <a:cs typeface="Times New Roman" pitchFamily="18" charset="0"/>
              </a:rPr>
              <a:t>.</a:t>
            </a:r>
          </a:p>
          <a:p>
            <a:pPr>
              <a:buClr>
                <a:srgbClr val="4D81A8"/>
              </a:buClr>
              <a:buFont typeface="Wingdings" panose="05000000000000000000" pitchFamily="2" charset="2"/>
              <a:buChar char="Ø"/>
            </a:pPr>
            <a:r>
              <a:rPr lang="el-GR" sz="2800" dirty="0" smtClean="0">
                <a:cs typeface="Times New Roman" pitchFamily="18" charset="0"/>
              </a:rPr>
              <a:t>Να </a:t>
            </a:r>
            <a:r>
              <a:rPr lang="el-GR" sz="2800" dirty="0">
                <a:cs typeface="Times New Roman" pitchFamily="18" charset="0"/>
              </a:rPr>
              <a:t>αναγνωρίζουν την ανατομική, φυσιολογική και εμβιομηχανική σχέση των οδοντικών ιστών. </a:t>
            </a:r>
            <a:endParaRPr lang="el-GR" sz="2800" dirty="0" smtClean="0">
              <a:cs typeface="Times New Roman" pitchFamily="18" charset="0"/>
            </a:endParaRPr>
          </a:p>
          <a:p>
            <a:pPr>
              <a:buClr>
                <a:srgbClr val="4D81A8"/>
              </a:buClr>
              <a:buFont typeface="Wingdings" panose="05000000000000000000" pitchFamily="2" charset="2"/>
              <a:buChar char="Ø"/>
            </a:pPr>
            <a:r>
              <a:rPr lang="el-GR" sz="2800" dirty="0" smtClean="0">
                <a:cs typeface="Times New Roman" pitchFamily="18" charset="0"/>
              </a:rPr>
              <a:t>Να </a:t>
            </a:r>
            <a:r>
              <a:rPr lang="el-GR" sz="2800" dirty="0">
                <a:cs typeface="Times New Roman" pitchFamily="18" charset="0"/>
              </a:rPr>
              <a:t>αναγνωρίζουν τη σχέση ανάμεσα στη μορφή και τη λειτουργία των </a:t>
            </a:r>
            <a:r>
              <a:rPr lang="el-GR" sz="2800" dirty="0" smtClean="0">
                <a:cs typeface="Times New Roman" pitchFamily="18" charset="0"/>
              </a:rPr>
              <a:t>δοντιών.</a:t>
            </a:r>
          </a:p>
          <a:p>
            <a:pPr>
              <a:buClr>
                <a:srgbClr val="4D81A8"/>
              </a:buClr>
              <a:buFont typeface="Wingdings" panose="05000000000000000000" pitchFamily="2" charset="2"/>
              <a:buChar char="Ø"/>
            </a:pPr>
            <a:r>
              <a:rPr lang="el-GR" sz="2800" dirty="0" smtClean="0">
                <a:cs typeface="Times New Roman" pitchFamily="18" charset="0"/>
              </a:rPr>
              <a:t>Να </a:t>
            </a:r>
            <a:r>
              <a:rPr lang="el-GR" sz="2800" dirty="0">
                <a:cs typeface="Times New Roman" pitchFamily="18" charset="0"/>
              </a:rPr>
              <a:t>αναπαράγουν τεχνητά δόντια, όμοια με τα φυσικά</a:t>
            </a:r>
            <a:r>
              <a:rPr lang="el-GR" sz="2800" dirty="0" smtClean="0">
                <a:cs typeface="Times New Roman" pitchFamily="18" charset="0"/>
              </a:rPr>
              <a:t>.</a:t>
            </a:r>
          </a:p>
          <a:p>
            <a:pPr>
              <a:buClr>
                <a:srgbClr val="4D81A8"/>
              </a:buClr>
              <a:buFont typeface="Wingdings" panose="05000000000000000000" pitchFamily="2" charset="2"/>
              <a:buChar char="Ø"/>
            </a:pPr>
            <a:r>
              <a:rPr lang="el-GR" sz="2800" dirty="0" smtClean="0">
                <a:cs typeface="Times New Roman" pitchFamily="18" charset="0"/>
              </a:rPr>
              <a:t> Να </a:t>
            </a:r>
            <a:r>
              <a:rPr lang="el-GR" sz="2800" dirty="0">
                <a:cs typeface="Times New Roman" pitchFamily="18" charset="0"/>
              </a:rPr>
              <a:t>διακρίνουν τις διαφορές  μεταξύ νεογιλών και μονίμων δοντιών, όπως και μεταξύ ομοειδών δοντιών δεξιού και αριστερού ημιμορίου ή άνω και κάτω γνάθου.</a:t>
            </a:r>
            <a:endParaRPr lang="el-GR" sz="2800" dirty="0"/>
          </a:p>
        </p:txBody>
      </p:sp>
      <p:sp>
        <p:nvSpPr>
          <p:cNvPr id="3" name="2 - Θέση αριθμού διαφάνειας"/>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107504" y="0"/>
            <a:ext cx="9144000" cy="857256"/>
          </a:xfrm>
        </p:spPr>
        <p:txBody>
          <a:bodyPr>
            <a:noAutofit/>
          </a:bodyPr>
          <a:lstStyle/>
          <a:p>
            <a:r>
              <a:rPr lang="el-GR" sz="3400" dirty="0">
                <a:solidFill>
                  <a:srgbClr val="004A82"/>
                </a:solidFill>
              </a:rPr>
              <a:t>Οι όμορες επιφάνειες χωρίζονται και αυτές με τον ίδιο </a:t>
            </a:r>
            <a:r>
              <a:rPr lang="el-GR" sz="3400" dirty="0" smtClean="0">
                <a:solidFill>
                  <a:srgbClr val="004A82"/>
                </a:solidFill>
              </a:rPr>
              <a:t>τρόπο</a:t>
            </a:r>
            <a:r>
              <a:rPr lang="el-GR" sz="3200" b="0" dirty="0" smtClean="0">
                <a:solidFill>
                  <a:srgbClr val="004A82"/>
                </a:solidFill>
              </a:rPr>
              <a:t> (1/2)</a:t>
            </a:r>
            <a:endParaRPr lang="el-GR" sz="3200" b="0" dirty="0">
              <a:solidFill>
                <a:srgbClr val="004A82"/>
              </a:solidFill>
            </a:endParaRPr>
          </a:p>
        </p:txBody>
      </p:sp>
      <p:sp>
        <p:nvSpPr>
          <p:cNvPr id="3" name="2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dirty="0">
              <a:solidFill>
                <a:prstClr val="black"/>
              </a:solidFill>
            </a:endParaRPr>
          </a:p>
        </p:txBody>
      </p:sp>
      <p:pic>
        <p:nvPicPr>
          <p:cNvPr id="2050" name="Picture 2" descr="C:\Users\User\Documents\ΥΓΙΕΙΝΗ ΣΤΟΜΑΤΟΣ &amp; ΕΡΓΑΣΤΗΡΙΟΥ\σάρωση0002.jpg"/>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643174" y="1071546"/>
            <a:ext cx="3786214" cy="5572164"/>
          </a:xfrm>
          <a:prstGeom prst="rect">
            <a:avLst/>
          </a:prstGeom>
          <a:noFill/>
        </p:spPr>
      </p:pic>
      <p:cxnSp>
        <p:nvCxnSpPr>
          <p:cNvPr id="7" name="6 - Ευθεία γραμμή σύνδεσης"/>
          <p:cNvCxnSpPr/>
          <p:nvPr/>
        </p:nvCxnSpPr>
        <p:spPr>
          <a:xfrm>
            <a:off x="3214678" y="2571744"/>
            <a:ext cx="2571768" cy="1588"/>
          </a:xfrm>
          <a:prstGeom prst="line">
            <a:avLst/>
          </a:prstGeom>
        </p:spPr>
        <p:style>
          <a:lnRef idx="2">
            <a:schemeClr val="dk1"/>
          </a:lnRef>
          <a:fillRef idx="0">
            <a:schemeClr val="dk1"/>
          </a:fillRef>
          <a:effectRef idx="1">
            <a:schemeClr val="dk1"/>
          </a:effectRef>
          <a:fontRef idx="minor">
            <a:schemeClr val="tx1"/>
          </a:fontRef>
        </p:style>
      </p:cxnSp>
      <p:cxnSp>
        <p:nvCxnSpPr>
          <p:cNvPr id="9" name="8 - Ευθεία γραμμή σύνδεσης"/>
          <p:cNvCxnSpPr/>
          <p:nvPr/>
        </p:nvCxnSpPr>
        <p:spPr>
          <a:xfrm>
            <a:off x="3286116" y="4286256"/>
            <a:ext cx="2857520" cy="1588"/>
          </a:xfrm>
          <a:prstGeom prst="line">
            <a:avLst/>
          </a:prstGeom>
        </p:spPr>
        <p:style>
          <a:lnRef idx="2">
            <a:schemeClr val="dk1"/>
          </a:lnRef>
          <a:fillRef idx="0">
            <a:schemeClr val="dk1"/>
          </a:fillRef>
          <a:effectRef idx="1">
            <a:schemeClr val="dk1"/>
          </a:effectRef>
          <a:fontRef idx="minor">
            <a:schemeClr val="tx1"/>
          </a:fontRef>
        </p:style>
      </p:cxnSp>
      <p:sp>
        <p:nvSpPr>
          <p:cNvPr id="11" name="10 - TextBox"/>
          <p:cNvSpPr txBox="1"/>
          <p:nvPr/>
        </p:nvSpPr>
        <p:spPr>
          <a:xfrm>
            <a:off x="5214942" y="1785926"/>
            <a:ext cx="1928826" cy="369332"/>
          </a:xfrm>
          <a:prstGeom prst="rect">
            <a:avLst/>
          </a:prstGeom>
          <a:noFill/>
        </p:spPr>
        <p:txBody>
          <a:bodyPr wrap="square" rtlCol="0">
            <a:spAutoFit/>
          </a:bodyPr>
          <a:lstStyle/>
          <a:p>
            <a:r>
              <a:rPr lang="el-GR" b="1" dirty="0" smtClean="0"/>
              <a:t>κοπτικό</a:t>
            </a:r>
            <a:endParaRPr lang="el-GR" b="1" dirty="0"/>
          </a:p>
        </p:txBody>
      </p:sp>
      <p:sp>
        <p:nvSpPr>
          <p:cNvPr id="12" name="11 - TextBox"/>
          <p:cNvSpPr txBox="1"/>
          <p:nvPr/>
        </p:nvSpPr>
        <p:spPr>
          <a:xfrm>
            <a:off x="5857884" y="3214686"/>
            <a:ext cx="1785950" cy="369332"/>
          </a:xfrm>
          <a:prstGeom prst="rect">
            <a:avLst/>
          </a:prstGeom>
          <a:noFill/>
        </p:spPr>
        <p:txBody>
          <a:bodyPr wrap="square" rtlCol="0">
            <a:spAutoFit/>
          </a:bodyPr>
          <a:lstStyle/>
          <a:p>
            <a:r>
              <a:rPr lang="el-GR" b="1" dirty="0" smtClean="0"/>
              <a:t>μέσο</a:t>
            </a:r>
            <a:endParaRPr lang="el-GR" b="1" dirty="0"/>
          </a:p>
        </p:txBody>
      </p:sp>
      <p:sp>
        <p:nvSpPr>
          <p:cNvPr id="13" name="12 - TextBox"/>
          <p:cNvSpPr txBox="1"/>
          <p:nvPr/>
        </p:nvSpPr>
        <p:spPr>
          <a:xfrm>
            <a:off x="6357950" y="4714884"/>
            <a:ext cx="1928826" cy="369332"/>
          </a:xfrm>
          <a:prstGeom prst="rect">
            <a:avLst/>
          </a:prstGeom>
          <a:noFill/>
        </p:spPr>
        <p:txBody>
          <a:bodyPr wrap="square" rtlCol="0">
            <a:spAutoFit/>
          </a:bodyPr>
          <a:lstStyle/>
          <a:p>
            <a:r>
              <a:rPr lang="el-GR" b="1" dirty="0" smtClean="0"/>
              <a:t>αυχενικό</a:t>
            </a:r>
            <a:endParaRPr lang="el-GR" b="1" dirty="0"/>
          </a:p>
        </p:txBody>
      </p:sp>
      <p:sp>
        <p:nvSpPr>
          <p:cNvPr id="14" name="TextBox 13"/>
          <p:cNvSpPr txBox="1"/>
          <p:nvPr/>
        </p:nvSpPr>
        <p:spPr>
          <a:xfrm rot="16200000">
            <a:off x="1336813" y="5558108"/>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pic>
        <p:nvPicPr>
          <p:cNvPr id="2050" name="Picture 2" descr="C:\Users\User\Documents\ΥΓΙΕΙΝΗ ΣΤΟΜΑΤΟΣ &amp; ΕΡΓΑΣΤΗΡΙΟΥ\σάρωση0002.jpg"/>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643174" y="1071546"/>
            <a:ext cx="3786214" cy="5572164"/>
          </a:xfrm>
          <a:prstGeom prst="rect">
            <a:avLst/>
          </a:prstGeom>
          <a:noFill/>
        </p:spPr>
      </p:pic>
      <p:cxnSp>
        <p:nvCxnSpPr>
          <p:cNvPr id="7" name="6 - Ευθεία γραμμή σύνδεσης"/>
          <p:cNvCxnSpPr/>
          <p:nvPr/>
        </p:nvCxnSpPr>
        <p:spPr>
          <a:xfrm rot="5400000">
            <a:off x="1500166" y="3714752"/>
            <a:ext cx="4500594" cy="71438"/>
          </a:xfrm>
          <a:prstGeom prst="line">
            <a:avLst/>
          </a:prstGeom>
        </p:spPr>
        <p:style>
          <a:lnRef idx="2">
            <a:schemeClr val="dk1"/>
          </a:lnRef>
          <a:fillRef idx="0">
            <a:schemeClr val="dk1"/>
          </a:fillRef>
          <a:effectRef idx="1">
            <a:schemeClr val="dk1"/>
          </a:effectRef>
          <a:fontRef idx="minor">
            <a:schemeClr val="tx1"/>
          </a:fontRef>
        </p:style>
      </p:cxnSp>
      <p:cxnSp>
        <p:nvCxnSpPr>
          <p:cNvPr id="9" name="8 - Ευθεία γραμμή σύνδεσης"/>
          <p:cNvCxnSpPr/>
          <p:nvPr/>
        </p:nvCxnSpPr>
        <p:spPr>
          <a:xfrm rot="16200000" flipH="1">
            <a:off x="2750331" y="3679033"/>
            <a:ext cx="4857784" cy="71438"/>
          </a:xfrm>
          <a:prstGeom prst="line">
            <a:avLst/>
          </a:prstGeom>
        </p:spPr>
        <p:style>
          <a:lnRef idx="2">
            <a:schemeClr val="dk1"/>
          </a:lnRef>
          <a:fillRef idx="0">
            <a:schemeClr val="dk1"/>
          </a:fillRef>
          <a:effectRef idx="1">
            <a:schemeClr val="dk1"/>
          </a:effectRef>
          <a:fontRef idx="minor">
            <a:schemeClr val="tx1"/>
          </a:fontRef>
        </p:style>
      </p:cxnSp>
      <p:sp>
        <p:nvSpPr>
          <p:cNvPr id="19" name="18 - TextBox"/>
          <p:cNvSpPr txBox="1"/>
          <p:nvPr/>
        </p:nvSpPr>
        <p:spPr>
          <a:xfrm>
            <a:off x="5500694" y="2000240"/>
            <a:ext cx="485518" cy="3286148"/>
          </a:xfrm>
          <a:prstGeom prst="rect">
            <a:avLst/>
          </a:prstGeom>
          <a:noFill/>
        </p:spPr>
        <p:txBody>
          <a:bodyPr vert="wordArtVert" wrap="square" rtlCol="0">
            <a:spAutoFit/>
          </a:bodyPr>
          <a:lstStyle/>
          <a:p>
            <a:r>
              <a:rPr lang="el-GR" b="1" dirty="0" smtClean="0"/>
              <a:t>παρειακό</a:t>
            </a:r>
            <a:endParaRPr lang="el-GR" b="1" dirty="0"/>
          </a:p>
        </p:txBody>
      </p:sp>
      <p:sp>
        <p:nvSpPr>
          <p:cNvPr id="20" name="19 - TextBox"/>
          <p:cNvSpPr txBox="1"/>
          <p:nvPr/>
        </p:nvSpPr>
        <p:spPr>
          <a:xfrm>
            <a:off x="4214810" y="1785926"/>
            <a:ext cx="485518" cy="3357586"/>
          </a:xfrm>
          <a:prstGeom prst="rect">
            <a:avLst/>
          </a:prstGeom>
          <a:noFill/>
        </p:spPr>
        <p:txBody>
          <a:bodyPr vert="wordArtVert" wrap="square" rtlCol="0">
            <a:spAutoFit/>
          </a:bodyPr>
          <a:lstStyle/>
          <a:p>
            <a:r>
              <a:rPr lang="el-GR" b="1" dirty="0" smtClean="0"/>
              <a:t>μέσο</a:t>
            </a:r>
            <a:endParaRPr lang="el-GR" b="1" dirty="0"/>
          </a:p>
        </p:txBody>
      </p:sp>
      <p:sp>
        <p:nvSpPr>
          <p:cNvPr id="21" name="20 - TextBox"/>
          <p:cNvSpPr txBox="1"/>
          <p:nvPr/>
        </p:nvSpPr>
        <p:spPr>
          <a:xfrm>
            <a:off x="3000364" y="2143116"/>
            <a:ext cx="485518" cy="3071834"/>
          </a:xfrm>
          <a:prstGeom prst="rect">
            <a:avLst/>
          </a:prstGeom>
          <a:noFill/>
        </p:spPr>
        <p:txBody>
          <a:bodyPr vert="wordArtVert" wrap="square" rtlCol="0">
            <a:spAutoFit/>
          </a:bodyPr>
          <a:lstStyle/>
          <a:p>
            <a:r>
              <a:rPr lang="el-GR" b="1" dirty="0" smtClean="0"/>
              <a:t>γλωσσικό</a:t>
            </a:r>
            <a:endParaRPr lang="el-GR" b="1" dirty="0"/>
          </a:p>
        </p:txBody>
      </p:sp>
      <p:sp>
        <p:nvSpPr>
          <p:cNvPr id="2" name="Τίτλος 1"/>
          <p:cNvSpPr>
            <a:spLocks noGrp="1"/>
          </p:cNvSpPr>
          <p:nvPr>
            <p:ph type="title"/>
          </p:nvPr>
        </p:nvSpPr>
        <p:spPr/>
        <p:txBody>
          <a:bodyPr>
            <a:normAutofit fontScale="90000"/>
          </a:bodyPr>
          <a:lstStyle/>
          <a:p>
            <a:r>
              <a:rPr lang="el-GR" dirty="0">
                <a:solidFill>
                  <a:srgbClr val="004A82"/>
                </a:solidFill>
              </a:rPr>
              <a:t>Οι όμορες επιφάνειες χωρίζονται και αυτές με τον ίδιο </a:t>
            </a:r>
            <a:r>
              <a:rPr lang="el-GR" dirty="0" smtClean="0">
                <a:solidFill>
                  <a:srgbClr val="004A82"/>
                </a:solidFill>
              </a:rPr>
              <a:t>τρόπο </a:t>
            </a:r>
            <a:r>
              <a:rPr lang="el-GR" sz="3600" b="0" dirty="0" smtClean="0">
                <a:solidFill>
                  <a:srgbClr val="004A82"/>
                </a:solidFill>
              </a:rPr>
              <a:t>(2/2)</a:t>
            </a:r>
            <a:endParaRPr lang="el-GR" sz="3600" b="0" dirty="0"/>
          </a:p>
        </p:txBody>
      </p:sp>
      <p:sp>
        <p:nvSpPr>
          <p:cNvPr id="11" name="TextBox 10"/>
          <p:cNvSpPr txBox="1"/>
          <p:nvPr/>
        </p:nvSpPr>
        <p:spPr>
          <a:xfrm rot="16200000">
            <a:off x="1408822" y="557979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Διαστάσεις δοντιού </a:t>
            </a:r>
            <a:r>
              <a:rPr lang="el-GR" sz="3200" b="0" dirty="0" smtClean="0"/>
              <a:t>(1/6)</a:t>
            </a:r>
            <a:endParaRPr lang="el-GR" sz="3200" b="0" dirty="0"/>
          </a:p>
        </p:txBody>
      </p:sp>
      <p:sp>
        <p:nvSpPr>
          <p:cNvPr id="3" name="Content Placeholder 2"/>
          <p:cNvSpPr>
            <a:spLocks noGrp="1"/>
          </p:cNvSpPr>
          <p:nvPr>
            <p:ph idx="1"/>
          </p:nvPr>
        </p:nvSpPr>
        <p:spPr>
          <a:xfrm>
            <a:off x="467544" y="1844824"/>
            <a:ext cx="8229600" cy="1368152"/>
          </a:xfrm>
        </p:spPr>
        <p:txBody>
          <a:bodyPr>
            <a:normAutofit/>
          </a:bodyPr>
          <a:lstStyle/>
          <a:p>
            <a:pPr marL="0" indent="0">
              <a:buNone/>
            </a:pPr>
            <a:r>
              <a:rPr lang="el-GR" dirty="0"/>
              <a:t>Οι διαστάσεις κάθε δοντιού ονομάζονται με βάση τα ανατομικά στοιχεία του δοντιού που ορίζουν τη συγκεκριμένη διάσταση.</a:t>
            </a:r>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dirty="0">
              <a:solidFill>
                <a:prstClr val="black"/>
              </a:solidFill>
            </a:endParaRPr>
          </a:p>
        </p:txBody>
      </p:sp>
    </p:spTree>
    <p:extLst>
      <p:ext uri="{BB962C8B-B14F-4D97-AF65-F5344CB8AC3E}">
        <p14:creationId xmlns:p14="http://schemas.microsoft.com/office/powerpoint/2010/main" val="1438674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Διαστάσεις δοντιού </a:t>
            </a:r>
            <a:r>
              <a:rPr lang="el-GR" sz="3200" b="0" dirty="0" smtClean="0"/>
              <a:t>(2/6</a:t>
            </a:r>
            <a:r>
              <a:rPr lang="el-GR" sz="3200" b="0" dirty="0"/>
              <a:t>)</a:t>
            </a:r>
            <a:endParaRPr lang="el-GR" dirty="0"/>
          </a:p>
        </p:txBody>
      </p:sp>
      <p:sp>
        <p:nvSpPr>
          <p:cNvPr id="3" name="Content Placeholder 2"/>
          <p:cNvSpPr>
            <a:spLocks noGrp="1"/>
          </p:cNvSpPr>
          <p:nvPr>
            <p:ph idx="1"/>
          </p:nvPr>
        </p:nvSpPr>
        <p:spPr>
          <a:xfrm>
            <a:off x="323528" y="1196752"/>
            <a:ext cx="8579296" cy="4824536"/>
          </a:xfrm>
        </p:spPr>
        <p:txBody>
          <a:bodyPr>
            <a:normAutofit/>
          </a:bodyPr>
          <a:lstStyle/>
          <a:p>
            <a:pPr marL="0" indent="0">
              <a:buNone/>
            </a:pPr>
            <a:r>
              <a:rPr lang="el-GR" dirty="0" smtClean="0"/>
              <a:t>Α</a:t>
            </a:r>
            <a:r>
              <a:rPr lang="el-GR" dirty="0"/>
              <a:t>. </a:t>
            </a:r>
            <a:r>
              <a:rPr lang="el-GR" b="1" dirty="0">
                <a:solidFill>
                  <a:srgbClr val="C00000"/>
                </a:solidFill>
              </a:rPr>
              <a:t>Για την χειλική - παρειακή και γλωσσική - υπερώια επιφάνεια</a:t>
            </a:r>
            <a:r>
              <a:rPr lang="el-GR" dirty="0"/>
              <a:t>:</a:t>
            </a:r>
          </a:p>
          <a:p>
            <a:r>
              <a:rPr lang="el-GR" b="1" dirty="0" smtClean="0"/>
              <a:t>Εγγύς-άπω </a:t>
            </a:r>
            <a:r>
              <a:rPr lang="el-GR" b="1" dirty="0"/>
              <a:t>διάμετρος μύλης (Ε-Α ΔΜ</a:t>
            </a:r>
            <a:r>
              <a:rPr lang="el-GR" dirty="0"/>
              <a:t>): τη μετράμε στο σημείο που ενώνεται το μέσο με το κοπτικό τριτημόριο (για τα πρόσθια δόντια) ή με το μασητικό τριτημόριο (για τα οπίσθια ).</a:t>
            </a:r>
          </a:p>
          <a:p>
            <a:r>
              <a:rPr lang="el-GR" b="1" dirty="0" smtClean="0"/>
              <a:t>Εγγύς-άπω </a:t>
            </a:r>
            <a:r>
              <a:rPr lang="el-GR" b="1" dirty="0"/>
              <a:t>διάμετρος αυχένα (Ε-Α ΔΑ): </a:t>
            </a:r>
            <a:r>
              <a:rPr lang="el-GR" dirty="0"/>
              <a:t>τη μετράμε στο σημείο που ενώνεται το αυχενικό τριτημόριο με την ρίζα. Τελειώνοντας το δόντι τη μετράμε στο σημείο που ενώνεται το αυχενικό τριτημόριο με το μέσο.</a:t>
            </a:r>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dirty="0">
              <a:solidFill>
                <a:prstClr val="black"/>
              </a:solidFill>
            </a:endParaRPr>
          </a:p>
        </p:txBody>
      </p:sp>
    </p:spTree>
    <p:extLst>
      <p:ext uri="{BB962C8B-B14F-4D97-AF65-F5344CB8AC3E}">
        <p14:creationId xmlns:p14="http://schemas.microsoft.com/office/powerpoint/2010/main" val="23690384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dirty="0">
              <a:solidFill>
                <a:prstClr val="black"/>
              </a:solidFill>
            </a:endParaRPr>
          </a:p>
        </p:txBody>
      </p:sp>
      <p:pic>
        <p:nvPicPr>
          <p:cNvPr id="5" name="Picture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728" y="980728"/>
            <a:ext cx="6095600" cy="5877272"/>
          </a:xfrm>
          <a:prstGeom prst="rect">
            <a:avLst/>
          </a:prstGeom>
          <a:solidFill>
            <a:srgbClr val="CC3300"/>
          </a:solidFill>
        </p:spPr>
      </p:pic>
      <p:cxnSp>
        <p:nvCxnSpPr>
          <p:cNvPr id="7" name="6 - Ευθεία γραμμή σύνδεσης"/>
          <p:cNvCxnSpPr/>
          <p:nvPr/>
        </p:nvCxnSpPr>
        <p:spPr>
          <a:xfrm>
            <a:off x="1982372" y="5157192"/>
            <a:ext cx="1731539" cy="0"/>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cxnSp>
        <p:nvCxnSpPr>
          <p:cNvPr id="8" name="7 - Ευθεία γραμμή σύνδεσης"/>
          <p:cNvCxnSpPr/>
          <p:nvPr/>
        </p:nvCxnSpPr>
        <p:spPr>
          <a:xfrm flipV="1">
            <a:off x="4860032" y="5178226"/>
            <a:ext cx="1944216" cy="12701"/>
          </a:xfrm>
          <a:prstGeom prst="line">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cxnSp>
        <p:nvCxnSpPr>
          <p:cNvPr id="11" name="10 - Ευθεία γραμμή σύνδεσης"/>
          <p:cNvCxnSpPr/>
          <p:nvPr/>
        </p:nvCxnSpPr>
        <p:spPr>
          <a:xfrm>
            <a:off x="2196686" y="4417439"/>
            <a:ext cx="1214446" cy="1588"/>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2" name="11 - Ευθεία γραμμή σύνδεσης"/>
          <p:cNvCxnSpPr/>
          <p:nvPr/>
        </p:nvCxnSpPr>
        <p:spPr>
          <a:xfrm>
            <a:off x="5187356" y="4423772"/>
            <a:ext cx="1357322" cy="1588"/>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6" name="15 - Ευθύγραμμο βέλος σύνδεσης"/>
          <p:cNvCxnSpPr/>
          <p:nvPr/>
        </p:nvCxnSpPr>
        <p:spPr>
          <a:xfrm flipH="1">
            <a:off x="2803909" y="2285992"/>
            <a:ext cx="1768091" cy="20133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16 - Ευθύγραμμο βέλος σύνδεσης"/>
          <p:cNvCxnSpPr/>
          <p:nvPr/>
        </p:nvCxnSpPr>
        <p:spPr>
          <a:xfrm>
            <a:off x="4572000" y="2283310"/>
            <a:ext cx="1260140" cy="19855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20 - TextBox"/>
          <p:cNvSpPr txBox="1"/>
          <p:nvPr/>
        </p:nvSpPr>
        <p:spPr>
          <a:xfrm>
            <a:off x="3714744" y="1785926"/>
            <a:ext cx="1571636" cy="461665"/>
          </a:xfrm>
          <a:prstGeom prst="rect">
            <a:avLst/>
          </a:prstGeom>
          <a:noFill/>
        </p:spPr>
        <p:txBody>
          <a:bodyPr wrap="square" rtlCol="0">
            <a:spAutoFit/>
          </a:bodyPr>
          <a:lstStyle/>
          <a:p>
            <a:pPr algn="ctr"/>
            <a:r>
              <a:rPr lang="el-GR" sz="2400" b="1" dirty="0" smtClean="0">
                <a:solidFill>
                  <a:srgbClr val="FF0000"/>
                </a:solidFill>
                <a:effectLst>
                  <a:outerShdw blurRad="38100" dist="38100" dir="2700000" algn="tl">
                    <a:srgbClr val="000000">
                      <a:alpha val="43137"/>
                    </a:srgbClr>
                  </a:outerShdw>
                </a:effectLst>
              </a:rPr>
              <a:t>Ε-Α-ΔΑ</a:t>
            </a:r>
            <a:endParaRPr lang="el-GR" sz="2400" b="1" dirty="0">
              <a:solidFill>
                <a:srgbClr val="FF0000"/>
              </a:solidFill>
              <a:effectLst>
                <a:outerShdw blurRad="38100" dist="38100" dir="2700000" algn="tl">
                  <a:srgbClr val="000000">
                    <a:alpha val="43137"/>
                  </a:srgbClr>
                </a:outerShdw>
              </a:effectLst>
            </a:endParaRPr>
          </a:p>
        </p:txBody>
      </p:sp>
      <p:cxnSp>
        <p:nvCxnSpPr>
          <p:cNvPr id="23" name="22 - Ευθύγραμμο βέλος σύνδεσης"/>
          <p:cNvCxnSpPr/>
          <p:nvPr/>
        </p:nvCxnSpPr>
        <p:spPr>
          <a:xfrm flipH="1">
            <a:off x="2848141" y="4214818"/>
            <a:ext cx="1580983" cy="79835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23 - Ευθύγραμμο βέλος σύνδεσης"/>
          <p:cNvCxnSpPr/>
          <p:nvPr/>
        </p:nvCxnSpPr>
        <p:spPr>
          <a:xfrm>
            <a:off x="4429124" y="4214818"/>
            <a:ext cx="1712404" cy="8919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 name="26 - TextBox"/>
          <p:cNvSpPr txBox="1"/>
          <p:nvPr/>
        </p:nvSpPr>
        <p:spPr>
          <a:xfrm>
            <a:off x="3713911" y="3717434"/>
            <a:ext cx="1285884" cy="461665"/>
          </a:xfrm>
          <a:prstGeom prst="rect">
            <a:avLst/>
          </a:prstGeom>
          <a:noFill/>
          <a:ln>
            <a:solidFill>
              <a:schemeClr val="accent6">
                <a:lumMod val="50000"/>
              </a:schemeClr>
            </a:solidFill>
          </a:ln>
        </p:spPr>
        <p:txBody>
          <a:bodyPr wrap="square" rtlCol="0">
            <a:spAutoFit/>
          </a:bodyPr>
          <a:lstStyle/>
          <a:p>
            <a:r>
              <a:rPr lang="el-GR" sz="2400" b="1" dirty="0" smtClean="0">
                <a:solidFill>
                  <a:schemeClr val="accent6">
                    <a:lumMod val="50000"/>
                  </a:schemeClr>
                </a:solidFill>
                <a:effectLst>
                  <a:outerShdw blurRad="38100" dist="38100" dir="2700000" algn="tl">
                    <a:srgbClr val="000000">
                      <a:alpha val="43137"/>
                    </a:srgbClr>
                  </a:outerShdw>
                </a:effectLst>
              </a:rPr>
              <a:t>Ε-Α-ΔΜ</a:t>
            </a:r>
            <a:endParaRPr lang="el-GR" sz="2400" b="1" dirty="0">
              <a:solidFill>
                <a:schemeClr val="accent6">
                  <a:lumMod val="50000"/>
                </a:schemeClr>
              </a:solidFill>
              <a:effectLst>
                <a:outerShdw blurRad="38100" dist="38100" dir="2700000" algn="tl">
                  <a:srgbClr val="000000">
                    <a:alpha val="43137"/>
                  </a:srgbClr>
                </a:outerShdw>
              </a:effectLst>
            </a:endParaRPr>
          </a:p>
        </p:txBody>
      </p:sp>
      <p:sp>
        <p:nvSpPr>
          <p:cNvPr id="22" name="Ορθογώνιο 21"/>
          <p:cNvSpPr/>
          <p:nvPr/>
        </p:nvSpPr>
        <p:spPr>
          <a:xfrm>
            <a:off x="1982372" y="139812"/>
            <a:ext cx="5397940" cy="646331"/>
          </a:xfrm>
          <a:prstGeom prst="rect">
            <a:avLst/>
          </a:prstGeom>
        </p:spPr>
        <p:txBody>
          <a:bodyPr wrap="square">
            <a:spAutoFit/>
          </a:bodyPr>
          <a:lstStyle/>
          <a:p>
            <a:r>
              <a:rPr lang="el-GR" sz="3600" b="1" dirty="0">
                <a:solidFill>
                  <a:srgbClr val="004A82"/>
                </a:solidFill>
                <a:latin typeface="Calibri"/>
                <a:ea typeface="+mj-ea"/>
                <a:cs typeface="+mj-cs"/>
              </a:rPr>
              <a:t>Διαστάσεις δοντιού </a:t>
            </a:r>
            <a:r>
              <a:rPr lang="el-GR" sz="3200" dirty="0" smtClean="0">
                <a:solidFill>
                  <a:srgbClr val="004A82"/>
                </a:solidFill>
                <a:latin typeface="Calibri"/>
                <a:ea typeface="+mj-ea"/>
                <a:cs typeface="+mj-cs"/>
              </a:rPr>
              <a:t>(3/6</a:t>
            </a:r>
            <a:r>
              <a:rPr lang="el-GR" sz="3200" dirty="0">
                <a:solidFill>
                  <a:srgbClr val="004A82"/>
                </a:solidFill>
                <a:latin typeface="Calibri"/>
                <a:ea typeface="+mj-ea"/>
                <a:cs typeface="+mj-cs"/>
              </a:rPr>
              <a:t>)</a:t>
            </a:r>
            <a:endParaRPr lang="el-GR" dirty="0"/>
          </a:p>
        </p:txBody>
      </p:sp>
      <p:sp>
        <p:nvSpPr>
          <p:cNvPr id="18" name="TextBox 17"/>
          <p:cNvSpPr txBox="1"/>
          <p:nvPr/>
        </p:nvSpPr>
        <p:spPr>
          <a:xfrm rot="16200000">
            <a:off x="6161350" y="3415045"/>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9436"/>
            <a:ext cx="8229600" cy="908720"/>
          </a:xfrm>
        </p:spPr>
        <p:txBody>
          <a:bodyPr/>
          <a:lstStyle/>
          <a:p>
            <a:r>
              <a:rPr lang="el-GR" dirty="0" smtClean="0"/>
              <a:t>Διαστάσεις δοντιού </a:t>
            </a:r>
            <a:r>
              <a:rPr lang="el-GR" sz="3200" b="0" dirty="0" smtClean="0"/>
              <a:t>(4/6</a:t>
            </a:r>
            <a:r>
              <a:rPr lang="el-GR" sz="3200" b="0" dirty="0"/>
              <a:t>)</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dirty="0">
              <a:solidFill>
                <a:prstClr val="black"/>
              </a:solidFill>
            </a:endParaRPr>
          </a:p>
        </p:txBody>
      </p:sp>
      <p:sp>
        <p:nvSpPr>
          <p:cNvPr id="3" name="Rectangle 2"/>
          <p:cNvSpPr/>
          <p:nvPr/>
        </p:nvSpPr>
        <p:spPr>
          <a:xfrm>
            <a:off x="683568" y="1052736"/>
            <a:ext cx="7344816" cy="5262979"/>
          </a:xfrm>
          <a:prstGeom prst="rect">
            <a:avLst/>
          </a:prstGeom>
        </p:spPr>
        <p:txBody>
          <a:bodyPr wrap="square">
            <a:spAutoFit/>
          </a:bodyPr>
          <a:lstStyle/>
          <a:p>
            <a:r>
              <a:rPr lang="el-GR" sz="2400" dirty="0">
                <a:solidFill>
                  <a:prstClr val="black"/>
                </a:solidFill>
                <a:latin typeface="+mn-lt"/>
              </a:rPr>
              <a:t>Β</a:t>
            </a:r>
            <a:r>
              <a:rPr lang="el-GR" sz="2400" b="1" dirty="0">
                <a:latin typeface="+mn-lt"/>
              </a:rPr>
              <a:t>.</a:t>
            </a:r>
            <a:r>
              <a:rPr lang="el-GR" sz="2400" b="1" dirty="0">
                <a:solidFill>
                  <a:srgbClr val="C00000"/>
                </a:solidFill>
                <a:latin typeface="+mn-lt"/>
              </a:rPr>
              <a:t> Για τις όμορες επιφάνειες (εγγύς και άπω</a:t>
            </a:r>
            <a:r>
              <a:rPr lang="el-GR" sz="2400" dirty="0" smtClean="0">
                <a:solidFill>
                  <a:prstClr val="black"/>
                </a:solidFill>
                <a:latin typeface="+mn-lt"/>
              </a:rPr>
              <a:t>):</a:t>
            </a:r>
            <a:endParaRPr lang="en-US" sz="2400" dirty="0" smtClean="0">
              <a:solidFill>
                <a:prstClr val="black"/>
              </a:solidFill>
              <a:latin typeface="+mn-lt"/>
            </a:endParaRPr>
          </a:p>
          <a:p>
            <a:endParaRPr lang="el-GR" sz="2400" dirty="0">
              <a:solidFill>
                <a:prstClr val="black"/>
              </a:solidFill>
              <a:latin typeface="+mn-lt"/>
            </a:endParaRPr>
          </a:p>
          <a:p>
            <a:r>
              <a:rPr lang="el-GR" sz="2400" b="1" dirty="0">
                <a:solidFill>
                  <a:prstClr val="black"/>
                </a:solidFill>
                <a:latin typeface="+mn-lt"/>
              </a:rPr>
              <a:t>Χειλεο-γλωσσική διάμετρος μύλης (Χ-Γ ΔΜ</a:t>
            </a:r>
            <a:r>
              <a:rPr lang="el-GR" sz="2400" dirty="0">
                <a:solidFill>
                  <a:prstClr val="black"/>
                </a:solidFill>
                <a:latin typeface="+mn-lt"/>
              </a:rPr>
              <a:t>): τη μετράμε στο σημείο που ενώνεται το αυχενικό με το μέσο τριτημόριο της μύλης.</a:t>
            </a:r>
          </a:p>
          <a:p>
            <a:r>
              <a:rPr lang="el-GR" sz="2400" b="1" dirty="0">
                <a:solidFill>
                  <a:prstClr val="black"/>
                </a:solidFill>
                <a:latin typeface="+mn-lt"/>
              </a:rPr>
              <a:t>Χειλεο-γλωσσική διάμετρος αυχένα (Χ-Γ ΔΑ</a:t>
            </a:r>
            <a:r>
              <a:rPr lang="el-GR" sz="2400" dirty="0">
                <a:solidFill>
                  <a:prstClr val="black"/>
                </a:solidFill>
                <a:latin typeface="+mn-lt"/>
              </a:rPr>
              <a:t>): τη μετράμε στο σημείο που ενώνεται το αυχενικό τριτημόριο με τη ρίζα.</a:t>
            </a:r>
          </a:p>
          <a:p>
            <a:r>
              <a:rPr lang="el-GR" sz="2400" b="1" dirty="0">
                <a:solidFill>
                  <a:prstClr val="black"/>
                </a:solidFill>
                <a:latin typeface="+mn-lt"/>
              </a:rPr>
              <a:t>Εγγύς καμπύλη αυχένα (ΕΚΑ</a:t>
            </a:r>
            <a:r>
              <a:rPr lang="el-GR" sz="2400" dirty="0">
                <a:solidFill>
                  <a:prstClr val="black"/>
                </a:solidFill>
                <a:latin typeface="+mn-lt"/>
              </a:rPr>
              <a:t>): μετριέται από το σημείο που ενώνεται η μύλη με τη ρίζα στην εγγύς επιφάνεια του δοντιού.</a:t>
            </a:r>
          </a:p>
          <a:p>
            <a:r>
              <a:rPr lang="el-GR" sz="2400" b="1" dirty="0">
                <a:solidFill>
                  <a:prstClr val="black"/>
                </a:solidFill>
                <a:latin typeface="+mn-lt"/>
              </a:rPr>
              <a:t>Απω καμπύλη αυχένα (ΑΚΑ</a:t>
            </a:r>
            <a:r>
              <a:rPr lang="el-GR" sz="2400" dirty="0">
                <a:solidFill>
                  <a:prstClr val="black"/>
                </a:solidFill>
                <a:latin typeface="+mn-lt"/>
              </a:rPr>
              <a:t>): μετριέται στο σημείο που ενώνεται η μύλη με τη ρίζα στην άπω επιφάνεια του δοντιού.</a:t>
            </a:r>
          </a:p>
        </p:txBody>
      </p:sp>
    </p:spTree>
    <p:extLst>
      <p:ext uri="{BB962C8B-B14F-4D97-AF65-F5344CB8AC3E}">
        <p14:creationId xmlns:p14="http://schemas.microsoft.com/office/powerpoint/2010/main" val="13305431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35</a:t>
            </a:fld>
            <a:endParaRPr lang="el-GR" dirty="0">
              <a:solidFill>
                <a:prstClr val="black"/>
              </a:solidFill>
            </a:endParaRPr>
          </a:p>
        </p:txBody>
      </p:sp>
      <p:pic>
        <p:nvPicPr>
          <p:cNvPr id="5" name="Picture 4"/>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500430" y="357166"/>
            <a:ext cx="2143140" cy="6143668"/>
          </a:xfrm>
          <a:prstGeom prst="rect">
            <a:avLst/>
          </a:prstGeom>
        </p:spPr>
      </p:pic>
      <p:cxnSp>
        <p:nvCxnSpPr>
          <p:cNvPr id="7" name="6 - Ευθεία γραμμή σύνδεσης"/>
          <p:cNvCxnSpPr/>
          <p:nvPr/>
        </p:nvCxnSpPr>
        <p:spPr>
          <a:xfrm>
            <a:off x="3571868" y="4572008"/>
            <a:ext cx="1857388" cy="1588"/>
          </a:xfrm>
          <a:prstGeom prst="line">
            <a:avLst/>
          </a:prstGeom>
        </p:spPr>
        <p:style>
          <a:lnRef idx="2">
            <a:schemeClr val="dk1"/>
          </a:lnRef>
          <a:fillRef idx="0">
            <a:schemeClr val="dk1"/>
          </a:fillRef>
          <a:effectRef idx="1">
            <a:schemeClr val="dk1"/>
          </a:effectRef>
          <a:fontRef idx="minor">
            <a:schemeClr val="tx1"/>
          </a:fontRef>
        </p:style>
      </p:cxnSp>
      <p:cxnSp>
        <p:nvCxnSpPr>
          <p:cNvPr id="9" name="8 - Ευθεία γραμμή σύνδεσης"/>
          <p:cNvCxnSpPr/>
          <p:nvPr/>
        </p:nvCxnSpPr>
        <p:spPr>
          <a:xfrm>
            <a:off x="3643306" y="3857628"/>
            <a:ext cx="1714512" cy="1588"/>
          </a:xfrm>
          <a:prstGeom prst="line">
            <a:avLst/>
          </a:prstGeom>
        </p:spPr>
        <p:style>
          <a:lnRef idx="2">
            <a:schemeClr val="dk1"/>
          </a:lnRef>
          <a:fillRef idx="0">
            <a:schemeClr val="dk1"/>
          </a:fillRef>
          <a:effectRef idx="1">
            <a:schemeClr val="dk1"/>
          </a:effectRef>
          <a:fontRef idx="minor">
            <a:schemeClr val="tx1"/>
          </a:fontRef>
        </p:style>
      </p:cxnSp>
      <p:cxnSp>
        <p:nvCxnSpPr>
          <p:cNvPr id="15" name="14 - Ευθύγραμμο βέλος σύνδεσης"/>
          <p:cNvCxnSpPr/>
          <p:nvPr/>
        </p:nvCxnSpPr>
        <p:spPr>
          <a:xfrm flipV="1">
            <a:off x="1785918" y="4643446"/>
            <a:ext cx="2714644" cy="9286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16 - Ευθύγραμμο βέλος σύνδεσης"/>
          <p:cNvCxnSpPr>
            <a:stCxn id="18" idx="2"/>
          </p:cNvCxnSpPr>
          <p:nvPr/>
        </p:nvCxnSpPr>
        <p:spPr>
          <a:xfrm rot="16200000" flipH="1">
            <a:off x="2766850" y="2052477"/>
            <a:ext cx="1109971" cy="235745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17 - TextBox"/>
          <p:cNvSpPr txBox="1"/>
          <p:nvPr/>
        </p:nvSpPr>
        <p:spPr>
          <a:xfrm>
            <a:off x="1428728" y="2214554"/>
            <a:ext cx="1428760" cy="461665"/>
          </a:xfrm>
          <a:prstGeom prst="rect">
            <a:avLst/>
          </a:prstGeom>
          <a:noFill/>
        </p:spPr>
        <p:txBody>
          <a:bodyPr wrap="square" rtlCol="0">
            <a:spAutoFit/>
          </a:bodyPr>
          <a:lstStyle/>
          <a:p>
            <a:r>
              <a:rPr lang="el-GR" sz="2400" b="1" dirty="0" smtClean="0">
                <a:effectLst>
                  <a:outerShdw blurRad="38100" dist="38100" dir="2700000" algn="tl">
                    <a:srgbClr val="000000">
                      <a:alpha val="43137"/>
                    </a:srgbClr>
                  </a:outerShdw>
                </a:effectLst>
              </a:rPr>
              <a:t>Χ-Γ-ΔΑ</a:t>
            </a:r>
            <a:endParaRPr lang="el-GR" sz="2400" b="1" dirty="0">
              <a:effectLst>
                <a:outerShdw blurRad="38100" dist="38100" dir="2700000" algn="tl">
                  <a:srgbClr val="000000">
                    <a:alpha val="43137"/>
                  </a:srgbClr>
                </a:outerShdw>
              </a:effectLst>
            </a:endParaRPr>
          </a:p>
        </p:txBody>
      </p:sp>
      <p:sp>
        <p:nvSpPr>
          <p:cNvPr id="19" name="18 - TextBox"/>
          <p:cNvSpPr txBox="1"/>
          <p:nvPr/>
        </p:nvSpPr>
        <p:spPr>
          <a:xfrm>
            <a:off x="1142976" y="5572140"/>
            <a:ext cx="1643074" cy="461665"/>
          </a:xfrm>
          <a:prstGeom prst="rect">
            <a:avLst/>
          </a:prstGeom>
          <a:noFill/>
        </p:spPr>
        <p:txBody>
          <a:bodyPr wrap="square" rtlCol="0">
            <a:spAutoFit/>
          </a:bodyPr>
          <a:lstStyle/>
          <a:p>
            <a:r>
              <a:rPr lang="el-GR" sz="2400" b="1" dirty="0" smtClean="0">
                <a:effectLst>
                  <a:outerShdw blurRad="38100" dist="38100" dir="2700000" algn="tl">
                    <a:srgbClr val="000000">
                      <a:alpha val="43137"/>
                    </a:srgbClr>
                  </a:outerShdw>
                </a:effectLst>
              </a:rPr>
              <a:t>Χ-Γ-ΔΜ</a:t>
            </a:r>
            <a:endParaRPr lang="el-GR" sz="2400" b="1" dirty="0">
              <a:effectLst>
                <a:outerShdw blurRad="38100" dist="38100" dir="2700000" algn="tl">
                  <a:srgbClr val="000000">
                    <a:alpha val="43137"/>
                  </a:srgbClr>
                </a:outerShdw>
              </a:effectLst>
            </a:endParaRPr>
          </a:p>
        </p:txBody>
      </p:sp>
      <p:cxnSp>
        <p:nvCxnSpPr>
          <p:cNvPr id="12" name="11 - Ευθεία γραμμή σύνδεσης"/>
          <p:cNvCxnSpPr/>
          <p:nvPr/>
        </p:nvCxnSpPr>
        <p:spPr>
          <a:xfrm>
            <a:off x="3929058" y="5286388"/>
            <a:ext cx="928694" cy="1588"/>
          </a:xfrm>
          <a:prstGeom prst="line">
            <a:avLst/>
          </a:prstGeom>
        </p:spPr>
        <p:style>
          <a:lnRef idx="2">
            <a:schemeClr val="dk1"/>
          </a:lnRef>
          <a:fillRef idx="0">
            <a:schemeClr val="dk1"/>
          </a:fillRef>
          <a:effectRef idx="1">
            <a:schemeClr val="dk1"/>
          </a:effectRef>
          <a:fontRef idx="minor">
            <a:schemeClr val="tx1"/>
          </a:fontRef>
        </p:style>
      </p:cxnSp>
      <p:sp>
        <p:nvSpPr>
          <p:cNvPr id="16" name="15 - TextBox"/>
          <p:cNvSpPr txBox="1"/>
          <p:nvPr/>
        </p:nvSpPr>
        <p:spPr>
          <a:xfrm>
            <a:off x="4857752" y="5643578"/>
            <a:ext cx="1928826" cy="369332"/>
          </a:xfrm>
          <a:prstGeom prst="rect">
            <a:avLst/>
          </a:prstGeom>
          <a:noFill/>
        </p:spPr>
        <p:txBody>
          <a:bodyPr wrap="square" rtlCol="0">
            <a:spAutoFit/>
          </a:bodyPr>
          <a:lstStyle/>
          <a:p>
            <a:r>
              <a:rPr lang="el-GR" b="1" dirty="0" smtClean="0"/>
              <a:t>κοπτικό</a:t>
            </a:r>
            <a:endParaRPr lang="el-GR" b="1" dirty="0"/>
          </a:p>
        </p:txBody>
      </p:sp>
      <p:sp>
        <p:nvSpPr>
          <p:cNvPr id="20" name="19 - TextBox"/>
          <p:cNvSpPr txBox="1"/>
          <p:nvPr/>
        </p:nvSpPr>
        <p:spPr>
          <a:xfrm>
            <a:off x="5286380" y="4929198"/>
            <a:ext cx="1285884" cy="369332"/>
          </a:xfrm>
          <a:prstGeom prst="rect">
            <a:avLst/>
          </a:prstGeom>
          <a:noFill/>
        </p:spPr>
        <p:txBody>
          <a:bodyPr wrap="square" rtlCol="0">
            <a:spAutoFit/>
          </a:bodyPr>
          <a:lstStyle/>
          <a:p>
            <a:r>
              <a:rPr lang="el-GR" b="1" dirty="0" smtClean="0"/>
              <a:t>μέσο</a:t>
            </a:r>
            <a:endParaRPr lang="el-GR" b="1" dirty="0"/>
          </a:p>
        </p:txBody>
      </p:sp>
      <p:sp>
        <p:nvSpPr>
          <p:cNvPr id="21" name="20 - TextBox"/>
          <p:cNvSpPr txBox="1"/>
          <p:nvPr/>
        </p:nvSpPr>
        <p:spPr>
          <a:xfrm>
            <a:off x="5572132" y="4000504"/>
            <a:ext cx="1214446" cy="369332"/>
          </a:xfrm>
          <a:prstGeom prst="rect">
            <a:avLst/>
          </a:prstGeom>
          <a:noFill/>
        </p:spPr>
        <p:txBody>
          <a:bodyPr wrap="square" rtlCol="0">
            <a:spAutoFit/>
          </a:bodyPr>
          <a:lstStyle/>
          <a:p>
            <a:r>
              <a:rPr lang="el-GR" b="1" dirty="0" smtClean="0"/>
              <a:t>αυχενικό</a:t>
            </a:r>
            <a:endParaRPr lang="el-GR" b="1" dirty="0"/>
          </a:p>
        </p:txBody>
      </p:sp>
      <p:sp>
        <p:nvSpPr>
          <p:cNvPr id="3" name="Ορθογώνιο 2"/>
          <p:cNvSpPr/>
          <p:nvPr/>
        </p:nvSpPr>
        <p:spPr>
          <a:xfrm>
            <a:off x="2254538" y="-43509"/>
            <a:ext cx="4900509" cy="646331"/>
          </a:xfrm>
          <a:prstGeom prst="rect">
            <a:avLst/>
          </a:prstGeom>
        </p:spPr>
        <p:txBody>
          <a:bodyPr wrap="none">
            <a:spAutoFit/>
          </a:bodyPr>
          <a:lstStyle/>
          <a:p>
            <a:r>
              <a:rPr lang="el-GR" sz="3600" b="1" dirty="0">
                <a:solidFill>
                  <a:schemeClr val="tx2"/>
                </a:solidFill>
                <a:latin typeface="+mj-lt"/>
              </a:rPr>
              <a:t>Διαστάσεις δοντιού </a:t>
            </a:r>
            <a:r>
              <a:rPr lang="el-GR" sz="3200" dirty="0" smtClean="0">
                <a:solidFill>
                  <a:srgbClr val="004A82"/>
                </a:solidFill>
                <a:latin typeface="Calibri"/>
                <a:ea typeface="+mj-ea"/>
                <a:cs typeface="+mj-cs"/>
              </a:rPr>
              <a:t>(5/6</a:t>
            </a:r>
            <a:r>
              <a:rPr lang="el-GR" sz="3200" dirty="0">
                <a:solidFill>
                  <a:srgbClr val="004A82"/>
                </a:solidFill>
                <a:latin typeface="Calibri"/>
                <a:ea typeface="+mj-ea"/>
                <a:cs typeface="+mj-cs"/>
              </a:rPr>
              <a:t>)</a:t>
            </a:r>
            <a:endParaRPr lang="el-GR" sz="3600" b="1" dirty="0">
              <a:solidFill>
                <a:schemeClr val="tx2"/>
              </a:solidFill>
              <a:latin typeface="+mj-lt"/>
            </a:endParaRPr>
          </a:p>
        </p:txBody>
      </p:sp>
      <p:sp>
        <p:nvSpPr>
          <p:cNvPr id="22" name="TextBox 21"/>
          <p:cNvSpPr txBox="1"/>
          <p:nvPr/>
        </p:nvSpPr>
        <p:spPr>
          <a:xfrm>
            <a:off x="3578428" y="6384524"/>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36</a:t>
            </a:fld>
            <a:endParaRPr lang="el-GR" dirty="0">
              <a:solidFill>
                <a:prstClr val="black"/>
              </a:solidFill>
            </a:endParaRPr>
          </a:p>
        </p:txBody>
      </p:sp>
      <p:pic>
        <p:nvPicPr>
          <p:cNvPr id="5" name="Picture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375278" y="629703"/>
            <a:ext cx="2500330" cy="6357982"/>
          </a:xfrm>
          <a:prstGeom prst="rect">
            <a:avLst/>
          </a:prstGeom>
        </p:spPr>
      </p:pic>
      <p:sp>
        <p:nvSpPr>
          <p:cNvPr id="8" name="7 - TextBox"/>
          <p:cNvSpPr txBox="1"/>
          <p:nvPr/>
        </p:nvSpPr>
        <p:spPr>
          <a:xfrm>
            <a:off x="1142976" y="2786058"/>
            <a:ext cx="1785950" cy="461665"/>
          </a:xfrm>
          <a:prstGeom prst="rect">
            <a:avLst/>
          </a:prstGeom>
          <a:noFill/>
        </p:spPr>
        <p:txBody>
          <a:bodyPr wrap="square" rtlCol="0">
            <a:spAutoFit/>
          </a:bodyPr>
          <a:lstStyle/>
          <a:p>
            <a:pPr algn="ctr"/>
            <a:r>
              <a:rPr lang="el-GR" sz="2400" b="1" dirty="0" smtClean="0">
                <a:effectLst>
                  <a:outerShdw blurRad="38100" dist="38100" dir="2700000" algn="tl">
                    <a:srgbClr val="000000">
                      <a:alpha val="43137"/>
                    </a:srgbClr>
                  </a:outerShdw>
                </a:effectLst>
              </a:rPr>
              <a:t>ΕΚΑ</a:t>
            </a:r>
            <a:endParaRPr lang="el-GR" sz="2400" b="1" dirty="0">
              <a:effectLst>
                <a:outerShdw blurRad="38100" dist="38100" dir="2700000" algn="tl">
                  <a:srgbClr val="000000">
                    <a:alpha val="43137"/>
                  </a:srgbClr>
                </a:outerShdw>
              </a:effectLst>
            </a:endParaRPr>
          </a:p>
        </p:txBody>
      </p:sp>
      <p:cxnSp>
        <p:nvCxnSpPr>
          <p:cNvPr id="10" name="9 - Ευθύγραμμο βέλος σύνδεσης"/>
          <p:cNvCxnSpPr>
            <a:stCxn id="8" idx="2"/>
          </p:cNvCxnSpPr>
          <p:nvPr/>
        </p:nvCxnSpPr>
        <p:spPr>
          <a:xfrm>
            <a:off x="2035951" y="3247723"/>
            <a:ext cx="2248017" cy="133340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 name="Ορθογώνιο 5"/>
          <p:cNvSpPr/>
          <p:nvPr/>
        </p:nvSpPr>
        <p:spPr>
          <a:xfrm>
            <a:off x="2254538" y="-43509"/>
            <a:ext cx="4900509" cy="646331"/>
          </a:xfrm>
          <a:prstGeom prst="rect">
            <a:avLst/>
          </a:prstGeom>
        </p:spPr>
        <p:txBody>
          <a:bodyPr wrap="none">
            <a:spAutoFit/>
          </a:bodyPr>
          <a:lstStyle/>
          <a:p>
            <a:r>
              <a:rPr lang="el-GR" sz="3600" b="1" dirty="0">
                <a:solidFill>
                  <a:schemeClr val="tx2"/>
                </a:solidFill>
                <a:latin typeface="+mj-lt"/>
              </a:rPr>
              <a:t>Διαστάσεις δοντιού </a:t>
            </a:r>
            <a:r>
              <a:rPr lang="el-GR" sz="3200" dirty="0" smtClean="0">
                <a:solidFill>
                  <a:srgbClr val="004A82"/>
                </a:solidFill>
                <a:latin typeface="Calibri"/>
                <a:ea typeface="+mj-ea"/>
                <a:cs typeface="+mj-cs"/>
              </a:rPr>
              <a:t>(6/6</a:t>
            </a:r>
            <a:r>
              <a:rPr lang="el-GR" sz="3200" dirty="0">
                <a:solidFill>
                  <a:srgbClr val="004A82"/>
                </a:solidFill>
                <a:latin typeface="Calibri"/>
                <a:ea typeface="+mj-ea"/>
                <a:cs typeface="+mj-cs"/>
              </a:rPr>
              <a:t>)</a:t>
            </a:r>
            <a:endParaRPr lang="el-GR" sz="3600" b="1" dirty="0">
              <a:solidFill>
                <a:schemeClr val="tx2"/>
              </a:solidFill>
              <a:latin typeface="+mj-lt"/>
            </a:endParaRPr>
          </a:p>
        </p:txBody>
      </p:sp>
      <p:sp>
        <p:nvSpPr>
          <p:cNvPr id="9" name="TextBox 8"/>
          <p:cNvSpPr txBox="1"/>
          <p:nvPr/>
        </p:nvSpPr>
        <p:spPr>
          <a:xfrm rot="16200000">
            <a:off x="5153238" y="357297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Ταξινόμηση των δοντιών</a:t>
            </a:r>
          </a:p>
        </p:txBody>
      </p:sp>
      <p:sp>
        <p:nvSpPr>
          <p:cNvPr id="3" name="Content Placeholder 2"/>
          <p:cNvSpPr>
            <a:spLocks noGrp="1"/>
          </p:cNvSpPr>
          <p:nvPr>
            <p:ph idx="1"/>
          </p:nvPr>
        </p:nvSpPr>
        <p:spPr>
          <a:xfrm>
            <a:off x="457200" y="1571612"/>
            <a:ext cx="8229600" cy="4665700"/>
          </a:xfrm>
        </p:spPr>
        <p:txBody>
          <a:bodyPr>
            <a:normAutofit/>
          </a:bodyPr>
          <a:lstStyle/>
          <a:p>
            <a:pPr marL="0" indent="0" algn="ctr">
              <a:buNone/>
            </a:pPr>
            <a:r>
              <a:rPr lang="el-GR" sz="2800" b="1" dirty="0"/>
              <a:t>Τα δόντια του ανθρώπου διακρίνονται σε δυο γενεές:</a:t>
            </a:r>
          </a:p>
          <a:p>
            <a:pPr marL="457200" indent="-457200" algn="ctr">
              <a:buAutoNum type="arabicParenR"/>
            </a:pPr>
            <a:r>
              <a:rPr lang="el-GR" sz="2800" b="1" dirty="0" smtClean="0"/>
              <a:t>Γενεά των νεογιλών δοντιών</a:t>
            </a:r>
          </a:p>
          <a:p>
            <a:pPr marL="457200" indent="-457200" algn="ctr">
              <a:buAutoNum type="arabicParenR"/>
            </a:pPr>
            <a:r>
              <a:rPr lang="el-GR" sz="2800" b="1" dirty="0" smtClean="0"/>
              <a:t>Γενεά των μόνιμων δοντιών</a:t>
            </a:r>
            <a:endParaRPr lang="el-GR" sz="2800" b="1"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37</a:t>
            </a:fld>
            <a:endParaRPr lang="el-GR" dirty="0">
              <a:solidFill>
                <a:prstClr val="black"/>
              </a:solidFill>
            </a:endParaRPr>
          </a:p>
        </p:txBody>
      </p:sp>
      <p:pic>
        <p:nvPicPr>
          <p:cNvPr id="5" name="Εικόνα 4"/>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backgroundRemoval t="2033" b="98984" l="1740" r="98465">
                        <a14:foregroundMark x1="52405" y1="70122" x2="59570" y2="80894"/>
                        <a14:foregroundMark x1="59570" y1="80894" x2="71648" y2="71748"/>
                        <a14:foregroundMark x1="71750" y1="71748" x2="82395" y2="74187"/>
                        <a14:foregroundMark x1="82395" y1="74187" x2="90890" y2="82520"/>
                        <a14:foregroundMark x1="90890" y1="82520" x2="96008" y2="79065"/>
                        <a14:foregroundMark x1="95906" y1="55691" x2="93756" y2="38415"/>
                        <a14:foregroundMark x1="95906" y1="57114" x2="96827" y2="65650"/>
                        <a14:foregroundMark x1="89048" y1="18293" x2="85056" y2="12195"/>
                        <a14:foregroundMark x1="61412" y1="13821" x2="59468" y2="16667"/>
                        <a14:foregroundMark x1="56602" y1="26220" x2="53838" y2="43902"/>
                        <a14:foregroundMark x1="59468" y1="71545" x2="87922" y2="45732"/>
                        <a14:foregroundMark x1="8086" y1="40244" x2="17707" y2="27642"/>
                        <a14:foregroundMark x1="32549" y1="36992" x2="38792" y2="65854"/>
                        <a14:foregroundMark x1="38895" y1="68293" x2="34698" y2="74390"/>
                        <a14:foregroundMark x1="32446" y1="73984" x2="12282" y2="74390"/>
                      </a14:backgroundRemoval>
                    </a14:imgEffect>
                  </a14:imgLayer>
                </a14:imgProps>
              </a:ext>
              <a:ext uri="{28A0092B-C50C-407E-A947-70E740481C1C}">
                <a14:useLocalDpi xmlns:a14="http://schemas.microsoft.com/office/drawing/2010/main" val="0"/>
              </a:ext>
            </a:extLst>
          </a:blip>
          <a:stretch>
            <a:fillRect/>
          </a:stretch>
        </p:blipFill>
        <p:spPr>
          <a:xfrm>
            <a:off x="1331640" y="3501008"/>
            <a:ext cx="5976664" cy="3168352"/>
          </a:xfrm>
          <a:prstGeom prst="rect">
            <a:avLst/>
          </a:prstGeom>
        </p:spPr>
      </p:pic>
      <p:sp>
        <p:nvSpPr>
          <p:cNvPr id="6" name="TextBox 5"/>
          <p:cNvSpPr txBox="1"/>
          <p:nvPr/>
        </p:nvSpPr>
        <p:spPr>
          <a:xfrm>
            <a:off x="1691680" y="6021288"/>
            <a:ext cx="2088232" cy="307777"/>
          </a:xfrm>
          <a:prstGeom prst="rect">
            <a:avLst/>
          </a:prstGeom>
          <a:noFill/>
        </p:spPr>
        <p:txBody>
          <a:bodyPr wrap="square" rtlCol="0">
            <a:spAutoFit/>
          </a:bodyPr>
          <a:lstStyle/>
          <a:p>
            <a:pPr algn="ctr"/>
            <a:r>
              <a:rPr lang="el-GR" sz="1400" dirty="0" smtClean="0"/>
              <a:t>Νεογιλά δόντια</a:t>
            </a:r>
            <a:endParaRPr lang="el-GR" sz="1400" dirty="0"/>
          </a:p>
        </p:txBody>
      </p:sp>
      <p:sp>
        <p:nvSpPr>
          <p:cNvPr id="7" name="TextBox 6"/>
          <p:cNvSpPr txBox="1"/>
          <p:nvPr/>
        </p:nvSpPr>
        <p:spPr>
          <a:xfrm>
            <a:off x="4788024" y="6173688"/>
            <a:ext cx="2088232" cy="307777"/>
          </a:xfrm>
          <a:prstGeom prst="rect">
            <a:avLst/>
          </a:prstGeom>
          <a:noFill/>
        </p:spPr>
        <p:txBody>
          <a:bodyPr wrap="square" rtlCol="0">
            <a:spAutoFit/>
          </a:bodyPr>
          <a:lstStyle/>
          <a:p>
            <a:pPr algn="ctr"/>
            <a:r>
              <a:rPr lang="el-GR" sz="1400" dirty="0" smtClean="0"/>
              <a:t>Μόνιμα δόντια</a:t>
            </a:r>
            <a:endParaRPr lang="el-GR" sz="1400" dirty="0"/>
          </a:p>
        </p:txBody>
      </p:sp>
      <p:sp>
        <p:nvSpPr>
          <p:cNvPr id="10" name="TextBox 9"/>
          <p:cNvSpPr txBox="1"/>
          <p:nvPr/>
        </p:nvSpPr>
        <p:spPr>
          <a:xfrm>
            <a:off x="1725381" y="6392361"/>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11" name="TextBox 10"/>
          <p:cNvSpPr txBox="1"/>
          <p:nvPr/>
        </p:nvSpPr>
        <p:spPr>
          <a:xfrm>
            <a:off x="7164288" y="522920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758826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14338"/>
            <a:ext cx="8229600" cy="908720"/>
          </a:xfrm>
        </p:spPr>
        <p:txBody>
          <a:bodyPr>
            <a:normAutofit fontScale="90000"/>
          </a:bodyPr>
          <a:lstStyle/>
          <a:p>
            <a:r>
              <a:rPr lang="en-US" dirty="0"/>
              <a:t/>
            </a:r>
            <a:br>
              <a:rPr lang="en-US" dirty="0"/>
            </a:br>
            <a:r>
              <a:rPr lang="el-GR" dirty="0" smtClean="0"/>
              <a:t>Γενεά των νεογιλών δοντιών</a:t>
            </a:r>
            <a:endParaRPr lang="el-GR" dirty="0"/>
          </a:p>
        </p:txBody>
      </p:sp>
      <p:sp>
        <p:nvSpPr>
          <p:cNvPr id="3" name="Content Placeholder 2"/>
          <p:cNvSpPr>
            <a:spLocks noGrp="1"/>
          </p:cNvSpPr>
          <p:nvPr>
            <p:ph idx="1"/>
          </p:nvPr>
        </p:nvSpPr>
        <p:spPr>
          <a:xfrm>
            <a:off x="457200" y="1196752"/>
            <a:ext cx="4402832" cy="5042568"/>
          </a:xfrm>
        </p:spPr>
        <p:txBody>
          <a:bodyPr>
            <a:noAutofit/>
          </a:bodyPr>
          <a:lstStyle/>
          <a:p>
            <a:pPr marL="0" indent="0">
              <a:buNone/>
            </a:pPr>
            <a:r>
              <a:rPr lang="el-GR" dirty="0" smtClean="0"/>
              <a:t>Τα </a:t>
            </a:r>
            <a:r>
              <a:rPr lang="el-GR" dirty="0"/>
              <a:t>νεογιλά δόντια αρχίζουν να ανατέλλουν τον 6° με 7ο  μετεμβρυικό μήνα και ολοκληρώνεται η ανατολή τους στο τέλος του 2ου έτους. </a:t>
            </a:r>
            <a:endParaRPr lang="en-US" dirty="0" smtClean="0"/>
          </a:p>
          <a:p>
            <a:pPr marL="0" indent="0">
              <a:buNone/>
            </a:pPr>
            <a:r>
              <a:rPr lang="el-GR" dirty="0" smtClean="0"/>
              <a:t>Έχουμε </a:t>
            </a:r>
            <a:r>
              <a:rPr lang="el-GR" dirty="0"/>
              <a:t>δέκα δόντια στον άνω νεογιλό φραγμό και δέκα στον κάτω, σύνολο </a:t>
            </a:r>
            <a:r>
              <a:rPr lang="el-GR" b="1" dirty="0"/>
              <a:t>20 νεογιλά δόντια</a:t>
            </a:r>
            <a:r>
              <a:rPr lang="el-GR" dirty="0"/>
              <a:t>. </a:t>
            </a:r>
            <a:endParaRPr lang="en-US" dirty="0" smtClean="0"/>
          </a:p>
          <a:p>
            <a:pPr marL="0" indent="0">
              <a:buNone/>
            </a:pPr>
            <a:r>
              <a:rPr lang="el-GR" dirty="0" smtClean="0"/>
              <a:t>Κάθε </a:t>
            </a:r>
            <a:r>
              <a:rPr lang="el-GR" dirty="0"/>
              <a:t>νεογιλός φραγμός έχει τέσσερις τομείς, δύο κυνόδοντες και τέσσερις γομφίους.</a:t>
            </a:r>
          </a:p>
          <a:p>
            <a:pPr marL="0" indent="0">
              <a:buNone/>
            </a:pP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dirty="0">
              <a:solidFill>
                <a:prstClr val="black"/>
              </a:solidFill>
            </a:endParaRPr>
          </a:p>
        </p:txBody>
      </p:sp>
      <p:pic>
        <p:nvPicPr>
          <p:cNvPr id="5" name="Picture 4"/>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292080" y="1666518"/>
            <a:ext cx="3292937" cy="435476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727" y="2996952"/>
            <a:ext cx="1140200" cy="823478"/>
          </a:xfrm>
          <a:prstGeom prst="rect">
            <a:avLst/>
          </a:prstGeom>
        </p:spPr>
      </p:pic>
      <p:sp>
        <p:nvSpPr>
          <p:cNvPr id="8" name="TextBox 7"/>
          <p:cNvSpPr txBox="1"/>
          <p:nvPr/>
        </p:nvSpPr>
        <p:spPr>
          <a:xfrm>
            <a:off x="6084168" y="6099059"/>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8890815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Βασική περιγραφή</a:t>
            </a:r>
            <a:endParaRPr lang="el-GR" dirty="0"/>
          </a:p>
        </p:txBody>
      </p:sp>
      <p:sp>
        <p:nvSpPr>
          <p:cNvPr id="3" name="Content Placeholder 2"/>
          <p:cNvSpPr>
            <a:spLocks noGrp="1"/>
          </p:cNvSpPr>
          <p:nvPr>
            <p:ph idx="1"/>
          </p:nvPr>
        </p:nvSpPr>
        <p:spPr/>
        <p:txBody>
          <a:bodyPr>
            <a:normAutofit/>
          </a:bodyPr>
          <a:lstStyle/>
          <a:p>
            <a:pPr marL="0" indent="0">
              <a:buNone/>
            </a:pPr>
            <a:r>
              <a:rPr lang="el-GR" b="1" dirty="0" smtClean="0"/>
              <a:t>Δόντια</a:t>
            </a:r>
            <a:r>
              <a:rPr lang="el-GR" dirty="0" smtClean="0"/>
              <a:t> </a:t>
            </a:r>
            <a:r>
              <a:rPr lang="el-GR" dirty="0"/>
              <a:t>είναι τα σκληρά όργανα του ανθρωπίνου σώματος που βρίσκονται μέσα στην στοματική κοιλότητα, χωρίζοντας αυτή σε κυρίως κοίλο του στόματος και σε προστόμιο. Τα δόντια βρίσκονται τοποθετημένα, </a:t>
            </a:r>
            <a:r>
              <a:rPr lang="el-GR" b="1" dirty="0"/>
              <a:t>«εγομφωμένα»</a:t>
            </a:r>
            <a:r>
              <a:rPr lang="el-GR" dirty="0"/>
              <a:t>, μέσα στις φατνιακές αποφύσεις των γνάθων και ένα μέρος τους εξέχει από αυτές, με αποτέλεσμα να εμφανίζονται γυμνά μέσα στην στοματική κοιλότητα. Τοποθετημένα το ένα δίπλα στο άλλο σχηματίζουν τους </a:t>
            </a:r>
            <a:r>
              <a:rPr lang="el-GR" b="1" dirty="0"/>
              <a:t>οδοντικούς φραγμούς </a:t>
            </a:r>
            <a:r>
              <a:rPr lang="el-GR" dirty="0"/>
              <a:t>της άνω και της κάτω γνάθου</a:t>
            </a:r>
            <a:r>
              <a:rPr lang="el-GR" dirty="0" smtClean="0"/>
              <a:t>.</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dirty="0">
              <a:solidFill>
                <a:prstClr val="black"/>
              </a:solidFill>
            </a:endParaRPr>
          </a:p>
        </p:txBody>
      </p:sp>
    </p:spTree>
    <p:extLst>
      <p:ext uri="{BB962C8B-B14F-4D97-AF65-F5344CB8AC3E}">
        <p14:creationId xmlns:p14="http://schemas.microsoft.com/office/powerpoint/2010/main" val="1135745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097" y="-72008"/>
            <a:ext cx="8229600" cy="908720"/>
          </a:xfrm>
        </p:spPr>
        <p:txBody>
          <a:bodyPr>
            <a:normAutofit/>
          </a:bodyPr>
          <a:lstStyle/>
          <a:p>
            <a:r>
              <a:rPr lang="el-GR" dirty="0" smtClean="0"/>
              <a:t>Γενεά </a:t>
            </a:r>
            <a:r>
              <a:rPr lang="el-GR" dirty="0"/>
              <a:t>των </a:t>
            </a:r>
            <a:r>
              <a:rPr lang="el-GR" dirty="0" smtClean="0"/>
              <a:t>μόνιμων δοντιών </a:t>
            </a:r>
            <a:r>
              <a:rPr lang="el-GR" sz="3200" b="0" dirty="0"/>
              <a:t>(</a:t>
            </a:r>
            <a:r>
              <a:rPr lang="el-GR" sz="3200" b="0" dirty="0" smtClean="0"/>
              <a:t>1/2)</a:t>
            </a:r>
            <a:endParaRPr lang="el-GR" b="0" dirty="0"/>
          </a:p>
        </p:txBody>
      </p:sp>
      <p:sp>
        <p:nvSpPr>
          <p:cNvPr id="3" name="Content Placeholder 2"/>
          <p:cNvSpPr>
            <a:spLocks noGrp="1"/>
          </p:cNvSpPr>
          <p:nvPr>
            <p:ph idx="1"/>
          </p:nvPr>
        </p:nvSpPr>
        <p:spPr>
          <a:xfrm>
            <a:off x="425097" y="836712"/>
            <a:ext cx="8467383" cy="2786082"/>
          </a:xfrm>
        </p:spPr>
        <p:txBody>
          <a:bodyPr>
            <a:normAutofit fontScale="47500" lnSpcReduction="20000"/>
          </a:bodyPr>
          <a:lstStyle/>
          <a:p>
            <a:pPr marL="0" indent="0">
              <a:buNone/>
            </a:pPr>
            <a:r>
              <a:rPr lang="el-GR" sz="5100" dirty="0" smtClean="0"/>
              <a:t>Τα </a:t>
            </a:r>
            <a:r>
              <a:rPr lang="el-GR" sz="5100" dirty="0"/>
              <a:t>μόνιμα δόντια αρχίζουν να ανατέλλουν κατά το 6° έτος και ολοκληρώνεται η ανατολή τους το 17ο έτος της ηλικίας ή και πέρα από αυτό με την ανατολή του γ' γομφίου. </a:t>
            </a:r>
            <a:endParaRPr lang="en-US" sz="5100" dirty="0" smtClean="0"/>
          </a:p>
          <a:p>
            <a:pPr marL="0" indent="0">
              <a:buNone/>
            </a:pPr>
            <a:r>
              <a:rPr lang="el-GR" sz="5100" dirty="0" smtClean="0"/>
              <a:t>Έχουμε </a:t>
            </a:r>
            <a:r>
              <a:rPr lang="el-GR" sz="5100" dirty="0"/>
              <a:t>16 δόντια στον άνω και 16 δόντια στον κάτω μόνιμο φραγμό, </a:t>
            </a:r>
            <a:r>
              <a:rPr lang="el-GR" sz="5100" b="1" dirty="0"/>
              <a:t>σύνολο μονίμων δοντιών 32</a:t>
            </a:r>
            <a:r>
              <a:rPr lang="el-GR" sz="5100" dirty="0"/>
              <a:t>. </a:t>
            </a:r>
            <a:endParaRPr lang="en-US" sz="5100" dirty="0" smtClean="0"/>
          </a:p>
          <a:p>
            <a:pPr marL="0" indent="0">
              <a:buNone/>
            </a:pPr>
            <a:r>
              <a:rPr lang="el-GR" sz="5100" dirty="0" smtClean="0"/>
              <a:t>Χωρίζονται </a:t>
            </a:r>
            <a:r>
              <a:rPr lang="el-GR" sz="5100" dirty="0"/>
              <a:t>σε 4 τομείς, 2 κυνόδοντες, 4 προγόμφιους και 6 γομφίους σε κάθε </a:t>
            </a:r>
            <a:r>
              <a:rPr lang="el-GR" sz="5100" dirty="0" smtClean="0"/>
              <a:t>φραγμό</a:t>
            </a:r>
            <a:r>
              <a:rPr lang="el-GR" sz="5100" dirty="0"/>
              <a:t>.</a:t>
            </a:r>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39</a:t>
            </a:fld>
            <a:endParaRPr lang="el-GR" dirty="0">
              <a:solidFill>
                <a:prstClr val="black"/>
              </a:solidFill>
            </a:endParaRPr>
          </a:p>
        </p:txBody>
      </p:sp>
      <p:pic>
        <p:nvPicPr>
          <p:cNvPr id="7" name="Picture 2" descr="msotw9_temp0"/>
          <p:cNvPicPr>
            <a:picLocks noChangeAspect="1" noChangeArrowheads="1"/>
          </p:cNvPicPr>
          <p:nvPr/>
        </p:nvPicPr>
        <p:blipFill rotWithShape="1">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p:blipFill>
        <p:spPr bwMode="auto">
          <a:xfrm>
            <a:off x="4139952" y="3068960"/>
            <a:ext cx="3350785" cy="378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987824" y="654443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791720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84" y="-64302"/>
            <a:ext cx="8229600" cy="908720"/>
          </a:xfrm>
        </p:spPr>
        <p:txBody>
          <a:bodyPr>
            <a:normAutofit/>
          </a:bodyPr>
          <a:lstStyle/>
          <a:p>
            <a:r>
              <a:rPr lang="el-GR" dirty="0" smtClean="0"/>
              <a:t>Γενεά </a:t>
            </a:r>
            <a:r>
              <a:rPr lang="el-GR" dirty="0"/>
              <a:t>των μόνιμων </a:t>
            </a:r>
            <a:r>
              <a:rPr lang="el-GR" dirty="0" smtClean="0"/>
              <a:t>δοντιών </a:t>
            </a:r>
            <a:r>
              <a:rPr lang="el-GR" sz="3200" b="0" dirty="0" smtClean="0"/>
              <a:t>(2/2)</a:t>
            </a:r>
            <a:endParaRPr lang="el-GR" dirty="0"/>
          </a:p>
        </p:txBody>
      </p:sp>
      <p:sp>
        <p:nvSpPr>
          <p:cNvPr id="3" name="Content Placeholder 2"/>
          <p:cNvSpPr>
            <a:spLocks noGrp="1"/>
          </p:cNvSpPr>
          <p:nvPr>
            <p:ph idx="1"/>
          </p:nvPr>
        </p:nvSpPr>
        <p:spPr>
          <a:xfrm>
            <a:off x="449274" y="980728"/>
            <a:ext cx="8694725" cy="2520280"/>
          </a:xfrm>
        </p:spPr>
        <p:txBody>
          <a:bodyPr>
            <a:noAutofit/>
          </a:bodyPr>
          <a:lstStyle/>
          <a:p>
            <a:pPr marL="0" indent="0">
              <a:buNone/>
            </a:pPr>
            <a:r>
              <a:rPr lang="el-GR" sz="2100" dirty="0"/>
              <a:t>Από τα μόνιμα δόντια, τα 20 πρόσθια</a:t>
            </a:r>
            <a:r>
              <a:rPr lang="el-GR" sz="2100" dirty="0" smtClean="0"/>
              <a:t>, </a:t>
            </a:r>
            <a:r>
              <a:rPr lang="el-GR" sz="2100" dirty="0"/>
              <a:t>τομείς, κυνόδοντες και </a:t>
            </a:r>
            <a:r>
              <a:rPr lang="el-GR" sz="2100" dirty="0" smtClean="0"/>
              <a:t>προγόμφιοι</a:t>
            </a:r>
            <a:r>
              <a:rPr lang="en-US" sz="2100" dirty="0" smtClean="0"/>
              <a:t>,</a:t>
            </a:r>
            <a:r>
              <a:rPr lang="el-GR" sz="2100" dirty="0" smtClean="0"/>
              <a:t> καταλαμβάνουν </a:t>
            </a:r>
            <a:r>
              <a:rPr lang="el-GR" sz="2100" dirty="0"/>
              <a:t>τη θέση των νεογιλών δοντιών, τα οποία είναι πρόδρομοι αυτών. </a:t>
            </a:r>
            <a:endParaRPr lang="el-GR" sz="2100" dirty="0" smtClean="0"/>
          </a:p>
          <a:p>
            <a:pPr marL="0" indent="0">
              <a:buNone/>
            </a:pPr>
            <a:r>
              <a:rPr lang="el-GR" sz="2100" dirty="0" smtClean="0"/>
              <a:t>Οι </a:t>
            </a:r>
            <a:r>
              <a:rPr lang="el-GR" sz="2100" dirty="0"/>
              <a:t>12 γομφίοι δεν έχουν νεογιλά δόντια ως προδρόμους</a:t>
            </a:r>
            <a:r>
              <a:rPr lang="el-GR" sz="2100" dirty="0" smtClean="0"/>
              <a:t>.</a:t>
            </a:r>
          </a:p>
          <a:p>
            <a:pPr marL="0" indent="0">
              <a:buNone/>
            </a:pPr>
            <a:r>
              <a:rPr lang="el-GR" sz="2100" dirty="0"/>
              <a:t>Κατά το χρονικό διάστημα από 6 ετών μέχρι 12 ετών, ο οδοντικός φραγμός είναι μεικτός, δηλ., αποτελείται από νεογιλά και μόνιμα δόντια</a:t>
            </a:r>
            <a:r>
              <a:rPr lang="el-GR" sz="2100" dirty="0" smtClean="0"/>
              <a:t>.</a:t>
            </a:r>
            <a:endParaRPr lang="el-GR" sz="21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dirty="0">
              <a:solidFill>
                <a:prstClr val="black"/>
              </a:solidFill>
            </a:endParaRPr>
          </a:p>
        </p:txBody>
      </p:sp>
      <p:pic>
        <p:nvPicPr>
          <p:cNvPr id="7" name="Εικόνα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53816" y="3661574"/>
            <a:ext cx="3962400" cy="2787187"/>
          </a:xfrm>
          <a:prstGeom prst="rect">
            <a:avLst/>
          </a:prstGeom>
        </p:spPr>
      </p:pic>
      <p:sp>
        <p:nvSpPr>
          <p:cNvPr id="8" name="TextBox 7"/>
          <p:cNvSpPr txBox="1"/>
          <p:nvPr/>
        </p:nvSpPr>
        <p:spPr>
          <a:xfrm>
            <a:off x="3609602" y="6536377"/>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7542716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Απεικόνιση νεογιλών</a:t>
            </a:r>
            <a:endParaRPr lang="el-GR" dirty="0"/>
          </a:p>
        </p:txBody>
      </p:sp>
      <p:pic>
        <p:nvPicPr>
          <p:cNvPr id="5" name="Content Placeholder 4"/>
          <p:cNvPicPr>
            <a:picLocks noGrp="1" noChangeAspect="1"/>
          </p:cNvPicPr>
          <p:nvPr>
            <p:ph idx="1"/>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a:xfrm>
            <a:off x="2000232" y="928670"/>
            <a:ext cx="4786346" cy="5929329"/>
          </a:xfr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41</a:t>
            </a:fld>
            <a:endParaRPr lang="el-GR" dirty="0">
              <a:solidFill>
                <a:prstClr val="black"/>
              </a:solidFill>
            </a:endParaRPr>
          </a:p>
        </p:txBody>
      </p:sp>
      <p:sp>
        <p:nvSpPr>
          <p:cNvPr id="7" name="TextBox 6"/>
          <p:cNvSpPr txBox="1"/>
          <p:nvPr/>
        </p:nvSpPr>
        <p:spPr>
          <a:xfrm>
            <a:off x="4860032" y="6525344"/>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7137446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Απεικόνιση μόνιμων</a:t>
            </a:r>
            <a:endParaRPr lang="el-GR" dirty="0"/>
          </a:p>
        </p:txBody>
      </p:sp>
      <p:pic>
        <p:nvPicPr>
          <p:cNvPr id="5" name="Content Placeholder 4"/>
          <p:cNvPicPr>
            <a:picLocks noGrp="1" noChangeAspect="1"/>
          </p:cNvPicPr>
          <p:nvPr>
            <p:ph idx="1"/>
          </p:nvPr>
        </p:nvPicPr>
        <p:blipFill rotWithShape="1">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rot="10800000">
            <a:off x="2771800" y="1196752"/>
            <a:ext cx="3240359" cy="5231606"/>
          </a:xfr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97896" y="5691336"/>
            <a:ext cx="328613"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691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a:xfrm rot="10800000">
            <a:off x="5179597" y="836711"/>
            <a:ext cx="3494192" cy="5904657"/>
          </a:xfrm>
          <a:prstGeom prst="rect">
            <a:avLst/>
          </a:prstGeom>
        </p:spPr>
      </p:pic>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dirty="0">
              <a:solidFill>
                <a:prstClr val="black"/>
              </a:solidFill>
            </a:endParaRPr>
          </a:p>
        </p:txBody>
      </p:sp>
      <p:pic>
        <p:nvPicPr>
          <p:cNvPr id="6" name="Content Placeholder 4"/>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a:xfrm>
            <a:off x="539552" y="836711"/>
            <a:ext cx="3208440" cy="5904657"/>
          </a:xfrm>
          <a:prstGeom prst="rect">
            <a:avLst/>
          </a:prstGeom>
        </p:spPr>
      </p:pic>
      <p:sp>
        <p:nvSpPr>
          <p:cNvPr id="8" name="Title 1"/>
          <p:cNvSpPr>
            <a:spLocks noGrp="1"/>
          </p:cNvSpPr>
          <p:nvPr>
            <p:ph type="title"/>
          </p:nvPr>
        </p:nvSpPr>
        <p:spPr>
          <a:xfrm>
            <a:off x="467544" y="116632"/>
            <a:ext cx="8229600" cy="908720"/>
          </a:xfrm>
        </p:spPr>
        <p:txBody>
          <a:bodyPr>
            <a:normAutofit fontScale="90000"/>
          </a:bodyPr>
          <a:lstStyle/>
          <a:p>
            <a:r>
              <a:rPr lang="el-GR" dirty="0" smtClean="0">
                <a:solidFill>
                  <a:schemeClr val="tx2"/>
                </a:solidFill>
              </a:rPr>
              <a:t>Απεικόνιση νεογιλών &amp; μόνιμων δοντιών</a:t>
            </a:r>
            <a:endParaRPr lang="el-GR" dirty="0">
              <a:solidFill>
                <a:schemeClr val="tx2"/>
              </a:solidFill>
            </a:endParaRPr>
          </a:p>
        </p:txBody>
      </p:sp>
      <p:sp>
        <p:nvSpPr>
          <p:cNvPr id="10" name="TextBox 9"/>
          <p:cNvSpPr txBox="1"/>
          <p:nvPr/>
        </p:nvSpPr>
        <p:spPr>
          <a:xfrm>
            <a:off x="3563888" y="644473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0202072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Αρίθμηση των δοντιών</a:t>
            </a:r>
            <a:endParaRPr lang="el-GR" dirty="0"/>
          </a:p>
        </p:txBody>
      </p:sp>
      <p:sp>
        <p:nvSpPr>
          <p:cNvPr id="3" name="Content Placeholder 2"/>
          <p:cNvSpPr>
            <a:spLocks noGrp="1"/>
          </p:cNvSpPr>
          <p:nvPr>
            <p:ph idx="1"/>
          </p:nvPr>
        </p:nvSpPr>
        <p:spPr>
          <a:xfrm>
            <a:off x="457200" y="1196752"/>
            <a:ext cx="8229600" cy="4732578"/>
          </a:xfrm>
        </p:spPr>
        <p:txBody>
          <a:bodyPr>
            <a:normAutofit/>
          </a:bodyPr>
          <a:lstStyle/>
          <a:p>
            <a:pPr marL="0" indent="0" algn="ctr">
              <a:buNone/>
            </a:pPr>
            <a:r>
              <a:rPr lang="el-GR" sz="2400" dirty="0"/>
              <a:t>Τα νεογιλά και τα μόνιμα δόντια διεθνώς αναφέρονται σύμφωνα με το διψηφικό σύστημα της Διεθνούς Οδοντιατρικής Ομοσπονδίας (F.D.I</a:t>
            </a:r>
            <a:r>
              <a:rPr lang="el-GR" sz="2400" dirty="0" smtClean="0"/>
              <a:t>.)</a:t>
            </a:r>
            <a:endParaRPr lang="en-US" sz="2400" dirty="0" smtClean="0"/>
          </a:p>
          <a:p>
            <a:pPr marL="0" indent="0" algn="ctr">
              <a:buNone/>
            </a:pPr>
            <a:endParaRPr lang="el-GR" sz="2400" dirty="0"/>
          </a:p>
          <a:p>
            <a:pPr marL="0" indent="0" algn="ctr">
              <a:buNone/>
            </a:pPr>
            <a:r>
              <a:rPr lang="el-GR" sz="2400" b="1" dirty="0"/>
              <a:t>Σύμφωνα με το σύστημα αυτό κάθε δόντι προσδιορίζεται από έναν διψήφιο αριθμό. Το πρώτο ψηφίο προσδιορίζει το τεταρτημόριο της γνάθου όπου αναφερόμαστε και το δεύτερο ψηφίο προσδιορίζει το δόντι</a:t>
            </a:r>
            <a:r>
              <a:rPr lang="el-GR" sz="2400" b="1" dirty="0" smtClean="0"/>
              <a:t>.</a:t>
            </a:r>
            <a:endParaRPr lang="el-GR" sz="2400" b="1"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dirty="0">
              <a:solidFill>
                <a:prstClr val="black"/>
              </a:solidFill>
            </a:endParaRPr>
          </a:p>
        </p:txBody>
      </p:sp>
    </p:spTree>
    <p:extLst>
      <p:ext uri="{BB962C8B-B14F-4D97-AF65-F5344CB8AC3E}">
        <p14:creationId xmlns:p14="http://schemas.microsoft.com/office/powerpoint/2010/main" val="36887441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Μέση γραμμή προσώπου (απεικόνιση)</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45</a:t>
            </a:fld>
            <a:endParaRPr lang="el-GR" dirty="0">
              <a:solidFill>
                <a:prstClr val="black"/>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2237" y="1196975"/>
            <a:ext cx="4879526" cy="5040313"/>
          </a:xfrm>
        </p:spPr>
      </p:pic>
      <p:cxnSp>
        <p:nvCxnSpPr>
          <p:cNvPr id="7" name="6 - Ευθεία γραμμή σύνδεσης"/>
          <p:cNvCxnSpPr/>
          <p:nvPr/>
        </p:nvCxnSpPr>
        <p:spPr>
          <a:xfrm>
            <a:off x="2571736" y="4429132"/>
            <a:ext cx="3786214"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07904" y="609329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2422645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Αρίθμηση των μόνιμων δοντιών</a:t>
            </a:r>
            <a:endParaRPr lang="el-GR" dirty="0"/>
          </a:p>
        </p:txBody>
      </p:sp>
      <p:sp>
        <p:nvSpPr>
          <p:cNvPr id="3" name="Content Placeholder 2"/>
          <p:cNvSpPr>
            <a:spLocks noGrp="1"/>
          </p:cNvSpPr>
          <p:nvPr>
            <p:ph idx="1"/>
          </p:nvPr>
        </p:nvSpPr>
        <p:spPr>
          <a:xfrm>
            <a:off x="457200" y="1556792"/>
            <a:ext cx="8229600" cy="3240360"/>
          </a:xfrm>
        </p:spPr>
        <p:txBody>
          <a:bodyPr>
            <a:normAutofit/>
          </a:bodyPr>
          <a:lstStyle/>
          <a:p>
            <a:pPr marL="0" indent="0" algn="ctr">
              <a:buNone/>
            </a:pPr>
            <a:r>
              <a:rPr lang="el-GR" dirty="0" smtClean="0"/>
              <a:t>Για </a:t>
            </a:r>
            <a:r>
              <a:rPr lang="el-GR" dirty="0"/>
              <a:t>τον μόνιμο φραγμό, η αρίθμηση σε τεταρτημόρια είναι:</a:t>
            </a:r>
          </a:p>
          <a:p>
            <a:pPr marL="0" indent="0" algn="ctr">
              <a:buNone/>
            </a:pPr>
            <a:r>
              <a:rPr lang="el-GR" dirty="0"/>
              <a:t>το </a:t>
            </a:r>
            <a:r>
              <a:rPr lang="el-GR" b="1" dirty="0"/>
              <a:t>δεξιά άνω </a:t>
            </a:r>
            <a:r>
              <a:rPr lang="el-GR" dirty="0" smtClean="0"/>
              <a:t>τεταρτημόριο:  </a:t>
            </a:r>
            <a:r>
              <a:rPr lang="el-GR" b="1" dirty="0" smtClean="0">
                <a:solidFill>
                  <a:srgbClr val="FF0000"/>
                </a:solidFill>
              </a:rPr>
              <a:t>1</a:t>
            </a:r>
            <a:endParaRPr lang="el-GR" b="1" dirty="0">
              <a:solidFill>
                <a:srgbClr val="FF0000"/>
              </a:solidFill>
            </a:endParaRPr>
          </a:p>
          <a:p>
            <a:pPr marL="0" indent="0" algn="ctr">
              <a:buNone/>
            </a:pPr>
            <a:r>
              <a:rPr lang="el-GR" dirty="0"/>
              <a:t>το </a:t>
            </a:r>
            <a:r>
              <a:rPr lang="el-GR" b="1" dirty="0"/>
              <a:t>αριστερά άνω </a:t>
            </a:r>
            <a:r>
              <a:rPr lang="el-GR" dirty="0" smtClean="0"/>
              <a:t>τεταρτημόριο:  </a:t>
            </a:r>
            <a:r>
              <a:rPr lang="el-GR" b="1" dirty="0" smtClean="0">
                <a:solidFill>
                  <a:srgbClr val="FF0000"/>
                </a:solidFill>
              </a:rPr>
              <a:t>2</a:t>
            </a:r>
            <a:endParaRPr lang="el-GR" b="1" dirty="0">
              <a:solidFill>
                <a:srgbClr val="FF0000"/>
              </a:solidFill>
            </a:endParaRPr>
          </a:p>
          <a:p>
            <a:pPr marL="0" indent="0" algn="ctr">
              <a:buNone/>
            </a:pPr>
            <a:r>
              <a:rPr lang="el-GR" dirty="0"/>
              <a:t>το </a:t>
            </a:r>
            <a:r>
              <a:rPr lang="el-GR" b="1" dirty="0"/>
              <a:t>αριστερά κάτω </a:t>
            </a:r>
            <a:r>
              <a:rPr lang="el-GR" dirty="0" smtClean="0"/>
              <a:t>τεταρτημόριο:  </a:t>
            </a:r>
            <a:r>
              <a:rPr lang="el-GR" b="1" dirty="0" smtClean="0">
                <a:solidFill>
                  <a:srgbClr val="FF0000"/>
                </a:solidFill>
              </a:rPr>
              <a:t>3</a:t>
            </a:r>
            <a:endParaRPr lang="el-GR" b="1" dirty="0">
              <a:solidFill>
                <a:srgbClr val="FF0000"/>
              </a:solidFill>
            </a:endParaRPr>
          </a:p>
          <a:p>
            <a:pPr marL="0" indent="0" algn="ctr">
              <a:buNone/>
            </a:pPr>
            <a:r>
              <a:rPr lang="el-GR" dirty="0"/>
              <a:t>το δεξιά κάτω </a:t>
            </a:r>
            <a:r>
              <a:rPr lang="el-GR" dirty="0" smtClean="0"/>
              <a:t>τεταρτημόριο:  </a:t>
            </a:r>
            <a:r>
              <a:rPr lang="el-GR" b="1" dirty="0" smtClean="0">
                <a:solidFill>
                  <a:srgbClr val="FF0000"/>
                </a:solidFill>
              </a:rPr>
              <a:t>4</a:t>
            </a:r>
            <a:endParaRPr lang="el-GR" b="1" dirty="0">
              <a:solidFill>
                <a:srgbClr val="FF0000"/>
              </a:solidFill>
            </a:endParaRPr>
          </a:p>
          <a:p>
            <a:pPr marL="0" indent="0">
              <a:buNone/>
            </a:pPr>
            <a:endParaRPr lang="el-GR" dirty="0"/>
          </a:p>
          <a:p>
            <a:pPr marL="0" indent="0">
              <a:buNone/>
            </a:pP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46</a:t>
            </a:fld>
            <a:endParaRPr lang="el-GR" dirty="0">
              <a:solidFill>
                <a:prstClr val="black"/>
              </a:solidFill>
            </a:endParaRPr>
          </a:p>
        </p:txBody>
      </p:sp>
    </p:spTree>
    <p:extLst>
      <p:ext uri="{BB962C8B-B14F-4D97-AF65-F5344CB8AC3E}">
        <p14:creationId xmlns:p14="http://schemas.microsoft.com/office/powerpoint/2010/main" val="25210893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ttp://www.athensmagazine.gr/photos/articles/thumbs_large/9c2428541216b02189013846d32c5ca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71600" y="1052736"/>
            <a:ext cx="7128792"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l-GR" dirty="0" smtClean="0"/>
              <a:t>Τεταρτημόρια (απεικόνιση)</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47</a:t>
            </a:fld>
            <a:endParaRPr lang="el-GR" dirty="0">
              <a:solidFill>
                <a:prstClr val="black"/>
              </a:solidFill>
            </a:endParaRPr>
          </a:p>
        </p:txBody>
      </p:sp>
      <p:cxnSp>
        <p:nvCxnSpPr>
          <p:cNvPr id="8" name="Ευθεία γραμμή σύνδεσης 7"/>
          <p:cNvCxnSpPr/>
          <p:nvPr/>
        </p:nvCxnSpPr>
        <p:spPr>
          <a:xfrm>
            <a:off x="4572000" y="1628800"/>
            <a:ext cx="0" cy="388843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p:cNvCxnSpPr/>
          <p:nvPr/>
        </p:nvCxnSpPr>
        <p:spPr>
          <a:xfrm>
            <a:off x="1979712" y="3717032"/>
            <a:ext cx="583264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55776" y="2457961"/>
            <a:ext cx="1440160" cy="1015663"/>
          </a:xfrm>
          <a:prstGeom prst="rect">
            <a:avLst/>
          </a:prstGeom>
          <a:noFill/>
        </p:spPr>
        <p:txBody>
          <a:bodyPr wrap="square" rtlCol="0">
            <a:spAutoFit/>
          </a:bodyPr>
          <a:lstStyle/>
          <a:p>
            <a:pPr algn="ctr"/>
            <a:r>
              <a:rPr lang="el-GR" sz="6000" b="1" dirty="0" smtClean="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el-GR" sz="6000" b="1" dirty="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4680012" y="2457961"/>
            <a:ext cx="1440160" cy="1015663"/>
          </a:xfrm>
          <a:prstGeom prst="rect">
            <a:avLst/>
          </a:prstGeom>
          <a:noFill/>
        </p:spPr>
        <p:txBody>
          <a:bodyPr wrap="square" rtlCol="0">
            <a:spAutoFit/>
          </a:bodyPr>
          <a:lstStyle/>
          <a:p>
            <a:pPr algn="ctr"/>
            <a:r>
              <a:rPr lang="el-GR" sz="6000" b="1" dirty="0" smtClean="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l-GR" sz="6000" b="1" dirty="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4680012" y="3863186"/>
            <a:ext cx="1440160" cy="1015663"/>
          </a:xfrm>
          <a:prstGeom prst="rect">
            <a:avLst/>
          </a:prstGeom>
          <a:noFill/>
        </p:spPr>
        <p:txBody>
          <a:bodyPr wrap="square" rtlCol="0">
            <a:spAutoFit/>
          </a:bodyPr>
          <a:lstStyle/>
          <a:p>
            <a:pPr algn="ctr"/>
            <a:r>
              <a:rPr lang="el-GR" sz="6000" b="1" dirty="0" smtClean="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el-GR" sz="6000" b="1" dirty="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p:cNvSpPr txBox="1"/>
          <p:nvPr/>
        </p:nvSpPr>
        <p:spPr>
          <a:xfrm>
            <a:off x="2591780" y="3834634"/>
            <a:ext cx="1440160" cy="1015663"/>
          </a:xfrm>
          <a:prstGeom prst="rect">
            <a:avLst/>
          </a:prstGeom>
          <a:noFill/>
        </p:spPr>
        <p:txBody>
          <a:bodyPr wrap="square" rtlCol="0">
            <a:spAutoFit/>
          </a:bodyPr>
          <a:lstStyle/>
          <a:p>
            <a:pPr algn="ctr"/>
            <a:r>
              <a:rPr lang="el-GR" sz="6000" b="1" dirty="0" smtClean="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el-GR" sz="6000" b="1" dirty="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p:cNvSpPr txBox="1"/>
          <p:nvPr/>
        </p:nvSpPr>
        <p:spPr>
          <a:xfrm>
            <a:off x="3646586" y="5816297"/>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7589316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196752"/>
            <a:ext cx="3322712" cy="5400600"/>
          </a:xfrm>
        </p:spPr>
        <p:txBody>
          <a:bodyPr>
            <a:normAutofit/>
          </a:bodyPr>
          <a:lstStyle/>
          <a:p>
            <a:pPr marL="0" indent="0">
              <a:buNone/>
            </a:pPr>
            <a:r>
              <a:rPr lang="el-GR" dirty="0">
                <a:latin typeface="Calibri" panose="020F0502020204030204" pitchFamily="34" charset="0"/>
              </a:rPr>
              <a:t>Αφού γράψουμε τον αριθμό του τεταρτημορίου, στη συνέχεια γράφουμε τον αριθμό του δοντιού που θέλουμε αρχίζοντας με το </a:t>
            </a:r>
            <a:r>
              <a:rPr lang="el-GR" b="1" dirty="0">
                <a:latin typeface="Calibri" panose="020F0502020204030204" pitchFamily="34" charset="0"/>
              </a:rPr>
              <a:t>1 από τη μέση γραμμή που αντιστοιχεί στον κεντρικό τομέα, μέχρι τον αριθμό 8 που αντιστοιχεί στον </a:t>
            </a:r>
            <a:r>
              <a:rPr lang="el-GR" b="1" dirty="0" smtClean="0">
                <a:latin typeface="Calibri" panose="020F0502020204030204" pitchFamily="34" charset="0"/>
              </a:rPr>
              <a:t>τρίτο γομφίο</a:t>
            </a:r>
            <a:r>
              <a:rPr lang="en-US" b="1" dirty="0" smtClean="0">
                <a:latin typeface="Calibri" panose="020F0502020204030204" pitchFamily="34" charset="0"/>
              </a:rPr>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48</a:t>
            </a:fld>
            <a:endParaRPr lang="el-GR" dirty="0">
              <a:solidFill>
                <a:prstClr val="black"/>
              </a:solidFill>
            </a:endParaRPr>
          </a:p>
        </p:txBody>
      </p:sp>
      <p:pic>
        <p:nvPicPr>
          <p:cNvPr id="7" name="Εικόνα 6"/>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11960" y="1340768"/>
            <a:ext cx="4824536" cy="4104456"/>
          </a:xfrm>
          <a:prstGeom prst="rect">
            <a:avLst/>
          </a:prstGeom>
        </p:spPr>
      </p:pic>
      <p:sp>
        <p:nvSpPr>
          <p:cNvPr id="8" name="Ορθογώνιο 7"/>
          <p:cNvSpPr/>
          <p:nvPr/>
        </p:nvSpPr>
        <p:spPr>
          <a:xfrm>
            <a:off x="755576" y="158342"/>
            <a:ext cx="7128792" cy="646331"/>
          </a:xfrm>
          <a:prstGeom prst="rect">
            <a:avLst/>
          </a:prstGeom>
        </p:spPr>
        <p:txBody>
          <a:bodyPr wrap="square">
            <a:spAutoFit/>
          </a:bodyPr>
          <a:lstStyle/>
          <a:p>
            <a:pPr algn="ctr"/>
            <a:r>
              <a:rPr lang="el-GR" sz="3600" b="1" dirty="0">
                <a:solidFill>
                  <a:srgbClr val="004A82"/>
                </a:solidFill>
                <a:latin typeface="Calibri"/>
                <a:ea typeface="+mj-ea"/>
                <a:cs typeface="+mj-cs"/>
              </a:rPr>
              <a:t>Αρίθμηση των μόνιμων δοντιών</a:t>
            </a:r>
            <a:endParaRPr lang="el-GR" dirty="0"/>
          </a:p>
        </p:txBody>
      </p:sp>
      <p:sp>
        <p:nvSpPr>
          <p:cNvPr id="9" name="TextBox 8"/>
          <p:cNvSpPr txBox="1"/>
          <p:nvPr/>
        </p:nvSpPr>
        <p:spPr>
          <a:xfrm>
            <a:off x="5611504" y="558924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033266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Οδοντικοί φραγμοί άνω και κάτω γνάθου</a:t>
            </a: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0264" y="1416844"/>
            <a:ext cx="7123471" cy="4600575"/>
          </a:xfrm>
        </p:spPr>
      </p:pic>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dirty="0">
              <a:solidFill>
                <a:prstClr val="black"/>
              </a:solidFill>
            </a:endParaRPr>
          </a:p>
        </p:txBody>
      </p:sp>
      <p:sp>
        <p:nvSpPr>
          <p:cNvPr id="6" name="TextBox 5"/>
          <p:cNvSpPr txBox="1"/>
          <p:nvPr/>
        </p:nvSpPr>
        <p:spPr>
          <a:xfrm>
            <a:off x="3707904" y="609329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597724"/>
          </a:xfrm>
        </p:spPr>
        <p:txBody>
          <a:bodyPr>
            <a:normAutofit fontScale="90000"/>
          </a:bodyPr>
          <a:lstStyle/>
          <a:p>
            <a:r>
              <a:rPr lang="el-GR" dirty="0" smtClean="0"/>
              <a:t>Αρίθμηση μονίμων δοντιών (απεικόνιση)</a:t>
            </a:r>
            <a:endParaRPr lang="el-GR" dirty="0"/>
          </a:p>
        </p:txBody>
      </p:sp>
      <p:pic>
        <p:nvPicPr>
          <p:cNvPr id="5" name="Content Placeholder 4"/>
          <p:cNvPicPr>
            <a:picLocks noGrp="1" noChangeAspect="1"/>
          </p:cNvPicPr>
          <p:nvPr>
            <p:ph idx="1"/>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p:blipFill>
        <p:spPr>
          <a:xfrm>
            <a:off x="1928794" y="692696"/>
            <a:ext cx="4875454" cy="6022452"/>
          </a:xfr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dirty="0">
              <a:solidFill>
                <a:prstClr val="black"/>
              </a:solidFill>
            </a:endParaRPr>
          </a:p>
        </p:txBody>
      </p:sp>
      <p:sp>
        <p:nvSpPr>
          <p:cNvPr id="6" name="TextBox 5"/>
          <p:cNvSpPr txBox="1"/>
          <p:nvPr/>
        </p:nvSpPr>
        <p:spPr>
          <a:xfrm rot="16200000">
            <a:off x="6161350" y="5656074"/>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6251171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Αρίθμηση νεογιλών δοντιών </a:t>
            </a:r>
            <a:r>
              <a:rPr lang="el-GR" sz="3200" b="0" dirty="0"/>
              <a:t>(</a:t>
            </a:r>
            <a:r>
              <a:rPr lang="el-GR" sz="3200" b="0" dirty="0" smtClean="0"/>
              <a:t>1/3)</a:t>
            </a:r>
            <a:endParaRPr lang="el-GR" dirty="0"/>
          </a:p>
        </p:txBody>
      </p:sp>
      <p:sp>
        <p:nvSpPr>
          <p:cNvPr id="3" name="Content Placeholder 2"/>
          <p:cNvSpPr>
            <a:spLocks noGrp="1"/>
          </p:cNvSpPr>
          <p:nvPr>
            <p:ph idx="1"/>
          </p:nvPr>
        </p:nvSpPr>
        <p:spPr>
          <a:xfrm>
            <a:off x="876480" y="1416398"/>
            <a:ext cx="7848872" cy="4608512"/>
          </a:xfrm>
        </p:spPr>
        <p:txBody>
          <a:bodyPr>
            <a:normAutofit/>
          </a:bodyPr>
          <a:lstStyle/>
          <a:p>
            <a:pPr marL="0" indent="0" algn="ctr">
              <a:buNone/>
            </a:pPr>
            <a:r>
              <a:rPr lang="el-GR" dirty="0"/>
              <a:t>Για τον νεογιλό φραγμό η αρίθμηση σε τεταρτημόρια είναι:</a:t>
            </a:r>
          </a:p>
          <a:p>
            <a:pPr algn="ctr"/>
            <a:r>
              <a:rPr lang="el-GR" dirty="0"/>
              <a:t>το </a:t>
            </a:r>
            <a:r>
              <a:rPr lang="el-GR" b="1" dirty="0"/>
              <a:t>άνω δεξιά </a:t>
            </a:r>
            <a:r>
              <a:rPr lang="el-GR" dirty="0" smtClean="0"/>
              <a:t>τεταρτημόριο:  </a:t>
            </a:r>
            <a:r>
              <a:rPr lang="el-GR" b="1" dirty="0" smtClean="0">
                <a:solidFill>
                  <a:srgbClr val="FF0000"/>
                </a:solidFill>
              </a:rPr>
              <a:t>5</a:t>
            </a:r>
            <a:endParaRPr lang="el-GR" b="1" dirty="0">
              <a:solidFill>
                <a:srgbClr val="FF0000"/>
              </a:solidFill>
            </a:endParaRPr>
          </a:p>
          <a:p>
            <a:pPr algn="ctr"/>
            <a:r>
              <a:rPr lang="el-GR" dirty="0"/>
              <a:t>το </a:t>
            </a:r>
            <a:r>
              <a:rPr lang="el-GR" b="1" dirty="0"/>
              <a:t>άνω αριστερά </a:t>
            </a:r>
            <a:r>
              <a:rPr lang="el-GR" dirty="0" smtClean="0"/>
              <a:t>τεταρτημόριο:  </a:t>
            </a:r>
            <a:r>
              <a:rPr lang="el-GR" b="1" dirty="0" smtClean="0">
                <a:solidFill>
                  <a:srgbClr val="FF0000"/>
                </a:solidFill>
              </a:rPr>
              <a:t>6</a:t>
            </a:r>
            <a:endParaRPr lang="el-GR" b="1" dirty="0">
              <a:solidFill>
                <a:srgbClr val="FF0000"/>
              </a:solidFill>
            </a:endParaRPr>
          </a:p>
          <a:p>
            <a:pPr algn="ctr"/>
            <a:r>
              <a:rPr lang="el-GR" dirty="0"/>
              <a:t>το </a:t>
            </a:r>
            <a:r>
              <a:rPr lang="el-GR" b="1" dirty="0"/>
              <a:t>κάτω αριστερά </a:t>
            </a:r>
            <a:r>
              <a:rPr lang="el-GR" dirty="0" smtClean="0"/>
              <a:t>τεταρτημόριο:  </a:t>
            </a:r>
            <a:r>
              <a:rPr lang="el-GR" b="1" dirty="0" smtClean="0">
                <a:solidFill>
                  <a:srgbClr val="FF0000"/>
                </a:solidFill>
              </a:rPr>
              <a:t>7</a:t>
            </a:r>
            <a:endParaRPr lang="el-GR" b="1" dirty="0">
              <a:solidFill>
                <a:srgbClr val="FF0000"/>
              </a:solidFill>
            </a:endParaRPr>
          </a:p>
          <a:p>
            <a:pPr algn="ctr"/>
            <a:r>
              <a:rPr lang="el-GR" dirty="0"/>
              <a:t>το </a:t>
            </a:r>
            <a:r>
              <a:rPr lang="el-GR" b="1" dirty="0"/>
              <a:t>κάτω δεξιά </a:t>
            </a:r>
            <a:r>
              <a:rPr lang="el-GR" dirty="0" smtClean="0"/>
              <a:t>τεταρτημόριο:  </a:t>
            </a:r>
            <a:r>
              <a:rPr lang="el-GR" b="1" dirty="0" smtClean="0">
                <a:solidFill>
                  <a:srgbClr val="FF0000"/>
                </a:solidFill>
              </a:rPr>
              <a:t>8</a:t>
            </a:r>
            <a:endParaRPr lang="el-GR" b="1" dirty="0">
              <a:solidFill>
                <a:srgbClr val="FF0000"/>
              </a:solidFill>
            </a:endParaRPr>
          </a:p>
          <a:p>
            <a:pPr algn="ctr"/>
            <a:endParaRPr lang="el-GR" dirty="0"/>
          </a:p>
          <a:p>
            <a:pPr algn="ct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14631275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Τεταρτημόρια (απεικόνιση)</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51</a:t>
            </a:fld>
            <a:endParaRPr lang="el-GR" dirty="0">
              <a:solidFill>
                <a:prstClr val="black"/>
              </a:solidFill>
            </a:endParaRPr>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412776"/>
            <a:ext cx="6912768" cy="4320480"/>
          </a:xfrm>
          <a:prstGeom prst="rect">
            <a:avLst/>
          </a:prstGeom>
        </p:spPr>
      </p:pic>
      <p:cxnSp>
        <p:nvCxnSpPr>
          <p:cNvPr id="8" name="Ευθεία γραμμή σύνδεσης 7"/>
          <p:cNvCxnSpPr/>
          <p:nvPr/>
        </p:nvCxnSpPr>
        <p:spPr>
          <a:xfrm>
            <a:off x="4283968" y="1700808"/>
            <a:ext cx="0" cy="388843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p:cNvCxnSpPr/>
          <p:nvPr/>
        </p:nvCxnSpPr>
        <p:spPr>
          <a:xfrm>
            <a:off x="1547664" y="3861048"/>
            <a:ext cx="583264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55776" y="2457961"/>
            <a:ext cx="1440160" cy="1015663"/>
          </a:xfrm>
          <a:prstGeom prst="rect">
            <a:avLst/>
          </a:prstGeom>
          <a:noFill/>
        </p:spPr>
        <p:txBody>
          <a:bodyPr wrap="square" rtlCol="0">
            <a:spAutoFit/>
          </a:bodyPr>
          <a:lstStyle/>
          <a:p>
            <a:pPr algn="ctr"/>
            <a:r>
              <a:rPr lang="el-GR" sz="6000" b="1" dirty="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p:txBody>
      </p:sp>
      <p:sp>
        <p:nvSpPr>
          <p:cNvPr id="13" name="TextBox 12"/>
          <p:cNvSpPr txBox="1"/>
          <p:nvPr/>
        </p:nvSpPr>
        <p:spPr>
          <a:xfrm>
            <a:off x="4680012" y="2457961"/>
            <a:ext cx="1440160" cy="1015663"/>
          </a:xfrm>
          <a:prstGeom prst="rect">
            <a:avLst/>
          </a:prstGeom>
          <a:noFill/>
        </p:spPr>
        <p:txBody>
          <a:bodyPr wrap="square" rtlCol="0">
            <a:spAutoFit/>
          </a:bodyPr>
          <a:lstStyle/>
          <a:p>
            <a:pPr algn="ctr"/>
            <a:r>
              <a:rPr lang="el-GR" sz="6000" b="1" dirty="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p>
        </p:txBody>
      </p:sp>
      <p:sp>
        <p:nvSpPr>
          <p:cNvPr id="14" name="TextBox 13"/>
          <p:cNvSpPr txBox="1"/>
          <p:nvPr/>
        </p:nvSpPr>
        <p:spPr>
          <a:xfrm>
            <a:off x="4680012" y="4217313"/>
            <a:ext cx="1440160" cy="1015663"/>
          </a:xfrm>
          <a:prstGeom prst="rect">
            <a:avLst/>
          </a:prstGeom>
          <a:noFill/>
        </p:spPr>
        <p:txBody>
          <a:bodyPr wrap="square" rtlCol="0">
            <a:spAutoFit/>
          </a:bodyPr>
          <a:lstStyle/>
          <a:p>
            <a:pPr algn="ctr"/>
            <a:r>
              <a:rPr lang="el-GR" sz="6000" b="1" dirty="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p>
        </p:txBody>
      </p:sp>
      <p:sp>
        <p:nvSpPr>
          <p:cNvPr id="15" name="TextBox 14"/>
          <p:cNvSpPr txBox="1"/>
          <p:nvPr/>
        </p:nvSpPr>
        <p:spPr>
          <a:xfrm>
            <a:off x="2555776" y="4217312"/>
            <a:ext cx="1440160" cy="1015663"/>
          </a:xfrm>
          <a:prstGeom prst="rect">
            <a:avLst/>
          </a:prstGeom>
          <a:noFill/>
        </p:spPr>
        <p:txBody>
          <a:bodyPr wrap="square" rtlCol="0">
            <a:spAutoFit/>
          </a:bodyPr>
          <a:lstStyle/>
          <a:p>
            <a:pPr algn="ctr"/>
            <a:r>
              <a:rPr lang="el-GR" sz="6000" b="1" dirty="0">
                <a:solidFill>
                  <a:srgbClr val="4545C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p>
        </p:txBody>
      </p:sp>
      <p:sp>
        <p:nvSpPr>
          <p:cNvPr id="16" name="TextBox 15"/>
          <p:cNvSpPr txBox="1"/>
          <p:nvPr/>
        </p:nvSpPr>
        <p:spPr>
          <a:xfrm>
            <a:off x="3326491" y="582206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3206999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dirty="0"/>
              <a:t>Αρίθμηση νεογιλών δοντιών </a:t>
            </a:r>
            <a:r>
              <a:rPr lang="el-GR" sz="3200" b="0" dirty="0" smtClean="0"/>
              <a:t>(2/3)</a:t>
            </a:r>
            <a:endParaRPr lang="el-GR" dirty="0"/>
          </a:p>
        </p:txBody>
      </p:sp>
      <p:sp>
        <p:nvSpPr>
          <p:cNvPr id="5" name="Θέση περιεχομένου 4"/>
          <p:cNvSpPr>
            <a:spLocks noGrp="1"/>
          </p:cNvSpPr>
          <p:nvPr>
            <p:ph idx="1"/>
          </p:nvPr>
        </p:nvSpPr>
        <p:spPr>
          <a:xfrm>
            <a:off x="457200" y="1196752"/>
            <a:ext cx="8219256" cy="1512168"/>
          </a:xfrm>
        </p:spPr>
        <p:txBody>
          <a:bodyPr>
            <a:normAutofit fontScale="92500" lnSpcReduction="10000"/>
          </a:bodyPr>
          <a:lstStyle/>
          <a:p>
            <a:pPr marL="0" indent="0">
              <a:buNone/>
            </a:pPr>
            <a:r>
              <a:rPr lang="el-GR" dirty="0"/>
              <a:t>Αφού γράψουμε τον αριθμό του τεταρτημορίου, γράφουμε τον αριθμό του δοντιού αρχίζοντας με τον αριθμό 1 για τον κεντρικό τομέα, μέχρι τον αριθμό 5 που αντιστοιχεί στον δεύτερο νεογιλό </a:t>
            </a:r>
            <a:r>
              <a:rPr lang="el-GR" dirty="0" smtClean="0"/>
              <a:t>γομφίο</a:t>
            </a:r>
            <a:r>
              <a:rPr lang="en-US" dirty="0" smtClean="0"/>
              <a:t>.</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dirty="0">
              <a:solidFill>
                <a:prstClr val="black"/>
              </a:solidFill>
            </a:endParaRPr>
          </a:p>
        </p:txBody>
      </p:sp>
      <p:pic>
        <p:nvPicPr>
          <p:cNvPr id="4" name="Εικόνα 3"/>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979712" y="2340331"/>
            <a:ext cx="5760640" cy="4248472"/>
          </a:xfrm>
          <a:prstGeom prst="rect">
            <a:avLst/>
          </a:prstGeom>
        </p:spPr>
      </p:pic>
      <p:sp>
        <p:nvSpPr>
          <p:cNvPr id="7" name="TextBox 6"/>
          <p:cNvSpPr txBox="1"/>
          <p:nvPr/>
        </p:nvSpPr>
        <p:spPr>
          <a:xfrm rot="16200000">
            <a:off x="7116123" y="552489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8964548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600" dirty="0">
                <a:solidFill>
                  <a:srgbClr val="004A82"/>
                </a:solidFill>
              </a:rPr>
              <a:t>Αρίθμηση νεογιλών </a:t>
            </a:r>
            <a:r>
              <a:rPr lang="el-GR" sz="3600" dirty="0" smtClean="0">
                <a:solidFill>
                  <a:srgbClr val="004A82"/>
                </a:solidFill>
              </a:rPr>
              <a:t>δοντιών </a:t>
            </a:r>
            <a:r>
              <a:rPr lang="el-GR" sz="3200" b="0" dirty="0" smtClean="0"/>
              <a:t>(3/3</a:t>
            </a:r>
            <a:r>
              <a:rPr lang="el-GR" sz="3200" b="0" dirty="0"/>
              <a:t>)</a:t>
            </a:r>
            <a:r>
              <a:rPr lang="el-GR" sz="3600" dirty="0" smtClean="0">
                <a:solidFill>
                  <a:srgbClr val="004A82"/>
                </a:solidFill>
              </a:rPr>
              <a:t> </a:t>
            </a:r>
            <a:endParaRPr lang="el-GR" sz="3600" dirty="0">
              <a:solidFill>
                <a:srgbClr val="004A82"/>
              </a:solidFill>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53</a:t>
            </a:fld>
            <a:endParaRPr lang="el-GR" dirty="0">
              <a:solidFill>
                <a:prstClr val="black"/>
              </a:solidFill>
            </a:endParaRPr>
          </a:p>
        </p:txBody>
      </p:sp>
      <p:pic>
        <p:nvPicPr>
          <p:cNvPr id="4" name="Εικόνα 3"/>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3528" y="1916832"/>
            <a:ext cx="8496944" cy="3744416"/>
          </a:xfrm>
          <a:prstGeom prst="rect">
            <a:avLst/>
          </a:prstGeom>
        </p:spPr>
      </p:pic>
      <p:sp>
        <p:nvSpPr>
          <p:cNvPr id="6" name="TextBox 5"/>
          <p:cNvSpPr txBox="1"/>
          <p:nvPr/>
        </p:nvSpPr>
        <p:spPr>
          <a:xfrm>
            <a:off x="3851920" y="577972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8340906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Αρίθμηση νεογιλών και μονίμων δοντιών</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54</a:t>
            </a:fld>
            <a:endParaRPr lang="el-GR" dirty="0">
              <a:solidFill>
                <a:prstClr val="black"/>
              </a:solidFill>
            </a:endParaRPr>
          </a:p>
        </p:txBody>
      </p:sp>
      <p:pic>
        <p:nvPicPr>
          <p:cNvPr id="4" name="Εικόνα 3"/>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55576" y="1340768"/>
            <a:ext cx="7560840" cy="5328592"/>
          </a:xfrm>
          <a:prstGeom prst="rect">
            <a:avLst/>
          </a:prstGeom>
          <a:ln>
            <a:solidFill>
              <a:schemeClr val="tx1"/>
            </a:solidFill>
          </a:ln>
        </p:spPr>
      </p:pic>
      <p:sp>
        <p:nvSpPr>
          <p:cNvPr id="6" name="TextBox 5"/>
          <p:cNvSpPr txBox="1"/>
          <p:nvPr/>
        </p:nvSpPr>
        <p:spPr>
          <a:xfrm rot="16200000">
            <a:off x="-391377" y="560544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730450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452"/>
            <a:ext cx="8229600" cy="908720"/>
          </a:xfrm>
        </p:spPr>
        <p:txBody>
          <a:bodyPr>
            <a:normAutofit/>
          </a:bodyPr>
          <a:lstStyle/>
          <a:p>
            <a:r>
              <a:rPr lang="el-GR" dirty="0" smtClean="0"/>
              <a:t>Δομή του δοντιού</a:t>
            </a:r>
            <a:endParaRPr lang="el-GR"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971599" y="1412776"/>
            <a:ext cx="6408713" cy="5112568"/>
          </a:xfr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55</a:t>
            </a:fld>
            <a:endParaRPr lang="el-GR" dirty="0">
              <a:solidFill>
                <a:prstClr val="black"/>
              </a:solidFill>
            </a:endParaRPr>
          </a:p>
        </p:txBody>
      </p:sp>
      <p:grpSp>
        <p:nvGrpSpPr>
          <p:cNvPr id="3" name="Group 21"/>
          <p:cNvGrpSpPr/>
          <p:nvPr/>
        </p:nvGrpSpPr>
        <p:grpSpPr>
          <a:xfrm>
            <a:off x="1403648" y="1776847"/>
            <a:ext cx="1368152" cy="2373174"/>
            <a:chOff x="2339752" y="1785198"/>
            <a:chExt cx="1368152" cy="2373174"/>
          </a:xfrm>
        </p:grpSpPr>
        <p:sp>
          <p:nvSpPr>
            <p:cNvPr id="6" name="TextBox 5"/>
            <p:cNvSpPr txBox="1"/>
            <p:nvPr/>
          </p:nvSpPr>
          <p:spPr>
            <a:xfrm>
              <a:off x="2339752" y="1785198"/>
              <a:ext cx="1368152" cy="369332"/>
            </a:xfrm>
            <a:prstGeom prst="rect">
              <a:avLst/>
            </a:prstGeom>
            <a:noFill/>
          </p:spPr>
          <p:txBody>
            <a:bodyPr wrap="square" rtlCol="0">
              <a:spAutoFit/>
            </a:bodyPr>
            <a:lstStyle/>
            <a:p>
              <a:r>
                <a:rPr lang="el-GR" dirty="0" smtClean="0">
                  <a:solidFill>
                    <a:prstClr val="black"/>
                  </a:solidFill>
                </a:rPr>
                <a:t>Αδαμαντίνη</a:t>
              </a:r>
              <a:endParaRPr lang="el-GR" dirty="0">
                <a:solidFill>
                  <a:prstClr val="black"/>
                </a:solidFill>
              </a:endParaRPr>
            </a:p>
          </p:txBody>
        </p:sp>
        <p:sp>
          <p:nvSpPr>
            <p:cNvPr id="7" name="TextBox 6"/>
            <p:cNvSpPr txBox="1"/>
            <p:nvPr/>
          </p:nvSpPr>
          <p:spPr>
            <a:xfrm>
              <a:off x="2411453" y="3140968"/>
              <a:ext cx="1008419" cy="369332"/>
            </a:xfrm>
            <a:prstGeom prst="rect">
              <a:avLst/>
            </a:prstGeom>
            <a:noFill/>
          </p:spPr>
          <p:txBody>
            <a:bodyPr wrap="square" rtlCol="0">
              <a:spAutoFit/>
            </a:bodyPr>
            <a:lstStyle/>
            <a:p>
              <a:r>
                <a:rPr lang="el-GR" dirty="0" smtClean="0">
                  <a:solidFill>
                    <a:prstClr val="black"/>
                  </a:solidFill>
                </a:rPr>
                <a:t>Πολφός</a:t>
              </a:r>
              <a:endParaRPr lang="el-GR" dirty="0">
                <a:solidFill>
                  <a:prstClr val="black"/>
                </a:solidFill>
              </a:endParaRPr>
            </a:p>
          </p:txBody>
        </p:sp>
        <p:sp>
          <p:nvSpPr>
            <p:cNvPr id="8" name="TextBox 7"/>
            <p:cNvSpPr txBox="1"/>
            <p:nvPr/>
          </p:nvSpPr>
          <p:spPr>
            <a:xfrm>
              <a:off x="2435762" y="3789040"/>
              <a:ext cx="1128126" cy="369332"/>
            </a:xfrm>
            <a:prstGeom prst="rect">
              <a:avLst/>
            </a:prstGeom>
            <a:noFill/>
          </p:spPr>
          <p:txBody>
            <a:bodyPr wrap="square" rtlCol="0">
              <a:spAutoFit/>
            </a:bodyPr>
            <a:lstStyle/>
            <a:p>
              <a:r>
                <a:rPr lang="el-GR" dirty="0" smtClean="0">
                  <a:solidFill>
                    <a:prstClr val="black"/>
                  </a:solidFill>
                </a:rPr>
                <a:t>Οστεΐνη</a:t>
              </a:r>
              <a:endParaRPr lang="el-GR" dirty="0">
                <a:solidFill>
                  <a:prstClr val="black"/>
                </a:solidFill>
              </a:endParaRPr>
            </a:p>
          </p:txBody>
        </p:sp>
        <p:sp>
          <p:nvSpPr>
            <p:cNvPr id="9" name="TextBox 8"/>
            <p:cNvSpPr txBox="1"/>
            <p:nvPr/>
          </p:nvSpPr>
          <p:spPr>
            <a:xfrm>
              <a:off x="2339752" y="2468893"/>
              <a:ext cx="1224136" cy="369332"/>
            </a:xfrm>
            <a:prstGeom prst="rect">
              <a:avLst/>
            </a:prstGeom>
            <a:noFill/>
          </p:spPr>
          <p:txBody>
            <a:bodyPr wrap="square" rtlCol="0">
              <a:spAutoFit/>
            </a:bodyPr>
            <a:lstStyle/>
            <a:p>
              <a:r>
                <a:rPr lang="el-GR" dirty="0" smtClean="0">
                  <a:solidFill>
                    <a:prstClr val="black"/>
                  </a:solidFill>
                </a:rPr>
                <a:t>Οδοντίνη</a:t>
              </a:r>
              <a:endParaRPr lang="el-GR" dirty="0">
                <a:solidFill>
                  <a:prstClr val="black"/>
                </a:solidFill>
              </a:endParaRPr>
            </a:p>
          </p:txBody>
        </p:sp>
      </p:grpSp>
      <p:cxnSp>
        <p:nvCxnSpPr>
          <p:cNvPr id="24" name="Straight Arrow Connector 23"/>
          <p:cNvCxnSpPr/>
          <p:nvPr/>
        </p:nvCxnSpPr>
        <p:spPr>
          <a:xfrm>
            <a:off x="2771800" y="1961514"/>
            <a:ext cx="1728762" cy="11016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2786050" y="2502332"/>
            <a:ext cx="1928826" cy="1408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V="1">
            <a:off x="2555776" y="3286124"/>
            <a:ext cx="2230538" cy="3116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a:stCxn id="8" idx="3"/>
          </p:cNvCxnSpPr>
          <p:nvPr/>
        </p:nvCxnSpPr>
        <p:spPr>
          <a:xfrm>
            <a:off x="2627784" y="3965355"/>
            <a:ext cx="1296144" cy="32774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156176" y="6212158"/>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2942489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Μέρη του δοντιού</a:t>
            </a:r>
            <a:endParaRPr lang="el-GR" dirty="0"/>
          </a:p>
        </p:txBody>
      </p:sp>
      <p:sp>
        <p:nvSpPr>
          <p:cNvPr id="3" name="Content Placeholder 2"/>
          <p:cNvSpPr>
            <a:spLocks noGrp="1"/>
          </p:cNvSpPr>
          <p:nvPr>
            <p:ph idx="1"/>
          </p:nvPr>
        </p:nvSpPr>
        <p:spPr>
          <a:xfrm>
            <a:off x="457200" y="1196752"/>
            <a:ext cx="8219256" cy="2736304"/>
          </a:xfrm>
        </p:spPr>
        <p:txBody>
          <a:bodyPr>
            <a:normAutofit fontScale="92500" lnSpcReduction="20000"/>
          </a:bodyPr>
          <a:lstStyle/>
          <a:p>
            <a:pPr marL="0" indent="0">
              <a:buNone/>
            </a:pPr>
            <a:r>
              <a:rPr lang="el-GR" sz="2600" dirty="0" smtClean="0"/>
              <a:t>Κάθε </a:t>
            </a:r>
            <a:r>
              <a:rPr lang="el-GR" sz="2600" dirty="0"/>
              <a:t>δόντι εμφανίζει από ανατομική πλευρά τα εξής γνωρίσματα:</a:t>
            </a:r>
          </a:p>
          <a:p>
            <a:r>
              <a:rPr lang="el-GR" sz="2600" dirty="0"/>
              <a:t>Τη </a:t>
            </a:r>
            <a:r>
              <a:rPr lang="el-GR" sz="2600" dirty="0" smtClean="0"/>
              <a:t>μύλη</a:t>
            </a:r>
            <a:r>
              <a:rPr lang="en-US" sz="2600" dirty="0" smtClean="0"/>
              <a:t>.</a:t>
            </a:r>
            <a:endParaRPr lang="el-GR" sz="2600" dirty="0"/>
          </a:p>
          <a:p>
            <a:r>
              <a:rPr lang="el-GR" sz="2600" dirty="0"/>
              <a:t>Τη </a:t>
            </a:r>
            <a:r>
              <a:rPr lang="el-GR" sz="2600" dirty="0" smtClean="0"/>
              <a:t>ρίζα</a:t>
            </a:r>
            <a:r>
              <a:rPr lang="en-US" sz="2600" dirty="0" smtClean="0"/>
              <a:t>.</a:t>
            </a:r>
            <a:endParaRPr lang="el-GR" sz="2600" dirty="0"/>
          </a:p>
          <a:p>
            <a:r>
              <a:rPr lang="el-GR" sz="2600" dirty="0"/>
              <a:t>Τον </a:t>
            </a:r>
            <a:r>
              <a:rPr lang="el-GR" sz="2600" dirty="0" smtClean="0"/>
              <a:t>αυχένα</a:t>
            </a:r>
            <a:r>
              <a:rPr lang="en-US" sz="2600" dirty="0" smtClean="0"/>
              <a:t>.</a:t>
            </a:r>
            <a:endParaRPr lang="el-GR" sz="2600" dirty="0"/>
          </a:p>
          <a:p>
            <a:r>
              <a:rPr lang="el-GR" sz="2600" dirty="0"/>
              <a:t>Την πολφική </a:t>
            </a:r>
            <a:r>
              <a:rPr lang="el-GR" sz="2600" dirty="0" smtClean="0"/>
              <a:t>κοιλότητα</a:t>
            </a:r>
            <a:r>
              <a:rPr lang="en-US" sz="2600" dirty="0" smtClean="0"/>
              <a:t>.</a:t>
            </a:r>
            <a:endParaRPr lang="el-GR" sz="2600" dirty="0"/>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56</a:t>
            </a:fld>
            <a:endParaRPr lang="el-GR" dirty="0">
              <a:solidFill>
                <a:prstClr val="black"/>
              </a:solidFill>
            </a:endParaRPr>
          </a:p>
        </p:txBody>
      </p:sp>
      <p:pic>
        <p:nvPicPr>
          <p:cNvPr id="6" name="Εικόνα 5"/>
          <p:cNvPicPr>
            <a:picLocks noChangeAspect="1"/>
          </p:cNvPicPr>
          <p:nvPr/>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backgroundRemoval t="417" b="99583" l="9804" r="89840"/>
                    </a14:imgEffect>
                  </a14:imgLayer>
                </a14:imgProps>
              </a:ext>
              <a:ext uri="{28A0092B-C50C-407E-A947-70E740481C1C}">
                <a14:useLocalDpi xmlns:a14="http://schemas.microsoft.com/office/drawing/2010/main" val="0"/>
              </a:ext>
            </a:extLst>
          </a:blip>
          <a:srcRect/>
          <a:stretch/>
        </p:blipFill>
        <p:spPr>
          <a:xfrm>
            <a:off x="4139952" y="1700807"/>
            <a:ext cx="4248472" cy="5020667"/>
          </a:xfrm>
          <a:prstGeom prst="rect">
            <a:avLst/>
          </a:prstGeom>
        </p:spPr>
      </p:pic>
      <p:sp>
        <p:nvSpPr>
          <p:cNvPr id="7" name="TextBox 6"/>
          <p:cNvSpPr txBox="1"/>
          <p:nvPr/>
        </p:nvSpPr>
        <p:spPr>
          <a:xfrm>
            <a:off x="7092280" y="5838993"/>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5026220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116632"/>
            <a:ext cx="3461514" cy="864096"/>
          </a:xfrm>
        </p:spPr>
        <p:txBody>
          <a:bodyPr>
            <a:normAutofit/>
          </a:bodyPr>
          <a:lstStyle/>
          <a:p>
            <a:r>
              <a:rPr lang="el-GR" dirty="0" smtClean="0"/>
              <a:t>Μύλη</a:t>
            </a:r>
            <a:endParaRPr lang="el-GR" dirty="0"/>
          </a:p>
        </p:txBody>
      </p:sp>
      <p:sp>
        <p:nvSpPr>
          <p:cNvPr id="3" name="Content Placeholder 2"/>
          <p:cNvSpPr>
            <a:spLocks noGrp="1"/>
          </p:cNvSpPr>
          <p:nvPr>
            <p:ph idx="1"/>
          </p:nvPr>
        </p:nvSpPr>
        <p:spPr>
          <a:xfrm>
            <a:off x="683568" y="1196751"/>
            <a:ext cx="8208912" cy="5524723"/>
          </a:xfrm>
        </p:spPr>
        <p:txBody>
          <a:bodyPr>
            <a:normAutofit/>
          </a:bodyPr>
          <a:lstStyle/>
          <a:p>
            <a:pPr marL="0" indent="0">
              <a:buNone/>
            </a:pPr>
            <a:r>
              <a:rPr lang="el-GR" dirty="0" smtClean="0"/>
              <a:t>Είναι </a:t>
            </a:r>
            <a:r>
              <a:rPr lang="el-GR" dirty="0"/>
              <a:t>το λευκό και σκληρό μέρος του δοντιού που εξέχει από τα ούλα και εμφανίζεται μέσα στην στοματική κοιλότητα. Η μύλη διακρίνεται σε</a:t>
            </a:r>
            <a:r>
              <a:rPr lang="el-GR" dirty="0" smtClean="0"/>
              <a:t>:</a:t>
            </a:r>
          </a:p>
          <a:p>
            <a:pPr marL="0" indent="0">
              <a:buNone/>
            </a:pPr>
            <a:endParaRPr lang="el-GR" dirty="0"/>
          </a:p>
          <a:p>
            <a:pPr marL="0" lvl="0" indent="0">
              <a:buNone/>
            </a:pPr>
            <a:r>
              <a:rPr lang="el-GR" b="1" dirty="0"/>
              <a:t>Ανατομική</a:t>
            </a:r>
            <a:r>
              <a:rPr lang="el-GR" dirty="0"/>
              <a:t> μύλη, η οποία είναι το μέρος του δοντιού που καλύπτεται από την αδαμαντίνη </a:t>
            </a:r>
            <a:r>
              <a:rPr lang="el-GR" dirty="0" smtClean="0"/>
              <a:t>ουσία.</a:t>
            </a:r>
            <a:endParaRPr lang="el-GR" dirty="0"/>
          </a:p>
          <a:p>
            <a:pPr marL="0" lvl="0" indent="0">
              <a:buNone/>
            </a:pPr>
            <a:endParaRPr lang="el-GR" b="1" dirty="0" smtClean="0"/>
          </a:p>
          <a:p>
            <a:pPr marL="0" lvl="0" indent="0">
              <a:buNone/>
            </a:pPr>
            <a:r>
              <a:rPr lang="el-GR" b="1" dirty="0" smtClean="0"/>
              <a:t>Κλινική </a:t>
            </a:r>
            <a:r>
              <a:rPr lang="el-GR" b="1" dirty="0"/>
              <a:t>μύλη,</a:t>
            </a:r>
            <a:r>
              <a:rPr lang="el-GR" dirty="0"/>
              <a:t> η οποία είναι το μέρος του δοντιού, το οποίο προβάλλει μέσα στην στοματική κοιλότητα και καταλήγει στο ελεύθερο άκρο των ούλων.</a:t>
            </a:r>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57</a:t>
            </a:fld>
            <a:endParaRPr lang="el-GR" dirty="0">
              <a:solidFill>
                <a:prstClr val="black"/>
              </a:solidFill>
            </a:endParaRPr>
          </a:p>
        </p:txBody>
      </p:sp>
    </p:spTree>
    <p:extLst>
      <p:ext uri="{BB962C8B-B14F-4D97-AF65-F5344CB8AC3E}">
        <p14:creationId xmlns:p14="http://schemas.microsoft.com/office/powerpoint/2010/main" val="27298549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58</a:t>
            </a:fld>
            <a:endParaRPr lang="el-GR" dirty="0">
              <a:solidFill>
                <a:prstClr val="black"/>
              </a:solidFill>
            </a:endParaRPr>
          </a:p>
        </p:txBody>
      </p:sp>
      <p:pic>
        <p:nvPicPr>
          <p:cNvPr id="1026" name="Picture 2" descr="C:\Users\User\Documents\ΥΓΙΕΙΝΗ ΣΤΟΜΑΤΟΣ &amp; ΕΡΓΑΣΤΗΡΙΟΥ\Εικόνα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47664" y="500042"/>
            <a:ext cx="5328592" cy="6143668"/>
          </a:xfrm>
          <a:prstGeom prst="rect">
            <a:avLst/>
          </a:prstGeom>
          <a:noFill/>
        </p:spPr>
      </p:pic>
      <p:sp>
        <p:nvSpPr>
          <p:cNvPr id="2" name="Δεξιό άγκιστρο 1"/>
          <p:cNvSpPr/>
          <p:nvPr/>
        </p:nvSpPr>
        <p:spPr>
          <a:xfrm>
            <a:off x="5750970" y="836712"/>
            <a:ext cx="792088" cy="18002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sp>
        <p:nvSpPr>
          <p:cNvPr id="4" name="TextBox 3"/>
          <p:cNvSpPr txBox="1"/>
          <p:nvPr/>
        </p:nvSpPr>
        <p:spPr>
          <a:xfrm>
            <a:off x="6660232" y="1556792"/>
            <a:ext cx="1872208" cy="369332"/>
          </a:xfrm>
          <a:prstGeom prst="rect">
            <a:avLst/>
          </a:prstGeom>
          <a:noFill/>
        </p:spPr>
        <p:txBody>
          <a:bodyPr wrap="square" rtlCol="0">
            <a:spAutoFit/>
          </a:bodyPr>
          <a:lstStyle/>
          <a:p>
            <a:r>
              <a:rPr lang="el-GR" b="1" dirty="0" smtClean="0">
                <a:solidFill>
                  <a:srgbClr val="4545C3"/>
                </a:solidFill>
                <a:latin typeface="+mj-lt"/>
              </a:rPr>
              <a:t>Κλινική μύλη</a:t>
            </a:r>
            <a:endParaRPr lang="el-GR" b="1" dirty="0">
              <a:solidFill>
                <a:srgbClr val="4545C3"/>
              </a:solidFill>
              <a:latin typeface="+mj-lt"/>
            </a:endParaRPr>
          </a:p>
        </p:txBody>
      </p:sp>
      <p:sp>
        <p:nvSpPr>
          <p:cNvPr id="5" name="Αριστερό άγκιστρο 4"/>
          <p:cNvSpPr/>
          <p:nvPr/>
        </p:nvSpPr>
        <p:spPr>
          <a:xfrm>
            <a:off x="1979712" y="836712"/>
            <a:ext cx="936104" cy="2160240"/>
          </a:xfrm>
          <a:prstGeom prst="leftBrace">
            <a:avLst>
              <a:gd name="adj1" fmla="val 8333"/>
              <a:gd name="adj2" fmla="val 5040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sp>
        <p:nvSpPr>
          <p:cNvPr id="8" name="TextBox 7"/>
          <p:cNvSpPr txBox="1"/>
          <p:nvPr/>
        </p:nvSpPr>
        <p:spPr>
          <a:xfrm>
            <a:off x="467544" y="1772816"/>
            <a:ext cx="1368152" cy="646331"/>
          </a:xfrm>
          <a:prstGeom prst="rect">
            <a:avLst/>
          </a:prstGeom>
          <a:noFill/>
        </p:spPr>
        <p:txBody>
          <a:bodyPr wrap="square" rtlCol="0">
            <a:spAutoFit/>
          </a:bodyPr>
          <a:lstStyle/>
          <a:p>
            <a:pPr algn="ctr"/>
            <a:r>
              <a:rPr lang="el-GR" b="1" dirty="0" smtClean="0">
                <a:solidFill>
                  <a:srgbClr val="4545C3"/>
                </a:solidFill>
                <a:latin typeface="+mj-lt"/>
              </a:rPr>
              <a:t>Ανατομική μύλη</a:t>
            </a:r>
            <a:endParaRPr lang="el-GR" b="1" dirty="0">
              <a:solidFill>
                <a:srgbClr val="4545C3"/>
              </a:solidFill>
              <a:latin typeface="+mj-lt"/>
            </a:endParaRPr>
          </a:p>
        </p:txBody>
      </p:sp>
      <p:sp>
        <p:nvSpPr>
          <p:cNvPr id="9" name="TextBox 8"/>
          <p:cNvSpPr txBox="1"/>
          <p:nvPr/>
        </p:nvSpPr>
        <p:spPr>
          <a:xfrm>
            <a:off x="7020272" y="597749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548068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Απεικόνιση δοντιών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dirty="0">
              <a:solidFill>
                <a:prstClr val="black"/>
              </a:solidFill>
            </a:endParaRPr>
          </a:p>
        </p:txBody>
      </p:sp>
      <p:pic>
        <p:nvPicPr>
          <p:cNvPr id="1026" name="Picture 2"/>
          <p:cNvPicPr>
            <a:picLocks noGrp="1" noChangeAspect="1" noChangeArrowheads="1"/>
          </p:cNvPicPr>
          <p:nvPr>
            <p:ph idx="1"/>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ackgroundRemoval t="0" b="100000" l="839" r="98826"/>
                    </a14:imgEffect>
                  </a14:imgLayer>
                </a14:imgProps>
              </a:ext>
              <a:ext uri="{28A0092B-C50C-407E-A947-70E740481C1C}">
                <a14:useLocalDpi xmlns:a14="http://schemas.microsoft.com/office/drawing/2010/main" val="0"/>
              </a:ext>
            </a:extLst>
          </a:blip>
          <a:srcRect/>
          <a:stretch>
            <a:fillRect/>
          </a:stretch>
        </p:blipFill>
        <p:spPr bwMode="auto">
          <a:xfrm>
            <a:off x="3015141" y="1405915"/>
            <a:ext cx="3633531" cy="366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59632" y="2276872"/>
            <a:ext cx="1851789" cy="369332"/>
          </a:xfrm>
          <a:prstGeom prst="rect">
            <a:avLst/>
          </a:prstGeom>
        </p:spPr>
        <p:txBody>
          <a:bodyPr wrap="none">
            <a:spAutoFit/>
          </a:bodyPr>
          <a:lstStyle/>
          <a:p>
            <a:r>
              <a:rPr lang="el-GR" dirty="0">
                <a:solidFill>
                  <a:prstClr val="black"/>
                </a:solidFill>
              </a:rPr>
              <a:t>ά</a:t>
            </a:r>
            <a:r>
              <a:rPr lang="el-GR" dirty="0" smtClean="0">
                <a:solidFill>
                  <a:prstClr val="black"/>
                </a:solidFill>
              </a:rPr>
              <a:t>νω προγόμφιοι</a:t>
            </a:r>
            <a:endParaRPr lang="el-GR" dirty="0">
              <a:solidFill>
                <a:prstClr val="black"/>
              </a:solidFill>
            </a:endParaRPr>
          </a:p>
        </p:txBody>
      </p:sp>
      <p:sp>
        <p:nvSpPr>
          <p:cNvPr id="6" name="Rectangle 5"/>
          <p:cNvSpPr/>
          <p:nvPr/>
        </p:nvSpPr>
        <p:spPr>
          <a:xfrm>
            <a:off x="1176660" y="3717032"/>
            <a:ext cx="1951432" cy="369332"/>
          </a:xfrm>
          <a:prstGeom prst="rect">
            <a:avLst/>
          </a:prstGeom>
        </p:spPr>
        <p:txBody>
          <a:bodyPr wrap="none">
            <a:spAutoFit/>
          </a:bodyPr>
          <a:lstStyle/>
          <a:p>
            <a:r>
              <a:rPr lang="el-GR" dirty="0">
                <a:solidFill>
                  <a:prstClr val="black"/>
                </a:solidFill>
              </a:rPr>
              <a:t>κάτω κυνόδοντας</a:t>
            </a:r>
          </a:p>
        </p:txBody>
      </p:sp>
      <p:sp>
        <p:nvSpPr>
          <p:cNvPr id="8" name="Rectangle 7"/>
          <p:cNvSpPr/>
          <p:nvPr/>
        </p:nvSpPr>
        <p:spPr>
          <a:xfrm>
            <a:off x="1148989" y="3354448"/>
            <a:ext cx="1866152" cy="369332"/>
          </a:xfrm>
          <a:prstGeom prst="rect">
            <a:avLst/>
          </a:prstGeom>
        </p:spPr>
        <p:txBody>
          <a:bodyPr wrap="none">
            <a:spAutoFit/>
          </a:bodyPr>
          <a:lstStyle/>
          <a:p>
            <a:r>
              <a:rPr lang="el-GR" dirty="0" smtClean="0">
                <a:solidFill>
                  <a:prstClr val="black"/>
                </a:solidFill>
              </a:rPr>
              <a:t>άνω </a:t>
            </a:r>
            <a:r>
              <a:rPr lang="el-GR" dirty="0">
                <a:solidFill>
                  <a:prstClr val="black"/>
                </a:solidFill>
              </a:rPr>
              <a:t>κυνόδοντας</a:t>
            </a:r>
          </a:p>
        </p:txBody>
      </p:sp>
      <p:sp>
        <p:nvSpPr>
          <p:cNvPr id="11" name="Rectangle 10"/>
          <p:cNvSpPr/>
          <p:nvPr/>
        </p:nvSpPr>
        <p:spPr>
          <a:xfrm>
            <a:off x="2038399" y="4941168"/>
            <a:ext cx="1728743" cy="369332"/>
          </a:xfrm>
          <a:prstGeom prst="rect">
            <a:avLst/>
          </a:prstGeom>
        </p:spPr>
        <p:txBody>
          <a:bodyPr wrap="none">
            <a:spAutoFit/>
          </a:bodyPr>
          <a:lstStyle/>
          <a:p>
            <a:r>
              <a:rPr lang="el-GR" dirty="0">
                <a:solidFill>
                  <a:prstClr val="black"/>
                </a:solidFill>
              </a:rPr>
              <a:t>γ</a:t>
            </a:r>
            <a:r>
              <a:rPr lang="el-GR" dirty="0" smtClean="0">
                <a:solidFill>
                  <a:prstClr val="black"/>
                </a:solidFill>
              </a:rPr>
              <a:t>ενειακό τμήμα</a:t>
            </a:r>
            <a:endParaRPr lang="el-GR" dirty="0">
              <a:solidFill>
                <a:prstClr val="black"/>
              </a:solidFill>
            </a:endParaRPr>
          </a:p>
        </p:txBody>
      </p:sp>
      <p:sp>
        <p:nvSpPr>
          <p:cNvPr id="12" name="Rectangle 11"/>
          <p:cNvSpPr/>
          <p:nvPr/>
        </p:nvSpPr>
        <p:spPr>
          <a:xfrm>
            <a:off x="3419872" y="5461419"/>
            <a:ext cx="1975541" cy="369332"/>
          </a:xfrm>
          <a:prstGeom prst="rect">
            <a:avLst/>
          </a:prstGeom>
        </p:spPr>
        <p:txBody>
          <a:bodyPr wrap="none">
            <a:spAutoFit/>
          </a:bodyPr>
          <a:lstStyle/>
          <a:p>
            <a:r>
              <a:rPr lang="el-GR" dirty="0" smtClean="0">
                <a:solidFill>
                  <a:prstClr val="black"/>
                </a:solidFill>
              </a:rPr>
              <a:t>Κάτω προγόμφιοι</a:t>
            </a:r>
            <a:endParaRPr lang="el-GR" dirty="0">
              <a:solidFill>
                <a:prstClr val="black"/>
              </a:solidFill>
            </a:endParaRPr>
          </a:p>
        </p:txBody>
      </p:sp>
      <p:sp>
        <p:nvSpPr>
          <p:cNvPr id="9" name="Rectangle 8"/>
          <p:cNvSpPr/>
          <p:nvPr/>
        </p:nvSpPr>
        <p:spPr>
          <a:xfrm>
            <a:off x="5004048" y="4828510"/>
            <a:ext cx="1929054" cy="369332"/>
          </a:xfrm>
          <a:prstGeom prst="rect">
            <a:avLst/>
          </a:prstGeom>
        </p:spPr>
        <p:txBody>
          <a:bodyPr wrap="none">
            <a:spAutoFit/>
          </a:bodyPr>
          <a:lstStyle/>
          <a:p>
            <a:r>
              <a:rPr lang="el-GR" dirty="0" smtClean="0">
                <a:solidFill>
                  <a:prstClr val="black"/>
                </a:solidFill>
              </a:rPr>
              <a:t>κάτω </a:t>
            </a:r>
            <a:r>
              <a:rPr lang="el-GR" dirty="0">
                <a:solidFill>
                  <a:prstClr val="black"/>
                </a:solidFill>
              </a:rPr>
              <a:t>2</a:t>
            </a:r>
            <a:r>
              <a:rPr lang="el-GR" baseline="30000" dirty="0" smtClean="0">
                <a:solidFill>
                  <a:prstClr val="black"/>
                </a:solidFill>
              </a:rPr>
              <a:t>ος</a:t>
            </a:r>
            <a:r>
              <a:rPr lang="el-GR" dirty="0" smtClean="0">
                <a:solidFill>
                  <a:prstClr val="black"/>
                </a:solidFill>
              </a:rPr>
              <a:t> γομφίος</a:t>
            </a:r>
            <a:endParaRPr lang="el-GR" dirty="0">
              <a:solidFill>
                <a:prstClr val="black"/>
              </a:solidFill>
            </a:endParaRPr>
          </a:p>
        </p:txBody>
      </p:sp>
      <p:sp>
        <p:nvSpPr>
          <p:cNvPr id="10" name="Rectangle 9"/>
          <p:cNvSpPr/>
          <p:nvPr/>
        </p:nvSpPr>
        <p:spPr>
          <a:xfrm>
            <a:off x="4211960" y="5125834"/>
            <a:ext cx="2009204" cy="369332"/>
          </a:xfrm>
          <a:prstGeom prst="rect">
            <a:avLst/>
          </a:prstGeom>
        </p:spPr>
        <p:txBody>
          <a:bodyPr wrap="none">
            <a:spAutoFit/>
          </a:bodyPr>
          <a:lstStyle/>
          <a:p>
            <a:r>
              <a:rPr lang="el-GR" dirty="0" smtClean="0">
                <a:solidFill>
                  <a:prstClr val="black"/>
                </a:solidFill>
              </a:rPr>
              <a:t>κάτω </a:t>
            </a:r>
            <a:r>
              <a:rPr lang="el-GR" dirty="0">
                <a:solidFill>
                  <a:prstClr val="black"/>
                </a:solidFill>
              </a:rPr>
              <a:t>1ος γομφίος</a:t>
            </a:r>
          </a:p>
        </p:txBody>
      </p:sp>
      <p:cxnSp>
        <p:nvCxnSpPr>
          <p:cNvPr id="16" name="Straight Connector 15"/>
          <p:cNvCxnSpPr/>
          <p:nvPr/>
        </p:nvCxnSpPr>
        <p:spPr>
          <a:xfrm flipH="1">
            <a:off x="3635896" y="5013176"/>
            <a:ext cx="432048" cy="504056"/>
          </a:xfrm>
          <a:prstGeom prst="line">
            <a:avLst/>
          </a:prstGeom>
          <a:ln>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543576" y="4459178"/>
            <a:ext cx="1929054" cy="369332"/>
          </a:xfrm>
          <a:prstGeom prst="rect">
            <a:avLst/>
          </a:prstGeom>
        </p:spPr>
        <p:txBody>
          <a:bodyPr wrap="none">
            <a:spAutoFit/>
          </a:bodyPr>
          <a:lstStyle/>
          <a:p>
            <a:r>
              <a:rPr lang="el-GR" dirty="0" smtClean="0">
                <a:solidFill>
                  <a:prstClr val="black"/>
                </a:solidFill>
              </a:rPr>
              <a:t>κάτω 3</a:t>
            </a:r>
            <a:r>
              <a:rPr lang="el-GR" baseline="30000" dirty="0" smtClean="0">
                <a:solidFill>
                  <a:prstClr val="black"/>
                </a:solidFill>
              </a:rPr>
              <a:t>ος</a:t>
            </a:r>
            <a:r>
              <a:rPr lang="el-GR" dirty="0" smtClean="0">
                <a:solidFill>
                  <a:prstClr val="black"/>
                </a:solidFill>
              </a:rPr>
              <a:t> </a:t>
            </a:r>
            <a:r>
              <a:rPr lang="el-GR" dirty="0">
                <a:solidFill>
                  <a:prstClr val="black"/>
                </a:solidFill>
              </a:rPr>
              <a:t>γομφίος</a:t>
            </a:r>
          </a:p>
        </p:txBody>
      </p:sp>
      <p:sp>
        <p:nvSpPr>
          <p:cNvPr id="18" name="Rectangle 17"/>
          <p:cNvSpPr/>
          <p:nvPr/>
        </p:nvSpPr>
        <p:spPr>
          <a:xfrm>
            <a:off x="6499714" y="3527500"/>
            <a:ext cx="1872629" cy="369332"/>
          </a:xfrm>
          <a:prstGeom prst="rect">
            <a:avLst/>
          </a:prstGeom>
        </p:spPr>
        <p:txBody>
          <a:bodyPr wrap="none">
            <a:spAutoFit/>
          </a:bodyPr>
          <a:lstStyle/>
          <a:p>
            <a:r>
              <a:rPr lang="el-GR" dirty="0">
                <a:solidFill>
                  <a:prstClr val="black"/>
                </a:solidFill>
              </a:rPr>
              <a:t>γ</a:t>
            </a:r>
            <a:r>
              <a:rPr lang="el-GR" dirty="0" smtClean="0">
                <a:solidFill>
                  <a:prstClr val="black"/>
                </a:solidFill>
              </a:rPr>
              <a:t>ναθιαίος πόρος</a:t>
            </a:r>
            <a:endParaRPr lang="el-GR" dirty="0">
              <a:solidFill>
                <a:prstClr val="black"/>
              </a:solidFill>
            </a:endParaRPr>
          </a:p>
        </p:txBody>
      </p:sp>
      <p:sp>
        <p:nvSpPr>
          <p:cNvPr id="19" name="Rectangle 18"/>
          <p:cNvSpPr/>
          <p:nvPr/>
        </p:nvSpPr>
        <p:spPr>
          <a:xfrm>
            <a:off x="5868144" y="1700808"/>
            <a:ext cx="1923925" cy="369332"/>
          </a:xfrm>
          <a:prstGeom prst="rect">
            <a:avLst/>
          </a:prstGeom>
        </p:spPr>
        <p:txBody>
          <a:bodyPr wrap="none">
            <a:spAutoFit/>
          </a:bodyPr>
          <a:lstStyle/>
          <a:p>
            <a:r>
              <a:rPr lang="el-GR" dirty="0">
                <a:solidFill>
                  <a:prstClr val="black"/>
                </a:solidFill>
              </a:rPr>
              <a:t>ά</a:t>
            </a:r>
            <a:r>
              <a:rPr lang="el-GR" dirty="0" smtClean="0">
                <a:solidFill>
                  <a:prstClr val="black"/>
                </a:solidFill>
              </a:rPr>
              <a:t>νω 3ος </a:t>
            </a:r>
            <a:r>
              <a:rPr lang="el-GR" dirty="0">
                <a:solidFill>
                  <a:prstClr val="black"/>
                </a:solidFill>
              </a:rPr>
              <a:t>γομφίος</a:t>
            </a:r>
          </a:p>
        </p:txBody>
      </p:sp>
      <p:sp>
        <p:nvSpPr>
          <p:cNvPr id="20" name="TextBox 19"/>
          <p:cNvSpPr txBox="1"/>
          <p:nvPr/>
        </p:nvSpPr>
        <p:spPr>
          <a:xfrm>
            <a:off x="3635896" y="595479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956584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Ρίζα</a:t>
            </a:r>
            <a:endParaRPr lang="el-GR" dirty="0"/>
          </a:p>
        </p:txBody>
      </p:sp>
      <p:sp>
        <p:nvSpPr>
          <p:cNvPr id="3" name="Content Placeholder 2"/>
          <p:cNvSpPr>
            <a:spLocks noGrp="1"/>
          </p:cNvSpPr>
          <p:nvPr>
            <p:ph idx="1"/>
          </p:nvPr>
        </p:nvSpPr>
        <p:spPr>
          <a:xfrm>
            <a:off x="539552" y="908720"/>
            <a:ext cx="8229600" cy="5040560"/>
          </a:xfrm>
        </p:spPr>
        <p:txBody>
          <a:bodyPr>
            <a:normAutofit/>
          </a:bodyPr>
          <a:lstStyle/>
          <a:p>
            <a:pPr marL="0" indent="0">
              <a:buNone/>
            </a:pPr>
            <a:r>
              <a:rPr lang="el-GR" dirty="0"/>
              <a:t>Ε</a:t>
            </a:r>
            <a:r>
              <a:rPr lang="el-GR" dirty="0" smtClean="0"/>
              <a:t>ίναι </a:t>
            </a:r>
            <a:r>
              <a:rPr lang="el-GR" dirty="0"/>
              <a:t>το μέρος του δοντιού που βρίσκεται μέσα στο φατνίο του οστού της γνάθου. Η ρίζα μπορεί να είναι μία, δύο ή περισσότερες, οπότε το δόντι λέγεται μονόρριζο, δίρριζο, πολύρριζο. Το άκρο της ρίζας λέγεται </a:t>
            </a:r>
            <a:r>
              <a:rPr lang="el-GR" b="1" dirty="0"/>
              <a:t>ακρορρίζιο.</a:t>
            </a:r>
            <a:r>
              <a:rPr lang="el-GR" dirty="0"/>
              <a:t> </a:t>
            </a:r>
            <a:endParaRPr lang="el-GR" dirty="0" smtClean="0"/>
          </a:p>
          <a:p>
            <a:pPr marL="0" indent="0">
              <a:buNone/>
            </a:pPr>
            <a:r>
              <a:rPr lang="el-GR" dirty="0" smtClean="0"/>
              <a:t>Η </a:t>
            </a:r>
            <a:r>
              <a:rPr lang="el-GR" dirty="0"/>
              <a:t>ρίζα του δοντιού διακρίνεται σε:</a:t>
            </a:r>
          </a:p>
          <a:p>
            <a:pPr marL="0" lvl="0" indent="0">
              <a:buNone/>
            </a:pPr>
            <a:r>
              <a:rPr lang="el-GR" b="1" dirty="0"/>
              <a:t>Ανατομική ρίζα</a:t>
            </a:r>
            <a:r>
              <a:rPr lang="el-GR" dirty="0"/>
              <a:t> </a:t>
            </a:r>
            <a:r>
              <a:rPr lang="el-GR" dirty="0" smtClean="0"/>
              <a:t>είναι </a:t>
            </a:r>
            <a:r>
              <a:rPr lang="el-GR" dirty="0"/>
              <a:t>το μέρος του δοντιού που καλύπτεται από </a:t>
            </a:r>
            <a:r>
              <a:rPr lang="el-GR" dirty="0" smtClean="0"/>
              <a:t>οστέινη </a:t>
            </a:r>
            <a:r>
              <a:rPr lang="el-GR" dirty="0"/>
              <a:t>ουσία και εκτείνεται από τον ανατομικό αυχένα μέχρι το ακρορρίζιο.</a:t>
            </a:r>
          </a:p>
          <a:p>
            <a:pPr marL="0" lvl="0" indent="0">
              <a:buNone/>
            </a:pPr>
            <a:r>
              <a:rPr lang="el-GR" b="1" dirty="0"/>
              <a:t>Κλινική </a:t>
            </a:r>
            <a:r>
              <a:rPr lang="el-GR" b="1" dirty="0" smtClean="0"/>
              <a:t>ρίζα</a:t>
            </a:r>
            <a:r>
              <a:rPr lang="el-GR" dirty="0"/>
              <a:t> </a:t>
            </a:r>
            <a:r>
              <a:rPr lang="el-GR" dirty="0" smtClean="0"/>
              <a:t>είναι </a:t>
            </a:r>
            <a:r>
              <a:rPr lang="el-GR" dirty="0"/>
              <a:t>το μέρος του δοντιού που καλύπτεται από τα </a:t>
            </a:r>
            <a:r>
              <a:rPr lang="el-GR" dirty="0" smtClean="0"/>
              <a:t>ούλα</a:t>
            </a:r>
            <a:r>
              <a:rPr lang="en-US" dirty="0" smtClean="0"/>
              <a:t>.</a:t>
            </a:r>
            <a:endParaRPr lang="el-GR" dirty="0"/>
          </a:p>
          <a:p>
            <a:pPr marL="0" indent="0">
              <a:buNone/>
            </a:pP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59</a:t>
            </a:fld>
            <a:endParaRPr lang="el-GR" dirty="0">
              <a:solidFill>
                <a:prstClr val="black"/>
              </a:solidFill>
            </a:endParaRPr>
          </a:p>
        </p:txBody>
      </p:sp>
    </p:spTree>
    <p:extLst>
      <p:ext uri="{BB962C8B-B14F-4D97-AF65-F5344CB8AC3E}">
        <p14:creationId xmlns:p14="http://schemas.microsoft.com/office/powerpoint/2010/main" val="21336794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60</a:t>
            </a:fld>
            <a:endParaRPr lang="el-GR" dirty="0">
              <a:solidFill>
                <a:prstClr val="black"/>
              </a:solidFill>
            </a:endParaRPr>
          </a:p>
        </p:txBody>
      </p:sp>
      <p:pic>
        <p:nvPicPr>
          <p:cNvPr id="1026" name="Picture 2" descr="C:\Users\User\Documents\ΥΓΙΕΙΝΗ ΣΤΟΜΑΤΟΣ &amp; ΕΡΓΑΣΤΗΡΙΟΥ\Εικόνα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47664" y="500042"/>
            <a:ext cx="5328592" cy="6143668"/>
          </a:xfrm>
          <a:prstGeom prst="rect">
            <a:avLst/>
          </a:prstGeom>
          <a:noFill/>
        </p:spPr>
      </p:pic>
      <p:sp>
        <p:nvSpPr>
          <p:cNvPr id="2" name="Δεξιό άγκιστρο 1"/>
          <p:cNvSpPr/>
          <p:nvPr/>
        </p:nvSpPr>
        <p:spPr>
          <a:xfrm>
            <a:off x="6228184" y="2852936"/>
            <a:ext cx="1368152" cy="3600400"/>
          </a:xfrm>
          <a:prstGeom prst="rightBrace">
            <a:avLst>
              <a:gd name="adj1" fmla="val 8333"/>
              <a:gd name="adj2" fmla="val 5120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sp>
        <p:nvSpPr>
          <p:cNvPr id="5" name="Αριστερό άγκιστρο 4"/>
          <p:cNvSpPr/>
          <p:nvPr/>
        </p:nvSpPr>
        <p:spPr>
          <a:xfrm>
            <a:off x="1043608" y="2706162"/>
            <a:ext cx="1584176" cy="3780088"/>
          </a:xfrm>
          <a:prstGeom prst="leftBrace">
            <a:avLst>
              <a:gd name="adj1" fmla="val 8333"/>
              <a:gd name="adj2" fmla="val 5132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sp>
        <p:nvSpPr>
          <p:cNvPr id="6" name="TextBox 5"/>
          <p:cNvSpPr txBox="1"/>
          <p:nvPr/>
        </p:nvSpPr>
        <p:spPr>
          <a:xfrm>
            <a:off x="7346194" y="4210407"/>
            <a:ext cx="1368152" cy="646331"/>
          </a:xfrm>
          <a:prstGeom prst="rect">
            <a:avLst/>
          </a:prstGeom>
          <a:noFill/>
        </p:spPr>
        <p:txBody>
          <a:bodyPr wrap="square" rtlCol="0">
            <a:spAutoFit/>
          </a:bodyPr>
          <a:lstStyle/>
          <a:p>
            <a:pPr algn="ctr"/>
            <a:r>
              <a:rPr lang="el-GR" b="1" dirty="0" smtClean="0">
                <a:solidFill>
                  <a:srgbClr val="4545C3"/>
                </a:solidFill>
              </a:rPr>
              <a:t>Ανατομική ρίζα</a:t>
            </a:r>
            <a:endParaRPr lang="el-GR" b="1" dirty="0">
              <a:solidFill>
                <a:srgbClr val="4545C3"/>
              </a:solidFill>
            </a:endParaRPr>
          </a:p>
        </p:txBody>
      </p:sp>
      <p:sp>
        <p:nvSpPr>
          <p:cNvPr id="7" name="TextBox 6"/>
          <p:cNvSpPr txBox="1"/>
          <p:nvPr/>
        </p:nvSpPr>
        <p:spPr>
          <a:xfrm>
            <a:off x="251520" y="4005064"/>
            <a:ext cx="1224136" cy="646331"/>
          </a:xfrm>
          <a:prstGeom prst="rect">
            <a:avLst/>
          </a:prstGeom>
          <a:noFill/>
        </p:spPr>
        <p:txBody>
          <a:bodyPr wrap="square" rtlCol="0">
            <a:spAutoFit/>
          </a:bodyPr>
          <a:lstStyle/>
          <a:p>
            <a:pPr algn="ctr"/>
            <a:r>
              <a:rPr lang="el-GR" b="1" dirty="0" smtClean="0">
                <a:solidFill>
                  <a:srgbClr val="4545C3"/>
                </a:solidFill>
              </a:rPr>
              <a:t>Κλινική ρίζα</a:t>
            </a:r>
            <a:endParaRPr lang="el-GR" b="1" dirty="0">
              <a:solidFill>
                <a:srgbClr val="4545C3"/>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260" y="6124723"/>
            <a:ext cx="1852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3904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Αυχένας</a:t>
            </a:r>
            <a:endParaRPr lang="el-GR" dirty="0"/>
          </a:p>
        </p:txBody>
      </p:sp>
      <p:sp>
        <p:nvSpPr>
          <p:cNvPr id="3" name="Content Placeholder 2"/>
          <p:cNvSpPr>
            <a:spLocks noGrp="1"/>
          </p:cNvSpPr>
          <p:nvPr>
            <p:ph idx="1"/>
          </p:nvPr>
        </p:nvSpPr>
        <p:spPr/>
        <p:txBody>
          <a:bodyPr>
            <a:normAutofit/>
          </a:bodyPr>
          <a:lstStyle/>
          <a:p>
            <a:pPr marL="0" indent="0">
              <a:buNone/>
            </a:pPr>
            <a:r>
              <a:rPr lang="el-GR" dirty="0"/>
              <a:t>Ε</a:t>
            </a:r>
            <a:r>
              <a:rPr lang="el-GR" dirty="0" smtClean="0"/>
              <a:t>ίναι </a:t>
            </a:r>
            <a:r>
              <a:rPr lang="el-GR" dirty="0"/>
              <a:t>το μέρος του δοντιού που ενώνει τη μύλη με τη ρίζα και διακρίνεται σε:</a:t>
            </a:r>
          </a:p>
          <a:p>
            <a:pPr lvl="0"/>
            <a:r>
              <a:rPr lang="el-GR" b="1" dirty="0"/>
              <a:t>Ανατομικό</a:t>
            </a:r>
            <a:r>
              <a:rPr lang="el-GR" dirty="0"/>
              <a:t> </a:t>
            </a:r>
            <a:r>
              <a:rPr lang="el-GR" dirty="0" smtClean="0"/>
              <a:t>αυχένα, ο </a:t>
            </a:r>
            <a:r>
              <a:rPr lang="el-GR" dirty="0"/>
              <a:t>οποίος είναι το στενό περιφερειακό τμήμα του δοντιού μεταξύ μύλης και ρίζας, που αντιστοιχεί στο όριο της ένωσης αδαμαντίνης και οστείνης. Ο ανατομικός αυχένας χωρίζει την ανατομική μύλη </a:t>
            </a:r>
            <a:r>
              <a:rPr lang="el-GR" dirty="0" smtClean="0"/>
              <a:t>από την </a:t>
            </a:r>
            <a:r>
              <a:rPr lang="el-GR" dirty="0"/>
              <a:t>ανατομική ρίζα.</a:t>
            </a:r>
          </a:p>
          <a:p>
            <a:pPr lvl="0"/>
            <a:r>
              <a:rPr lang="el-GR" b="1" dirty="0"/>
              <a:t>Κλινικό </a:t>
            </a:r>
            <a:r>
              <a:rPr lang="el-GR" b="1" dirty="0" smtClean="0"/>
              <a:t>αυχένα, </a:t>
            </a:r>
            <a:r>
              <a:rPr lang="el-GR" dirty="0" smtClean="0"/>
              <a:t>ο </a:t>
            </a:r>
            <a:r>
              <a:rPr lang="el-GR" dirty="0"/>
              <a:t>οποίος είναι το μέρος του δοντιού στο οποίο αντιστοιχεί το ελεύθερο άκρο των ούλων. Ο κλινικός αυχένας χωρίζει την κλινική μύλη από την κλινική ρίζα.</a:t>
            </a:r>
          </a:p>
          <a:p>
            <a:pPr marL="0" indent="0">
              <a:buNone/>
            </a:pPr>
            <a:r>
              <a:rPr lang="el-GR" dirty="0"/>
              <a:t> </a:t>
            </a:r>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61</a:t>
            </a:fld>
            <a:endParaRPr lang="el-GR" dirty="0">
              <a:solidFill>
                <a:prstClr val="black"/>
              </a:solidFill>
            </a:endParaRPr>
          </a:p>
        </p:txBody>
      </p:sp>
    </p:spTree>
    <p:extLst>
      <p:ext uri="{BB962C8B-B14F-4D97-AF65-F5344CB8AC3E}">
        <p14:creationId xmlns:p14="http://schemas.microsoft.com/office/powerpoint/2010/main" val="22676632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62</a:t>
            </a:fld>
            <a:endParaRPr lang="el-GR" dirty="0">
              <a:solidFill>
                <a:prstClr val="black"/>
              </a:solidFill>
            </a:endParaRPr>
          </a:p>
        </p:txBody>
      </p:sp>
      <p:pic>
        <p:nvPicPr>
          <p:cNvPr id="1026" name="Picture 2" descr="C:\Users\User\Documents\ΥΓΙΕΙΝΗ ΣΤΟΜΑΤΟΣ &amp; ΕΡΓΑΣΤΗΡΙΟΥ\Εικόνα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47664" y="500042"/>
            <a:ext cx="5328592" cy="6143668"/>
          </a:xfrm>
          <a:prstGeom prst="rect">
            <a:avLst/>
          </a:prstGeom>
          <a:noFill/>
        </p:spPr>
      </p:pic>
      <p:sp>
        <p:nvSpPr>
          <p:cNvPr id="2" name="Δεξιό άγκιστρο 1"/>
          <p:cNvSpPr/>
          <p:nvPr/>
        </p:nvSpPr>
        <p:spPr>
          <a:xfrm>
            <a:off x="6228184" y="2852936"/>
            <a:ext cx="1368152" cy="3600400"/>
          </a:xfrm>
          <a:prstGeom prst="rightBrace">
            <a:avLst>
              <a:gd name="adj1" fmla="val 8333"/>
              <a:gd name="adj2" fmla="val 51209"/>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sp>
        <p:nvSpPr>
          <p:cNvPr id="5" name="Αριστερό άγκιστρο 4"/>
          <p:cNvSpPr/>
          <p:nvPr/>
        </p:nvSpPr>
        <p:spPr>
          <a:xfrm>
            <a:off x="1043608" y="2706162"/>
            <a:ext cx="1584176" cy="3780088"/>
          </a:xfrm>
          <a:prstGeom prst="leftBrace">
            <a:avLst>
              <a:gd name="adj1" fmla="val 8333"/>
              <a:gd name="adj2" fmla="val 5132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sp>
        <p:nvSpPr>
          <p:cNvPr id="6" name="TextBox 5"/>
          <p:cNvSpPr txBox="1"/>
          <p:nvPr/>
        </p:nvSpPr>
        <p:spPr>
          <a:xfrm>
            <a:off x="7346194" y="4210407"/>
            <a:ext cx="1368152" cy="646331"/>
          </a:xfrm>
          <a:prstGeom prst="rect">
            <a:avLst/>
          </a:prstGeom>
          <a:noFill/>
        </p:spPr>
        <p:txBody>
          <a:bodyPr wrap="square" rtlCol="0">
            <a:spAutoFit/>
          </a:bodyPr>
          <a:lstStyle/>
          <a:p>
            <a:pPr algn="ctr"/>
            <a:r>
              <a:rPr lang="el-GR" b="1" dirty="0" smtClean="0">
                <a:solidFill>
                  <a:srgbClr val="4545C3"/>
                </a:solidFill>
                <a:latin typeface="+mj-lt"/>
              </a:rPr>
              <a:t>Ανατομική ρίζα</a:t>
            </a:r>
            <a:endParaRPr lang="el-GR" b="1" dirty="0">
              <a:solidFill>
                <a:srgbClr val="4545C3"/>
              </a:solidFill>
              <a:latin typeface="+mj-lt"/>
            </a:endParaRPr>
          </a:p>
        </p:txBody>
      </p:sp>
      <p:sp>
        <p:nvSpPr>
          <p:cNvPr id="7" name="TextBox 6"/>
          <p:cNvSpPr txBox="1"/>
          <p:nvPr/>
        </p:nvSpPr>
        <p:spPr>
          <a:xfrm>
            <a:off x="167849" y="4273040"/>
            <a:ext cx="1224136" cy="646331"/>
          </a:xfrm>
          <a:prstGeom prst="rect">
            <a:avLst/>
          </a:prstGeom>
          <a:noFill/>
        </p:spPr>
        <p:txBody>
          <a:bodyPr wrap="square" rtlCol="0">
            <a:spAutoFit/>
          </a:bodyPr>
          <a:lstStyle/>
          <a:p>
            <a:pPr algn="ctr"/>
            <a:r>
              <a:rPr lang="el-GR" b="1" dirty="0" smtClean="0">
                <a:solidFill>
                  <a:srgbClr val="4545C3"/>
                </a:solidFill>
                <a:latin typeface="+mj-lt"/>
              </a:rPr>
              <a:t>Κλινική ρίζα</a:t>
            </a:r>
            <a:endParaRPr lang="el-GR" b="1" dirty="0">
              <a:solidFill>
                <a:srgbClr val="4545C3"/>
              </a:solidFill>
              <a:latin typeface="+mj-lt"/>
            </a:endParaRPr>
          </a:p>
        </p:txBody>
      </p:sp>
      <p:sp>
        <p:nvSpPr>
          <p:cNvPr id="8" name="Δεξιό άγκιστρο 7"/>
          <p:cNvSpPr/>
          <p:nvPr/>
        </p:nvSpPr>
        <p:spPr>
          <a:xfrm>
            <a:off x="5756298" y="1050951"/>
            <a:ext cx="792088" cy="18002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sp>
        <p:nvSpPr>
          <p:cNvPr id="9" name="TextBox 8"/>
          <p:cNvSpPr txBox="1"/>
          <p:nvPr/>
        </p:nvSpPr>
        <p:spPr>
          <a:xfrm>
            <a:off x="6543585" y="1489204"/>
            <a:ext cx="1368152" cy="646331"/>
          </a:xfrm>
          <a:prstGeom prst="rect">
            <a:avLst/>
          </a:prstGeom>
          <a:noFill/>
        </p:spPr>
        <p:txBody>
          <a:bodyPr wrap="square" rtlCol="0">
            <a:spAutoFit/>
          </a:bodyPr>
          <a:lstStyle/>
          <a:p>
            <a:pPr algn="ctr"/>
            <a:r>
              <a:rPr lang="el-GR" b="1" dirty="0" smtClean="0">
                <a:solidFill>
                  <a:srgbClr val="4545C3"/>
                </a:solidFill>
                <a:latin typeface="+mj-lt"/>
              </a:rPr>
              <a:t>Ανατομική μύλη</a:t>
            </a:r>
            <a:endParaRPr lang="el-GR" b="1" dirty="0">
              <a:solidFill>
                <a:srgbClr val="4545C3"/>
              </a:solidFill>
              <a:latin typeface="+mj-lt"/>
            </a:endParaRPr>
          </a:p>
        </p:txBody>
      </p:sp>
      <p:sp>
        <p:nvSpPr>
          <p:cNvPr id="4" name="TextBox 3"/>
          <p:cNvSpPr txBox="1"/>
          <p:nvPr/>
        </p:nvSpPr>
        <p:spPr>
          <a:xfrm>
            <a:off x="7407209" y="2861266"/>
            <a:ext cx="1478050" cy="646331"/>
          </a:xfrm>
          <a:prstGeom prst="rect">
            <a:avLst/>
          </a:prstGeom>
          <a:noFill/>
        </p:spPr>
        <p:txBody>
          <a:bodyPr wrap="square" rtlCol="0">
            <a:spAutoFit/>
          </a:bodyPr>
          <a:lstStyle/>
          <a:p>
            <a:pPr algn="ctr"/>
            <a:r>
              <a:rPr lang="el-GR" b="1" dirty="0" smtClean="0">
                <a:solidFill>
                  <a:srgbClr val="4545C3"/>
                </a:solidFill>
                <a:latin typeface="+mj-lt"/>
              </a:rPr>
              <a:t>Ανατομικός αυχένας</a:t>
            </a:r>
            <a:endParaRPr lang="el-GR" b="1" dirty="0">
              <a:solidFill>
                <a:srgbClr val="4545C3"/>
              </a:solidFill>
              <a:latin typeface="+mj-lt"/>
            </a:endParaRPr>
          </a:p>
        </p:txBody>
      </p:sp>
      <p:cxnSp>
        <p:nvCxnSpPr>
          <p:cNvPr id="11" name="Ευθύγραμμο βέλος σύνδεσης 10"/>
          <p:cNvCxnSpPr/>
          <p:nvPr/>
        </p:nvCxnSpPr>
        <p:spPr>
          <a:xfrm flipH="1" flipV="1">
            <a:off x="4442159" y="2861267"/>
            <a:ext cx="3010161" cy="4281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Αριστερό άγκιστρο 15"/>
          <p:cNvSpPr/>
          <p:nvPr/>
        </p:nvSpPr>
        <p:spPr>
          <a:xfrm>
            <a:off x="1367644" y="787008"/>
            <a:ext cx="936104" cy="1869450"/>
          </a:xfrm>
          <a:prstGeom prst="leftBrace">
            <a:avLst>
              <a:gd name="adj1" fmla="val 8333"/>
              <a:gd name="adj2" fmla="val 5040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sp>
        <p:nvSpPr>
          <p:cNvPr id="15" name="TextBox 14"/>
          <p:cNvSpPr txBox="1"/>
          <p:nvPr/>
        </p:nvSpPr>
        <p:spPr>
          <a:xfrm>
            <a:off x="377534" y="1296315"/>
            <a:ext cx="1080120" cy="923330"/>
          </a:xfrm>
          <a:prstGeom prst="rect">
            <a:avLst/>
          </a:prstGeom>
          <a:noFill/>
        </p:spPr>
        <p:txBody>
          <a:bodyPr wrap="square" rtlCol="0">
            <a:spAutoFit/>
          </a:bodyPr>
          <a:lstStyle/>
          <a:p>
            <a:pPr algn="ctr"/>
            <a:r>
              <a:rPr lang="el-GR" b="1" dirty="0">
                <a:solidFill>
                  <a:srgbClr val="4545C3"/>
                </a:solidFill>
                <a:latin typeface="+mj-lt"/>
              </a:rPr>
              <a:t>Κλινική μύλη</a:t>
            </a:r>
          </a:p>
          <a:p>
            <a:pPr algn="ctr"/>
            <a:endParaRPr lang="el-GR" dirty="0">
              <a:latin typeface="+mj-lt"/>
            </a:endParaRPr>
          </a:p>
        </p:txBody>
      </p:sp>
      <p:cxnSp>
        <p:nvCxnSpPr>
          <p:cNvPr id="18" name="Ευθύγραμμο βέλος σύνδεσης 17"/>
          <p:cNvCxnSpPr/>
          <p:nvPr/>
        </p:nvCxnSpPr>
        <p:spPr>
          <a:xfrm flipV="1">
            <a:off x="863588" y="2670892"/>
            <a:ext cx="1944216" cy="6615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4563" y="3226002"/>
            <a:ext cx="1243081" cy="646331"/>
          </a:xfrm>
          <a:prstGeom prst="rect">
            <a:avLst/>
          </a:prstGeom>
          <a:noFill/>
        </p:spPr>
        <p:txBody>
          <a:bodyPr wrap="square" rtlCol="0">
            <a:spAutoFit/>
          </a:bodyPr>
          <a:lstStyle/>
          <a:p>
            <a:pPr algn="ctr"/>
            <a:r>
              <a:rPr lang="el-GR" b="1" dirty="0" smtClean="0">
                <a:solidFill>
                  <a:srgbClr val="4545C3"/>
                </a:solidFill>
                <a:latin typeface="+mj-lt"/>
              </a:rPr>
              <a:t>Κλινικός αυχένας</a:t>
            </a:r>
            <a:endParaRPr lang="el-GR" b="1" dirty="0">
              <a:solidFill>
                <a:srgbClr val="4545C3"/>
              </a:solidFill>
              <a:latin typeface="+mj-lt"/>
            </a:endParaRPr>
          </a:p>
        </p:txBody>
      </p:sp>
      <p:sp>
        <p:nvSpPr>
          <p:cNvPr id="17" name="TextBox 16"/>
          <p:cNvSpPr txBox="1"/>
          <p:nvPr/>
        </p:nvSpPr>
        <p:spPr>
          <a:xfrm>
            <a:off x="7104856" y="6082125"/>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3977746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908720"/>
          </a:xfrm>
        </p:spPr>
        <p:txBody>
          <a:bodyPr/>
          <a:lstStyle/>
          <a:p>
            <a:r>
              <a:rPr lang="el-GR" dirty="0" smtClean="0"/>
              <a:t>Πολφική κοιλότητα</a:t>
            </a:r>
            <a:endParaRPr lang="el-GR" dirty="0"/>
          </a:p>
        </p:txBody>
      </p:sp>
      <p:sp>
        <p:nvSpPr>
          <p:cNvPr id="3" name="Content Placeholder 2"/>
          <p:cNvSpPr>
            <a:spLocks noGrp="1"/>
          </p:cNvSpPr>
          <p:nvPr>
            <p:ph idx="1"/>
          </p:nvPr>
        </p:nvSpPr>
        <p:spPr>
          <a:xfrm>
            <a:off x="251520" y="842648"/>
            <a:ext cx="5976664" cy="6028779"/>
          </a:xfrm>
        </p:spPr>
        <p:txBody>
          <a:bodyPr>
            <a:normAutofit/>
          </a:bodyPr>
          <a:lstStyle/>
          <a:p>
            <a:pPr marL="0" indent="0">
              <a:buNone/>
            </a:pPr>
            <a:r>
              <a:rPr lang="el-GR" dirty="0"/>
              <a:t>Ε</a:t>
            </a:r>
            <a:r>
              <a:rPr lang="el-GR" dirty="0" smtClean="0"/>
              <a:t>ίναι </a:t>
            </a:r>
            <a:r>
              <a:rPr lang="el-GR" dirty="0"/>
              <a:t>η κοιλότητα του δοντιού που βρίσκεται</a:t>
            </a:r>
            <a:r>
              <a:rPr lang="el-GR" b="1" dirty="0"/>
              <a:t> στο</a:t>
            </a:r>
            <a:r>
              <a:rPr lang="el-GR" dirty="0"/>
              <a:t> κέντρο της μύλης και της ρίζας και περιέχει τον</a:t>
            </a:r>
            <a:r>
              <a:rPr lang="el-GR" b="1" dirty="0"/>
              <a:t> πολφό. </a:t>
            </a:r>
            <a:endParaRPr lang="el-GR" b="1" dirty="0" smtClean="0"/>
          </a:p>
          <a:p>
            <a:pPr marL="0" indent="0">
              <a:buNone/>
            </a:pPr>
            <a:r>
              <a:rPr lang="el-GR" dirty="0" smtClean="0"/>
              <a:t>Έχει </a:t>
            </a:r>
            <a:r>
              <a:rPr lang="el-GR" dirty="0"/>
              <a:t>σχήμα ανάλογο με το σχήμα του δοντιού. </a:t>
            </a:r>
            <a:endParaRPr lang="el-GR" dirty="0" smtClean="0"/>
          </a:p>
          <a:p>
            <a:pPr marL="0" indent="0">
              <a:buNone/>
            </a:pPr>
            <a:r>
              <a:rPr lang="el-GR" dirty="0" smtClean="0"/>
              <a:t>Αρχίζει </a:t>
            </a:r>
            <a:r>
              <a:rPr lang="el-GR" dirty="0"/>
              <a:t>από το κέντρο </a:t>
            </a:r>
            <a:r>
              <a:rPr lang="el-GR" dirty="0" smtClean="0"/>
              <a:t>της </a:t>
            </a:r>
            <a:r>
              <a:rPr lang="el-GR" dirty="0"/>
              <a:t>μύλης </a:t>
            </a:r>
            <a:r>
              <a:rPr lang="el-GR" dirty="0" smtClean="0"/>
              <a:t>τυφλά, </a:t>
            </a:r>
            <a:r>
              <a:rPr lang="el-GR" dirty="0"/>
              <a:t>όπου είναι ευρεία, και σχηματίζει</a:t>
            </a:r>
            <a:r>
              <a:rPr lang="el-GR" i="1" dirty="0"/>
              <a:t> τον</a:t>
            </a:r>
            <a:r>
              <a:rPr lang="el-GR" b="1" dirty="0"/>
              <a:t> μυλικό</a:t>
            </a:r>
            <a:r>
              <a:rPr lang="el-GR" dirty="0"/>
              <a:t> </a:t>
            </a:r>
            <a:r>
              <a:rPr lang="el-GR" b="1" dirty="0"/>
              <a:t>θάλαμο</a:t>
            </a:r>
            <a:r>
              <a:rPr lang="el-GR" dirty="0"/>
              <a:t>. </a:t>
            </a:r>
            <a:endParaRPr lang="el-GR" dirty="0" smtClean="0"/>
          </a:p>
          <a:p>
            <a:pPr marL="0" indent="0">
              <a:buNone/>
            </a:pPr>
            <a:r>
              <a:rPr lang="el-GR" dirty="0" smtClean="0"/>
              <a:t>Έπειτα </a:t>
            </a:r>
            <a:r>
              <a:rPr lang="el-GR" dirty="0"/>
              <a:t>στενεύει συνεχώς εντός της ρίζας και σχηματίζει το</a:t>
            </a:r>
            <a:r>
              <a:rPr lang="el-GR" b="1" dirty="0"/>
              <a:t> ριζικό σωλήνα,</a:t>
            </a:r>
            <a:r>
              <a:rPr lang="el-GR" dirty="0"/>
              <a:t> ο οποίος καταλήγει στο ακρορρίζιο με το</a:t>
            </a:r>
            <a:r>
              <a:rPr lang="el-GR" b="1" dirty="0"/>
              <a:t> ριζικό τρήμα</a:t>
            </a:r>
            <a:r>
              <a:rPr lang="el-GR" b="1" dirty="0" smtClean="0"/>
              <a:t>.</a:t>
            </a:r>
          </a:p>
          <a:p>
            <a:pPr marL="0" indent="0">
              <a:buNone/>
            </a:pPr>
            <a:r>
              <a:rPr lang="el-GR" dirty="0" smtClean="0"/>
              <a:t> </a:t>
            </a:r>
            <a:r>
              <a:rPr lang="el-GR" dirty="0"/>
              <a:t>Μέσα από το ριζικό τρήμα περνούν τα αγγεία και τα νεύρα του δοντιού.</a:t>
            </a:r>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63</a:t>
            </a:fld>
            <a:endParaRPr lang="el-GR" dirty="0">
              <a:solidFill>
                <a:prstClr val="black"/>
              </a:solidFill>
            </a:endParaRPr>
          </a:p>
        </p:txBody>
      </p:sp>
      <p:pic>
        <p:nvPicPr>
          <p:cNvPr id="5" name="Εικόνα 4"/>
          <p:cNvPicPr>
            <a:picLocks noChangeAspect="1"/>
          </p:cNvPicPr>
          <p:nvPr/>
        </p:nvPicPr>
        <p:blipFill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ackgroundRemoval t="571" b="97147" l="5907" r="89030"/>
                    </a14:imgEffect>
                  </a14:imgLayer>
                </a14:imgProps>
              </a:ext>
              <a:ext uri="{28A0092B-C50C-407E-A947-70E740481C1C}">
                <a14:useLocalDpi xmlns:a14="http://schemas.microsoft.com/office/drawing/2010/main" val="0"/>
              </a:ext>
            </a:extLst>
          </a:blip>
          <a:srcRect/>
          <a:stretch/>
        </p:blipFill>
        <p:spPr>
          <a:xfrm>
            <a:off x="6372200" y="908720"/>
            <a:ext cx="2376264" cy="5760640"/>
          </a:xfrm>
          <a:prstGeom prst="rect">
            <a:avLst/>
          </a:prstGeom>
        </p:spPr>
      </p:pic>
      <p:sp>
        <p:nvSpPr>
          <p:cNvPr id="7" name="TextBox 6"/>
          <p:cNvSpPr txBox="1"/>
          <p:nvPr/>
        </p:nvSpPr>
        <p:spPr>
          <a:xfrm>
            <a:off x="6346635" y="6359124"/>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9142371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Κοινά μορφολογικά στοιχεία των δοντιών </a:t>
            </a:r>
            <a:r>
              <a:rPr lang="el-GR" sz="3200" b="0" dirty="0"/>
              <a:t>(</a:t>
            </a:r>
            <a:r>
              <a:rPr lang="el-GR" sz="3200" b="0" dirty="0" smtClean="0"/>
              <a:t>1/2)</a:t>
            </a:r>
            <a:endParaRPr lang="el-GR" dirty="0"/>
          </a:p>
        </p:txBody>
      </p:sp>
      <p:sp>
        <p:nvSpPr>
          <p:cNvPr id="3" name="Content Placeholder 2"/>
          <p:cNvSpPr>
            <a:spLocks noGrp="1"/>
          </p:cNvSpPr>
          <p:nvPr>
            <p:ph idx="1"/>
          </p:nvPr>
        </p:nvSpPr>
        <p:spPr/>
        <p:txBody>
          <a:bodyPr>
            <a:noAutofit/>
          </a:bodyPr>
          <a:lstStyle/>
          <a:p>
            <a:pPr marL="0" indent="0">
              <a:buNone/>
            </a:pPr>
            <a:r>
              <a:rPr lang="el-GR" sz="2400" dirty="0"/>
              <a:t>Τα δόντια (πρόσθια και οπίσθια) έχουν κοινά μορφολογικά χαρακτηριστικά, η γνώση των οποίων είναι απαραίτητη προϋπόθεση για τη σωστή λειτουργία του Εργαστηρίου της Οδοντικής Μορφολογίας. </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64</a:t>
            </a:fld>
            <a:endParaRPr lang="el-GR" dirty="0">
              <a:solidFill>
                <a:prstClr val="black"/>
              </a:solidFill>
            </a:endParaRPr>
          </a:p>
        </p:txBody>
      </p:sp>
    </p:spTree>
    <p:extLst>
      <p:ext uri="{BB962C8B-B14F-4D97-AF65-F5344CB8AC3E}">
        <p14:creationId xmlns:p14="http://schemas.microsoft.com/office/powerpoint/2010/main" val="7188875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Κοινά μορφολογικά στοιχεία των </a:t>
            </a:r>
            <a:r>
              <a:rPr lang="el-GR" dirty="0" smtClean="0"/>
              <a:t>δοντιών </a:t>
            </a:r>
            <a:r>
              <a:rPr lang="el-GR" sz="3200" b="0" dirty="0" smtClean="0"/>
              <a:t>(2/2)</a:t>
            </a:r>
            <a:endParaRPr lang="el-GR" dirty="0"/>
          </a:p>
        </p:txBody>
      </p:sp>
      <p:sp>
        <p:nvSpPr>
          <p:cNvPr id="3" name="Content Placeholder 2"/>
          <p:cNvSpPr>
            <a:spLocks noGrp="1"/>
          </p:cNvSpPr>
          <p:nvPr>
            <p:ph idx="1"/>
          </p:nvPr>
        </p:nvSpPr>
        <p:spPr/>
        <p:txBody>
          <a:bodyPr>
            <a:normAutofit fontScale="92500" lnSpcReduction="20000"/>
          </a:bodyPr>
          <a:lstStyle/>
          <a:p>
            <a:pPr marL="0" indent="0" algn="ctr">
              <a:buNone/>
            </a:pPr>
            <a:r>
              <a:rPr lang="el-GR" dirty="0" smtClean="0"/>
              <a:t>Επάλληλες </a:t>
            </a:r>
            <a:r>
              <a:rPr lang="el-GR" dirty="0"/>
              <a:t>γραμμές ή περικύματα</a:t>
            </a:r>
          </a:p>
          <a:p>
            <a:pPr marL="0" indent="0" algn="ctr">
              <a:buNone/>
            </a:pPr>
            <a:r>
              <a:rPr lang="el-GR" dirty="0"/>
              <a:t>Σημείο επαφής</a:t>
            </a:r>
          </a:p>
          <a:p>
            <a:pPr marL="0" indent="0" algn="ctr">
              <a:buNone/>
            </a:pPr>
            <a:r>
              <a:rPr lang="el-GR" dirty="0"/>
              <a:t>Αύλακες</a:t>
            </a:r>
          </a:p>
          <a:p>
            <a:pPr marL="0" indent="0" algn="ctr">
              <a:buNone/>
            </a:pPr>
            <a:r>
              <a:rPr lang="el-GR" dirty="0"/>
              <a:t>Αυξητικές ή παραγωγικές αύλακες</a:t>
            </a:r>
          </a:p>
          <a:p>
            <a:pPr marL="0" indent="0" algn="ctr">
              <a:buNone/>
            </a:pPr>
            <a:r>
              <a:rPr lang="el-GR" dirty="0"/>
              <a:t>Δευτερογενείς </a:t>
            </a:r>
            <a:r>
              <a:rPr lang="el-GR" dirty="0" smtClean="0"/>
              <a:t>αύλακες</a:t>
            </a:r>
          </a:p>
          <a:p>
            <a:pPr marL="0" indent="0" algn="ctr">
              <a:buNone/>
            </a:pPr>
            <a:r>
              <a:rPr lang="el-GR" dirty="0" smtClean="0"/>
              <a:t>Βοθρία</a:t>
            </a:r>
          </a:p>
          <a:p>
            <a:pPr marL="0" indent="0" algn="ctr">
              <a:buNone/>
            </a:pPr>
            <a:r>
              <a:rPr lang="el-GR" dirty="0" smtClean="0"/>
              <a:t>Φύματα</a:t>
            </a:r>
          </a:p>
          <a:p>
            <a:pPr marL="0" indent="0" algn="ctr">
              <a:buNone/>
            </a:pPr>
            <a:r>
              <a:rPr lang="el-GR" dirty="0" smtClean="0"/>
              <a:t>Ακρολοφίες</a:t>
            </a:r>
          </a:p>
          <a:p>
            <a:pPr marL="0" indent="0" algn="ctr">
              <a:buNone/>
            </a:pPr>
            <a:r>
              <a:rPr lang="el-GR" dirty="0" smtClean="0"/>
              <a:t>Γωνίες</a:t>
            </a:r>
          </a:p>
          <a:p>
            <a:pPr marL="0" indent="0" algn="ctr">
              <a:buNone/>
            </a:pPr>
            <a:r>
              <a:rPr lang="el-GR" dirty="0" smtClean="0"/>
              <a:t>Ακρορρίζιο</a:t>
            </a:r>
          </a:p>
          <a:p>
            <a:pPr marL="0" indent="0" algn="ctr">
              <a:buNone/>
            </a:pPr>
            <a:r>
              <a:rPr lang="el-GR" dirty="0" smtClean="0"/>
              <a:t>Διχασμός ή τριχασμός των ριζών</a:t>
            </a:r>
          </a:p>
          <a:p>
            <a:pPr marL="0" indent="0">
              <a:buNone/>
            </a:pPr>
            <a:endParaRPr lang="el-GR" dirty="0" smtClean="0"/>
          </a:p>
          <a:p>
            <a:pPr marL="0" indent="0">
              <a:buNone/>
            </a:pPr>
            <a:endParaRPr lang="el-GR" dirty="0"/>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65</a:t>
            </a:fld>
            <a:endParaRPr lang="el-GR" dirty="0">
              <a:solidFill>
                <a:prstClr val="black"/>
              </a:solidFill>
            </a:endParaRPr>
          </a:p>
        </p:txBody>
      </p:sp>
    </p:spTree>
    <p:extLst>
      <p:ext uri="{BB962C8B-B14F-4D97-AF65-F5344CB8AC3E}">
        <p14:creationId xmlns:p14="http://schemas.microsoft.com/office/powerpoint/2010/main" val="2510820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Αυξητικές ή παραγωγικές αύλακες</a:t>
            </a:r>
          </a:p>
        </p:txBody>
      </p:sp>
      <p:sp>
        <p:nvSpPr>
          <p:cNvPr id="3" name="Content Placeholder 2"/>
          <p:cNvSpPr>
            <a:spLocks noGrp="1"/>
          </p:cNvSpPr>
          <p:nvPr>
            <p:ph idx="1"/>
          </p:nvPr>
        </p:nvSpPr>
        <p:spPr>
          <a:xfrm>
            <a:off x="457200" y="1025353"/>
            <a:ext cx="4402832" cy="5696122"/>
          </a:xfrm>
        </p:spPr>
        <p:txBody>
          <a:bodyPr/>
          <a:lstStyle/>
          <a:p>
            <a:pPr marL="0" lvl="0" indent="0">
              <a:buNone/>
            </a:pPr>
            <a:r>
              <a:rPr lang="el-GR" dirty="0" smtClean="0"/>
              <a:t>Είναι </a:t>
            </a:r>
            <a:r>
              <a:rPr lang="el-GR" dirty="0"/>
              <a:t>οι </a:t>
            </a:r>
            <a:r>
              <a:rPr lang="el-GR" b="1" dirty="0">
                <a:solidFill>
                  <a:srgbClr val="4545C3"/>
                </a:solidFill>
              </a:rPr>
              <a:t>αβαθείς και δυσδιάκριτες κοιλάνσεις της αδαμαντίνης </a:t>
            </a:r>
            <a:r>
              <a:rPr lang="el-GR" dirty="0"/>
              <a:t>, που σχηματίζονται από τη συνένωση δύο αυξητικών λοβών. Αυτές εντοπίζονται στη χειλική και γλωσσική ή υπερώια επιφάνεια των προσθίων δοντιών, και στην παρειακή και γλωσσική ή υπερώια επιφάνεια των οπισθίων δοντιών. </a:t>
            </a:r>
          </a:p>
          <a:p>
            <a:pPr marL="0" indent="0">
              <a:buNone/>
            </a:pP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66</a:t>
            </a:fld>
            <a:endParaRPr lang="el-GR" dirty="0">
              <a:solidFill>
                <a:prstClr val="black"/>
              </a:solidFill>
            </a:endParaRPr>
          </a:p>
        </p:txBody>
      </p:sp>
      <p:pic>
        <p:nvPicPr>
          <p:cNvPr id="5" name="Picture 1" descr="msotw9_temp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004048" y="1268760"/>
            <a:ext cx="3384376"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3617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
            </a:r>
            <a:br>
              <a:rPr lang="el-GR" dirty="0" smtClean="0"/>
            </a:br>
            <a:r>
              <a:rPr lang="el-GR" dirty="0" smtClean="0"/>
              <a:t>Επάλληλες γραμμές ή  περικύματα</a:t>
            </a:r>
            <a:br>
              <a:rPr lang="el-GR" dirty="0" smtClean="0"/>
            </a:br>
            <a:endParaRPr lang="el-GR" dirty="0"/>
          </a:p>
        </p:txBody>
      </p:sp>
      <p:sp>
        <p:nvSpPr>
          <p:cNvPr id="3" name="Content Placeholder 2"/>
          <p:cNvSpPr>
            <a:spLocks noGrp="1"/>
          </p:cNvSpPr>
          <p:nvPr>
            <p:ph idx="1"/>
          </p:nvPr>
        </p:nvSpPr>
        <p:spPr>
          <a:xfrm>
            <a:off x="467544" y="1556792"/>
            <a:ext cx="4680520" cy="4680520"/>
          </a:xfrm>
        </p:spPr>
        <p:txBody>
          <a:bodyPr>
            <a:normAutofit/>
          </a:bodyPr>
          <a:lstStyle/>
          <a:p>
            <a:pPr marL="0" lvl="0" indent="0" algn="ctr">
              <a:buNone/>
            </a:pPr>
            <a:r>
              <a:rPr lang="el-GR" dirty="0" smtClean="0"/>
              <a:t>Είναι </a:t>
            </a:r>
            <a:r>
              <a:rPr lang="el-GR" b="1" dirty="0">
                <a:solidFill>
                  <a:srgbClr val="4545C3"/>
                </a:solidFill>
              </a:rPr>
              <a:t>γραμμοειδείς ρηχές κοιλάνσεις της αδαμαντίνης</a:t>
            </a:r>
            <a:r>
              <a:rPr lang="el-GR" dirty="0"/>
              <a:t>, σχεδόν παράλληλες προς τον αυχένα, που εντοπίζονται συνήθως στο αυχενικό τριτημόριο των προστομιακών επιφανειών των δοντιών. </a:t>
            </a:r>
            <a:endParaRPr lang="el-GR" dirty="0" smtClean="0"/>
          </a:p>
          <a:p>
            <a:pPr marL="0" lvl="0" indent="0" algn="ctr">
              <a:buNone/>
            </a:pP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67</a:t>
            </a:fld>
            <a:endParaRPr lang="el-GR" dirty="0">
              <a:solidFill>
                <a:prstClr val="black"/>
              </a:solidFill>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pic>
        <p:nvPicPr>
          <p:cNvPr id="2049" name="Picture 1" descr="msotw9_temp0"/>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508104" y="1268760"/>
            <a:ext cx="3024336"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3487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Αύλακες </a:t>
            </a:r>
            <a:r>
              <a:rPr lang="el-GR" sz="3200" b="0" dirty="0"/>
              <a:t>(</a:t>
            </a:r>
            <a:r>
              <a:rPr lang="el-GR" sz="3200" b="0" dirty="0" smtClean="0"/>
              <a:t>1/2)</a:t>
            </a:r>
            <a:endParaRPr lang="el-GR" dirty="0"/>
          </a:p>
        </p:txBody>
      </p:sp>
      <p:sp>
        <p:nvSpPr>
          <p:cNvPr id="3" name="Content Placeholder 2"/>
          <p:cNvSpPr>
            <a:spLocks noGrp="1"/>
          </p:cNvSpPr>
          <p:nvPr>
            <p:ph idx="1"/>
          </p:nvPr>
        </p:nvSpPr>
        <p:spPr/>
        <p:txBody>
          <a:bodyPr>
            <a:normAutofit/>
          </a:bodyPr>
          <a:lstStyle/>
          <a:p>
            <a:pPr marL="0" indent="0">
              <a:buNone/>
            </a:pPr>
            <a:r>
              <a:rPr lang="el-GR" dirty="0" smtClean="0"/>
              <a:t>Είναι </a:t>
            </a:r>
            <a:r>
              <a:rPr lang="el-GR" dirty="0"/>
              <a:t>βαθιές επιμήκεις κοιλάνσεις της αδαμαντίνης , που εντοπίζονται κυρίως στις μασητικές επιφάνειες των οπισθίων δοντιών. </a:t>
            </a:r>
            <a:endParaRPr lang="el-GR" dirty="0" smtClean="0"/>
          </a:p>
          <a:p>
            <a:pPr marL="0" indent="0">
              <a:buNone/>
            </a:pPr>
            <a:r>
              <a:rPr lang="el-GR" dirty="0" smtClean="0"/>
              <a:t>Οι έντονες και βαθιές ονομάζονται </a:t>
            </a:r>
            <a:r>
              <a:rPr lang="el-GR" b="1" dirty="0" smtClean="0"/>
              <a:t>παραγωγικές αύλακες </a:t>
            </a:r>
            <a:r>
              <a:rPr lang="el-GR" dirty="0" smtClean="0"/>
              <a:t>και προέρχονται από την συνένωση των αυξητικών λοβών του δοντιού.</a:t>
            </a:r>
          </a:p>
          <a:p>
            <a:pPr marL="0" indent="0">
              <a:buNone/>
            </a:pPr>
            <a:r>
              <a:rPr lang="el-GR" dirty="0" smtClean="0"/>
              <a:t> Οι αύλακες που είναι λιγότερο </a:t>
            </a:r>
            <a:r>
              <a:rPr lang="el-GR" dirty="0"/>
              <a:t>έντονες από τις παραγωγικές, μικρότερου μήκους και </a:t>
            </a:r>
            <a:r>
              <a:rPr lang="el-GR" dirty="0" smtClean="0"/>
              <a:t>βάθους, ονομάζονται </a:t>
            </a:r>
            <a:r>
              <a:rPr lang="el-GR" b="1" dirty="0" smtClean="0"/>
              <a:t>δευτερογενείς αύλακες.</a:t>
            </a:r>
          </a:p>
          <a:p>
            <a:pPr marL="0" indent="0">
              <a:buNone/>
            </a:pPr>
            <a:r>
              <a:rPr lang="el-GR" b="1" dirty="0" smtClean="0"/>
              <a:t> </a:t>
            </a:r>
            <a:r>
              <a:rPr lang="el-GR" dirty="0"/>
              <a:t>Οι ατελείς και ρηχές αύλακες ονομάζονται</a:t>
            </a:r>
            <a:r>
              <a:rPr lang="el-GR" b="1" dirty="0"/>
              <a:t> σχισμές. </a:t>
            </a:r>
            <a:endParaRPr lang="en-US" b="1" dirty="0" smtClean="0"/>
          </a:p>
          <a:p>
            <a:pPr marL="0" indent="0">
              <a:buNone/>
            </a:pPr>
            <a:endParaRPr lang="en-US" b="1" dirty="0" smtClean="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68</a:t>
            </a:fld>
            <a:endParaRPr lang="el-GR" dirty="0">
              <a:solidFill>
                <a:prstClr val="black"/>
              </a:solidFill>
            </a:endParaRPr>
          </a:p>
        </p:txBody>
      </p:sp>
      <p:sp>
        <p:nvSpPr>
          <p:cNvPr id="5" name="Rectangle 2"/>
          <p:cNvSpPr>
            <a:spLocks noChangeArrowheads="1"/>
          </p:cNvSpPr>
          <p:nvPr/>
        </p:nvSpPr>
        <p:spPr bwMode="auto">
          <a:xfrm>
            <a:off x="2843808" y="32849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spTree>
    <p:extLst>
      <p:ext uri="{BB962C8B-B14F-4D97-AF65-F5344CB8AC3E}">
        <p14:creationId xmlns:p14="http://schemas.microsoft.com/office/powerpoint/2010/main" val="389195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642918"/>
            <a:ext cx="8229600" cy="908720"/>
          </a:xfrm>
        </p:spPr>
        <p:txBody>
          <a:bodyPr>
            <a:normAutofit fontScale="90000"/>
          </a:bodyPr>
          <a:lstStyle/>
          <a:p>
            <a:r>
              <a:rPr lang="el-GR" dirty="0" smtClean="0"/>
              <a:t>Τα δόντια τοποθετημένα το ένα δίπλα στο άλλο σχηματίζουν τους οδοντικούς φραγμούς της άνω και της κάτω γνάθου.</a:t>
            </a:r>
            <a:endParaRPr lang="el-GR"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dirty="0">
              <a:solidFill>
                <a:prstClr val="black"/>
              </a:solidFill>
            </a:endParaRPr>
          </a:p>
        </p:txBody>
      </p:sp>
      <p:sp>
        <p:nvSpPr>
          <p:cNvPr id="8" name="TextBox 7"/>
          <p:cNvSpPr txBox="1"/>
          <p:nvPr/>
        </p:nvSpPr>
        <p:spPr>
          <a:xfrm>
            <a:off x="899592" y="5661248"/>
            <a:ext cx="2664296" cy="646331"/>
          </a:xfrm>
          <a:prstGeom prst="rect">
            <a:avLst/>
          </a:prstGeom>
          <a:noFill/>
        </p:spPr>
        <p:txBody>
          <a:bodyPr wrap="square" rtlCol="0">
            <a:spAutoFit/>
          </a:bodyPr>
          <a:lstStyle/>
          <a:p>
            <a:pPr algn="ctr"/>
            <a:r>
              <a:rPr lang="el-GR" dirty="0" smtClean="0"/>
              <a:t>Οδοντικός φραγμός κάτω γνάθου</a:t>
            </a:r>
            <a:endParaRPr lang="el-GR" dirty="0"/>
          </a:p>
        </p:txBody>
      </p:sp>
      <p:sp>
        <p:nvSpPr>
          <p:cNvPr id="9" name="TextBox 8"/>
          <p:cNvSpPr txBox="1"/>
          <p:nvPr/>
        </p:nvSpPr>
        <p:spPr>
          <a:xfrm>
            <a:off x="5580112" y="6021288"/>
            <a:ext cx="2376264" cy="646331"/>
          </a:xfrm>
          <a:prstGeom prst="rect">
            <a:avLst/>
          </a:prstGeom>
          <a:noFill/>
        </p:spPr>
        <p:txBody>
          <a:bodyPr wrap="square" rtlCol="0">
            <a:spAutoFit/>
          </a:bodyPr>
          <a:lstStyle/>
          <a:p>
            <a:pPr algn="ctr"/>
            <a:r>
              <a:rPr lang="el-GR" dirty="0" smtClean="0"/>
              <a:t>Οδοντικός φραγμός άνω γνάθου</a:t>
            </a:r>
            <a:endParaRPr lang="el-GR" dirty="0"/>
          </a:p>
        </p:txBody>
      </p:sp>
      <p:pic>
        <p:nvPicPr>
          <p:cNvPr id="10" name="Εικόνα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2054" y="2343852"/>
            <a:ext cx="4439412" cy="3312368"/>
          </a:xfrm>
          <a:prstGeom prst="rect">
            <a:avLst/>
          </a:prstGeom>
        </p:spPr>
      </p:pic>
      <p:pic>
        <p:nvPicPr>
          <p:cNvPr id="11" name="Εικόνα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41032" y="1886700"/>
            <a:ext cx="3419400" cy="3990572"/>
          </a:xfrm>
          <a:prstGeom prst="rect">
            <a:avLst/>
          </a:prstGeom>
        </p:spPr>
      </p:pic>
      <p:sp>
        <p:nvSpPr>
          <p:cNvPr id="12" name="TextBox 11"/>
          <p:cNvSpPr txBox="1"/>
          <p:nvPr/>
        </p:nvSpPr>
        <p:spPr>
          <a:xfrm rot="16200000">
            <a:off x="7665721" y="356784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13" name="TextBox 12"/>
          <p:cNvSpPr txBox="1"/>
          <p:nvPr/>
        </p:nvSpPr>
        <p:spPr>
          <a:xfrm rot="4476199">
            <a:off x="-315738" y="3743487"/>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Αύλακες </a:t>
            </a:r>
            <a:r>
              <a:rPr lang="el-GR" sz="3200" b="0" dirty="0" smtClean="0"/>
              <a:t>(</a:t>
            </a:r>
            <a:r>
              <a:rPr lang="el-GR" sz="3200" b="0" dirty="0"/>
              <a:t>2</a:t>
            </a:r>
            <a:r>
              <a:rPr lang="el-GR" sz="3200" b="0" dirty="0" smtClean="0"/>
              <a:t>/2)</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69</a:t>
            </a:fld>
            <a:endParaRPr lang="el-GR" dirty="0">
              <a:solidFill>
                <a:prstClr val="black"/>
              </a:solidFill>
            </a:endParaRPr>
          </a:p>
        </p:txBody>
      </p:sp>
      <p:pic>
        <p:nvPicPr>
          <p:cNvPr id="4" name="Εικόνα 3"/>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627784" y="1772816"/>
            <a:ext cx="3672408" cy="3384376"/>
          </a:xfrm>
          <a:prstGeom prst="rect">
            <a:avLst/>
          </a:prstGeom>
        </p:spPr>
      </p:pic>
      <p:sp>
        <p:nvSpPr>
          <p:cNvPr id="5" name="TextBox 4"/>
          <p:cNvSpPr txBox="1"/>
          <p:nvPr/>
        </p:nvSpPr>
        <p:spPr>
          <a:xfrm>
            <a:off x="6827912" y="3965401"/>
            <a:ext cx="1584176" cy="646331"/>
          </a:xfrm>
          <a:prstGeom prst="rect">
            <a:avLst/>
          </a:prstGeom>
          <a:noFill/>
        </p:spPr>
        <p:txBody>
          <a:bodyPr wrap="square" rtlCol="0">
            <a:spAutoFit/>
          </a:bodyPr>
          <a:lstStyle/>
          <a:p>
            <a:pPr algn="ctr"/>
            <a:r>
              <a:rPr lang="el-GR" b="1" dirty="0" smtClean="0"/>
              <a:t>Παραγωγική αύλακα</a:t>
            </a:r>
            <a:endParaRPr lang="el-GR" b="1" dirty="0"/>
          </a:p>
        </p:txBody>
      </p:sp>
      <p:sp>
        <p:nvSpPr>
          <p:cNvPr id="6" name="TextBox 5"/>
          <p:cNvSpPr txBox="1"/>
          <p:nvPr/>
        </p:nvSpPr>
        <p:spPr>
          <a:xfrm>
            <a:off x="987005" y="3484398"/>
            <a:ext cx="1064715" cy="369332"/>
          </a:xfrm>
          <a:prstGeom prst="rect">
            <a:avLst/>
          </a:prstGeom>
          <a:noFill/>
        </p:spPr>
        <p:txBody>
          <a:bodyPr wrap="none" rtlCol="0">
            <a:spAutoFit/>
          </a:bodyPr>
          <a:lstStyle/>
          <a:p>
            <a:r>
              <a:rPr lang="el-GR" b="1" dirty="0"/>
              <a:t>σχισμές</a:t>
            </a:r>
            <a:endParaRPr lang="el-GR" dirty="0"/>
          </a:p>
        </p:txBody>
      </p:sp>
      <p:cxnSp>
        <p:nvCxnSpPr>
          <p:cNvPr id="7" name="Ευθύγραμμο βέλος σύνδεσης 6"/>
          <p:cNvCxnSpPr>
            <a:stCxn id="6" idx="2"/>
          </p:cNvCxnSpPr>
          <p:nvPr/>
        </p:nvCxnSpPr>
        <p:spPr>
          <a:xfrm>
            <a:off x="1519363" y="3853730"/>
            <a:ext cx="1864505" cy="2233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Ευθύγραμμο βέλος σύνδεσης 8"/>
          <p:cNvCxnSpPr>
            <a:stCxn id="6" idx="2"/>
          </p:cNvCxnSpPr>
          <p:nvPr/>
        </p:nvCxnSpPr>
        <p:spPr>
          <a:xfrm>
            <a:off x="1519363" y="3853730"/>
            <a:ext cx="2188541" cy="6286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Ευθύγραμμο βέλος σύνδεσης 11"/>
          <p:cNvCxnSpPr/>
          <p:nvPr/>
        </p:nvCxnSpPr>
        <p:spPr>
          <a:xfrm flipH="1" flipV="1">
            <a:off x="4816325" y="3582254"/>
            <a:ext cx="2059932" cy="8316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Ευθύγραμμο βέλος σύνδεσης 14"/>
          <p:cNvCxnSpPr/>
          <p:nvPr/>
        </p:nvCxnSpPr>
        <p:spPr>
          <a:xfrm flipH="1">
            <a:off x="4458030" y="1988840"/>
            <a:ext cx="2202202" cy="8505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6660232" y="1904473"/>
            <a:ext cx="1632520" cy="646331"/>
          </a:xfrm>
          <a:prstGeom prst="rect">
            <a:avLst/>
          </a:prstGeom>
          <a:noFill/>
        </p:spPr>
        <p:txBody>
          <a:bodyPr wrap="square" rtlCol="0">
            <a:spAutoFit/>
          </a:bodyPr>
          <a:lstStyle/>
          <a:p>
            <a:pPr algn="ctr"/>
            <a:r>
              <a:rPr lang="el-GR" b="1" dirty="0" smtClean="0"/>
              <a:t>Δευτερογενή αύλακα</a:t>
            </a:r>
            <a:endParaRPr lang="el-GR" b="1" dirty="0"/>
          </a:p>
        </p:txBody>
      </p:sp>
    </p:spTree>
    <p:extLst>
      <p:ext uri="{BB962C8B-B14F-4D97-AF65-F5344CB8AC3E}">
        <p14:creationId xmlns:p14="http://schemas.microsoft.com/office/powerpoint/2010/main" val="7216583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Φύματα </a:t>
            </a:r>
            <a:endParaRPr lang="el-GR" dirty="0"/>
          </a:p>
        </p:txBody>
      </p:sp>
      <p:sp>
        <p:nvSpPr>
          <p:cNvPr id="3" name="Content Placeholder 2"/>
          <p:cNvSpPr>
            <a:spLocks noGrp="1"/>
          </p:cNvSpPr>
          <p:nvPr>
            <p:ph idx="1"/>
          </p:nvPr>
        </p:nvSpPr>
        <p:spPr/>
        <p:txBody>
          <a:bodyPr>
            <a:normAutofit/>
          </a:bodyPr>
          <a:lstStyle/>
          <a:p>
            <a:pPr marL="0" indent="0">
              <a:buNone/>
            </a:pPr>
            <a:r>
              <a:rPr lang="el-GR" dirty="0" smtClean="0"/>
              <a:t>Είναι </a:t>
            </a:r>
            <a:r>
              <a:rPr lang="el-GR" dirty="0"/>
              <a:t>μεγάλες τριγωνικές ή στρογγυλές προεξοχές της αδαμαντίνης στη μασητική επιφάνεια των οπισθίων δοντιών. Κάθε δόντι έχει συγκεκριμένο αριθμό φυμάτων, τα οποία παίρνουν το όνομά τους από τη θέση στην οποία εντοπίζονται π.χ παρειακό φύμα, γλωσσικό φύμα. </a:t>
            </a:r>
            <a:r>
              <a:rPr lang="el-GR" dirty="0" smtClean="0"/>
              <a:t> </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70</a:t>
            </a:fld>
            <a:endParaRPr lang="el-GR" dirty="0">
              <a:solidFill>
                <a:prstClr val="black"/>
              </a:solidFill>
            </a:endParaRPr>
          </a:p>
        </p:txBody>
      </p:sp>
      <p:sp>
        <p:nvSpPr>
          <p:cNvPr id="5" name="Ορθογώνιο 4"/>
          <p:cNvSpPr/>
          <p:nvPr/>
        </p:nvSpPr>
        <p:spPr>
          <a:xfrm>
            <a:off x="683568" y="3933056"/>
            <a:ext cx="7560840" cy="1200329"/>
          </a:xfrm>
          <a:prstGeom prst="rect">
            <a:avLst/>
          </a:prstGeom>
        </p:spPr>
        <p:txBody>
          <a:bodyPr wrap="square">
            <a:spAutoFit/>
          </a:bodyPr>
          <a:lstStyle/>
          <a:p>
            <a:pPr marL="0" indent="0">
              <a:buNone/>
            </a:pPr>
            <a:r>
              <a:rPr lang="el-GR" sz="2400" dirty="0">
                <a:latin typeface="Calibri" panose="020F0502020204030204" pitchFamily="34" charset="0"/>
              </a:rPr>
              <a:t>Τα φύματα που εντοπίζονται στην γλωσσική ή υπερώια επιφάνεια των προσθίων δοντιών, επειδή είναι αρκετά μικρότερα σε όγκο, ονομάζονται</a:t>
            </a:r>
            <a:r>
              <a:rPr lang="el-GR" sz="2400" b="1" dirty="0">
                <a:latin typeface="Calibri" panose="020F0502020204030204" pitchFamily="34" charset="0"/>
              </a:rPr>
              <a:t> επάρματα</a:t>
            </a:r>
            <a:r>
              <a:rPr lang="el-GR" sz="2400" dirty="0">
                <a:latin typeface="Calibri" panose="020F0502020204030204" pitchFamily="34" charset="0"/>
              </a:rPr>
              <a:t>.</a:t>
            </a:r>
          </a:p>
        </p:txBody>
      </p:sp>
    </p:spTree>
    <p:extLst>
      <p:ext uri="{BB962C8B-B14F-4D97-AF65-F5344CB8AC3E}">
        <p14:creationId xmlns:p14="http://schemas.microsoft.com/office/powerpoint/2010/main" val="6241017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4850813" y="457544"/>
            <a:ext cx="1458598" cy="907200"/>
          </a:xfrm>
        </p:spPr>
        <p:txBody>
          <a:bodyPr>
            <a:normAutofit/>
          </a:bodyPr>
          <a:lstStyle/>
          <a:p>
            <a:r>
              <a:rPr lang="el-GR" sz="2800" dirty="0">
                <a:solidFill>
                  <a:srgbClr val="4545C3"/>
                </a:solidFill>
              </a:rPr>
              <a:t>Φύματα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71</a:t>
            </a:fld>
            <a:endParaRPr lang="el-GR" dirty="0">
              <a:solidFill>
                <a:prstClr val="black"/>
              </a:solidFill>
            </a:endParaRPr>
          </a:p>
        </p:txBody>
      </p:sp>
      <p:pic>
        <p:nvPicPr>
          <p:cNvPr id="8" name="Εικόνα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988840"/>
            <a:ext cx="3600400" cy="3528391"/>
          </a:xfrm>
          <a:prstGeom prst="rect">
            <a:avLst/>
          </a:prstGeom>
        </p:spPr>
      </p:pic>
      <p:pic>
        <p:nvPicPr>
          <p:cNvPr id="9" name="Εικόνα 8"/>
          <p:cNvPicPr>
            <a:picLocks noChangeAspect="1"/>
          </p:cNvPicPr>
          <p:nvPr/>
        </p:nvPicPr>
        <p:blipFill rotWithShape="1">
          <a:blip r:embed="rId3" cstate="print">
            <a:extLst>
              <a:ext uri="{28A0092B-C50C-407E-A947-70E740481C1C}">
                <a14:useLocalDpi xmlns:a14="http://schemas.microsoft.com/office/drawing/2010/main" val="0"/>
              </a:ext>
            </a:extLst>
          </a:blip>
          <a:srcRect t="6123"/>
          <a:stretch/>
        </p:blipFill>
        <p:spPr>
          <a:xfrm>
            <a:off x="5292080" y="2204864"/>
            <a:ext cx="2736303" cy="3312367"/>
          </a:xfrm>
          <a:prstGeom prst="rect">
            <a:avLst/>
          </a:prstGeom>
        </p:spPr>
      </p:pic>
      <p:cxnSp>
        <p:nvCxnSpPr>
          <p:cNvPr id="10" name="Ευθύγραμμο βέλος σύνδεσης 9"/>
          <p:cNvCxnSpPr/>
          <p:nvPr/>
        </p:nvCxnSpPr>
        <p:spPr>
          <a:xfrm flipV="1">
            <a:off x="5580112" y="4869160"/>
            <a:ext cx="973088" cy="10801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Ορθογώνιο 12"/>
          <p:cNvSpPr/>
          <p:nvPr/>
        </p:nvSpPr>
        <p:spPr>
          <a:xfrm>
            <a:off x="4415036" y="5845117"/>
            <a:ext cx="1754087" cy="523220"/>
          </a:xfrm>
          <a:prstGeom prst="rect">
            <a:avLst/>
          </a:prstGeom>
        </p:spPr>
        <p:txBody>
          <a:bodyPr wrap="square">
            <a:spAutoFit/>
          </a:bodyPr>
          <a:lstStyle/>
          <a:p>
            <a:r>
              <a:rPr lang="el-GR" sz="2800" b="1" dirty="0" smtClean="0">
                <a:solidFill>
                  <a:srgbClr val="4545C3"/>
                </a:solidFill>
                <a:latin typeface="+mj-lt"/>
              </a:rPr>
              <a:t>έπαρμα</a:t>
            </a:r>
            <a:r>
              <a:rPr lang="en-US" sz="2800" b="1" dirty="0" smtClean="0">
                <a:solidFill>
                  <a:srgbClr val="4545C3"/>
                </a:solidFill>
                <a:latin typeface="+mj-lt"/>
              </a:rPr>
              <a:t> </a:t>
            </a:r>
            <a:endParaRPr lang="el-GR" sz="2800" b="1" dirty="0">
              <a:solidFill>
                <a:srgbClr val="4545C3"/>
              </a:solidFill>
              <a:latin typeface="+mj-lt"/>
            </a:endParaRPr>
          </a:p>
        </p:txBody>
      </p:sp>
      <p:cxnSp>
        <p:nvCxnSpPr>
          <p:cNvPr id="14" name="Ευθύγραμμο βέλος σύνδεσης 13"/>
          <p:cNvCxnSpPr/>
          <p:nvPr/>
        </p:nvCxnSpPr>
        <p:spPr>
          <a:xfrm flipH="1">
            <a:off x="3531310" y="1180286"/>
            <a:ext cx="1657399" cy="1381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Ευθύγραμμο βέλος σύνδεσης 15"/>
          <p:cNvCxnSpPr/>
          <p:nvPr/>
        </p:nvCxnSpPr>
        <p:spPr>
          <a:xfrm flipH="1">
            <a:off x="1691680" y="1196752"/>
            <a:ext cx="3497029" cy="17067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Ευθύγραμμο βέλος σύνδεσης 16"/>
          <p:cNvCxnSpPr/>
          <p:nvPr/>
        </p:nvCxnSpPr>
        <p:spPr>
          <a:xfrm flipH="1">
            <a:off x="3329426" y="1180286"/>
            <a:ext cx="1859283" cy="3387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Ευθύγραμμο βέλος σύνδεσης 17"/>
          <p:cNvCxnSpPr/>
          <p:nvPr/>
        </p:nvCxnSpPr>
        <p:spPr>
          <a:xfrm flipH="1">
            <a:off x="1703543" y="1196752"/>
            <a:ext cx="3485166" cy="35693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310131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504056"/>
          </a:xfrm>
        </p:spPr>
        <p:txBody>
          <a:bodyPr>
            <a:normAutofit fontScale="90000"/>
          </a:bodyPr>
          <a:lstStyle/>
          <a:p>
            <a:r>
              <a:rPr lang="el-GR" dirty="0" smtClean="0"/>
              <a:t>Βοθρία</a:t>
            </a:r>
            <a:endParaRPr lang="el-GR" dirty="0"/>
          </a:p>
        </p:txBody>
      </p:sp>
      <p:sp>
        <p:nvSpPr>
          <p:cNvPr id="3" name="Content Placeholder 2"/>
          <p:cNvSpPr>
            <a:spLocks noGrp="1"/>
          </p:cNvSpPr>
          <p:nvPr>
            <p:ph idx="1"/>
          </p:nvPr>
        </p:nvSpPr>
        <p:spPr>
          <a:xfrm>
            <a:off x="395536" y="692696"/>
            <a:ext cx="8445624" cy="3528392"/>
          </a:xfrm>
        </p:spPr>
        <p:txBody>
          <a:bodyPr/>
          <a:lstStyle/>
          <a:p>
            <a:pPr marL="0" indent="0">
              <a:buNone/>
            </a:pPr>
            <a:r>
              <a:rPr lang="el-GR" dirty="0" smtClean="0"/>
              <a:t>Είναι </a:t>
            </a:r>
            <a:r>
              <a:rPr lang="el-GR" dirty="0"/>
              <a:t>στρογγυλά και ποικίλου βάθους </a:t>
            </a:r>
            <a:r>
              <a:rPr lang="el-GR" b="1" dirty="0">
                <a:solidFill>
                  <a:srgbClr val="4545C3"/>
                </a:solidFill>
              </a:rPr>
              <a:t>κοιλώματα της αδαμαντίνης </a:t>
            </a:r>
            <a:r>
              <a:rPr lang="el-GR" dirty="0"/>
              <a:t>που εντοπίζονται συνήθως στις μασητικές επιφάνειες των οπισθίων δοντιών και στις γλωσσικές ή υπερώιες επιφάνειες των προσθίων δοντιών. </a:t>
            </a:r>
            <a:endParaRPr lang="el-GR" dirty="0" smtClean="0"/>
          </a:p>
          <a:p>
            <a:pPr marL="0" indent="0">
              <a:buNone/>
            </a:pPr>
            <a:r>
              <a:rPr lang="el-GR" dirty="0" smtClean="0"/>
              <a:t>Σχηματίζονται </a:t>
            </a:r>
            <a:r>
              <a:rPr lang="el-GR" dirty="0"/>
              <a:t>στα σημεία της ένωσης δύο ή περισσοτέρων αυλακών και παίρνουν το όνομά τους από την επιφάνεια που εντοπίζονται π.χ. γλωσσικό, παρειακό, υπερώιο, εγγύς, άπω βοθρίο. </a:t>
            </a:r>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72</a:t>
            </a:fld>
            <a:endParaRPr lang="el-GR" dirty="0">
              <a:solidFill>
                <a:prstClr val="black"/>
              </a:solidFill>
            </a:endParaRPr>
          </a:p>
        </p:txBody>
      </p:sp>
      <p:pic>
        <p:nvPicPr>
          <p:cNvPr id="7" name="Εικόνα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3789041"/>
            <a:ext cx="3168352" cy="2932434"/>
          </a:xfrm>
          <a:prstGeom prst="rect">
            <a:avLst/>
          </a:prstGeom>
        </p:spPr>
      </p:pic>
    </p:spTree>
    <p:extLst>
      <p:ext uri="{BB962C8B-B14F-4D97-AF65-F5344CB8AC3E}">
        <p14:creationId xmlns:p14="http://schemas.microsoft.com/office/powerpoint/2010/main" val="23610032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Γωνίες </a:t>
            </a:r>
            <a:r>
              <a:rPr lang="el-GR" sz="3200" b="0" dirty="0"/>
              <a:t>(</a:t>
            </a:r>
            <a:r>
              <a:rPr lang="el-GR" sz="3200" b="0" dirty="0" smtClean="0"/>
              <a:t>1/2)</a:t>
            </a:r>
            <a:endParaRPr lang="el-GR" b="0" dirty="0"/>
          </a:p>
        </p:txBody>
      </p:sp>
      <p:sp>
        <p:nvSpPr>
          <p:cNvPr id="3" name="Content Placeholder 2"/>
          <p:cNvSpPr>
            <a:spLocks noGrp="1"/>
          </p:cNvSpPr>
          <p:nvPr>
            <p:ph idx="1"/>
          </p:nvPr>
        </p:nvSpPr>
        <p:spPr/>
        <p:txBody>
          <a:bodyPr>
            <a:normAutofit/>
          </a:bodyPr>
          <a:lstStyle/>
          <a:p>
            <a:pPr marL="0" indent="0">
              <a:buNone/>
            </a:pPr>
            <a:r>
              <a:rPr lang="el-GR" dirty="0" smtClean="0"/>
              <a:t>Σχηματίζονται </a:t>
            </a:r>
            <a:r>
              <a:rPr lang="el-GR" dirty="0"/>
              <a:t>στο όριο συνένωσης δύο ή περισσοτέρων επιφανειών των δοντιών. </a:t>
            </a:r>
            <a:endParaRPr lang="el-GR" dirty="0" smtClean="0"/>
          </a:p>
          <a:p>
            <a:pPr marL="0" indent="0">
              <a:buNone/>
            </a:pPr>
            <a:r>
              <a:rPr lang="el-GR" dirty="0" smtClean="0"/>
              <a:t>Ανάλογα </a:t>
            </a:r>
            <a:r>
              <a:rPr lang="el-GR" dirty="0"/>
              <a:t>με τον αριθμό των επιφανειών που συμμετέχουν για το σχηματισμό τους διακρίνονται σε</a:t>
            </a:r>
            <a:r>
              <a:rPr lang="el-GR" b="1" dirty="0"/>
              <a:t> δίεδρες</a:t>
            </a:r>
            <a:r>
              <a:rPr lang="el-GR" dirty="0"/>
              <a:t> (δημιουργούνται από την ένωση δύο επιφανειών σε ευθεία γραμμή) και</a:t>
            </a:r>
            <a:r>
              <a:rPr lang="el-GR" b="1" dirty="0"/>
              <a:t> τρίεδρες</a:t>
            </a:r>
            <a:r>
              <a:rPr lang="el-GR" dirty="0"/>
              <a:t> (δημιουργούνται από την ένωση τριών επιφανειών σε ένα σημείο). </a:t>
            </a:r>
            <a:endParaRPr lang="el-GR" dirty="0" smtClean="0"/>
          </a:p>
          <a:p>
            <a:pPr marL="0" indent="0">
              <a:buNone/>
            </a:pPr>
            <a:r>
              <a:rPr lang="el-GR" dirty="0" smtClean="0"/>
              <a:t>Όλες </a:t>
            </a:r>
            <a:r>
              <a:rPr lang="el-GR" dirty="0"/>
              <a:t>οι γωνίες παίρνουν το όνομά τους από τις επιφάνειες που συμμετέχουν για το σχηματισμό τους, π.χ. εγγύς-κοπτική δίεδρη γωνία, παρειο- εγγύς-μασητική τρίεδρη γωνία. </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73</a:t>
            </a:fld>
            <a:endParaRPr lang="el-GR" dirty="0">
              <a:solidFill>
                <a:prstClr val="black"/>
              </a:solidFill>
            </a:endParaRPr>
          </a:p>
        </p:txBody>
      </p:sp>
    </p:spTree>
    <p:extLst>
      <p:ext uri="{BB962C8B-B14F-4D97-AF65-F5344CB8AC3E}">
        <p14:creationId xmlns:p14="http://schemas.microsoft.com/office/powerpoint/2010/main" val="28518090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sz="3600" dirty="0" smtClean="0">
                <a:solidFill>
                  <a:srgbClr val="004A82"/>
                </a:solidFill>
              </a:rPr>
              <a:t>Γωνίες </a:t>
            </a:r>
            <a:r>
              <a:rPr lang="el-GR" sz="3200" b="0" dirty="0" smtClean="0">
                <a:solidFill>
                  <a:srgbClr val="004A82"/>
                </a:solidFill>
              </a:rPr>
              <a:t>(2/2)</a:t>
            </a:r>
            <a:endParaRPr lang="el-GR"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74</a:t>
            </a:fld>
            <a:endParaRPr lang="el-GR" dirty="0">
              <a:solidFill>
                <a:prstClr val="black"/>
              </a:solidFill>
            </a:endParaRPr>
          </a:p>
        </p:txBody>
      </p:sp>
      <p:pic>
        <p:nvPicPr>
          <p:cNvPr id="8194" name="Picture 2" descr="msotw9_temp0"/>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250196" y="1414734"/>
            <a:ext cx="2664296"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Ευθύγραμμο βέλος σύνδεσης 6"/>
          <p:cNvCxnSpPr/>
          <p:nvPr/>
        </p:nvCxnSpPr>
        <p:spPr>
          <a:xfrm flipH="1" flipV="1">
            <a:off x="5659828" y="4797942"/>
            <a:ext cx="848680" cy="5360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6109792" y="5371229"/>
            <a:ext cx="2592288" cy="369332"/>
          </a:xfrm>
          <a:prstGeom prst="rect">
            <a:avLst/>
          </a:prstGeom>
          <a:noFill/>
        </p:spPr>
        <p:txBody>
          <a:bodyPr wrap="square" rtlCol="0">
            <a:spAutoFit/>
          </a:bodyPr>
          <a:lstStyle/>
          <a:p>
            <a:r>
              <a:rPr lang="el-GR" dirty="0" smtClean="0"/>
              <a:t>Εγγύς κοπτική γωνία</a:t>
            </a:r>
            <a:endParaRPr lang="el-GR" dirty="0"/>
          </a:p>
        </p:txBody>
      </p:sp>
      <p:cxnSp>
        <p:nvCxnSpPr>
          <p:cNvPr id="11" name="Ευθύγραμμο βέλος σύνδεσης 10"/>
          <p:cNvCxnSpPr/>
          <p:nvPr/>
        </p:nvCxnSpPr>
        <p:spPr>
          <a:xfrm flipV="1">
            <a:off x="3250196" y="4627098"/>
            <a:ext cx="411460" cy="6320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2159782" y="5319940"/>
            <a:ext cx="2592288" cy="369332"/>
          </a:xfrm>
          <a:prstGeom prst="rect">
            <a:avLst/>
          </a:prstGeom>
          <a:noFill/>
        </p:spPr>
        <p:txBody>
          <a:bodyPr wrap="square" rtlCol="0">
            <a:spAutoFit/>
          </a:bodyPr>
          <a:lstStyle/>
          <a:p>
            <a:r>
              <a:rPr lang="el-GR" dirty="0" smtClean="0"/>
              <a:t>Άπω κοπτική γωνία</a:t>
            </a:r>
            <a:endParaRPr lang="el-GR" dirty="0"/>
          </a:p>
        </p:txBody>
      </p:sp>
    </p:spTree>
    <p:extLst>
      <p:ext uri="{BB962C8B-B14F-4D97-AF65-F5344CB8AC3E}">
        <p14:creationId xmlns:p14="http://schemas.microsoft.com/office/powerpoint/2010/main" val="26589136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Ακρολοφίες </a:t>
            </a:r>
            <a:r>
              <a:rPr lang="el-GR" sz="3200" b="0" dirty="0"/>
              <a:t>(</a:t>
            </a:r>
            <a:r>
              <a:rPr lang="el-GR" sz="3200" b="0" dirty="0" smtClean="0"/>
              <a:t>1/2)</a:t>
            </a:r>
            <a:endParaRPr lang="el-GR" b="0" dirty="0"/>
          </a:p>
        </p:txBody>
      </p:sp>
      <p:sp>
        <p:nvSpPr>
          <p:cNvPr id="3" name="Content Placeholder 2"/>
          <p:cNvSpPr>
            <a:spLocks noGrp="1"/>
          </p:cNvSpPr>
          <p:nvPr>
            <p:ph idx="1"/>
          </p:nvPr>
        </p:nvSpPr>
        <p:spPr/>
        <p:txBody>
          <a:bodyPr>
            <a:normAutofit/>
          </a:bodyPr>
          <a:lstStyle/>
          <a:p>
            <a:pPr marL="0" indent="0">
              <a:buNone/>
            </a:pPr>
            <a:r>
              <a:rPr lang="el-GR" dirty="0" smtClean="0"/>
              <a:t>Είναι </a:t>
            </a:r>
            <a:r>
              <a:rPr lang="el-GR" dirty="0"/>
              <a:t>επιμήκη ογκώδη επάρματα της αδαμαντίνης. </a:t>
            </a:r>
            <a:endParaRPr lang="el-GR" dirty="0" smtClean="0"/>
          </a:p>
          <a:p>
            <a:pPr marL="0" indent="0">
              <a:buNone/>
            </a:pPr>
            <a:r>
              <a:rPr lang="el-GR" dirty="0" smtClean="0"/>
              <a:t>Ανάλογα </a:t>
            </a:r>
            <a:r>
              <a:rPr lang="el-GR" dirty="0"/>
              <a:t>με την εντόπιση και το σχήμα τους διακρίνονται σε όμορες και σε ακραίες ακρολοφίες. </a:t>
            </a:r>
            <a:endParaRPr lang="el-GR" dirty="0" smtClean="0"/>
          </a:p>
          <a:p>
            <a:pPr marL="0" indent="0">
              <a:buNone/>
            </a:pPr>
            <a:r>
              <a:rPr lang="el-GR" dirty="0" smtClean="0"/>
              <a:t>Οι </a:t>
            </a:r>
            <a:r>
              <a:rPr lang="el-GR" dirty="0"/>
              <a:t>ακρολοφίες που αντιστοιχούν στην παρειακή και γλωσσική επιφάνεια λέγονται </a:t>
            </a:r>
            <a:r>
              <a:rPr lang="el-GR" b="1" dirty="0"/>
              <a:t>ακραίες,</a:t>
            </a:r>
            <a:r>
              <a:rPr lang="el-GR" dirty="0"/>
              <a:t> και αυτές που αντιστοιχούν στις όμορες επιφάνειες καλούνται</a:t>
            </a:r>
            <a:r>
              <a:rPr lang="el-GR" b="1" dirty="0"/>
              <a:t> όμορες,</a:t>
            </a:r>
            <a:r>
              <a:rPr lang="el-GR" dirty="0"/>
              <a:t> συνοδευόμενες επίσης και από το όνομα της επιφάνειας που αντιστοιχούν (εγγύς όμορη, άπω όμορη ακρολοφία</a:t>
            </a:r>
            <a:r>
              <a:rPr lang="el-GR" dirty="0" smtClean="0"/>
              <a:t>)</a:t>
            </a:r>
            <a:r>
              <a:rPr lang="en-US" dirty="0" smtClean="0"/>
              <a:t>.</a:t>
            </a:r>
            <a:endParaRPr lang="el-GR" dirty="0"/>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75</a:t>
            </a:fld>
            <a:endParaRPr lang="el-GR" dirty="0">
              <a:solidFill>
                <a:prstClr val="black"/>
              </a:solidFill>
            </a:endParaRPr>
          </a:p>
        </p:txBody>
      </p:sp>
    </p:spTree>
    <p:extLst>
      <p:ext uri="{BB962C8B-B14F-4D97-AF65-F5344CB8AC3E}">
        <p14:creationId xmlns:p14="http://schemas.microsoft.com/office/powerpoint/2010/main" val="1089846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solidFill>
                  <a:srgbClr val="004A82"/>
                </a:solidFill>
              </a:rPr>
              <a:t>Ακρολοφίες </a:t>
            </a:r>
            <a:r>
              <a:rPr lang="el-GR" sz="3200" b="0" dirty="0" smtClean="0">
                <a:solidFill>
                  <a:srgbClr val="004A82"/>
                </a:solidFill>
              </a:rPr>
              <a:t>(</a:t>
            </a:r>
            <a:r>
              <a:rPr lang="el-GR" sz="3200" b="0" dirty="0">
                <a:solidFill>
                  <a:srgbClr val="004A82"/>
                </a:solidFill>
              </a:rPr>
              <a:t>2</a:t>
            </a:r>
            <a:r>
              <a:rPr lang="el-GR" sz="3200" b="0" dirty="0" smtClean="0">
                <a:solidFill>
                  <a:srgbClr val="004A82"/>
                </a:solidFill>
              </a:rPr>
              <a:t>/2)</a:t>
            </a:r>
            <a:endParaRPr lang="el-GR" sz="3600" b="0" dirty="0">
              <a:solidFill>
                <a:srgbClr val="004A82"/>
              </a:solidFill>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76</a:t>
            </a:fld>
            <a:endParaRPr lang="el-GR" dirty="0">
              <a:solidFill>
                <a:prstClr val="black"/>
              </a:solidFill>
            </a:endParaRPr>
          </a:p>
        </p:txBody>
      </p:sp>
      <p:pic>
        <p:nvPicPr>
          <p:cNvPr id="5" name="Εικόνα 4"/>
          <p:cNvPicPr>
            <a:picLocks noChangeAspect="1"/>
          </p:cNvPicPr>
          <p:nvPr/>
        </p:nvPicPr>
        <p:blipFill rotWithShape="1">
          <a:blip r:embed="rId2" cstate="print">
            <a:extLst>
              <a:ext uri="{28A0092B-C50C-407E-A947-70E740481C1C}">
                <a14:useLocalDpi xmlns:a14="http://schemas.microsoft.com/office/drawing/2010/main" val="0"/>
              </a:ext>
            </a:extLst>
          </a:blip>
          <a:srcRect t="6977"/>
          <a:stretch/>
        </p:blipFill>
        <p:spPr>
          <a:xfrm>
            <a:off x="899592" y="2132856"/>
            <a:ext cx="2448272" cy="2880320"/>
          </a:xfrm>
          <a:prstGeom prst="rect">
            <a:avLst/>
          </a:prstGeom>
        </p:spPr>
      </p:pic>
      <p:sp>
        <p:nvSpPr>
          <p:cNvPr id="6" name="Δεξιό άγκιστρο 5"/>
          <p:cNvSpPr/>
          <p:nvPr/>
        </p:nvSpPr>
        <p:spPr>
          <a:xfrm rot="1286417">
            <a:off x="2867172" y="2315394"/>
            <a:ext cx="684171" cy="2500574"/>
          </a:xfrm>
          <a:prstGeom prst="rightBrace">
            <a:avLst>
              <a:gd name="adj1" fmla="val 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l-GR" dirty="0"/>
          </a:p>
        </p:txBody>
      </p:sp>
      <p:sp>
        <p:nvSpPr>
          <p:cNvPr id="7" name="TextBox 6"/>
          <p:cNvSpPr txBox="1"/>
          <p:nvPr/>
        </p:nvSpPr>
        <p:spPr>
          <a:xfrm>
            <a:off x="3142184" y="3715985"/>
            <a:ext cx="1440160" cy="923330"/>
          </a:xfrm>
          <a:prstGeom prst="rect">
            <a:avLst/>
          </a:prstGeom>
          <a:noFill/>
        </p:spPr>
        <p:txBody>
          <a:bodyPr wrap="square" rtlCol="0">
            <a:spAutoFit/>
          </a:bodyPr>
          <a:lstStyle/>
          <a:p>
            <a:r>
              <a:rPr lang="el-GR" dirty="0" smtClean="0"/>
              <a:t>Εγγύς οριακή ακρολοφία</a:t>
            </a:r>
            <a:endParaRPr lang="el-GR" dirty="0"/>
          </a:p>
        </p:txBody>
      </p:sp>
      <p:sp>
        <p:nvSpPr>
          <p:cNvPr id="8" name="Αριστερό άγκιστρο 7"/>
          <p:cNvSpPr/>
          <p:nvPr/>
        </p:nvSpPr>
        <p:spPr>
          <a:xfrm rot="20464584">
            <a:off x="746087" y="2635865"/>
            <a:ext cx="720080" cy="2160240"/>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l-GR" dirty="0"/>
          </a:p>
        </p:txBody>
      </p:sp>
      <p:sp>
        <p:nvSpPr>
          <p:cNvPr id="9" name="TextBox 8"/>
          <p:cNvSpPr txBox="1"/>
          <p:nvPr/>
        </p:nvSpPr>
        <p:spPr>
          <a:xfrm>
            <a:off x="103425" y="3861048"/>
            <a:ext cx="1300223" cy="923330"/>
          </a:xfrm>
          <a:prstGeom prst="rect">
            <a:avLst/>
          </a:prstGeom>
          <a:noFill/>
        </p:spPr>
        <p:txBody>
          <a:bodyPr wrap="square" rtlCol="0">
            <a:spAutoFit/>
          </a:bodyPr>
          <a:lstStyle/>
          <a:p>
            <a:r>
              <a:rPr lang="el-GR" dirty="0" smtClean="0"/>
              <a:t>Άπω  οριακή ακρολοφία</a:t>
            </a:r>
            <a:endParaRPr lang="el-GR" dirty="0"/>
          </a:p>
        </p:txBody>
      </p:sp>
      <p:pic>
        <p:nvPicPr>
          <p:cNvPr id="13" name="Εικόνα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908" y="2155807"/>
            <a:ext cx="2857143" cy="2628571"/>
          </a:xfrm>
          <a:prstGeom prst="rect">
            <a:avLst/>
          </a:prstGeom>
        </p:spPr>
      </p:pic>
      <p:sp>
        <p:nvSpPr>
          <p:cNvPr id="14" name="Δεξιό άγκιστρο 13"/>
          <p:cNvSpPr/>
          <p:nvPr/>
        </p:nvSpPr>
        <p:spPr>
          <a:xfrm rot="219969">
            <a:off x="7751222" y="2796931"/>
            <a:ext cx="684171" cy="1360238"/>
          </a:xfrm>
          <a:prstGeom prst="rightBrace">
            <a:avLst>
              <a:gd name="adj1" fmla="val 0"/>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l-GR" dirty="0"/>
          </a:p>
        </p:txBody>
      </p:sp>
      <p:sp>
        <p:nvSpPr>
          <p:cNvPr id="15" name="TextBox 14"/>
          <p:cNvSpPr txBox="1"/>
          <p:nvPr/>
        </p:nvSpPr>
        <p:spPr>
          <a:xfrm>
            <a:off x="7931859" y="3711092"/>
            <a:ext cx="1331640" cy="923330"/>
          </a:xfrm>
          <a:prstGeom prst="rect">
            <a:avLst/>
          </a:prstGeom>
          <a:noFill/>
        </p:spPr>
        <p:txBody>
          <a:bodyPr wrap="square" rtlCol="0">
            <a:spAutoFit/>
          </a:bodyPr>
          <a:lstStyle/>
          <a:p>
            <a:r>
              <a:rPr lang="el-GR" dirty="0" smtClean="0"/>
              <a:t>Εγγύς οριακή ακρολοφία</a:t>
            </a:r>
            <a:endParaRPr lang="el-GR" dirty="0"/>
          </a:p>
        </p:txBody>
      </p:sp>
      <p:sp>
        <p:nvSpPr>
          <p:cNvPr id="16" name="Δεξιό άγκιστρο 15"/>
          <p:cNvSpPr/>
          <p:nvPr/>
        </p:nvSpPr>
        <p:spPr>
          <a:xfrm rot="10513515">
            <a:off x="5232242" y="2989214"/>
            <a:ext cx="116922" cy="1443755"/>
          </a:xfrm>
          <a:prstGeom prst="rightBrace">
            <a:avLst>
              <a:gd name="adj1" fmla="val 0"/>
              <a:gd name="adj2" fmla="val 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l-GR" dirty="0"/>
          </a:p>
        </p:txBody>
      </p:sp>
      <p:sp>
        <p:nvSpPr>
          <p:cNvPr id="17" name="TextBox 16"/>
          <p:cNvSpPr txBox="1"/>
          <p:nvPr/>
        </p:nvSpPr>
        <p:spPr>
          <a:xfrm>
            <a:off x="4758938" y="4647034"/>
            <a:ext cx="1300223" cy="923330"/>
          </a:xfrm>
          <a:prstGeom prst="rect">
            <a:avLst/>
          </a:prstGeom>
          <a:noFill/>
        </p:spPr>
        <p:txBody>
          <a:bodyPr wrap="square" rtlCol="0">
            <a:spAutoFit/>
          </a:bodyPr>
          <a:lstStyle/>
          <a:p>
            <a:r>
              <a:rPr lang="el-GR" dirty="0" smtClean="0"/>
              <a:t>Άπω  οριακή ακρολοφία</a:t>
            </a:r>
            <a:endParaRPr lang="el-GR" dirty="0"/>
          </a:p>
        </p:txBody>
      </p:sp>
      <p:cxnSp>
        <p:nvCxnSpPr>
          <p:cNvPr id="20" name="Ευθύγραμμο βέλος σύνδεσης 19"/>
          <p:cNvCxnSpPr/>
          <p:nvPr/>
        </p:nvCxnSpPr>
        <p:spPr>
          <a:xfrm flipH="1">
            <a:off x="4988876" y="3711091"/>
            <a:ext cx="295928" cy="92333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377058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Όμορες ακρολοφίες</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77</a:t>
            </a:fld>
            <a:endParaRPr lang="el-GR" dirty="0">
              <a:solidFill>
                <a:prstClr val="black"/>
              </a:solidFill>
            </a:endParaRPr>
          </a:p>
        </p:txBody>
      </p:sp>
      <p:pic>
        <p:nvPicPr>
          <p:cNvPr id="3" name="Εικόνα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1547664" y="1324714"/>
            <a:ext cx="6264696" cy="4776192"/>
          </a:xfrm>
          <a:prstGeom prst="rect">
            <a:avLst/>
          </a:prstGeom>
        </p:spPr>
      </p:pic>
      <p:cxnSp>
        <p:nvCxnSpPr>
          <p:cNvPr id="8" name="Ευθύγραμμο βέλος σύνδεσης 7"/>
          <p:cNvCxnSpPr/>
          <p:nvPr/>
        </p:nvCxnSpPr>
        <p:spPr>
          <a:xfrm flipV="1">
            <a:off x="4139952" y="3212976"/>
            <a:ext cx="360040" cy="72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flipV="1">
            <a:off x="4150474" y="3384166"/>
            <a:ext cx="360040" cy="72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p:nvPr/>
        </p:nvCxnSpPr>
        <p:spPr>
          <a:xfrm flipV="1">
            <a:off x="4150474" y="3584346"/>
            <a:ext cx="360040" cy="72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V="1">
            <a:off x="4139952" y="3027291"/>
            <a:ext cx="360040" cy="720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p:nvPr/>
        </p:nvCxnSpPr>
        <p:spPr>
          <a:xfrm flipH="1">
            <a:off x="4582344" y="3027291"/>
            <a:ext cx="3960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p:nvPr/>
        </p:nvCxnSpPr>
        <p:spPr>
          <a:xfrm flipH="1">
            <a:off x="4643499" y="3223954"/>
            <a:ext cx="3960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p:cNvCxnSpPr/>
          <p:nvPr/>
        </p:nvCxnSpPr>
        <p:spPr>
          <a:xfrm flipH="1">
            <a:off x="4696004" y="3384166"/>
            <a:ext cx="3960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H="1">
            <a:off x="4748816" y="3584346"/>
            <a:ext cx="3960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70590" y="6229091"/>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5297408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Μασητικές αγκάλες</a:t>
            </a:r>
            <a:endParaRPr lang="el-GR" dirty="0"/>
          </a:p>
        </p:txBody>
      </p:sp>
      <p:sp>
        <p:nvSpPr>
          <p:cNvPr id="7" name="Content Placeholder 6"/>
          <p:cNvSpPr>
            <a:spLocks noGrp="1"/>
          </p:cNvSpPr>
          <p:nvPr>
            <p:ph idx="1"/>
          </p:nvPr>
        </p:nvSpPr>
        <p:spPr/>
        <p:txBody>
          <a:bodyPr>
            <a:normAutofit/>
          </a:bodyPr>
          <a:lstStyle/>
          <a:p>
            <a:pPr marL="0" indent="0">
              <a:buNone/>
            </a:pPr>
            <a:r>
              <a:rPr lang="el-GR" sz="2400" dirty="0" smtClean="0"/>
              <a:t>Οι όμορες οριακές ακρολοφίες δύο παρακείμενων οπισθίων δοντιών δίνουν τους μεσοδόντιους μασητικούς τριγωνικούς χώρους ή </a:t>
            </a:r>
            <a:r>
              <a:rPr lang="el-GR" sz="2400" b="1" dirty="0" smtClean="0">
                <a:solidFill>
                  <a:srgbClr val="4545C3"/>
                </a:solidFill>
              </a:rPr>
              <a:t>μασητικές αγκάλες</a:t>
            </a:r>
            <a:r>
              <a:rPr lang="en-US" sz="2400" b="1" dirty="0" smtClean="0">
                <a:solidFill>
                  <a:srgbClr val="4545C3"/>
                </a:solidFill>
              </a:rPr>
              <a:t>.</a:t>
            </a:r>
            <a:endParaRPr lang="el-GR" sz="2400" b="1" dirty="0">
              <a:solidFill>
                <a:srgbClr val="4545C3"/>
              </a:solidFill>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78</a:t>
            </a:fld>
            <a:endParaRPr lang="el-GR" dirty="0">
              <a:solidFill>
                <a:prstClr val="black"/>
              </a:solidFill>
            </a:endParaRPr>
          </a:p>
        </p:txBody>
      </p:sp>
      <p:pic>
        <p:nvPicPr>
          <p:cNvPr id="5" name="Εικόνα 4"/>
          <p:cNvPicPr>
            <a:picLocks noChangeAspect="1"/>
          </p:cNvPicPr>
          <p:nvPr/>
        </p:nvPicPr>
        <p:blipFill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ackgroundRemoval t="2655" b="97345" l="1826" r="99189">
                        <a14:foregroundMark x1="5071" y1="26991" x2="48073" y2="93363"/>
                        <a14:foregroundMark x1="11156" y1="26991" x2="18864" y2="14159"/>
                        <a14:foregroundMark x1="18864" y1="14159" x2="31237" y2="93363"/>
                        <a14:foregroundMark x1="24746" y1="59735" x2="9331" y2="91593"/>
                        <a14:foregroundMark x1="4260" y1="28319" x2="2231" y2="43363"/>
                        <a14:foregroundMark x1="2637" y1="38496" x2="5274" y2="59735"/>
                        <a14:foregroundMark x1="28195" y1="24336" x2="38337" y2="12389"/>
                        <a14:foregroundMark x1="39148" y1="14159" x2="41176" y2="11947"/>
                        <a14:foregroundMark x1="41176" y1="11947" x2="50304" y2="28319"/>
                        <a14:foregroundMark x1="50101" y1="29204" x2="47262" y2="80088"/>
                        <a14:foregroundMark x1="48479" y1="47788" x2="26572" y2="54425"/>
                        <a14:foregroundMark x1="8722" y1="94690" x2="47465" y2="95133"/>
                        <a14:foregroundMark x1="56187" y1="24779" x2="67140" y2="15929"/>
                        <a14:foregroundMark x1="55781" y1="25664" x2="52535" y2="42920"/>
                        <a14:foregroundMark x1="52535" y1="43805" x2="58012" y2="92478"/>
                        <a14:foregroundMark x1="58012" y1="92478" x2="93103" y2="95133"/>
                        <a14:foregroundMark x1="94523" y1="80973" x2="98174" y2="49558"/>
                        <a14:foregroundMark x1="98174" y1="49558" x2="95943" y2="23451"/>
                        <a14:foregroundMark x1="95943" y1="23451" x2="88844" y2="13717"/>
                        <a14:foregroundMark x1="88844" y1="13717" x2="76065" y2="21681"/>
                        <a14:foregroundMark x1="76065" y1="21681" x2="65720" y2="11062"/>
                        <a14:foregroundMark x1="65112" y1="13717" x2="74848" y2="91150"/>
                        <a14:foregroundMark x1="52738" y1="45575" x2="57606" y2="77434"/>
                        <a14:foregroundMark x1="67748" y1="15929" x2="92901" y2="76991"/>
                      </a14:backgroundRemoval>
                    </a14:imgEffect>
                  </a14:imgLayer>
                </a14:imgProps>
              </a:ext>
              <a:ext uri="{28A0092B-C50C-407E-A947-70E740481C1C}">
                <a14:useLocalDpi xmlns:a14="http://schemas.microsoft.com/office/drawing/2010/main" val="0"/>
              </a:ext>
            </a:extLst>
          </a:blip>
          <a:srcRect/>
          <a:stretch/>
        </p:blipFill>
        <p:spPr>
          <a:xfrm>
            <a:off x="611560" y="2708919"/>
            <a:ext cx="4464496" cy="1820747"/>
          </a:xfrm>
          <a:prstGeom prst="rect">
            <a:avLst/>
          </a:prstGeom>
          <a:ln>
            <a:solidFill>
              <a:schemeClr val="tx1"/>
            </a:solidFill>
          </a:ln>
        </p:spPr>
      </p:pic>
      <p:pic>
        <p:nvPicPr>
          <p:cNvPr id="6" name="Εικόνα 5"/>
          <p:cNvPicPr>
            <a:picLocks noChangeAspect="1"/>
          </p:cNvPicPr>
          <p:nvPr/>
        </p:nvPicPr>
        <p:blipFill rotWithShape="1">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backgroundRemoval t="9953" b="97630" l="5680" r="96957"/>
                    </a14:imgEffect>
                  </a14:imgLayer>
                </a14:imgProps>
              </a:ext>
              <a:ext uri="{28A0092B-C50C-407E-A947-70E740481C1C}">
                <a14:useLocalDpi xmlns:a14="http://schemas.microsoft.com/office/drawing/2010/main" val="0"/>
              </a:ext>
            </a:extLst>
          </a:blip>
          <a:srcRect/>
          <a:stretch/>
        </p:blipFill>
        <p:spPr>
          <a:xfrm>
            <a:off x="3059832" y="4797152"/>
            <a:ext cx="4464496" cy="1697856"/>
          </a:xfrm>
          <a:prstGeom prst="rect">
            <a:avLst/>
          </a:prstGeom>
          <a:ln>
            <a:solidFill>
              <a:schemeClr val="tx1"/>
            </a:solidFill>
          </a:ln>
        </p:spPr>
      </p:pic>
      <p:sp>
        <p:nvSpPr>
          <p:cNvPr id="11" name="TextBox 10"/>
          <p:cNvSpPr txBox="1"/>
          <p:nvPr/>
        </p:nvSpPr>
        <p:spPr>
          <a:xfrm>
            <a:off x="636712" y="465865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12" name="TextBox 11"/>
          <p:cNvSpPr txBox="1"/>
          <p:nvPr/>
        </p:nvSpPr>
        <p:spPr>
          <a:xfrm>
            <a:off x="5690351" y="6581001"/>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60462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a:t>
            </a:r>
            <a:r>
              <a:rPr lang="el-GR" dirty="0" smtClean="0"/>
              <a:t>ρησιμότητα</a:t>
            </a:r>
            <a:endParaRPr lang="el-GR" dirty="0"/>
          </a:p>
        </p:txBody>
      </p:sp>
      <p:sp>
        <p:nvSpPr>
          <p:cNvPr id="3" name="Content Placeholder 2"/>
          <p:cNvSpPr>
            <a:spLocks noGrp="1"/>
          </p:cNvSpPr>
          <p:nvPr>
            <p:ph idx="1"/>
          </p:nvPr>
        </p:nvSpPr>
        <p:spPr/>
        <p:txBody>
          <a:bodyPr>
            <a:normAutofit/>
          </a:bodyPr>
          <a:lstStyle/>
          <a:p>
            <a:pPr marL="0" indent="0">
              <a:buNone/>
            </a:pPr>
            <a:r>
              <a:rPr lang="el-GR" dirty="0" smtClean="0"/>
              <a:t>Η </a:t>
            </a:r>
            <a:r>
              <a:rPr lang="el-GR" dirty="0"/>
              <a:t>χρησιμότητα των δοντιών είναι πολλαπλή:</a:t>
            </a:r>
          </a:p>
          <a:p>
            <a:pPr lvl="0"/>
            <a:r>
              <a:rPr lang="el-GR" dirty="0"/>
              <a:t>Είναι όργανα του πεπτικού συστήματος και κύριος σκοπός τους είναι η</a:t>
            </a:r>
            <a:r>
              <a:rPr lang="el-GR" b="1" dirty="0"/>
              <a:t> κατάτμηση και λειοτρίβηση των τροφών.  </a:t>
            </a:r>
            <a:r>
              <a:rPr lang="el-GR" dirty="0" smtClean="0"/>
              <a:t>Εκτελούν </a:t>
            </a:r>
            <a:r>
              <a:rPr lang="el-GR" dirty="0"/>
              <a:t>δηλαδή το</a:t>
            </a:r>
            <a:r>
              <a:rPr lang="el-GR" i="1" dirty="0"/>
              <a:t> «μηχανικό»</a:t>
            </a:r>
            <a:r>
              <a:rPr lang="el-GR" dirty="0"/>
              <a:t> μέρος της μάσησης.</a:t>
            </a:r>
          </a:p>
          <a:p>
            <a:pPr lvl="0"/>
            <a:r>
              <a:rPr lang="el-GR" dirty="0"/>
              <a:t>Συμβάλλουν στην</a:t>
            </a:r>
            <a:r>
              <a:rPr lang="el-GR" b="1" dirty="0"/>
              <a:t> αισθητική εμφάνιση</a:t>
            </a:r>
            <a:r>
              <a:rPr lang="el-GR" dirty="0"/>
              <a:t> του ανθρώπου, επειδή βρίσκονται στην πρόσθια περιοχή του προσώπου.</a:t>
            </a:r>
          </a:p>
          <a:p>
            <a:pPr lvl="0"/>
            <a:r>
              <a:rPr lang="el-GR" dirty="0"/>
              <a:t>Συντελούν στην σωστή λειτουργία του έναρθρου λόγου (ομιλία - φώνηση)</a:t>
            </a:r>
          </a:p>
          <a:p>
            <a:r>
              <a:rPr lang="el-GR" dirty="0"/>
              <a:t>Συμβάλλουν στην</a:t>
            </a:r>
            <a:r>
              <a:rPr lang="el-GR" b="1" dirty="0"/>
              <a:t> κατάποση</a:t>
            </a:r>
            <a:r>
              <a:rPr lang="el-GR" dirty="0"/>
              <a:t> της τροφής και</a:t>
            </a:r>
            <a:r>
              <a:rPr lang="el-GR" b="1" dirty="0"/>
              <a:t> προστατεύουν από κακώσεις</a:t>
            </a:r>
            <a:r>
              <a:rPr lang="el-GR" dirty="0"/>
              <a:t> τους παρακείμενους ιστούς.</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dirty="0">
              <a:solidFill>
                <a:prstClr val="black"/>
              </a:solidFill>
            </a:endParaRPr>
          </a:p>
        </p:txBody>
      </p:sp>
    </p:spTree>
    <p:extLst>
      <p:ext uri="{BB962C8B-B14F-4D97-AF65-F5344CB8AC3E}">
        <p14:creationId xmlns:p14="http://schemas.microsoft.com/office/powerpoint/2010/main" val="11393564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Σημείο </a:t>
            </a:r>
            <a:r>
              <a:rPr lang="el-GR" dirty="0" smtClean="0"/>
              <a:t>επαφής </a:t>
            </a:r>
            <a:r>
              <a:rPr lang="el-GR" sz="3200" b="0" dirty="0"/>
              <a:t>(</a:t>
            </a:r>
            <a:r>
              <a:rPr lang="el-GR" sz="3200" b="0" dirty="0" smtClean="0"/>
              <a:t>1/2)</a:t>
            </a:r>
            <a:endParaRPr lang="el-GR" b="0" dirty="0"/>
          </a:p>
        </p:txBody>
      </p:sp>
      <p:sp>
        <p:nvSpPr>
          <p:cNvPr id="3" name="Content Placeholder 2"/>
          <p:cNvSpPr>
            <a:spLocks noGrp="1"/>
          </p:cNvSpPr>
          <p:nvPr>
            <p:ph idx="1"/>
          </p:nvPr>
        </p:nvSpPr>
        <p:spPr>
          <a:xfrm>
            <a:off x="683568" y="1196752"/>
            <a:ext cx="7416824" cy="5040560"/>
          </a:xfrm>
        </p:spPr>
        <p:txBody>
          <a:bodyPr/>
          <a:lstStyle/>
          <a:p>
            <a:pPr marL="0" indent="0" algn="ctr">
              <a:buNone/>
            </a:pPr>
            <a:r>
              <a:rPr lang="el-GR" dirty="0" smtClean="0"/>
              <a:t>Η περιοχή </a:t>
            </a:r>
            <a:r>
              <a:rPr lang="el-GR" dirty="0"/>
              <a:t>της εγγύς ή της άπω επιφάνειας ενός δοντιού που έρχεται σε επαφή με την αντίστοιχη περιοχή της εγγύς ή άπω επιφάνειας του γειτονικού δοντιού. Αν και αποκαλείται </a:t>
            </a:r>
            <a:r>
              <a:rPr lang="el-GR" b="1" dirty="0">
                <a:solidFill>
                  <a:srgbClr val="4545C3"/>
                </a:solidFill>
              </a:rPr>
              <a:t>σημείο επαφής</a:t>
            </a:r>
            <a:r>
              <a:rPr lang="el-GR" dirty="0"/>
              <a:t>, συνήθως είναι επιφάνεια επαφής</a:t>
            </a:r>
            <a:r>
              <a:rPr lang="el-GR" dirty="0" smtClean="0"/>
              <a:t>. Λόγω </a:t>
            </a:r>
            <a:r>
              <a:rPr lang="el-GR" dirty="0"/>
              <a:t>του σημείου επαφής εμποδίζεται η μετακίνηση των δοντιών προς τα πλάγια και εμποδίζεται η ενσφήνωση των τροφών στο </a:t>
            </a:r>
            <a:r>
              <a:rPr lang="el-GR" b="1" dirty="0">
                <a:solidFill>
                  <a:srgbClr val="4545C3"/>
                </a:solidFill>
              </a:rPr>
              <a:t>μεσοδόντιο διάστημα</a:t>
            </a:r>
            <a:r>
              <a:rPr lang="el-GR" dirty="0"/>
              <a:t>.</a:t>
            </a:r>
          </a:p>
          <a:p>
            <a:pPr marL="0" indent="0" algn="ctr">
              <a:buNone/>
            </a:pP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79</a:t>
            </a:fld>
            <a:endParaRPr lang="el-GR" dirty="0">
              <a:solidFill>
                <a:prstClr val="black"/>
              </a:solidFill>
            </a:endParaRPr>
          </a:p>
        </p:txBody>
      </p:sp>
    </p:spTree>
    <p:extLst>
      <p:ext uri="{BB962C8B-B14F-4D97-AF65-F5344CB8AC3E}">
        <p14:creationId xmlns:p14="http://schemas.microsoft.com/office/powerpoint/2010/main" val="36418115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sz="3600" dirty="0">
                <a:solidFill>
                  <a:srgbClr val="004A82"/>
                </a:solidFill>
              </a:rPr>
              <a:t>Σημείο </a:t>
            </a:r>
            <a:r>
              <a:rPr lang="el-GR" sz="3600" smtClean="0">
                <a:solidFill>
                  <a:srgbClr val="004A82"/>
                </a:solidFill>
              </a:rPr>
              <a:t>επαφής </a:t>
            </a:r>
            <a:r>
              <a:rPr lang="el-GR" sz="3200" b="0" smtClean="0">
                <a:solidFill>
                  <a:srgbClr val="004A82"/>
                </a:solidFill>
              </a:rPr>
              <a:t>(2/2)</a:t>
            </a:r>
            <a:endParaRPr lang="el-GR"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80</a:t>
            </a:fld>
            <a:endParaRPr lang="el-GR" dirty="0">
              <a:solidFill>
                <a:prstClr val="black"/>
              </a:solidFill>
            </a:endParaRPr>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556792"/>
            <a:ext cx="6696744" cy="3672408"/>
          </a:xfrm>
          <a:prstGeom prst="rect">
            <a:avLst/>
          </a:prstGeom>
        </p:spPr>
      </p:pic>
      <p:cxnSp>
        <p:nvCxnSpPr>
          <p:cNvPr id="7" name="Ευθύγραμμο βέλος σύνδεσης 6"/>
          <p:cNvCxnSpPr/>
          <p:nvPr/>
        </p:nvCxnSpPr>
        <p:spPr>
          <a:xfrm flipH="1" flipV="1">
            <a:off x="5292080" y="4581128"/>
            <a:ext cx="504056" cy="10081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5220072" y="5589240"/>
            <a:ext cx="1872208" cy="646331"/>
          </a:xfrm>
          <a:prstGeom prst="rect">
            <a:avLst/>
          </a:prstGeom>
          <a:noFill/>
        </p:spPr>
        <p:txBody>
          <a:bodyPr wrap="square" rtlCol="0">
            <a:spAutoFit/>
          </a:bodyPr>
          <a:lstStyle/>
          <a:p>
            <a:pPr algn="ctr"/>
            <a:r>
              <a:rPr lang="el-GR" b="1" dirty="0" smtClean="0">
                <a:solidFill>
                  <a:srgbClr val="4545C3"/>
                </a:solidFill>
              </a:rPr>
              <a:t>Μεσοδόντιο διάστημα </a:t>
            </a:r>
            <a:endParaRPr lang="el-GR" b="1" dirty="0">
              <a:solidFill>
                <a:srgbClr val="4545C3"/>
              </a:solidFill>
            </a:endParaRPr>
          </a:p>
        </p:txBody>
      </p:sp>
      <p:cxnSp>
        <p:nvCxnSpPr>
          <p:cNvPr id="11" name="Ευθύγραμμο βέλος σύνδεσης 10"/>
          <p:cNvCxnSpPr/>
          <p:nvPr/>
        </p:nvCxnSpPr>
        <p:spPr>
          <a:xfrm flipV="1">
            <a:off x="3491880" y="4149080"/>
            <a:ext cx="0" cy="1440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2555776" y="5589240"/>
            <a:ext cx="1512168" cy="646331"/>
          </a:xfrm>
          <a:prstGeom prst="rect">
            <a:avLst/>
          </a:prstGeom>
          <a:noFill/>
        </p:spPr>
        <p:txBody>
          <a:bodyPr wrap="square" rtlCol="0">
            <a:spAutoFit/>
          </a:bodyPr>
          <a:lstStyle/>
          <a:p>
            <a:pPr algn="ctr"/>
            <a:r>
              <a:rPr lang="el-GR" b="1" dirty="0" smtClean="0">
                <a:solidFill>
                  <a:srgbClr val="4545C3"/>
                </a:solidFill>
              </a:rPr>
              <a:t>Σημείο επαφής</a:t>
            </a:r>
            <a:endParaRPr lang="el-GR" b="1" dirty="0">
              <a:solidFill>
                <a:srgbClr val="4545C3"/>
              </a:solidFill>
            </a:endParaRPr>
          </a:p>
        </p:txBody>
      </p:sp>
      <p:sp>
        <p:nvSpPr>
          <p:cNvPr id="18" name="Έλλειψη 17"/>
          <p:cNvSpPr/>
          <p:nvPr/>
        </p:nvSpPr>
        <p:spPr>
          <a:xfrm>
            <a:off x="3059832" y="3573016"/>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9" name="Έλλειψη 18"/>
          <p:cNvSpPr/>
          <p:nvPr/>
        </p:nvSpPr>
        <p:spPr>
          <a:xfrm rot="21292677">
            <a:off x="5007157" y="3864188"/>
            <a:ext cx="504056" cy="10777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TextBox 11"/>
          <p:cNvSpPr txBox="1"/>
          <p:nvPr/>
        </p:nvSpPr>
        <p:spPr>
          <a:xfrm>
            <a:off x="6084168" y="4962305"/>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5253939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9" name="Ομάδα 8"/>
          <p:cNvGrpSpPr/>
          <p:nvPr/>
        </p:nvGrpSpPr>
        <p:grpSpPr>
          <a:xfrm>
            <a:off x="1767633" y="5931169"/>
            <a:ext cx="5828703" cy="768532"/>
            <a:chOff x="1767633" y="5931169"/>
            <a:chExt cx="5828703" cy="768532"/>
          </a:xfrm>
        </p:grpSpPr>
        <p:pic>
          <p:nvPicPr>
            <p:cNvPr id="10"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2"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Αριστείδης Γαλιατσάτος 2014. </a:t>
            </a:r>
            <a:r>
              <a:rPr lang="el-GR" sz="2000" dirty="0"/>
              <a:t>Αριστείδης Γαλιατσάτος . </a:t>
            </a:r>
            <a:r>
              <a:rPr lang="el-GR" sz="2000" dirty="0" smtClean="0"/>
              <a:t>«Οδοντική Μορφολογία. Ενότητα 1</a:t>
            </a:r>
            <a:r>
              <a:rPr lang="en-US" sz="2000" dirty="0" smtClean="0"/>
              <a:t>:</a:t>
            </a:r>
            <a:r>
              <a:rPr lang="el-GR" sz="2000" dirty="0"/>
              <a:t> </a:t>
            </a:r>
            <a:r>
              <a:rPr lang="el-GR" sz="2000" dirty="0" smtClean="0"/>
              <a:t>Γενικά για τα δόντια».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8961725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9007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Κατηγορίες δοντιών βάσει σχήματος</a:t>
            </a:r>
            <a:endParaRPr lang="el-GR" dirty="0"/>
          </a:p>
        </p:txBody>
      </p:sp>
      <p:sp>
        <p:nvSpPr>
          <p:cNvPr id="3" name="Content Placeholder 2"/>
          <p:cNvSpPr>
            <a:spLocks noGrp="1"/>
          </p:cNvSpPr>
          <p:nvPr>
            <p:ph idx="1"/>
          </p:nvPr>
        </p:nvSpPr>
        <p:spPr>
          <a:xfrm>
            <a:off x="285720" y="928670"/>
            <a:ext cx="8258204" cy="1928826"/>
          </a:xfrm>
        </p:spPr>
        <p:txBody>
          <a:bodyPr>
            <a:normAutofit/>
          </a:bodyPr>
          <a:lstStyle/>
          <a:p>
            <a:pPr marL="0" indent="0" algn="ctr">
              <a:buNone/>
            </a:pPr>
            <a:r>
              <a:rPr lang="el-GR" dirty="0" smtClean="0"/>
              <a:t>Τα δόντια ανάλογα με τη λειτουργία τους έχουν και το ανάλογο σχήμα. Έτσι διακρίνονται ανάλογα με το σχήμα τους σε τέσσερις ομάδες</a:t>
            </a:r>
            <a:r>
              <a:rPr lang="en-US" dirty="0" smtClean="0"/>
              <a:t>:</a:t>
            </a:r>
          </a:p>
          <a:p>
            <a:pPr algn="ctr">
              <a:buNone/>
            </a:pPr>
            <a:r>
              <a:rPr lang="el-GR" b="1" dirty="0" smtClean="0"/>
              <a:t>Τομείς</a:t>
            </a:r>
            <a:r>
              <a:rPr lang="en-US" b="1" dirty="0" smtClean="0"/>
              <a:t>      </a:t>
            </a:r>
            <a:r>
              <a:rPr lang="el-GR" b="1" dirty="0" smtClean="0"/>
              <a:t>Κυνόδοντες</a:t>
            </a:r>
            <a:r>
              <a:rPr lang="en-US" b="1" dirty="0" smtClean="0"/>
              <a:t>    </a:t>
            </a:r>
            <a:r>
              <a:rPr lang="el-GR" b="1" dirty="0" smtClean="0"/>
              <a:t>Προγόμφιοι</a:t>
            </a:r>
            <a:r>
              <a:rPr lang="en-US" b="1" dirty="0" smtClean="0"/>
              <a:t>    </a:t>
            </a:r>
            <a:r>
              <a:rPr lang="el-GR" b="1" dirty="0" smtClean="0"/>
              <a:t>Γομφίοι</a:t>
            </a:r>
            <a:endParaRPr lang="en-US" b="1" dirty="0" smtClean="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dirty="0">
              <a:solidFill>
                <a:prstClr val="black"/>
              </a:solidFill>
            </a:endParaRPr>
          </a:p>
        </p:txBody>
      </p:sp>
      <p:sp>
        <p:nvSpPr>
          <p:cNvPr id="5" name="Rectangle 2"/>
          <p:cNvSpPr>
            <a:spLocks noChangeArrowheads="1"/>
          </p:cNvSpPr>
          <p:nvPr/>
        </p:nvSpPr>
        <p:spPr bwMode="auto">
          <a:xfrm>
            <a:off x="1835696" y="32964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pic>
        <p:nvPicPr>
          <p:cNvPr id="1025" name="Picture 1" descr="msotw9_temp0"/>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85720" y="2924944"/>
            <a:ext cx="8606760" cy="34314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1475656" y="193914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dirty="0"/>
          </a:p>
        </p:txBody>
      </p:sp>
      <p:pic>
        <p:nvPicPr>
          <p:cNvPr id="1027" name="Picture 3" descr="msotw9_temp0"/>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39552" y="2276872"/>
            <a:ext cx="8280920" cy="388843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63686" y="574980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472390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OC_template_updated">
  <a:themeElements>
    <a:clrScheme name="Προσαρμοσμένο 2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1">
  <a:themeElements>
    <a:clrScheme name="Προσαρμοσμένο 1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619</TotalTime>
  <Words>3639</Words>
  <Application>Microsoft Office PowerPoint</Application>
  <PresentationFormat>Προβολή στην οθόνη (4:3)</PresentationFormat>
  <Paragraphs>544</Paragraphs>
  <Slides>88</Slides>
  <Notes>13</Notes>
  <HiddenSlides>0</HiddenSlides>
  <MMClips>0</MMClips>
  <ScaleCrop>false</ScaleCrop>
  <HeadingPairs>
    <vt:vector size="4" baseType="variant">
      <vt:variant>
        <vt:lpstr>Θέμα</vt:lpstr>
      </vt:variant>
      <vt:variant>
        <vt:i4>3</vt:i4>
      </vt:variant>
      <vt:variant>
        <vt:lpstr>Τίτλοι διαφανειών</vt:lpstr>
      </vt:variant>
      <vt:variant>
        <vt:i4>88</vt:i4>
      </vt:variant>
    </vt:vector>
  </HeadingPairs>
  <TitlesOfParts>
    <vt:vector size="91" baseType="lpstr">
      <vt:lpstr>OC_template_updated</vt:lpstr>
      <vt:lpstr>template1</vt:lpstr>
      <vt:lpstr>1_OC_template_updated</vt:lpstr>
      <vt:lpstr>Οδοντική μορφολογία</vt:lpstr>
      <vt:lpstr>Σκοπός του μαθήματος</vt:lpstr>
      <vt:lpstr> Μετά το τέλος του μαθήματος οι φοιτητές θα είναι σε θέση: </vt:lpstr>
      <vt:lpstr>Βασική περιγραφή</vt:lpstr>
      <vt:lpstr>Οδοντικοί φραγμοί άνω και κάτω γνάθου</vt:lpstr>
      <vt:lpstr>Απεικόνιση δοντιών</vt:lpstr>
      <vt:lpstr>Τα δόντια τοποθετημένα το ένα δίπλα στο άλλο σχηματίζουν τους οδοντικούς φραγμούς της άνω και της κάτω γνάθου.</vt:lpstr>
      <vt:lpstr>Χρησιμότητα</vt:lpstr>
      <vt:lpstr>Κατηγορίες δοντιών βάσει σχήματος</vt:lpstr>
      <vt:lpstr>Χρησιμότητα ανά κατηγορία</vt:lpstr>
      <vt:lpstr>Πρόσθια και οπίσθια δόντια</vt:lpstr>
      <vt:lpstr>Πρόσθια δόντια</vt:lpstr>
      <vt:lpstr>Οπίσθια δόντια</vt:lpstr>
      <vt:lpstr>Ρίζες δοντιών</vt:lpstr>
      <vt:lpstr>Μέση γραμμή προσώπου</vt:lpstr>
      <vt:lpstr>Μέση γραμμή προσώπου (απεικόνιση)</vt:lpstr>
      <vt:lpstr>Μόνιμη οδοντοφυία</vt:lpstr>
      <vt:lpstr>Απεικόνιση μόνιμης οδοντοφυίας  (δεξιό ημιμόριο) </vt:lpstr>
      <vt:lpstr>Μέρη δοντιού 1/2</vt:lpstr>
      <vt:lpstr>Μέρη δοντιού 2/2</vt:lpstr>
      <vt:lpstr>Επιφάνειες δοντιών (1/2)</vt:lpstr>
      <vt:lpstr>Παρουσίαση του PowerPoint</vt:lpstr>
      <vt:lpstr>Διαίρεση των επιφανειών σε τριτημόρια (1/5)</vt:lpstr>
      <vt:lpstr>Επιμήκης άξονας του δοντιού</vt:lpstr>
      <vt:lpstr>Διαίρεση των επιφανειών σε τριτημόρια (2/5)</vt:lpstr>
      <vt:lpstr>Διαίρεση των επιφανειών σε τριτημόρια (3/5)</vt:lpstr>
      <vt:lpstr>Διαίρεση των επιφανειών σε τριτημόρια (4/5)</vt:lpstr>
      <vt:lpstr>Διαίρεση των επιφανειών σε τριτημόρια (5/5)</vt:lpstr>
      <vt:lpstr>Διαίρεση των επιφανειών σε τριτημόρια κατά εγγύς-άπω φορά</vt:lpstr>
      <vt:lpstr>Οι όμορες επιφάνειες χωρίζονται και αυτές με τον ίδιο τρόπο (1/2)</vt:lpstr>
      <vt:lpstr>Οι όμορες επιφάνειες χωρίζονται και αυτές με τον ίδιο τρόπο (2/2)</vt:lpstr>
      <vt:lpstr>Διαστάσεις δοντιού (1/6)</vt:lpstr>
      <vt:lpstr>Διαστάσεις δοντιού (2/6)</vt:lpstr>
      <vt:lpstr>Παρουσίαση του PowerPoint</vt:lpstr>
      <vt:lpstr>Διαστάσεις δοντιού (4/6)</vt:lpstr>
      <vt:lpstr>Παρουσίαση του PowerPoint</vt:lpstr>
      <vt:lpstr>Παρουσίαση του PowerPoint</vt:lpstr>
      <vt:lpstr>Ταξινόμηση των δοντιών</vt:lpstr>
      <vt:lpstr> Γενεά των νεογιλών δοντιών</vt:lpstr>
      <vt:lpstr>Γενεά των μόνιμων δοντιών (1/2)</vt:lpstr>
      <vt:lpstr>Γενεά των μόνιμων δοντιών (2/2)</vt:lpstr>
      <vt:lpstr>Απεικόνιση νεογιλών</vt:lpstr>
      <vt:lpstr>Απεικόνιση μόνιμων</vt:lpstr>
      <vt:lpstr>Απεικόνιση νεογιλών &amp; μόνιμων δοντιών</vt:lpstr>
      <vt:lpstr>Αρίθμηση των δοντιών</vt:lpstr>
      <vt:lpstr>Μέση γραμμή προσώπου (απεικόνιση)</vt:lpstr>
      <vt:lpstr>Αρίθμηση των μόνιμων δοντιών</vt:lpstr>
      <vt:lpstr>Τεταρτημόρια (απεικόνιση)</vt:lpstr>
      <vt:lpstr>Παρουσίαση του PowerPoint</vt:lpstr>
      <vt:lpstr>Αρίθμηση μονίμων δοντιών (απεικόνιση)</vt:lpstr>
      <vt:lpstr>Αρίθμηση νεογιλών δοντιών (1/3)</vt:lpstr>
      <vt:lpstr>Τεταρτημόρια (απεικόνιση)</vt:lpstr>
      <vt:lpstr>Αρίθμηση νεογιλών δοντιών (2/3)</vt:lpstr>
      <vt:lpstr>Αρίθμηση νεογιλών δοντιών (3/3) </vt:lpstr>
      <vt:lpstr>Αρίθμηση νεογιλών και μονίμων δοντιών</vt:lpstr>
      <vt:lpstr>Δομή του δοντιού</vt:lpstr>
      <vt:lpstr>Μέρη του δοντιού</vt:lpstr>
      <vt:lpstr>Μύλη</vt:lpstr>
      <vt:lpstr>Παρουσίαση του PowerPoint</vt:lpstr>
      <vt:lpstr>Ρίζα</vt:lpstr>
      <vt:lpstr>Παρουσίαση του PowerPoint</vt:lpstr>
      <vt:lpstr>Αυχένας</vt:lpstr>
      <vt:lpstr>Παρουσίαση του PowerPoint</vt:lpstr>
      <vt:lpstr>Πολφική κοιλότητα</vt:lpstr>
      <vt:lpstr>Κοινά μορφολογικά στοιχεία των δοντιών (1/2)</vt:lpstr>
      <vt:lpstr>Κοινά μορφολογικά στοιχεία των δοντιών (2/2)</vt:lpstr>
      <vt:lpstr>Αυξητικές ή παραγωγικές αύλακες</vt:lpstr>
      <vt:lpstr> Επάλληλες γραμμές ή  περικύματα </vt:lpstr>
      <vt:lpstr>Αύλακες (1/2)</vt:lpstr>
      <vt:lpstr>Αύλακες (2/2)</vt:lpstr>
      <vt:lpstr>Φύματα </vt:lpstr>
      <vt:lpstr>Φύματα </vt:lpstr>
      <vt:lpstr>Βοθρία</vt:lpstr>
      <vt:lpstr>Γωνίες (1/2)</vt:lpstr>
      <vt:lpstr>Γωνίες (2/2)</vt:lpstr>
      <vt:lpstr>Ακρολοφίες (1/2)</vt:lpstr>
      <vt:lpstr>Ακρολοφίες (2/2)</vt:lpstr>
      <vt:lpstr>Όμορες ακρολοφίες</vt:lpstr>
      <vt:lpstr>Μασητικές αγκάλες</vt:lpstr>
      <vt:lpstr>Σημείο επαφής (1/2)</vt:lpstr>
      <vt:lpstr>Σημείο επαφής (2/2)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fkaram2</cp:lastModifiedBy>
  <cp:revision>101</cp:revision>
  <dcterms:created xsi:type="dcterms:W3CDTF">2013-03-04T13:35:19Z</dcterms:created>
  <dcterms:modified xsi:type="dcterms:W3CDTF">2015-06-05T10:33:08Z</dcterms:modified>
</cp:coreProperties>
</file>