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3"/>
  </p:notesMasterIdLst>
  <p:handoutMasterIdLst>
    <p:handoutMasterId r:id="rId44"/>
  </p:handoutMasterIdLst>
  <p:sldIdLst>
    <p:sldId id="256" r:id="rId4"/>
    <p:sldId id="271" r:id="rId5"/>
    <p:sldId id="283" r:id="rId6"/>
    <p:sldId id="273" r:id="rId7"/>
    <p:sldId id="274" r:id="rId8"/>
    <p:sldId id="284" r:id="rId9"/>
    <p:sldId id="275" r:id="rId10"/>
    <p:sldId id="285" r:id="rId11"/>
    <p:sldId id="276" r:id="rId12"/>
    <p:sldId id="277" r:id="rId13"/>
    <p:sldId id="282" r:id="rId14"/>
    <p:sldId id="281" r:id="rId15"/>
    <p:sldId id="279" r:id="rId16"/>
    <p:sldId id="288" r:id="rId17"/>
    <p:sldId id="280" r:id="rId18"/>
    <p:sldId id="286" r:id="rId19"/>
    <p:sldId id="287" r:id="rId20"/>
    <p:sldId id="292" r:id="rId21"/>
    <p:sldId id="291" r:id="rId22"/>
    <p:sldId id="296" r:id="rId23"/>
    <p:sldId id="299" r:id="rId24"/>
    <p:sldId id="289" r:id="rId25"/>
    <p:sldId id="290" r:id="rId26"/>
    <p:sldId id="294" r:id="rId27"/>
    <p:sldId id="295" r:id="rId28"/>
    <p:sldId id="297" r:id="rId29"/>
    <p:sldId id="301" r:id="rId30"/>
    <p:sldId id="303" r:id="rId31"/>
    <p:sldId id="302" r:id="rId32"/>
    <p:sldId id="304" r:id="rId33"/>
    <p:sldId id="305" r:id="rId34"/>
    <p:sldId id="257" r:id="rId35"/>
    <p:sldId id="262" r:id="rId36"/>
    <p:sldId id="264" r:id="rId37"/>
    <p:sldId id="269" r:id="rId38"/>
    <p:sldId id="270" r:id="rId39"/>
    <p:sldId id="266" r:id="rId40"/>
    <p:sldId id="300"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Strand of human hair at 200× magnification.</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a:p>
        </p:txBody>
      </p:sp>
    </p:spTree>
    <p:extLst>
      <p:ext uri="{BB962C8B-B14F-4D97-AF65-F5344CB8AC3E}">
        <p14:creationId xmlns:p14="http://schemas.microsoft.com/office/powerpoint/2010/main" val="87316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Strand of human hair at 200× magnification.</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extLst>
      <p:ext uri="{BB962C8B-B14F-4D97-AF65-F5344CB8AC3E}">
        <p14:creationId xmlns:p14="http://schemas.microsoft.com/office/powerpoint/2010/main" val="87316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rgbClr val="5B0D2E"/>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54238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65478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11127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10350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77936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30186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335869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58746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49667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170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39386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Epidermis-delimited.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ommons.wikimedia.org/wiki/User:Mikael_H%C3%A4ggstr%C3%B6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Blausen_0353_Epidermis.pn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Blausen_0353_Epidermis.png"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Blausen_0806_Skin_RootHairPlexus.pn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Gray945.pn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ommons.wikimedia.org/wiki/User:Pngbo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Human_skin_structure.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CommonismNo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ommons.wikimedia.org/wiki/User:Jan_Homann" TargetMode="External"/><Relationship Id="rId4" Type="http://schemas.openxmlformats.org/officeDocument/2006/relationships/hyperlink" Target="https://commons.wikimedia.org/wiki/File:Menschenhaar_200_fach.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506_Hair.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s://commons.wikimedia.org/wiki/User:CFC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Blausen_0438_HairFollicleAnatomy_02.png"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Hair_follicle-el.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mons.wikimedia.org/w/index.php?title=User:Palosirkka&amp;action=edit&amp;redlink=1" TargetMode="Externa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el.wikipedia.org/wiki/%CE%94%CE%AD%CF%81%CE%BC%CE%B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Leaf_epidermis.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ommons.wikimedia.org/w/index.php?title=User:Palosirkka&amp;action=edit&amp;redlink=1" TargetMode="External"/><Relationship Id="rId4" Type="http://schemas.openxmlformats.org/officeDocument/2006/relationships/hyperlink" Target="https://commons.wikimedia.org/wiki/User:Calliopejen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Skin_layers.sv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ndex.php?title=User:Stvltvs&amp;action=edit&amp;redlink=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Illu_skin02.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ommons.wikimedia.org/w/index.php?title=User:Palosirkka&amp;action=edit&amp;redlink=1" TargetMode="External"/><Relationship Id="rId4" Type="http://schemas.openxmlformats.org/officeDocument/2006/relationships/hyperlink" Target="https://commons.wikimedia.org/wiki/User:Arcadia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Blausen_0810_SkinAnatomy_01.pn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Ενζυμική</a:t>
            </a:r>
            <a:r>
              <a:rPr lang="el-GR" sz="3600" b="1" dirty="0" smtClean="0">
                <a:solidFill>
                  <a:schemeClr val="tx1"/>
                </a:solidFill>
                <a:latin typeface="+mn-lt"/>
              </a:rPr>
              <a:t> Αποτρίχωση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1</a:t>
            </a:r>
            <a:r>
              <a:rPr lang="el-GR" sz="2600" dirty="0" smtClean="0"/>
              <a:t>:</a:t>
            </a:r>
            <a:r>
              <a:rPr lang="en-US" sz="2600" dirty="0" smtClean="0"/>
              <a:t> </a:t>
            </a:r>
            <a:r>
              <a:rPr lang="el-GR" sz="2600" dirty="0" smtClean="0"/>
              <a:t>Δέρμα</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Επιδερμίδα </a:t>
            </a:r>
            <a:endParaRPr lang="el-GR" dirty="0"/>
          </a:p>
        </p:txBody>
      </p:sp>
      <p:sp>
        <p:nvSpPr>
          <p:cNvPr id="3" name="Θέση περιεχομένου 2"/>
          <p:cNvSpPr>
            <a:spLocks noGrp="1"/>
          </p:cNvSpPr>
          <p:nvPr>
            <p:ph idx="1"/>
          </p:nvPr>
        </p:nvSpPr>
        <p:spPr>
          <a:xfrm>
            <a:off x="395536" y="1412776"/>
            <a:ext cx="8499099" cy="1368152"/>
          </a:xfrm>
        </p:spPr>
        <p:txBody>
          <a:bodyPr>
            <a:normAutofit/>
          </a:bodyPr>
          <a:lstStyle/>
          <a:p>
            <a:r>
              <a:rPr lang="el-GR" dirty="0"/>
              <a:t>Η επιδερμίδα είναι η εξωτερική λεπτή επιφανειακή προστατευτική στιβάδα του δέρματος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Picture 4" descr="File:Epidermis-delim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168" y="2442104"/>
            <a:ext cx="6271664" cy="388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436168" y="6392361"/>
            <a:ext cx="627166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Epidermis-delimited</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u="sng" dirty="0">
                <a:latin typeface="+mn-lt"/>
                <a:hlinkClick r:id="rId4" tooltip="User:Mikael Häggström"/>
              </a:rPr>
              <a:t>Mikael </a:t>
            </a:r>
            <a:r>
              <a:rPr lang="en-US" sz="1200" u="sng" dirty="0" err="1" smtClean="0">
                <a:latin typeface="+mn-lt"/>
                <a:hlinkClick r:id="rId4" tooltip="User:Mikael Häggström"/>
              </a:rPr>
              <a:t>Häggström</a:t>
            </a:r>
            <a:r>
              <a:rPr lang="el-GR" sz="1200" u="sng"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403218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Επιδερμίδα </a:t>
            </a:r>
            <a:endParaRPr lang="el-GR" dirty="0"/>
          </a:p>
        </p:txBody>
      </p:sp>
      <p:sp>
        <p:nvSpPr>
          <p:cNvPr id="3" name="Θέση περιεχομένου 2"/>
          <p:cNvSpPr>
            <a:spLocks noGrp="1"/>
          </p:cNvSpPr>
          <p:nvPr>
            <p:ph idx="1"/>
          </p:nvPr>
        </p:nvSpPr>
        <p:spPr>
          <a:xfrm>
            <a:off x="395536" y="1412776"/>
            <a:ext cx="8640960" cy="5328592"/>
          </a:xfrm>
        </p:spPr>
        <p:txBody>
          <a:bodyPr>
            <a:normAutofit/>
          </a:bodyPr>
          <a:lstStyle/>
          <a:p>
            <a:r>
              <a:rPr lang="el-GR" sz="2300" dirty="0" smtClean="0"/>
              <a:t>Αποτελείται </a:t>
            </a:r>
            <a:r>
              <a:rPr lang="el-GR" sz="2300" dirty="0"/>
              <a:t>από </a:t>
            </a:r>
            <a:r>
              <a:rPr lang="el-GR" sz="2300" dirty="0" err="1"/>
              <a:t>πολύστιβο</a:t>
            </a:r>
            <a:r>
              <a:rPr lang="el-GR" sz="2300" dirty="0"/>
              <a:t> πλακώδες ή </a:t>
            </a:r>
            <a:r>
              <a:rPr lang="el-GR" sz="2300" dirty="0" err="1"/>
              <a:t>μαλπιγιανό</a:t>
            </a:r>
            <a:r>
              <a:rPr lang="el-GR" sz="2300" dirty="0"/>
              <a:t> επιθήλιο με μορφή μωσαϊκού, που αποτελείται από πολλούς στοίχους κυττάρων διατεταγμένων σε </a:t>
            </a:r>
            <a:r>
              <a:rPr lang="el-GR" sz="2300" dirty="0" smtClean="0"/>
              <a:t>πολλαπλές στιβάδες</a:t>
            </a:r>
            <a:r>
              <a:rPr lang="el-GR" sz="2300" dirty="0"/>
              <a:t>:</a:t>
            </a:r>
            <a:endParaRPr lang="el-GR" sz="2300" dirty="0" smtClean="0"/>
          </a:p>
          <a:p>
            <a:pPr lvl="1"/>
            <a:r>
              <a:rPr lang="el-GR" sz="2300" dirty="0" smtClean="0"/>
              <a:t>Βασική </a:t>
            </a:r>
            <a:r>
              <a:rPr lang="el-GR" sz="2300" dirty="0"/>
              <a:t>ή μητρική στιβάδα</a:t>
            </a:r>
          </a:p>
          <a:p>
            <a:pPr lvl="1"/>
            <a:r>
              <a:rPr lang="el-GR" sz="2300" dirty="0" err="1" smtClean="0"/>
              <a:t>Μαλπιγιανή</a:t>
            </a:r>
            <a:r>
              <a:rPr lang="el-GR" sz="2300" dirty="0" smtClean="0"/>
              <a:t> </a:t>
            </a:r>
            <a:r>
              <a:rPr lang="el-GR" sz="2300" dirty="0"/>
              <a:t>ή ακανθωτή </a:t>
            </a:r>
            <a:r>
              <a:rPr lang="el-GR" sz="2300" dirty="0" smtClean="0"/>
              <a:t>στιβάδα</a:t>
            </a:r>
          </a:p>
          <a:p>
            <a:pPr lvl="1"/>
            <a:r>
              <a:rPr lang="el-GR" sz="2300" dirty="0" smtClean="0"/>
              <a:t>Κοκκιώδης στιβάδα</a:t>
            </a:r>
          </a:p>
          <a:p>
            <a:pPr lvl="1"/>
            <a:r>
              <a:rPr lang="el-GR" sz="2300" dirty="0" smtClean="0"/>
              <a:t>Κερατίνη στιβάδα</a:t>
            </a:r>
          </a:p>
          <a:p>
            <a:pPr lvl="1"/>
            <a:r>
              <a:rPr lang="el-GR" sz="2300" dirty="0" smtClean="0"/>
              <a:t>Διαυγής </a:t>
            </a:r>
            <a:r>
              <a:rPr lang="el-GR" sz="2300" dirty="0"/>
              <a:t>στιβάδα ή διαυγές </a:t>
            </a:r>
            <a:r>
              <a:rPr lang="el-GR" sz="2300" dirty="0" smtClean="0"/>
              <a:t>στρώμα</a:t>
            </a:r>
          </a:p>
          <a:p>
            <a:pPr lvl="1"/>
            <a:r>
              <a:rPr lang="el-GR" sz="2300" dirty="0" err="1" smtClean="0"/>
              <a:t>Δερματοεπιδερμική</a:t>
            </a:r>
            <a:r>
              <a:rPr lang="el-GR" sz="2300" dirty="0" smtClean="0"/>
              <a:t> </a:t>
            </a:r>
            <a:r>
              <a:rPr lang="el-GR" sz="2300" dirty="0"/>
              <a:t>Σύναψη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884930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44208" y="0"/>
            <a:ext cx="2699792" cy="6858000"/>
          </a:xfrm>
        </p:spPr>
        <p:txBody>
          <a:bodyPr/>
          <a:lstStyle/>
          <a:p>
            <a:r>
              <a:rPr lang="el-GR" dirty="0" smtClean="0"/>
              <a:t>Επιδερμίδα</a:t>
            </a:r>
            <a:br>
              <a:rPr lang="el-GR" dirty="0" smtClean="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schemeClr val="bg1"/>
                </a:solidFill>
              </a:rPr>
              <a:pPr>
                <a:defRPr/>
              </a:pPr>
              <a:t>11</a:t>
            </a:fld>
            <a:endParaRPr lang="el-GR" dirty="0">
              <a:solidFill>
                <a:schemeClr val="bg1"/>
              </a:solidFill>
            </a:endParaRPr>
          </a:p>
        </p:txBody>
      </p:sp>
      <p:pic>
        <p:nvPicPr>
          <p:cNvPr id="6146" name="Picture 2" descr="File:Blausen 0353 Epidermi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2" t="2460" r="4207"/>
          <a:stretch/>
        </p:blipFill>
        <p:spPr bwMode="auto">
          <a:xfrm>
            <a:off x="-981" y="44624"/>
            <a:ext cx="6445189" cy="66893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1889957" y="6566788"/>
            <a:ext cx="4554251"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Blausen 0353 </a:t>
            </a:r>
            <a:r>
              <a:rPr lang="en-US" sz="1200" dirty="0" smtClean="0">
                <a:latin typeface="+mn-lt"/>
                <a:hlinkClick r:id="rId3"/>
              </a:rPr>
              <a:t>Epidermis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smtClean="0">
                <a:solidFill>
                  <a:prstClr val="black"/>
                </a:solidFill>
                <a:latin typeface="+mn-lt"/>
                <a:hlinkClick r:id="rId4"/>
              </a:rPr>
              <a:t>BruceBlaus</a:t>
            </a:r>
            <a:r>
              <a:rPr lang="el-GR" sz="1200" dirty="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Tree>
    <p:extLst>
      <p:ext uri="{BB962C8B-B14F-4D97-AF65-F5344CB8AC3E}">
        <p14:creationId xmlns:p14="http://schemas.microsoft.com/office/powerpoint/2010/main" val="345582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Χόριο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Στο </a:t>
            </a:r>
            <a:r>
              <a:rPr lang="el-GR" dirty="0"/>
              <a:t>χόριο, ανευρίσκεται συνδετικός ιστός, ενδιάμεση </a:t>
            </a:r>
            <a:r>
              <a:rPr lang="el-GR" dirty="0" smtClean="0"/>
              <a:t>βασική </a:t>
            </a:r>
            <a:r>
              <a:rPr lang="el-GR" dirty="0"/>
              <a:t>ουσία (θεμέλια) και λεμφικά και αιμοφόρα αγγεία. </a:t>
            </a:r>
            <a:endParaRPr lang="el-GR" dirty="0" smtClean="0"/>
          </a:p>
          <a:p>
            <a:r>
              <a:rPr lang="el-GR" dirty="0" smtClean="0"/>
              <a:t>Ο συνδετικός </a:t>
            </a:r>
            <a:r>
              <a:rPr lang="el-GR" dirty="0"/>
              <a:t>ιστός αποτελείται από ίνες διατεταγμένες σε </a:t>
            </a:r>
            <a:r>
              <a:rPr lang="el-GR" dirty="0" smtClean="0"/>
              <a:t>δεσμίδες</a:t>
            </a:r>
            <a:r>
              <a:rPr lang="el-GR" dirty="0"/>
              <a:t>, που σχηματίζονται από τους </a:t>
            </a:r>
            <a:r>
              <a:rPr lang="el-GR" dirty="0" err="1"/>
              <a:t>ινοβλάστες</a:t>
            </a:r>
            <a:r>
              <a:rPr lang="el-GR" dirty="0"/>
              <a:t>. Οι ίνες </a:t>
            </a:r>
            <a:r>
              <a:rPr lang="el-GR" dirty="0" smtClean="0"/>
              <a:t>διακρίνονται </a:t>
            </a:r>
            <a:r>
              <a:rPr lang="el-GR" dirty="0"/>
              <a:t>σε ίνες κολλαγόνου και ίνες </a:t>
            </a:r>
            <a:r>
              <a:rPr lang="el-GR" dirty="0" err="1"/>
              <a:t>ελαστίνης</a:t>
            </a:r>
            <a:r>
              <a:rPr lang="el-GR" dirty="0" smtClean="0"/>
              <a:t>.</a:t>
            </a:r>
          </a:p>
          <a:p>
            <a:r>
              <a:rPr lang="el-GR" dirty="0"/>
              <a:t>Στις ιστολογικές τομές διακρίνουμε το </a:t>
            </a:r>
            <a:r>
              <a:rPr lang="el-GR" dirty="0" err="1"/>
              <a:t>θηλώδες</a:t>
            </a:r>
            <a:r>
              <a:rPr lang="el-GR" dirty="0"/>
              <a:t> και το </a:t>
            </a:r>
            <a:r>
              <a:rPr lang="el-GR" dirty="0" smtClean="0"/>
              <a:t>δικτυωτό δέρμα.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062012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Blausen 0296 DenseIrregularC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9343" y="1268760"/>
            <a:ext cx="6739161" cy="5391329"/>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solidFill>
                  <a:prstClr val="white"/>
                </a:solidFill>
              </a:rPr>
              <a:t>Χόριο </a:t>
            </a:r>
            <a:r>
              <a:rPr lang="el-GR" sz="3000" b="0" dirty="0" smtClean="0">
                <a:solidFill>
                  <a:prstClr val="white"/>
                </a:solidFill>
              </a:rPr>
              <a:t>2/2</a:t>
            </a:r>
            <a:endParaRPr lang="el-GR" dirty="0"/>
          </a:p>
        </p:txBody>
      </p:sp>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13</a:t>
            </a:fld>
            <a:endParaRPr lang="el-GR" dirty="0"/>
          </a:p>
        </p:txBody>
      </p:sp>
      <p:sp>
        <p:nvSpPr>
          <p:cNvPr id="6" name="Rectangle 6"/>
          <p:cNvSpPr/>
          <p:nvPr/>
        </p:nvSpPr>
        <p:spPr>
          <a:xfrm>
            <a:off x="2987824" y="6309320"/>
            <a:ext cx="2592288"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Blausen 0353 </a:t>
            </a:r>
            <a:r>
              <a:rPr lang="en-US" sz="1200" dirty="0" smtClean="0">
                <a:latin typeface="+mn-lt"/>
                <a:hlinkClick r:id="rId3"/>
              </a:rPr>
              <a:t>Epidermis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smtClean="0">
                <a:solidFill>
                  <a:prstClr val="black"/>
                </a:solidFill>
                <a:latin typeface="+mn-lt"/>
                <a:hlinkClick r:id="rId4"/>
              </a:rPr>
              <a:t>BruceBlaus</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
        <p:nvSpPr>
          <p:cNvPr id="5" name="Ορθογώνιο 4"/>
          <p:cNvSpPr/>
          <p:nvPr/>
        </p:nvSpPr>
        <p:spPr>
          <a:xfrm>
            <a:off x="107504" y="1484784"/>
            <a:ext cx="2661113" cy="461665"/>
          </a:xfrm>
          <a:prstGeom prst="rect">
            <a:avLst/>
          </a:prstGeom>
        </p:spPr>
        <p:txBody>
          <a:bodyPr wrap="none">
            <a:spAutoFit/>
          </a:bodyPr>
          <a:lstStyle/>
          <a:p>
            <a:pPr marL="342900" indent="-342900">
              <a:buFont typeface="Arial" panose="020B0604020202020204" pitchFamily="34" charset="0"/>
              <a:buChar char="•"/>
            </a:pPr>
            <a:r>
              <a:rPr lang="el-GR" sz="2400" dirty="0" smtClean="0">
                <a:latin typeface="+mn-lt"/>
              </a:rPr>
              <a:t>Ίνες </a:t>
            </a:r>
            <a:r>
              <a:rPr lang="el-GR" sz="2400" dirty="0">
                <a:latin typeface="+mn-lt"/>
              </a:rPr>
              <a:t>κολλαγόνου </a:t>
            </a:r>
          </a:p>
        </p:txBody>
      </p:sp>
    </p:spTree>
    <p:extLst>
      <p:ext uri="{BB962C8B-B14F-4D97-AF65-F5344CB8AC3E}">
        <p14:creationId xmlns:p14="http://schemas.microsoft.com/office/powerpoint/2010/main" val="258792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Υπόδερμα</a:t>
            </a:r>
            <a:endParaRPr lang="el-GR" dirty="0"/>
          </a:p>
        </p:txBody>
      </p:sp>
      <p:sp>
        <p:nvSpPr>
          <p:cNvPr id="3" name="Θέση περιεχομένου 2"/>
          <p:cNvSpPr>
            <a:spLocks noGrp="1"/>
          </p:cNvSpPr>
          <p:nvPr>
            <p:ph idx="1"/>
          </p:nvPr>
        </p:nvSpPr>
        <p:spPr/>
        <p:txBody>
          <a:bodyPr/>
          <a:lstStyle/>
          <a:p>
            <a:r>
              <a:rPr lang="el-GR" dirty="0"/>
              <a:t>Το δέρμα έχει πάχος 2-30 mm και αποτελείται από </a:t>
            </a:r>
            <a:r>
              <a:rPr lang="el-GR" dirty="0" smtClean="0"/>
              <a:t>συνδετικό </a:t>
            </a:r>
            <a:r>
              <a:rPr lang="el-GR" dirty="0"/>
              <a:t>ιστό, ίνες κολλαγόνου και </a:t>
            </a:r>
            <a:r>
              <a:rPr lang="el-GR" dirty="0" err="1"/>
              <a:t>ελαστίνης</a:t>
            </a:r>
            <a:r>
              <a:rPr lang="el-GR" dirty="0"/>
              <a:t> και από λιπώδη </a:t>
            </a:r>
            <a:r>
              <a:rPr lang="el-GR" dirty="0" smtClean="0"/>
              <a:t>κύτταρα</a:t>
            </a:r>
            <a:r>
              <a:rPr lang="el-GR" dirty="0"/>
              <a:t>. </a:t>
            </a:r>
            <a:endParaRPr lang="el-GR" dirty="0" smtClean="0"/>
          </a:p>
          <a:p>
            <a:r>
              <a:rPr lang="el-GR" dirty="0"/>
              <a:t>Από το υπόδερμα διέρχονται τα αγγεία και νεύρα του δέρματος, βρίσκονται δε μέσα σε αυτό οι νευρικές απολήξεις, ιδρωτοποιοί αδένες και </a:t>
            </a:r>
            <a:r>
              <a:rPr lang="el-GR" dirty="0" err="1"/>
              <a:t>τριχοσμηγματογόνοι</a:t>
            </a:r>
            <a:r>
              <a:rPr lang="el-GR" dirty="0"/>
              <a:t> θύλακες.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832958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Λειτουργίες δέρματος</a:t>
            </a:r>
            <a:endParaRPr lang="el-GR" dirty="0"/>
          </a:p>
        </p:txBody>
      </p:sp>
      <p:sp>
        <p:nvSpPr>
          <p:cNvPr id="3" name="Θέση περιεχομένου 2"/>
          <p:cNvSpPr>
            <a:spLocks noGrp="1"/>
          </p:cNvSpPr>
          <p:nvPr>
            <p:ph idx="1"/>
          </p:nvPr>
        </p:nvSpPr>
        <p:spPr/>
        <p:txBody>
          <a:bodyPr/>
          <a:lstStyle/>
          <a:p>
            <a:r>
              <a:rPr lang="el-GR" dirty="0"/>
              <a:t>Οι κυριότερες λειτουργίες του δέρματος είναι:</a:t>
            </a:r>
          </a:p>
          <a:p>
            <a:pPr marL="857250" lvl="1" indent="-457200">
              <a:buFont typeface="+mj-lt"/>
              <a:buAutoNum type="arabicPeriod"/>
            </a:pPr>
            <a:r>
              <a:rPr lang="el-GR" dirty="0" smtClean="0"/>
              <a:t>Θερμορύθμιση,</a:t>
            </a:r>
            <a:endParaRPr lang="el-GR" dirty="0"/>
          </a:p>
          <a:p>
            <a:pPr marL="857250" lvl="1" indent="-457200">
              <a:buFont typeface="+mj-lt"/>
              <a:buAutoNum type="arabicPeriod"/>
            </a:pPr>
            <a:r>
              <a:rPr lang="el-GR" dirty="0" smtClean="0"/>
              <a:t>Φραγμός </a:t>
            </a:r>
            <a:r>
              <a:rPr lang="el-GR" dirty="0"/>
              <a:t>σε ξένες ουσίες,</a:t>
            </a:r>
          </a:p>
          <a:p>
            <a:pPr marL="857250" lvl="1" indent="-457200">
              <a:buFont typeface="+mj-lt"/>
              <a:buAutoNum type="arabicPeriod"/>
            </a:pPr>
            <a:r>
              <a:rPr lang="el-GR" dirty="0" smtClean="0"/>
              <a:t>Προφύλαξη </a:t>
            </a:r>
            <a:r>
              <a:rPr lang="el-GR" dirty="0"/>
              <a:t>από μηχανικά ερεθίσματα,</a:t>
            </a:r>
          </a:p>
          <a:p>
            <a:pPr marL="857250" lvl="1" indent="-457200">
              <a:buFont typeface="+mj-lt"/>
              <a:buAutoNum type="arabicPeriod"/>
            </a:pPr>
            <a:r>
              <a:rPr lang="el-GR" dirty="0" smtClean="0"/>
              <a:t>Αισθητήριου </a:t>
            </a:r>
            <a:r>
              <a:rPr lang="el-GR" dirty="0"/>
              <a:t>οργάνου,</a:t>
            </a:r>
          </a:p>
          <a:p>
            <a:pPr marL="857250" lvl="1" indent="-457200">
              <a:buFont typeface="+mj-lt"/>
              <a:buAutoNum type="arabicPeriod"/>
            </a:pPr>
            <a:r>
              <a:rPr lang="el-GR" dirty="0" smtClean="0"/>
              <a:t>Ανοσολογικός </a:t>
            </a:r>
            <a:r>
              <a:rPr lang="el-GR" dirty="0"/>
              <a:t>ρόλος,</a:t>
            </a:r>
          </a:p>
          <a:p>
            <a:pPr marL="857250" lvl="1" indent="-457200">
              <a:buFont typeface="+mj-lt"/>
              <a:buAutoNum type="arabicPeriod"/>
            </a:pPr>
            <a:r>
              <a:rPr lang="el-GR" dirty="0" smtClean="0"/>
              <a:t>Εκκριτική </a:t>
            </a:r>
            <a:r>
              <a:rPr lang="el-GR" dirty="0"/>
              <a:t>λειτουργία, </a:t>
            </a:r>
          </a:p>
          <a:p>
            <a:pPr marL="857250" lvl="1" indent="-457200">
              <a:buFont typeface="+mj-lt"/>
              <a:buAutoNum type="arabicPeriod"/>
            </a:pPr>
            <a:r>
              <a:rPr lang="el-GR" dirty="0" smtClean="0"/>
              <a:t>Μεταβολικός ρόλος,</a:t>
            </a:r>
          </a:p>
          <a:p>
            <a:pPr marL="857250" lvl="1" indent="-457200">
              <a:buFont typeface="+mj-lt"/>
              <a:buAutoNum type="arabicPeriod"/>
            </a:pPr>
            <a:r>
              <a:rPr lang="el-GR" dirty="0" err="1" smtClean="0"/>
              <a:t>Κοινωνικο</a:t>
            </a:r>
            <a:r>
              <a:rPr lang="el-GR" dirty="0"/>
              <a:t>-</a:t>
            </a:r>
            <a:r>
              <a:rPr lang="el-GR" dirty="0" smtClean="0"/>
              <a:t>σεξουαλική επικοινωνία.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985600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Τρίχα </a:t>
            </a:r>
            <a:r>
              <a:rPr lang="el-GR" sz="3000" b="0" dirty="0" smtClean="0"/>
              <a:t>1/4</a:t>
            </a:r>
            <a:endParaRPr lang="el-GR" sz="3000" b="0" dirty="0"/>
          </a:p>
        </p:txBody>
      </p:sp>
      <p:sp>
        <p:nvSpPr>
          <p:cNvPr id="3" name="Θέση περιεχομένου 2"/>
          <p:cNvSpPr>
            <a:spLocks noGrp="1"/>
          </p:cNvSpPr>
          <p:nvPr>
            <p:ph idx="1"/>
          </p:nvPr>
        </p:nvSpPr>
        <p:spPr>
          <a:xfrm>
            <a:off x="251520" y="1628800"/>
            <a:ext cx="4663340" cy="5112568"/>
          </a:xfrm>
        </p:spPr>
        <p:txBody>
          <a:bodyPr>
            <a:normAutofit/>
          </a:bodyPr>
          <a:lstStyle/>
          <a:p>
            <a:r>
              <a:rPr lang="el-GR" sz="2300" dirty="0"/>
              <a:t>Η τρίχα είναι νηματοειδές βιολογικό υλικό που φύεται από το δέρμα. Αποτελείται από την πρωτεΐνη κερατίνη. </a:t>
            </a:r>
            <a:endParaRPr lang="el-GR" sz="2300" dirty="0" smtClean="0"/>
          </a:p>
          <a:p>
            <a:r>
              <a:rPr lang="el-GR" sz="2300" dirty="0" smtClean="0"/>
              <a:t>Αποτελείται </a:t>
            </a:r>
            <a:r>
              <a:rPr lang="el-GR" sz="2300" dirty="0"/>
              <a:t>από τη ρίζα (</a:t>
            </a:r>
            <a:r>
              <a:rPr lang="el-GR" sz="2300" dirty="0" err="1"/>
              <a:t>follicle</a:t>
            </a:r>
            <a:r>
              <a:rPr lang="el-GR" sz="2300" dirty="0"/>
              <a:t> ή </a:t>
            </a:r>
            <a:r>
              <a:rPr lang="el-GR" sz="2300" dirty="0" err="1"/>
              <a:t>root</a:t>
            </a:r>
            <a:r>
              <a:rPr lang="el-GR" sz="2300" dirty="0"/>
              <a:t>) και το στέλεχος (</a:t>
            </a:r>
            <a:r>
              <a:rPr lang="el-GR" sz="2300" dirty="0" err="1"/>
              <a:t>shaft</a:t>
            </a:r>
            <a:r>
              <a:rPr lang="el-GR" sz="2300" dirty="0"/>
              <a:t>). Η ρίζα εσωκλείεται στο </a:t>
            </a:r>
            <a:r>
              <a:rPr lang="el-GR" sz="2300" dirty="0" err="1"/>
              <a:t>τριχοθυλάκιο</a:t>
            </a:r>
            <a:r>
              <a:rPr lang="el-GR" sz="2300" dirty="0"/>
              <a:t>, καταδύεται στο δέρμα με κλίση και καταλήγει στο βολβό (</a:t>
            </a:r>
            <a:r>
              <a:rPr lang="el-GR" sz="2300" dirty="0" err="1"/>
              <a:t>bulb</a:t>
            </a:r>
            <a:r>
              <a:rPr lang="el-GR" sz="23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9" name="Picture 2" descr="File:Blausen 0806 Skin RootHairPlexu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0" t="2171" r="41855" b="33262"/>
          <a:stretch/>
        </p:blipFill>
        <p:spPr bwMode="auto">
          <a:xfrm>
            <a:off x="4914860" y="1632010"/>
            <a:ext cx="4209420" cy="38852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p:nvPr/>
        </p:nvSpPr>
        <p:spPr>
          <a:xfrm>
            <a:off x="5723426" y="5661248"/>
            <a:ext cx="2592288"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Blausen 0806 Skin </a:t>
            </a:r>
            <a:r>
              <a:rPr lang="en-US" sz="1200" dirty="0" err="1" smtClean="0">
                <a:latin typeface="+mn-lt"/>
                <a:hlinkClick r:id="rId3"/>
              </a:rPr>
              <a:t>RootHairPlexus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smtClean="0">
                <a:solidFill>
                  <a:prstClr val="black"/>
                </a:solidFill>
                <a:latin typeface="+mn-lt"/>
                <a:hlinkClick r:id="rId4"/>
              </a:rPr>
              <a:t>BruceBlaus</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Tree>
    <p:extLst>
      <p:ext uri="{BB962C8B-B14F-4D97-AF65-F5344CB8AC3E}">
        <p14:creationId xmlns:p14="http://schemas.microsoft.com/office/powerpoint/2010/main" val="122864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Τρίχα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a:xfrm>
            <a:off x="4499992" y="1412776"/>
            <a:ext cx="3960440" cy="5040560"/>
          </a:xfrm>
        </p:spPr>
        <p:txBody>
          <a:bodyPr/>
          <a:lstStyle/>
          <a:p>
            <a:r>
              <a:rPr lang="el-GR" dirty="0" smtClean="0"/>
              <a:t>Κάθε τρίχα αποτελείται, από μέσα προς τα έξω, από:</a:t>
            </a:r>
          </a:p>
          <a:p>
            <a:pPr lvl="1"/>
            <a:r>
              <a:rPr lang="el-GR" dirty="0" smtClean="0"/>
              <a:t>Την φλοιώδη ουσία, </a:t>
            </a:r>
          </a:p>
          <a:p>
            <a:pPr lvl="1"/>
            <a:r>
              <a:rPr lang="el-GR" dirty="0" smtClean="0"/>
              <a:t>Την μυελώδη ουσία και </a:t>
            </a:r>
          </a:p>
          <a:p>
            <a:pPr lvl="1"/>
            <a:r>
              <a:rPr lang="el-GR" dirty="0" smtClean="0"/>
              <a:t>Το </a:t>
            </a:r>
            <a:r>
              <a:rPr lang="el-GR" dirty="0" err="1" smtClean="0"/>
              <a:t>περιτρίχιο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5" name="Picture 2" descr="File:Gray9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656" y="1412776"/>
            <a:ext cx="3675280" cy="53732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4021582" y="6317251"/>
            <a:ext cx="184763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Gray945</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u="sng" dirty="0" err="1" smtClean="0">
                <a:latin typeface="+mn-lt"/>
                <a:hlinkClick r:id="rId4" tooltip="User:Pngbot"/>
              </a:rPr>
              <a:t>Pngbot</a:t>
            </a:r>
            <a:r>
              <a:rPr lang="el-GR" sz="1200" u="sng"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2855104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Τρίχα </a:t>
            </a:r>
            <a:r>
              <a:rPr lang="el-GR" sz="3000" b="0" dirty="0" smtClean="0">
                <a:solidFill>
                  <a:prstClr val="white"/>
                </a:solidFill>
              </a:rPr>
              <a:t>3/4</a:t>
            </a:r>
            <a:endParaRPr lang="el-GR" dirty="0"/>
          </a:p>
        </p:txBody>
      </p:sp>
      <p:sp>
        <p:nvSpPr>
          <p:cNvPr id="5" name="Θέση περιεχομένου 4"/>
          <p:cNvSpPr>
            <a:spLocks noGrp="1"/>
          </p:cNvSpPr>
          <p:nvPr>
            <p:ph idx="1"/>
          </p:nvPr>
        </p:nvSpPr>
        <p:spPr/>
        <p:txBody>
          <a:bodyPr>
            <a:normAutofit/>
          </a:bodyPr>
          <a:lstStyle/>
          <a:p>
            <a:r>
              <a:rPr lang="el-GR" dirty="0"/>
              <a:t>Οι τρίχες διαφέρουν μεταξύ τους ως προς το μέγεθος, το σχήμα, τη χροιά και την πυκνότητα αναλόγως του ατόμου, του φύλου, της ηλικίας και της φυλής.</a:t>
            </a:r>
          </a:p>
          <a:p>
            <a:r>
              <a:rPr lang="el-GR" dirty="0" err="1"/>
              <a:t>Ως</a:t>
            </a:r>
            <a:r>
              <a:rPr lang="el-GR" dirty="0"/>
              <a:t> προς το μέγεθος διακρίνονται σε:</a:t>
            </a:r>
          </a:p>
          <a:p>
            <a:pPr lvl="1"/>
            <a:r>
              <a:rPr lang="el-GR" dirty="0" err="1"/>
              <a:t>τ</a:t>
            </a:r>
            <a:r>
              <a:rPr lang="el-GR" dirty="0" err="1" smtClean="0"/>
              <a:t>ελογενείς</a:t>
            </a:r>
            <a:r>
              <a:rPr lang="el-GR" dirty="0" smtClean="0"/>
              <a:t>, μακριές </a:t>
            </a:r>
            <a:r>
              <a:rPr lang="el-GR" dirty="0"/>
              <a:t>και παχιές τρίχες, </a:t>
            </a:r>
          </a:p>
          <a:p>
            <a:pPr lvl="1"/>
            <a:r>
              <a:rPr lang="el-GR" dirty="0" smtClean="0"/>
              <a:t>χνοώδεις, </a:t>
            </a:r>
            <a:r>
              <a:rPr lang="el-GR" dirty="0"/>
              <a:t>στερούνται μυελού και είναι λεπτές και κοντές,</a:t>
            </a:r>
          </a:p>
          <a:p>
            <a:pPr lvl="1"/>
            <a:r>
              <a:rPr lang="el-GR" dirty="0" smtClean="0"/>
              <a:t>βραχείες </a:t>
            </a:r>
            <a:r>
              <a:rPr lang="el-GR" dirty="0"/>
              <a:t>τρίχες όπου υπάγονται οι βλεφαρίδες και οι τρίχες των φρυδιών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949660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Δέρμα </a:t>
            </a:r>
            <a:r>
              <a:rPr lang="el-GR" sz="3000" b="0" dirty="0" smtClean="0"/>
              <a:t>1/7</a:t>
            </a:r>
            <a:endParaRPr lang="el-GR" sz="3000" b="0" dirty="0"/>
          </a:p>
        </p:txBody>
      </p:sp>
      <p:sp>
        <p:nvSpPr>
          <p:cNvPr id="3" name="Θέση περιεχομένου 2"/>
          <p:cNvSpPr>
            <a:spLocks noGrp="1"/>
          </p:cNvSpPr>
          <p:nvPr>
            <p:ph idx="1"/>
          </p:nvPr>
        </p:nvSpPr>
        <p:spPr>
          <a:xfrm>
            <a:off x="395536" y="1412776"/>
            <a:ext cx="3600400" cy="4176464"/>
          </a:xfrm>
        </p:spPr>
        <p:txBody>
          <a:bodyPr>
            <a:normAutofit/>
          </a:bodyPr>
          <a:lstStyle/>
          <a:p>
            <a:r>
              <a:rPr lang="el-GR" dirty="0"/>
              <a:t>Το δέρμα αποτελεί το καλυπτήριο όργανο του </a:t>
            </a:r>
            <a:r>
              <a:rPr lang="el-GR" dirty="0" smtClean="0"/>
              <a:t>σώματος.</a:t>
            </a:r>
          </a:p>
          <a:p>
            <a:r>
              <a:rPr lang="el-GR" dirty="0" smtClean="0"/>
              <a:t>Αποτελείται </a:t>
            </a:r>
            <a:r>
              <a:rPr lang="el-GR" dirty="0"/>
              <a:t>από την επιδερμίδα με τα εξαρτήματά της και το χόριο με το υποδόριο λίπος</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6" name="Picture 2" descr="File:Human skin 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484784"/>
            <a:ext cx="5029200" cy="3457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989494" y="4983559"/>
            <a:ext cx="304208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Human skin </a:t>
            </a:r>
            <a:r>
              <a:rPr lang="en-US" sz="1200" dirty="0" smtClean="0">
                <a:latin typeface="+mn-lt"/>
                <a:hlinkClick r:id="rId3"/>
              </a:rPr>
              <a:t>structure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smtClean="0">
                <a:latin typeface="+mn-lt"/>
                <a:hlinkClick r:id="rId4" tooltip="User:CommonismNow"/>
              </a:rPr>
              <a:t>CommonismNow</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2476444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Τρίχα </a:t>
            </a:r>
            <a:r>
              <a:rPr lang="el-GR" sz="3000" b="0" dirty="0" smtClean="0">
                <a:solidFill>
                  <a:prstClr val="white"/>
                </a:solidFill>
              </a:rPr>
              <a:t>4/4</a:t>
            </a:r>
            <a:endParaRPr lang="el-GR" dirty="0"/>
          </a:p>
        </p:txBody>
      </p:sp>
      <p:sp>
        <p:nvSpPr>
          <p:cNvPr id="5" name="Θέση περιεχομένου 4"/>
          <p:cNvSpPr>
            <a:spLocks noGrp="1"/>
          </p:cNvSpPr>
          <p:nvPr>
            <p:ph idx="1"/>
          </p:nvPr>
        </p:nvSpPr>
        <p:spPr/>
        <p:txBody>
          <a:bodyPr>
            <a:normAutofit/>
          </a:bodyPr>
          <a:lstStyle/>
          <a:p>
            <a:r>
              <a:rPr lang="el-GR" dirty="0" smtClean="0"/>
              <a:t>Το </a:t>
            </a:r>
            <a:r>
              <a:rPr lang="el-GR" dirty="0"/>
              <a:t>μήκος των τριχών κυμαίνεται από 0,5mm έως 1,5mm και το πάχος </a:t>
            </a:r>
            <a:r>
              <a:rPr lang="el-GR" dirty="0" smtClean="0"/>
              <a:t>τους </a:t>
            </a:r>
            <a:r>
              <a:rPr lang="el-GR" dirty="0"/>
              <a:t>από 0,007mm έως 0,17mm.</a:t>
            </a:r>
          </a:p>
          <a:p>
            <a:r>
              <a:rPr lang="el-GR" dirty="0"/>
              <a:t>Διακρίνουμε:</a:t>
            </a:r>
          </a:p>
          <a:p>
            <a:pPr lvl="1"/>
            <a:r>
              <a:rPr lang="el-GR" dirty="0" smtClean="0"/>
              <a:t>τις </a:t>
            </a:r>
            <a:r>
              <a:rPr lang="el-GR" dirty="0"/>
              <a:t>λείες (λευκή </a:t>
            </a:r>
            <a:r>
              <a:rPr lang="el-GR" dirty="0" smtClean="0"/>
              <a:t>φυλή)</a:t>
            </a:r>
            <a:endParaRPr lang="el-GR" dirty="0"/>
          </a:p>
          <a:p>
            <a:pPr lvl="1"/>
            <a:r>
              <a:rPr lang="el-GR" dirty="0" smtClean="0"/>
              <a:t>ούλες </a:t>
            </a:r>
            <a:r>
              <a:rPr lang="el-GR" dirty="0"/>
              <a:t>(μαύρη </a:t>
            </a:r>
            <a:r>
              <a:rPr lang="el-GR" dirty="0" smtClean="0"/>
              <a:t>φυλή)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13316" name="Picture 4" descr="File:Menschenhaar 200 fa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532371"/>
            <a:ext cx="4105465" cy="3387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5472604" y="5962335"/>
            <a:ext cx="273630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Menschenhaar 200 </a:t>
            </a:r>
            <a:r>
              <a:rPr lang="en-US" sz="1200" dirty="0" err="1" smtClean="0">
                <a:latin typeface="+mn-lt"/>
                <a:hlinkClick r:id="rId4"/>
              </a:rPr>
              <a:t>fach</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Jan Homann"/>
              </a:rPr>
              <a:t>Jan </a:t>
            </a:r>
            <a:r>
              <a:rPr lang="en-US" sz="1200" dirty="0" err="1">
                <a:latin typeface="+mn-lt"/>
                <a:hlinkClick r:id="rId5" tooltip="User:Jan Homann"/>
              </a:rPr>
              <a:t>Homann</a:t>
            </a:r>
            <a:r>
              <a:rPr lang="el-GR" sz="1200" u="sng"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291787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τριχώματος</a:t>
            </a:r>
            <a:endParaRPr lang="el-GR" dirty="0"/>
          </a:p>
        </p:txBody>
      </p:sp>
      <p:sp>
        <p:nvSpPr>
          <p:cNvPr id="3" name="Θέση περιεχομένου 2"/>
          <p:cNvSpPr>
            <a:spLocks noGrp="1"/>
          </p:cNvSpPr>
          <p:nvPr>
            <p:ph idx="1"/>
          </p:nvPr>
        </p:nvSpPr>
        <p:spPr/>
        <p:txBody>
          <a:bodyPr/>
          <a:lstStyle/>
          <a:p>
            <a:r>
              <a:rPr lang="el-GR" dirty="0" smtClean="0"/>
              <a:t>Εμβρυϊκό τρίχωμα</a:t>
            </a:r>
          </a:p>
          <a:p>
            <a:r>
              <a:rPr lang="el-GR" dirty="0" smtClean="0"/>
              <a:t>Χνοώδες τρίχωμα</a:t>
            </a:r>
          </a:p>
          <a:p>
            <a:r>
              <a:rPr lang="el-GR" dirty="0" smtClean="0"/>
              <a:t>Ενδιάμεσο </a:t>
            </a:r>
            <a:r>
              <a:rPr lang="el-GR" dirty="0"/>
              <a:t>τρίχωμα</a:t>
            </a:r>
          </a:p>
          <a:p>
            <a:r>
              <a:rPr lang="el-GR" dirty="0" smtClean="0"/>
              <a:t>Τελικό </a:t>
            </a:r>
            <a:r>
              <a:rPr lang="el-GR" dirty="0"/>
              <a:t>τρίχωμα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495647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Θύλακ</a:t>
            </a:r>
            <a:r>
              <a:rPr lang="en-US" dirty="0" smtClean="0"/>
              <a:t>o</a:t>
            </a:r>
            <a:r>
              <a:rPr lang="el-GR" dirty="0" smtClean="0"/>
              <a:t>ς </a:t>
            </a:r>
            <a:r>
              <a:rPr lang="el-GR" dirty="0"/>
              <a:t>τρίχας </a:t>
            </a:r>
            <a:r>
              <a:rPr lang="el-GR" sz="3000" b="0" dirty="0" smtClean="0"/>
              <a:t>1/4</a:t>
            </a:r>
            <a:endParaRPr lang="el-GR" sz="3000" b="0" dirty="0"/>
          </a:p>
        </p:txBody>
      </p:sp>
      <p:sp>
        <p:nvSpPr>
          <p:cNvPr id="3" name="Θέση περιεχομένου 2"/>
          <p:cNvSpPr>
            <a:spLocks noGrp="1"/>
          </p:cNvSpPr>
          <p:nvPr>
            <p:ph idx="1"/>
          </p:nvPr>
        </p:nvSpPr>
        <p:spPr>
          <a:xfrm>
            <a:off x="177050" y="1432016"/>
            <a:ext cx="4208379" cy="5425984"/>
          </a:xfrm>
        </p:spPr>
        <p:txBody>
          <a:bodyPr>
            <a:normAutofit fontScale="92500"/>
          </a:bodyPr>
          <a:lstStyle/>
          <a:p>
            <a:r>
              <a:rPr lang="el-GR" sz="2300" dirty="0" smtClean="0"/>
              <a:t>Ο </a:t>
            </a:r>
            <a:r>
              <a:rPr lang="el-GR" sz="2300" dirty="0" err="1" smtClean="0"/>
              <a:t>θύλακ</a:t>
            </a:r>
            <a:r>
              <a:rPr lang="en-US" sz="2300" dirty="0" smtClean="0"/>
              <a:t>o</a:t>
            </a:r>
            <a:r>
              <a:rPr lang="el-GR" sz="2300" dirty="0" smtClean="0"/>
              <a:t>ς </a:t>
            </a:r>
            <a:r>
              <a:rPr lang="el-GR" sz="2300" dirty="0"/>
              <a:t>της τρίχας είναι το σημείο στο δέρμα από όπου φύεται η τρίχα. Στο </a:t>
            </a:r>
            <a:r>
              <a:rPr lang="el-GR" sz="2300" dirty="0" err="1" smtClean="0"/>
              <a:t>θύλακ</a:t>
            </a:r>
            <a:r>
              <a:rPr lang="en-US" sz="2300" dirty="0" smtClean="0"/>
              <a:t>o</a:t>
            </a:r>
            <a:r>
              <a:rPr lang="el-GR" sz="2300" dirty="0" smtClean="0"/>
              <a:t> </a:t>
            </a:r>
            <a:r>
              <a:rPr lang="el-GR" sz="2300" dirty="0"/>
              <a:t>είναι προσκολλημένοι σμηγματογόνοι αδένες που εκκρίνουν το σμήγμα, ουσία που λιπαίνει τις τρίχες και το δέρμα. </a:t>
            </a:r>
            <a:endParaRPr lang="el-GR" sz="2300" dirty="0" smtClean="0"/>
          </a:p>
          <a:p>
            <a:r>
              <a:rPr lang="el-GR" sz="2300" dirty="0" smtClean="0"/>
              <a:t>Αποτελείται από επιθηλιακά κύτταρα τα οποία διατάσσονται σε δυο στρώματα:</a:t>
            </a:r>
          </a:p>
          <a:p>
            <a:pPr lvl="1"/>
            <a:r>
              <a:rPr lang="el-GR" sz="2300" dirty="0" smtClean="0"/>
              <a:t>Τον έσω ή επιθηλιακό θύλακο</a:t>
            </a:r>
          </a:p>
          <a:p>
            <a:pPr lvl="1"/>
            <a:r>
              <a:rPr lang="el-GR" sz="2300" dirty="0" smtClean="0"/>
              <a:t>Τον έξω ή ινώδη θύλακο</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14338" name="Picture 2" descr="File:506 Ha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5429" y="0"/>
            <a:ext cx="4758571" cy="58052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p:nvPr/>
        </p:nvSpPr>
        <p:spPr>
          <a:xfrm>
            <a:off x="5193241" y="6032321"/>
            <a:ext cx="3142946"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506 </a:t>
            </a:r>
            <a:r>
              <a:rPr lang="en-US" sz="1200" dirty="0" smtClean="0">
                <a:latin typeface="+mn-lt"/>
                <a:hlinkClick r:id="rId3"/>
              </a:rPr>
              <a:t>Hair</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a:latin typeface="+mn-lt"/>
                <a:hlinkClick r:id="rId4" tooltip="User:CFCF"/>
              </a:rPr>
              <a:t>CFCF</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Tree>
    <p:extLst>
      <p:ext uri="{BB962C8B-B14F-4D97-AF65-F5344CB8AC3E}">
        <p14:creationId xmlns:p14="http://schemas.microsoft.com/office/powerpoint/2010/main" val="2750680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prstClr val="white"/>
                </a:solidFill>
              </a:rPr>
              <a:t>Θύλακ</a:t>
            </a:r>
            <a:r>
              <a:rPr lang="en-US" dirty="0" smtClean="0">
                <a:solidFill>
                  <a:prstClr val="white"/>
                </a:solidFill>
              </a:rPr>
              <a:t>o</a:t>
            </a:r>
            <a:r>
              <a:rPr lang="el-GR" dirty="0" smtClean="0">
                <a:solidFill>
                  <a:prstClr val="white"/>
                </a:solidFill>
              </a:rPr>
              <a:t>ς </a:t>
            </a:r>
            <a:r>
              <a:rPr lang="el-GR" dirty="0">
                <a:solidFill>
                  <a:prstClr val="white"/>
                </a:solidFill>
              </a:rPr>
              <a:t>τρίχας </a:t>
            </a:r>
            <a:r>
              <a:rPr lang="el-GR" sz="3000" b="0" dirty="0" smtClean="0">
                <a:solidFill>
                  <a:prstClr val="white"/>
                </a:solidFill>
              </a:rPr>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5" name="Ορθογώνιο 4"/>
          <p:cNvSpPr/>
          <p:nvPr/>
        </p:nvSpPr>
        <p:spPr>
          <a:xfrm>
            <a:off x="5724128" y="1484784"/>
            <a:ext cx="3347864" cy="3596369"/>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300" dirty="0">
                <a:solidFill>
                  <a:prstClr val="black"/>
                </a:solidFill>
                <a:latin typeface="Calibri"/>
              </a:rPr>
              <a:t>Στο </a:t>
            </a:r>
            <a:r>
              <a:rPr lang="el-GR" sz="2300" dirty="0" err="1" smtClean="0">
                <a:solidFill>
                  <a:prstClr val="black"/>
                </a:solidFill>
                <a:latin typeface="Calibri"/>
              </a:rPr>
              <a:t>θύλακ</a:t>
            </a:r>
            <a:r>
              <a:rPr lang="en-US" sz="2300" dirty="0" smtClean="0">
                <a:solidFill>
                  <a:prstClr val="black"/>
                </a:solidFill>
                <a:latin typeface="Calibri"/>
              </a:rPr>
              <a:t>o</a:t>
            </a:r>
            <a:r>
              <a:rPr lang="el-GR" sz="2300" dirty="0" smtClean="0">
                <a:solidFill>
                  <a:prstClr val="black"/>
                </a:solidFill>
                <a:latin typeface="Calibri"/>
              </a:rPr>
              <a:t> </a:t>
            </a:r>
            <a:r>
              <a:rPr lang="el-GR" sz="2300" dirty="0">
                <a:solidFill>
                  <a:prstClr val="black"/>
                </a:solidFill>
                <a:latin typeface="Calibri"/>
              </a:rPr>
              <a:t>επίσης αναρτάται και ένας μυς, ο </a:t>
            </a:r>
            <a:r>
              <a:rPr lang="el-GR" sz="2300" dirty="0" err="1">
                <a:solidFill>
                  <a:prstClr val="black"/>
                </a:solidFill>
                <a:latin typeface="Calibri"/>
              </a:rPr>
              <a:t>ορθωτήρας</a:t>
            </a:r>
            <a:r>
              <a:rPr lang="el-GR" sz="2300" dirty="0">
                <a:solidFill>
                  <a:prstClr val="black"/>
                </a:solidFill>
                <a:latin typeface="Calibri"/>
              </a:rPr>
              <a:t> μυς της τρίχας που μπορεί και σηκώνει την, συνήθως γερμένη, τρίχα κάθετα στην επιφάνεια του δέρματος.</a:t>
            </a:r>
          </a:p>
        </p:txBody>
      </p:sp>
      <p:grpSp>
        <p:nvGrpSpPr>
          <p:cNvPr id="7" name="Ομάδα 6"/>
          <p:cNvGrpSpPr/>
          <p:nvPr/>
        </p:nvGrpSpPr>
        <p:grpSpPr>
          <a:xfrm>
            <a:off x="34536" y="1270046"/>
            <a:ext cx="5689592" cy="5587954"/>
            <a:chOff x="34536" y="1270046"/>
            <a:chExt cx="5689592" cy="5587954"/>
          </a:xfrm>
        </p:grpSpPr>
        <p:pic>
          <p:nvPicPr>
            <p:cNvPr id="15362" name="Picture 2" descr="File:Blausen 0438 HairFollicleAnatomy 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86"/>
            <a:stretch/>
          </p:blipFill>
          <p:spPr bwMode="auto">
            <a:xfrm>
              <a:off x="34536" y="1270046"/>
              <a:ext cx="5689592" cy="5587954"/>
            </a:xfrm>
            <a:prstGeom prst="rect">
              <a:avLst/>
            </a:prstGeom>
            <a:noFill/>
            <a:extLst>
              <a:ext uri="{909E8E84-426E-40DD-AFC4-6F175D3DCCD1}">
                <a14:hiddenFill xmlns:a14="http://schemas.microsoft.com/office/drawing/2010/main">
                  <a:solidFill>
                    <a:srgbClr val="FFFFFF"/>
                  </a:solidFill>
                </a14:hiddenFill>
              </a:ext>
            </a:extLst>
          </p:spPr>
        </p:pic>
        <p:sp>
          <p:nvSpPr>
            <p:cNvPr id="6" name="Έλλειψη 5"/>
            <p:cNvSpPr/>
            <p:nvPr/>
          </p:nvSpPr>
          <p:spPr>
            <a:xfrm>
              <a:off x="1115616" y="3717032"/>
              <a:ext cx="151216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 name="Rectangle 6"/>
          <p:cNvSpPr/>
          <p:nvPr/>
        </p:nvSpPr>
        <p:spPr>
          <a:xfrm>
            <a:off x="4860032" y="6279703"/>
            <a:ext cx="273630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Blausen 0438 </a:t>
            </a:r>
            <a:r>
              <a:rPr lang="en-US" sz="1200" dirty="0" err="1">
                <a:latin typeface="+mn-lt"/>
                <a:hlinkClick r:id="rId3"/>
              </a:rPr>
              <a:t>HairFollicleAnatomy</a:t>
            </a:r>
            <a:r>
              <a:rPr lang="en-US" sz="1200" dirty="0">
                <a:latin typeface="+mn-lt"/>
                <a:hlinkClick r:id="rId3"/>
              </a:rPr>
              <a:t> </a:t>
            </a:r>
            <a:r>
              <a:rPr lang="en-US" sz="1200" dirty="0" smtClean="0">
                <a:latin typeface="+mn-lt"/>
                <a:hlinkClick r:id="rId3"/>
              </a:rPr>
              <a:t>02</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smtClean="0">
                <a:solidFill>
                  <a:prstClr val="black"/>
                </a:solidFill>
                <a:latin typeface="+mn-lt"/>
                <a:hlinkClick r:id="rId4"/>
              </a:rPr>
              <a:t>BruceBlaus</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Tree>
    <p:extLst>
      <p:ext uri="{BB962C8B-B14F-4D97-AF65-F5344CB8AC3E}">
        <p14:creationId xmlns:p14="http://schemas.microsoft.com/office/powerpoint/2010/main" val="3909429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prstClr val="white"/>
                </a:solidFill>
              </a:rPr>
              <a:t>Θύλακ</a:t>
            </a:r>
            <a:r>
              <a:rPr lang="en-US" dirty="0" smtClean="0">
                <a:solidFill>
                  <a:prstClr val="white"/>
                </a:solidFill>
              </a:rPr>
              <a:t>o</a:t>
            </a:r>
            <a:r>
              <a:rPr lang="el-GR" dirty="0" smtClean="0">
                <a:solidFill>
                  <a:prstClr val="white"/>
                </a:solidFill>
              </a:rPr>
              <a:t>ς </a:t>
            </a:r>
            <a:r>
              <a:rPr lang="el-GR" dirty="0">
                <a:solidFill>
                  <a:prstClr val="white"/>
                </a:solidFill>
              </a:rPr>
              <a:t>τρίχας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normAutofit/>
          </a:bodyPr>
          <a:lstStyle/>
          <a:p>
            <a:pPr>
              <a:spcBef>
                <a:spcPts val="600"/>
              </a:spcBef>
            </a:pPr>
            <a:r>
              <a:rPr lang="el-GR" b="1" dirty="0" smtClean="0"/>
              <a:t>Έσω </a:t>
            </a:r>
            <a:r>
              <a:rPr lang="el-GR" b="1" dirty="0"/>
              <a:t>ή </a:t>
            </a:r>
            <a:r>
              <a:rPr lang="el-GR" b="1" dirty="0" smtClean="0"/>
              <a:t>επιθηλιακός θύλακος, </a:t>
            </a:r>
            <a:r>
              <a:rPr lang="el-GR" dirty="0" smtClean="0"/>
              <a:t>είναι συνέχεια της επιδερμίδας και καταλήγει στους σμηγματογόνους αδένες. Αποτελείται από δυο στιβάδες:</a:t>
            </a:r>
          </a:p>
          <a:p>
            <a:pPr lvl="1">
              <a:spcBef>
                <a:spcPts val="600"/>
              </a:spcBef>
            </a:pPr>
            <a:r>
              <a:rPr lang="el-GR" dirty="0" smtClean="0"/>
              <a:t>Έσω κολεός, σχηματίζεται από:</a:t>
            </a:r>
          </a:p>
          <a:p>
            <a:pPr lvl="2">
              <a:spcBef>
                <a:spcPts val="600"/>
              </a:spcBef>
            </a:pPr>
            <a:r>
              <a:rPr lang="el-GR" dirty="0" smtClean="0"/>
              <a:t>επιδερμίδα της θήκης της τρίχας</a:t>
            </a:r>
          </a:p>
          <a:p>
            <a:pPr lvl="2">
              <a:spcBef>
                <a:spcPts val="600"/>
              </a:spcBef>
            </a:pPr>
            <a:r>
              <a:rPr lang="el-GR" dirty="0" smtClean="0"/>
              <a:t>στιβάδα του </a:t>
            </a:r>
            <a:r>
              <a:rPr lang="en-US" dirty="0" smtClean="0"/>
              <a:t>Huxley</a:t>
            </a:r>
          </a:p>
          <a:p>
            <a:pPr lvl="2">
              <a:spcBef>
                <a:spcPts val="600"/>
              </a:spcBef>
            </a:pPr>
            <a:r>
              <a:rPr lang="el-GR" dirty="0" smtClean="0"/>
              <a:t>στιβάδα του</a:t>
            </a:r>
            <a:r>
              <a:rPr lang="en-US" dirty="0" smtClean="0"/>
              <a:t> Henle</a:t>
            </a:r>
            <a:endParaRPr lang="el-GR" dirty="0" smtClean="0"/>
          </a:p>
          <a:p>
            <a:pPr lvl="1">
              <a:spcBef>
                <a:spcPts val="600"/>
              </a:spcBef>
            </a:pPr>
            <a:r>
              <a:rPr lang="el-GR" dirty="0" smtClean="0"/>
              <a:t>Έξω κολεός</a:t>
            </a:r>
            <a:endParaRPr lang="en-US" dirty="0" smtClean="0"/>
          </a:p>
          <a:p>
            <a:pPr lvl="2">
              <a:spcBef>
                <a:spcPts val="600"/>
              </a:spcBef>
            </a:pPr>
            <a:r>
              <a:rPr lang="el-GR" dirty="0" smtClean="0"/>
              <a:t>Αποτελεί συνέχεια της </a:t>
            </a:r>
            <a:r>
              <a:rPr lang="el-GR" dirty="0" err="1" smtClean="0"/>
              <a:t>μαλπιγιανής</a:t>
            </a:r>
            <a:r>
              <a:rPr lang="el-GR" dirty="0" smtClean="0"/>
              <a:t> στιβάδας</a:t>
            </a:r>
            <a:endParaRPr lang="el-GR" dirty="0"/>
          </a:p>
          <a:p>
            <a:pPr>
              <a:spcBef>
                <a:spcPts val="6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59200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prstClr val="white"/>
                </a:solidFill>
              </a:rPr>
              <a:t>Θύλακ</a:t>
            </a:r>
            <a:r>
              <a:rPr lang="en-US" dirty="0" smtClean="0">
                <a:solidFill>
                  <a:prstClr val="white"/>
                </a:solidFill>
              </a:rPr>
              <a:t>o</a:t>
            </a:r>
            <a:r>
              <a:rPr lang="el-GR" dirty="0" smtClean="0">
                <a:solidFill>
                  <a:prstClr val="white"/>
                </a:solidFill>
              </a:rPr>
              <a:t>ς </a:t>
            </a:r>
            <a:r>
              <a:rPr lang="el-GR" dirty="0">
                <a:solidFill>
                  <a:prstClr val="white"/>
                </a:solidFill>
              </a:rPr>
              <a:t>τρίχας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b="1" dirty="0" smtClean="0"/>
              <a:t>Έξω </a:t>
            </a:r>
            <a:r>
              <a:rPr lang="el-GR" b="1" dirty="0"/>
              <a:t>ή </a:t>
            </a:r>
            <a:r>
              <a:rPr lang="el-GR" b="1" dirty="0" smtClean="0"/>
              <a:t>ινώδης θύλακος, </a:t>
            </a:r>
            <a:r>
              <a:rPr lang="el-GR" dirty="0" smtClean="0"/>
              <a:t>αποτελείται από κύτταρα που αντιστοιχούν στην βασική στιβάδα της επιδερμίδας. Ενώνεται με το χόριο και σε αυτόν </a:t>
            </a:r>
            <a:r>
              <a:rPr lang="el-GR" dirty="0" err="1" smtClean="0"/>
              <a:t>προσφύεται</a:t>
            </a:r>
            <a:r>
              <a:rPr lang="el-GR" dirty="0" smtClean="0"/>
              <a:t> ο </a:t>
            </a:r>
            <a:r>
              <a:rPr lang="el-GR" dirty="0" err="1" smtClean="0"/>
              <a:t>ορθωτήρας</a:t>
            </a:r>
            <a:r>
              <a:rPr lang="el-GR" dirty="0" smtClean="0"/>
              <a:t> μυς της τρίχας, αποτελείται από τρεις υμένες (από έξω προς τα μέσα):</a:t>
            </a:r>
          </a:p>
          <a:p>
            <a:pPr lvl="1"/>
            <a:r>
              <a:rPr lang="el-GR" dirty="0" smtClean="0"/>
              <a:t>Τον υαλώδη</a:t>
            </a:r>
          </a:p>
          <a:p>
            <a:pPr lvl="1"/>
            <a:r>
              <a:rPr lang="el-GR" dirty="0" smtClean="0"/>
              <a:t>Τον κυκλοτερή ινώδη</a:t>
            </a:r>
          </a:p>
          <a:p>
            <a:pPr lvl="1"/>
            <a:r>
              <a:rPr lang="el-GR" dirty="0" smtClean="0"/>
              <a:t>Τον επιμήκη ινώδη</a:t>
            </a:r>
          </a:p>
          <a:p>
            <a:pPr>
              <a:buFont typeface="Wingdings" panose="05000000000000000000" pitchFamily="2" charset="2"/>
              <a:buChar char="Ø"/>
            </a:pPr>
            <a:r>
              <a:rPr lang="el-GR" dirty="0" smtClean="0"/>
              <a:t>Ο υαλώδης υμένας, όταν αποσπασθεί μια τρίχα, παραμένει πάντα μέσα στον θύλακο, ενώ ο κυκλοτερής ινώδης και ο επιμήκης ινώδης δεν παραμένουν.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17200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Κύκλος ανάπτυξης της τρίχας</a:t>
            </a:r>
            <a:endParaRPr lang="el-GR" dirty="0"/>
          </a:p>
        </p:txBody>
      </p:sp>
      <p:sp>
        <p:nvSpPr>
          <p:cNvPr id="3" name="Θέση περιεχομένου 2"/>
          <p:cNvSpPr>
            <a:spLocks noGrp="1"/>
          </p:cNvSpPr>
          <p:nvPr>
            <p:ph idx="1"/>
          </p:nvPr>
        </p:nvSpPr>
        <p:spPr/>
        <p:txBody>
          <a:bodyPr>
            <a:normAutofit/>
          </a:bodyPr>
          <a:lstStyle/>
          <a:p>
            <a:r>
              <a:rPr lang="el-GR" dirty="0" smtClean="0"/>
              <a:t>Η δραστηριότητα των τριχών </a:t>
            </a:r>
            <a:r>
              <a:rPr lang="el-GR" dirty="0"/>
              <a:t>είναι διαλείπουσα </a:t>
            </a:r>
            <a:r>
              <a:rPr lang="el-GR" dirty="0" smtClean="0"/>
              <a:t>– κυκλική. Κάθε </a:t>
            </a:r>
            <a:r>
              <a:rPr lang="el-GR" dirty="0" err="1" smtClean="0"/>
              <a:t>θύλακ</a:t>
            </a:r>
            <a:r>
              <a:rPr lang="en-US" dirty="0" smtClean="0"/>
              <a:t>o</a:t>
            </a:r>
            <a:r>
              <a:rPr lang="el-GR" dirty="0" smtClean="0"/>
              <a:t>ς </a:t>
            </a:r>
            <a:r>
              <a:rPr lang="el-GR" dirty="0"/>
              <a:t>περνά περιόδους </a:t>
            </a:r>
            <a:r>
              <a:rPr lang="el-GR" dirty="0" smtClean="0"/>
              <a:t>ηρεμίας εναλλασσόμενες </a:t>
            </a:r>
            <a:r>
              <a:rPr lang="el-GR" dirty="0"/>
              <a:t>με περιόδους δραστηριότητας και παραγωγής τρίχας. </a:t>
            </a:r>
            <a:endParaRPr lang="el-GR" dirty="0" smtClean="0"/>
          </a:p>
          <a:p>
            <a:r>
              <a:rPr lang="el-GR" dirty="0" smtClean="0"/>
              <a:t>Στάδια ανάπτυξης τριχών:</a:t>
            </a:r>
            <a:endParaRPr lang="el-GR" dirty="0"/>
          </a:p>
          <a:p>
            <a:pPr lvl="1"/>
            <a:r>
              <a:rPr lang="el-GR" dirty="0" err="1" smtClean="0"/>
              <a:t>αναγενές</a:t>
            </a:r>
            <a:r>
              <a:rPr lang="el-GR" dirty="0" smtClean="0"/>
              <a:t> στάδιο,</a:t>
            </a:r>
            <a:endParaRPr lang="el-GR" dirty="0"/>
          </a:p>
          <a:p>
            <a:pPr lvl="1"/>
            <a:r>
              <a:rPr lang="el-GR" dirty="0" err="1" smtClean="0"/>
              <a:t>καταγενές</a:t>
            </a:r>
            <a:r>
              <a:rPr lang="el-GR" dirty="0" smtClean="0"/>
              <a:t> στάδιο,</a:t>
            </a:r>
            <a:endParaRPr lang="el-GR" dirty="0"/>
          </a:p>
          <a:p>
            <a:pPr lvl="1"/>
            <a:r>
              <a:rPr lang="el-GR" dirty="0" err="1" smtClean="0"/>
              <a:t>τελογενές</a:t>
            </a:r>
            <a:r>
              <a:rPr lang="el-GR" dirty="0" smtClean="0"/>
              <a:t> στάδιο.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756408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Αναγεννητικά (αρχέγονα) κύτταρα</a:t>
            </a:r>
            <a:endParaRPr lang="el-GR" dirty="0"/>
          </a:p>
        </p:txBody>
      </p:sp>
      <p:sp>
        <p:nvSpPr>
          <p:cNvPr id="3" name="Θέση περιεχομένου 2"/>
          <p:cNvSpPr>
            <a:spLocks noGrp="1"/>
          </p:cNvSpPr>
          <p:nvPr>
            <p:ph idx="1"/>
          </p:nvPr>
        </p:nvSpPr>
        <p:spPr/>
        <p:txBody>
          <a:bodyPr/>
          <a:lstStyle/>
          <a:p>
            <a:r>
              <a:rPr lang="el-GR" dirty="0"/>
              <a:t>Όσον αφορά την τρίχα, οι μέχρι σήμερα αντιλήψεις </a:t>
            </a:r>
            <a:r>
              <a:rPr lang="el-GR" dirty="0" smtClean="0"/>
              <a:t>θεωρούσαν </a:t>
            </a:r>
            <a:r>
              <a:rPr lang="el-GR" dirty="0"/>
              <a:t>το βολβό της ως έδρα των αρχέγονων κυττάρων της. Οι τελευταίες, όμως, έρευνες, οι οποίες θα αναπτυχθούν λε­πτομερώς στη συνέχεια, τοποθετούν τα αρχέγονα κύτταρα της τρίχας στη θέση </a:t>
            </a:r>
            <a:r>
              <a:rPr lang="en-US" dirty="0" err="1"/>
              <a:t>Wulst</a:t>
            </a:r>
            <a:r>
              <a:rPr lang="en-US" dirty="0"/>
              <a:t> </a:t>
            </a:r>
            <a:r>
              <a:rPr lang="el-GR" dirty="0"/>
              <a:t>(αγγλιστί </a:t>
            </a:r>
            <a:r>
              <a:rPr lang="en-US" dirty="0"/>
              <a:t>Bulge</a:t>
            </a:r>
            <a:r>
              <a:rPr lang="el-GR" dirty="0"/>
              <a:t>) ή εξόγκωμα.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5076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ανάπτυξης </a:t>
            </a:r>
            <a:r>
              <a:rPr lang="el-GR" dirty="0" smtClean="0"/>
              <a:t>τριχών</a:t>
            </a:r>
            <a:br>
              <a:rPr lang="el-GR" dirty="0" smtClean="0"/>
            </a:br>
            <a:r>
              <a:rPr lang="el-GR" sz="3000" b="0" dirty="0"/>
              <a:t>θεωρία της ενεργοποίησης του </a:t>
            </a:r>
            <a:r>
              <a:rPr lang="el-GR" sz="3000" b="0" dirty="0" smtClean="0"/>
              <a:t>εξογκώ­ματος 1/4</a:t>
            </a:r>
            <a:endParaRPr lang="el-GR" sz="3000" dirty="0"/>
          </a:p>
        </p:txBody>
      </p:sp>
      <p:sp>
        <p:nvSpPr>
          <p:cNvPr id="6" name="Θέση περιεχομένου 5"/>
          <p:cNvSpPr>
            <a:spLocks noGrp="1"/>
          </p:cNvSpPr>
          <p:nvPr>
            <p:ph idx="1"/>
          </p:nvPr>
        </p:nvSpPr>
        <p:spPr>
          <a:xfrm>
            <a:off x="395536" y="1412776"/>
            <a:ext cx="3744416" cy="5040560"/>
          </a:xfrm>
        </p:spPr>
        <p:txBody>
          <a:bodyPr>
            <a:normAutofit/>
          </a:bodyPr>
          <a:lstStyle/>
          <a:p>
            <a:pPr marL="0" indent="0">
              <a:buNone/>
            </a:pPr>
            <a:r>
              <a:rPr lang="el-GR" dirty="0"/>
              <a:t>Δείχνονται διάφορες φάσεις του κύκλου της </a:t>
            </a:r>
            <a:r>
              <a:rPr lang="el-GR" dirty="0" smtClean="0"/>
              <a:t>τρίχας:</a:t>
            </a:r>
          </a:p>
          <a:p>
            <a:r>
              <a:rPr lang="el-GR" dirty="0" smtClean="0"/>
              <a:t>(</a:t>
            </a:r>
            <a:r>
              <a:rPr lang="en-US" dirty="0"/>
              <a:t>a</a:t>
            </a:r>
            <a:r>
              <a:rPr lang="el-GR" dirty="0"/>
              <a:t>) </a:t>
            </a:r>
            <a:r>
              <a:rPr lang="el-GR" dirty="0" err="1" smtClean="0"/>
              <a:t>αναγενές</a:t>
            </a:r>
            <a:r>
              <a:rPr lang="el-GR" dirty="0" smtClean="0"/>
              <a:t> </a:t>
            </a:r>
            <a:r>
              <a:rPr lang="el-GR" dirty="0"/>
              <a:t>IV, </a:t>
            </a:r>
            <a:endParaRPr lang="el-GR" dirty="0" smtClean="0"/>
          </a:p>
          <a:p>
            <a:r>
              <a:rPr lang="el-GR" dirty="0" smtClean="0"/>
              <a:t>(</a:t>
            </a:r>
            <a:r>
              <a:rPr lang="en-US" dirty="0"/>
              <a:t>b</a:t>
            </a:r>
            <a:r>
              <a:rPr lang="el-GR" dirty="0"/>
              <a:t>) </a:t>
            </a:r>
            <a:r>
              <a:rPr lang="el-GR" dirty="0" err="1"/>
              <a:t>καταγενές</a:t>
            </a:r>
            <a:r>
              <a:rPr lang="el-GR" dirty="0"/>
              <a:t>, </a:t>
            </a:r>
            <a:endParaRPr lang="el-GR" dirty="0" smtClean="0"/>
          </a:p>
          <a:p>
            <a:r>
              <a:rPr lang="el-GR" dirty="0" smtClean="0"/>
              <a:t>(</a:t>
            </a:r>
            <a:r>
              <a:rPr lang="en-US" dirty="0"/>
              <a:t>c</a:t>
            </a:r>
            <a:r>
              <a:rPr lang="el-GR" dirty="0"/>
              <a:t>) </a:t>
            </a:r>
            <a:r>
              <a:rPr lang="el-GR" dirty="0" err="1" smtClean="0"/>
              <a:t>τελογενές</a:t>
            </a:r>
            <a:r>
              <a:rPr lang="el-GR" dirty="0"/>
              <a:t>, </a:t>
            </a:r>
            <a:endParaRPr lang="el-GR" dirty="0" smtClean="0"/>
          </a:p>
          <a:p>
            <a:r>
              <a:rPr lang="el-GR" dirty="0" smtClean="0"/>
              <a:t>(</a:t>
            </a:r>
            <a:r>
              <a:rPr lang="en-US" dirty="0"/>
              <a:t>d</a:t>
            </a:r>
            <a:r>
              <a:rPr lang="el-GR" dirty="0"/>
              <a:t>) </a:t>
            </a:r>
            <a:r>
              <a:rPr lang="el-GR" dirty="0" err="1"/>
              <a:t>αναγενές</a:t>
            </a:r>
            <a:r>
              <a:rPr lang="el-GR" dirty="0"/>
              <a:t> II και </a:t>
            </a:r>
            <a:endParaRPr lang="el-GR" dirty="0" smtClean="0"/>
          </a:p>
          <a:p>
            <a:r>
              <a:rPr lang="el-GR" dirty="0" smtClean="0"/>
              <a:t>(</a:t>
            </a:r>
            <a:r>
              <a:rPr lang="en-US" dirty="0"/>
              <a:t>e</a:t>
            </a:r>
            <a:r>
              <a:rPr lang="el-GR" dirty="0"/>
              <a:t>) </a:t>
            </a:r>
            <a:r>
              <a:rPr lang="el-GR" dirty="0" err="1"/>
              <a:t>αναγε</a:t>
            </a:r>
            <a:r>
              <a:rPr lang="el-GR" dirty="0"/>
              <a:t>- </a:t>
            </a:r>
            <a:r>
              <a:rPr lang="el-GR" dirty="0" err="1"/>
              <a:t>νές</a:t>
            </a:r>
            <a:r>
              <a:rPr lang="el-GR" dirty="0"/>
              <a:t> </a:t>
            </a:r>
            <a:r>
              <a:rPr lang="el-GR" dirty="0" smtClean="0"/>
              <a:t>IV</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5" name="Εικόνα 4" descr="C:\Users\fkaram2\AppData\Local\Temp\FineReader12.00\media\image3.jpe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4008" y="1556792"/>
            <a:ext cx="4405104" cy="4536504"/>
          </a:xfrm>
          <a:prstGeom prst="rect">
            <a:avLst/>
          </a:prstGeom>
          <a:noFill/>
          <a:ln>
            <a:noFill/>
          </a:ln>
        </p:spPr>
      </p:pic>
    </p:spTree>
    <p:extLst>
      <p:ext uri="{BB962C8B-B14F-4D97-AF65-F5344CB8AC3E}">
        <p14:creationId xmlns:p14="http://schemas.microsoft.com/office/powerpoint/2010/main" val="3968584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ανάπτυξης </a:t>
            </a:r>
            <a:r>
              <a:rPr lang="el-GR" dirty="0" smtClean="0"/>
              <a:t>τριχών</a:t>
            </a:r>
            <a:br>
              <a:rPr lang="el-GR" dirty="0" smtClean="0"/>
            </a:br>
            <a:r>
              <a:rPr lang="el-GR" sz="3000" b="0" dirty="0"/>
              <a:t>θεωρία της ενεργοποίησης του </a:t>
            </a:r>
            <a:r>
              <a:rPr lang="el-GR" sz="3000" b="0" dirty="0" smtClean="0"/>
              <a:t>εξογκώ­ματος 2/4</a:t>
            </a:r>
            <a:endParaRPr lang="el-GR" sz="3000" dirty="0"/>
          </a:p>
        </p:txBody>
      </p:sp>
      <p:sp>
        <p:nvSpPr>
          <p:cNvPr id="6" name="Θέση περιεχομένου 5"/>
          <p:cNvSpPr>
            <a:spLocks noGrp="1"/>
          </p:cNvSpPr>
          <p:nvPr>
            <p:ph idx="1"/>
          </p:nvPr>
        </p:nvSpPr>
        <p:spPr>
          <a:xfrm>
            <a:off x="179512" y="1412776"/>
            <a:ext cx="4896544" cy="5445224"/>
          </a:xfrm>
        </p:spPr>
        <p:txBody>
          <a:bodyPr>
            <a:normAutofit lnSpcReduction="10000"/>
          </a:bodyPr>
          <a:lstStyle/>
          <a:p>
            <a:r>
              <a:rPr lang="el-GR" dirty="0" smtClean="0"/>
              <a:t>ΑΡΜ = </a:t>
            </a:r>
            <a:r>
              <a:rPr lang="el-GR" dirty="0" err="1" smtClean="0"/>
              <a:t>ανελκτήρας</a:t>
            </a:r>
            <a:r>
              <a:rPr lang="el-GR" dirty="0" smtClean="0"/>
              <a:t> μυς της τρίχας, </a:t>
            </a:r>
          </a:p>
          <a:p>
            <a:r>
              <a:rPr lang="el-GR" dirty="0" smtClean="0"/>
              <a:t>Β = εξόγκωμα, </a:t>
            </a:r>
          </a:p>
          <a:p>
            <a:r>
              <a:rPr lang="en-US" dirty="0" smtClean="0"/>
              <a:t>C </a:t>
            </a:r>
            <a:r>
              <a:rPr lang="el-GR" dirty="0" smtClean="0"/>
              <a:t>= φλοι­ός, </a:t>
            </a:r>
          </a:p>
          <a:p>
            <a:r>
              <a:rPr lang="en-US" dirty="0" smtClean="0"/>
              <a:t>DP </a:t>
            </a:r>
            <a:r>
              <a:rPr lang="el-GR" dirty="0" smtClean="0"/>
              <a:t>= θηλή, </a:t>
            </a:r>
          </a:p>
          <a:p>
            <a:r>
              <a:rPr lang="el-GR" dirty="0" smtClean="0"/>
              <a:t>Ε = επιδερμίδα, </a:t>
            </a:r>
          </a:p>
          <a:p>
            <a:r>
              <a:rPr lang="en-US" dirty="0" smtClean="0"/>
              <a:t>IRS </a:t>
            </a:r>
            <a:r>
              <a:rPr lang="el-GR" dirty="0" smtClean="0"/>
              <a:t>= εσωτερικό έλυτρο ρίζας, </a:t>
            </a:r>
          </a:p>
          <a:p>
            <a:r>
              <a:rPr lang="el-GR" dirty="0" smtClean="0"/>
              <a:t>Μ = μήτρα, </a:t>
            </a:r>
          </a:p>
          <a:p>
            <a:r>
              <a:rPr lang="el-GR" dirty="0" smtClean="0"/>
              <a:t>Μ = μυελός, </a:t>
            </a:r>
          </a:p>
          <a:p>
            <a:r>
              <a:rPr lang="en-US" dirty="0" smtClean="0"/>
              <a:t>ORS </a:t>
            </a:r>
            <a:r>
              <a:rPr lang="el-GR" dirty="0" smtClean="0"/>
              <a:t>= εξωτερικό έλυτρο ρίζας</a:t>
            </a:r>
          </a:p>
          <a:p>
            <a:r>
              <a:rPr lang="en-US" dirty="0" smtClean="0"/>
              <a:t>S </a:t>
            </a:r>
            <a:r>
              <a:rPr lang="el-GR" dirty="0" smtClean="0"/>
              <a:t>= σμηγ­ματογόνος αδένας.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5" name="Εικόνα 4" descr="C:\Users\fkaram2\AppData\Local\Temp\FineReader12.00\media\image3.jpe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4008" y="1844824"/>
            <a:ext cx="4405104" cy="4536504"/>
          </a:xfrm>
          <a:prstGeom prst="rect">
            <a:avLst/>
          </a:prstGeom>
          <a:noFill/>
          <a:ln>
            <a:noFill/>
          </a:ln>
        </p:spPr>
      </p:pic>
    </p:spTree>
    <p:extLst>
      <p:ext uri="{BB962C8B-B14F-4D97-AF65-F5344CB8AC3E}">
        <p14:creationId xmlns:p14="http://schemas.microsoft.com/office/powerpoint/2010/main" val="28569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2/7</a:t>
            </a:r>
            <a:endParaRPr lang="el-GR" dirty="0"/>
          </a:p>
        </p:txBody>
      </p:sp>
      <p:sp>
        <p:nvSpPr>
          <p:cNvPr id="6" name="Θέση περιεχομένου 5"/>
          <p:cNvSpPr>
            <a:spLocks noGrp="1"/>
          </p:cNvSpPr>
          <p:nvPr>
            <p:ph idx="1"/>
          </p:nvPr>
        </p:nvSpPr>
        <p:spPr>
          <a:xfrm>
            <a:off x="323528" y="1412776"/>
            <a:ext cx="4536504" cy="5445224"/>
          </a:xfrm>
        </p:spPr>
        <p:txBody>
          <a:bodyPr>
            <a:normAutofit/>
          </a:bodyPr>
          <a:lstStyle/>
          <a:p>
            <a:r>
              <a:rPr lang="el-GR" sz="2300" dirty="0"/>
              <a:t>Τα εξαρτήματα της επιδερμίδας περιλαμβάνουν τους σμηγματογόνους, τους </a:t>
            </a:r>
            <a:r>
              <a:rPr lang="el-GR" sz="2300" dirty="0" err="1"/>
              <a:t>αποκρινείς</a:t>
            </a:r>
            <a:r>
              <a:rPr lang="el-GR" sz="2300" dirty="0"/>
              <a:t> και τους ιδρωτοποιούς αδένες, τις τρίχες και τους όνυχες.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pic>
        <p:nvPicPr>
          <p:cNvPr id="1028" name="Picture 4" descr="File:Hair follicle-e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484784"/>
            <a:ext cx="4104456" cy="3326645"/>
          </a:xfrm>
          <a:prstGeom prst="rect">
            <a:avLst/>
          </a:prstGeom>
          <a:solidFill>
            <a:schemeClr val="bg1"/>
          </a:solidFill>
          <a:ln>
            <a:noFill/>
          </a:ln>
        </p:spPr>
      </p:pic>
      <p:sp>
        <p:nvSpPr>
          <p:cNvPr id="9" name="Rectangle 6"/>
          <p:cNvSpPr/>
          <p:nvPr/>
        </p:nvSpPr>
        <p:spPr>
          <a:xfrm>
            <a:off x="5652120" y="4839543"/>
            <a:ext cx="266429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Hair </a:t>
            </a:r>
            <a:r>
              <a:rPr lang="en-US" sz="1200" dirty="0" smtClean="0">
                <a:solidFill>
                  <a:prstClr val="black"/>
                </a:solidFill>
                <a:latin typeface="Calibri"/>
                <a:hlinkClick r:id="rId3"/>
              </a:rPr>
              <a:t>follicle-el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err="1" smtClean="0">
                <a:solidFill>
                  <a:prstClr val="black"/>
                </a:solidFill>
                <a:latin typeface="Calibri"/>
                <a:hlinkClick r:id="rId4"/>
              </a:rPr>
              <a:t>Palosirkka</a:t>
            </a:r>
            <a:r>
              <a:rPr lang="el-GR" sz="1200" dirty="0">
                <a:solidFill>
                  <a:prstClr val="black"/>
                </a:solidFill>
                <a:latin typeface="Calibri"/>
                <a:hlinkClick r:id="rId4"/>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638209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ανάπτυξης </a:t>
            </a:r>
            <a:r>
              <a:rPr lang="el-GR" dirty="0" smtClean="0"/>
              <a:t>τριχών</a:t>
            </a:r>
            <a:br>
              <a:rPr lang="el-GR" dirty="0" smtClean="0"/>
            </a:br>
            <a:r>
              <a:rPr lang="el-GR" sz="3000" b="0" dirty="0"/>
              <a:t>θεωρία της ενεργοποίησης του </a:t>
            </a:r>
            <a:r>
              <a:rPr lang="el-GR" sz="3000" b="0" dirty="0" smtClean="0"/>
              <a:t>εξογκώ­ματος 3/4</a:t>
            </a:r>
            <a:endParaRPr lang="el-GR" sz="3000" dirty="0"/>
          </a:p>
        </p:txBody>
      </p:sp>
      <p:sp>
        <p:nvSpPr>
          <p:cNvPr id="6" name="Θέση περιεχομένου 5"/>
          <p:cNvSpPr>
            <a:spLocks noGrp="1"/>
          </p:cNvSpPr>
          <p:nvPr>
            <p:ph idx="1"/>
          </p:nvPr>
        </p:nvSpPr>
        <p:spPr>
          <a:xfrm>
            <a:off x="179512" y="1412776"/>
            <a:ext cx="4464496" cy="5445224"/>
          </a:xfrm>
        </p:spPr>
        <p:txBody>
          <a:bodyPr>
            <a:normAutofit/>
          </a:bodyPr>
          <a:lstStyle/>
          <a:p>
            <a:r>
              <a:rPr lang="el-GR" dirty="0"/>
              <a:t>Β και Β* αντιπροσωπεύουν κύτταρα εξογκώμα­τος σε ηρεμία ή ενεργοποιημένα αντιστοίχως. Τα κύτταρα του θυ­λάκου επάνω από τη διακεκομμένη γραμμή σχηματίζουν το γόνιμο μέρος του θυλάκου, τα </a:t>
            </a:r>
            <a:r>
              <a:rPr lang="el-GR" dirty="0" err="1"/>
              <a:t>κερατινοκύτταρα</a:t>
            </a:r>
            <a:r>
              <a:rPr lang="el-GR" dirty="0"/>
              <a:t> κάτω από τη γραμμή, υπο­στρέφονται κατά την </a:t>
            </a:r>
            <a:r>
              <a:rPr lang="el-GR" dirty="0" err="1"/>
              <a:t>καταγενή</a:t>
            </a:r>
            <a:r>
              <a:rPr lang="el-GR" dirty="0"/>
              <a:t> και </a:t>
            </a:r>
            <a:r>
              <a:rPr lang="el-GR" dirty="0" err="1"/>
              <a:t>τελογενή</a:t>
            </a:r>
            <a:r>
              <a:rPr lang="el-GR" dirty="0"/>
              <a:t>, επομένως δεν είναι απαραίτητα.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5" name="Εικόνα 4" descr="C:\Users\fkaram2\AppData\Local\Temp\FineReader12.00\media\image3.jpe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4008" y="1844824"/>
            <a:ext cx="4405104" cy="4536504"/>
          </a:xfrm>
          <a:prstGeom prst="rect">
            <a:avLst/>
          </a:prstGeom>
          <a:noFill/>
          <a:ln>
            <a:noFill/>
          </a:ln>
        </p:spPr>
      </p:pic>
    </p:spTree>
    <p:extLst>
      <p:ext uri="{BB962C8B-B14F-4D97-AF65-F5344CB8AC3E}">
        <p14:creationId xmlns:p14="http://schemas.microsoft.com/office/powerpoint/2010/main" val="208377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ανάπτυξης </a:t>
            </a:r>
            <a:r>
              <a:rPr lang="el-GR" dirty="0" smtClean="0"/>
              <a:t>τριχών</a:t>
            </a:r>
            <a:br>
              <a:rPr lang="el-GR" dirty="0" smtClean="0"/>
            </a:br>
            <a:r>
              <a:rPr lang="el-GR" sz="3000" b="0" dirty="0"/>
              <a:t>θεωρία της ενεργοποίησης </a:t>
            </a:r>
            <a:r>
              <a:rPr lang="el-GR" sz="3000" b="0"/>
              <a:t>του </a:t>
            </a:r>
            <a:r>
              <a:rPr lang="el-GR" sz="3000" b="0" smtClean="0"/>
              <a:t>εξογκώ­ματος 4/4</a:t>
            </a:r>
            <a:endParaRPr lang="el-GR" sz="3000" dirty="0"/>
          </a:p>
        </p:txBody>
      </p:sp>
      <p:sp>
        <p:nvSpPr>
          <p:cNvPr id="6" name="Θέση περιεχομένου 5"/>
          <p:cNvSpPr>
            <a:spLocks noGrp="1"/>
          </p:cNvSpPr>
          <p:nvPr>
            <p:ph idx="1"/>
          </p:nvPr>
        </p:nvSpPr>
        <p:spPr>
          <a:xfrm>
            <a:off x="179512" y="1412776"/>
            <a:ext cx="4392488" cy="5445224"/>
          </a:xfrm>
        </p:spPr>
        <p:txBody>
          <a:bodyPr>
            <a:normAutofit/>
          </a:bodyPr>
          <a:lstStyle/>
          <a:p>
            <a:r>
              <a:rPr lang="el-GR" sz="2200" dirty="0"/>
              <a:t>Το πρότυπο αυτό καθορίζει τέσσερα κύρια στοιχεία στον έλεγχο της κυκλικής αύξησης του θυλάκου της τρίχας: </a:t>
            </a:r>
            <a:r>
              <a:rPr lang="el-GR" sz="2200" b="1" dirty="0" smtClean="0"/>
              <a:t>(</a:t>
            </a:r>
            <a:r>
              <a:rPr lang="en-US" sz="2200" b="1" dirty="0"/>
              <a:t>c</a:t>
            </a:r>
            <a:r>
              <a:rPr lang="el-GR" sz="2200" b="1" dirty="0"/>
              <a:t>)</a:t>
            </a:r>
            <a:r>
              <a:rPr lang="el-GR" sz="2200" dirty="0"/>
              <a:t> </a:t>
            </a:r>
            <a:r>
              <a:rPr lang="el-GR" sz="2200" dirty="0" smtClean="0"/>
              <a:t>ενεργοποίηση </a:t>
            </a:r>
            <a:r>
              <a:rPr lang="el-GR" sz="2200" dirty="0"/>
              <a:t>του εξογκώματος από τη θηλή </a:t>
            </a:r>
            <a:r>
              <a:rPr lang="el-GR" sz="2200" b="1" dirty="0" smtClean="0"/>
              <a:t>(</a:t>
            </a:r>
            <a:r>
              <a:rPr lang="en-US" sz="2200" b="1" dirty="0"/>
              <a:t>e</a:t>
            </a:r>
            <a:r>
              <a:rPr lang="el-GR" sz="2200" b="1" dirty="0"/>
              <a:t>) </a:t>
            </a:r>
            <a:r>
              <a:rPr lang="el-GR" sz="2200" dirty="0"/>
              <a:t>ενεργοποίηση της </a:t>
            </a:r>
            <a:r>
              <a:rPr lang="el-GR" sz="2200" dirty="0" err="1" smtClean="0"/>
              <a:t>μεσεγχυματικής</a:t>
            </a:r>
            <a:r>
              <a:rPr lang="el-GR" sz="2200" dirty="0" smtClean="0"/>
              <a:t> </a:t>
            </a:r>
            <a:r>
              <a:rPr lang="el-GR" sz="2200" dirty="0"/>
              <a:t>θηλής από την αναπτυσσόμενη μήτρα </a:t>
            </a:r>
            <a:r>
              <a:rPr lang="el-GR" sz="2200" b="1" dirty="0"/>
              <a:t>(</a:t>
            </a:r>
            <a:r>
              <a:rPr lang="en-US" sz="2200" b="1" dirty="0"/>
              <a:t>a</a:t>
            </a:r>
            <a:r>
              <a:rPr lang="el-GR" sz="2200" b="1" dirty="0"/>
              <a:t>)</a:t>
            </a:r>
            <a:r>
              <a:rPr lang="el-GR" sz="2200" dirty="0"/>
              <a:t> περιορισμέ­νο αναγεννητικό δυναμικό των μητρικών κυττάρων και </a:t>
            </a:r>
            <a:r>
              <a:rPr lang="el-GR" sz="2200" b="1" dirty="0"/>
              <a:t>(</a:t>
            </a:r>
            <a:r>
              <a:rPr lang="en-US" sz="2200" b="1" dirty="0"/>
              <a:t>b</a:t>
            </a:r>
            <a:r>
              <a:rPr lang="el-GR" sz="2200" b="1" dirty="0"/>
              <a:t>)</a:t>
            </a:r>
            <a:r>
              <a:rPr lang="el-GR" sz="2200" dirty="0"/>
              <a:t> προς τα άνω μετανάστευση της θηλής (</a:t>
            </a:r>
            <a:r>
              <a:rPr lang="en-US" sz="2200" dirty="0" err="1"/>
              <a:t>Cotsarelis</a:t>
            </a:r>
            <a:r>
              <a:rPr lang="en-US" sz="2200" dirty="0"/>
              <a:t> et al</a:t>
            </a:r>
            <a:r>
              <a:rPr lang="el-GR" sz="2200" dirty="0"/>
              <a:t>., 1990).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5" name="Εικόνα 4" descr="C:\Users\fkaram2\AppData\Local\Temp\FineReader12.00\media\image3.jpe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0" y="1556792"/>
            <a:ext cx="4405104" cy="4536504"/>
          </a:xfrm>
          <a:prstGeom prst="rect">
            <a:avLst/>
          </a:prstGeom>
          <a:noFill/>
          <a:ln>
            <a:noFill/>
          </a:ln>
        </p:spPr>
      </p:pic>
    </p:spTree>
    <p:extLst>
      <p:ext uri="{BB962C8B-B14F-4D97-AF65-F5344CB8AC3E}">
        <p14:creationId xmlns:p14="http://schemas.microsoft.com/office/powerpoint/2010/main" val="3222153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dirty="0" err="1"/>
              <a:t>Ενζυμική</a:t>
            </a:r>
            <a:r>
              <a:rPr lang="el-GR" sz="2000" dirty="0"/>
              <a:t> Αποτρίχωση (Θ). </a:t>
            </a:r>
            <a:r>
              <a:rPr lang="el-GR" sz="2000" dirty="0" smtClean="0"/>
              <a:t>Ενότητα 1</a:t>
            </a:r>
            <a:r>
              <a:rPr lang="en-US" sz="2000" dirty="0" smtClean="0"/>
              <a:t>:</a:t>
            </a:r>
            <a:r>
              <a:rPr lang="el-GR" sz="2000" dirty="0"/>
              <a:t> Δέρμα».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l-GR" sz="2000" dirty="0" smtClean="0"/>
              <a:t>Πρωτόπαπα </a:t>
            </a:r>
            <a:r>
              <a:rPr lang="el-GR" sz="2000" dirty="0"/>
              <a:t>Ε. </a:t>
            </a:r>
            <a:r>
              <a:rPr lang="el-GR" sz="2000" dirty="0" smtClean="0"/>
              <a:t>Ευαγγελία, </a:t>
            </a:r>
            <a:r>
              <a:rPr lang="en-US" sz="2000" dirty="0" smtClean="0"/>
              <a:t>“</a:t>
            </a:r>
            <a:r>
              <a:rPr lang="el-GR" sz="2000" dirty="0" smtClean="0"/>
              <a:t>Φυσιοπαθολογία και θεραπευτική διαταραχών της τριχοφυΐας</a:t>
            </a:r>
            <a:r>
              <a:rPr lang="en-US" sz="2000" dirty="0" smtClean="0"/>
              <a:t>”, </a:t>
            </a:r>
            <a:r>
              <a:rPr lang="el-GR" sz="2000" dirty="0"/>
              <a:t>Ε</a:t>
            </a:r>
            <a:r>
              <a:rPr lang="el-GR" sz="2000" dirty="0" smtClean="0"/>
              <a:t>κδόσεις </a:t>
            </a:r>
            <a:r>
              <a:rPr lang="el-GR" sz="2000" dirty="0" err="1" smtClean="0"/>
              <a:t>Παπαζήση</a:t>
            </a:r>
            <a:r>
              <a:rPr lang="el-GR" sz="2000" dirty="0" smtClean="0"/>
              <a:t>, Αθήνα 2004</a:t>
            </a:r>
            <a:endParaRPr lang="el-GR" sz="2000" dirty="0"/>
          </a:p>
        </p:txBody>
      </p:sp>
    </p:spTree>
    <p:extLst>
      <p:ext uri="{BB962C8B-B14F-4D97-AF65-F5344CB8AC3E}">
        <p14:creationId xmlns:p14="http://schemas.microsoft.com/office/powerpoint/2010/main" val="121042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3/7</a:t>
            </a:r>
            <a:endParaRPr lang="el-GR" dirty="0"/>
          </a:p>
        </p:txBody>
      </p:sp>
      <p:sp>
        <p:nvSpPr>
          <p:cNvPr id="3" name="Θέση περιεχομένου 2"/>
          <p:cNvSpPr>
            <a:spLocks noGrp="1"/>
          </p:cNvSpPr>
          <p:nvPr>
            <p:ph idx="1"/>
          </p:nvPr>
        </p:nvSpPr>
        <p:spPr/>
        <p:txBody>
          <a:bodyPr/>
          <a:lstStyle/>
          <a:p>
            <a:r>
              <a:rPr lang="el-GR" dirty="0"/>
              <a:t>Λόγω του ότι το δέρμα έρχεται σε άμεση επαφή με το εξωτερικό περιβάλλον, διαθέτει ορισμένες ιδιότητες, απαραίτητες για την επιβίωση του ατόμου. Είναι αδιαπέραστο από μικροοργανισμούς και χημικές ουσίες, δεν επιτρέπει την προς τα έξω απώλεια υγρών και προστατεύει δια της χρωστικής του ουσίας (η μελανίνη που βρίσκεται στα </a:t>
            </a:r>
            <a:r>
              <a:rPr lang="el-GR" dirty="0" err="1"/>
              <a:t>μελανοκύτταρα</a:t>
            </a:r>
            <a:r>
              <a:rPr lang="el-GR" dirty="0"/>
              <a:t>) από τη βλαπτική δράση της υπεριώδους ακτινοβολίας. Το δέρμα αποτελεί έναν εξωτερικό μη ειδικό μηχανισμό άμυνας.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Ορθογώνιο 4"/>
          <p:cNvSpPr/>
          <p:nvPr/>
        </p:nvSpPr>
        <p:spPr>
          <a:xfrm>
            <a:off x="7164288" y="5229200"/>
            <a:ext cx="1224136" cy="276999"/>
          </a:xfrm>
          <a:prstGeom prst="rect">
            <a:avLst/>
          </a:prstGeom>
        </p:spPr>
        <p:txBody>
          <a:bodyPr wrap="square">
            <a:spAutoFit/>
          </a:bodyPr>
          <a:lstStyle/>
          <a:p>
            <a:pPr algn="ctr"/>
            <a:r>
              <a:rPr lang="en-US" sz="1200" dirty="0" smtClean="0">
                <a:latin typeface="+mn-lt"/>
                <a:hlinkClick r:id="rId2"/>
              </a:rPr>
              <a:t>el.wikipedia.org</a:t>
            </a:r>
            <a:endParaRPr lang="el-GR" sz="1200" dirty="0">
              <a:latin typeface="+mn-lt"/>
            </a:endParaRPr>
          </a:p>
        </p:txBody>
      </p:sp>
    </p:spTree>
    <p:extLst>
      <p:ext uri="{BB962C8B-B14F-4D97-AF65-F5344CB8AC3E}">
        <p14:creationId xmlns:p14="http://schemas.microsoft.com/office/powerpoint/2010/main" val="150057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a:xfrm>
            <a:off x="323528" y="1412776"/>
            <a:ext cx="4104456" cy="5445224"/>
          </a:xfrm>
        </p:spPr>
        <p:txBody>
          <a:bodyPr>
            <a:normAutofit/>
          </a:bodyPr>
          <a:lstStyle/>
          <a:p>
            <a:r>
              <a:rPr lang="el-GR" sz="2300" dirty="0"/>
              <a:t>Μακροσκοπικά η επιφάνεια του δέρματος είναι ανώμαλη, καλύπτεται από τρίχες σε ορισμένα μέρη του σώματος (</a:t>
            </a:r>
            <a:r>
              <a:rPr lang="el-GR" sz="2300" dirty="0" smtClean="0"/>
              <a:t>κεφαλή</a:t>
            </a:r>
            <a:r>
              <a:rPr lang="el-GR" sz="2300" dirty="0"/>
              <a:t>, μασχάλες, εφήβαιο, άνω χείλος στους άνδρες και </a:t>
            </a:r>
            <a:r>
              <a:rPr lang="el-GR" sz="2300" dirty="0" smtClean="0"/>
              <a:t>παρειές</a:t>
            </a:r>
            <a:r>
              <a:rPr lang="el-GR" sz="2300" dirty="0"/>
              <a:t>) και από χνούδι σε </a:t>
            </a:r>
            <a:r>
              <a:rPr lang="el-GR" sz="2300" dirty="0" smtClean="0"/>
              <a:t>σχεδόν όλο </a:t>
            </a:r>
            <a:r>
              <a:rPr lang="el-GR" sz="2300" dirty="0"/>
              <a:t>το </a:t>
            </a:r>
            <a:r>
              <a:rPr lang="el-GR" sz="2300" dirty="0" smtClean="0"/>
              <a:t>υπόλοιπο σώμα (εκτός </a:t>
            </a:r>
            <a:r>
              <a:rPr lang="el-GR" sz="2300" dirty="0"/>
              <a:t>από τις παλάμες, τα πέλματα, την </a:t>
            </a:r>
            <a:r>
              <a:rPr lang="el-GR" sz="2300" dirty="0" err="1"/>
              <a:t>καμπτική</a:t>
            </a:r>
            <a:r>
              <a:rPr lang="el-GR" sz="2300" dirty="0"/>
              <a:t> επιφάνεια των </a:t>
            </a:r>
            <a:r>
              <a:rPr lang="el-GR" sz="2300" dirty="0" smtClean="0"/>
              <a:t>δακτύλων κ.α.).</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3074" name="Picture 2" descr="File:Leaf epidermi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5" r="5752" b="2890"/>
          <a:stretch/>
        </p:blipFill>
        <p:spPr bwMode="auto">
          <a:xfrm>
            <a:off x="4527612" y="1412776"/>
            <a:ext cx="4270159" cy="46151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5330543" y="6093296"/>
            <a:ext cx="266429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Leaf </a:t>
            </a:r>
            <a:r>
              <a:rPr lang="en-US" sz="1200" dirty="0" smtClean="0">
                <a:latin typeface="+mn-lt"/>
                <a:hlinkClick r:id="rId3"/>
              </a:rPr>
              <a:t>epidermis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4" tooltip="User:Calliopejen1"/>
              </a:rPr>
              <a:t>Calliopejen1</a:t>
            </a:r>
            <a:r>
              <a:rPr lang="el-GR" sz="1200" dirty="0" smtClean="0">
                <a:solidFill>
                  <a:prstClr val="black"/>
                </a:solidFill>
                <a:latin typeface="+mn-lt"/>
                <a:hlinkClick r:id="rId5"/>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333107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Skin layer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2820"/>
            <a:ext cx="9144000" cy="6286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6" name="Rectangle 6"/>
          <p:cNvSpPr/>
          <p:nvPr/>
        </p:nvSpPr>
        <p:spPr>
          <a:xfrm>
            <a:off x="2771800" y="6390670"/>
            <a:ext cx="3537266"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Skin </a:t>
            </a:r>
            <a:r>
              <a:rPr lang="en-US" sz="1200" dirty="0" smtClean="0">
                <a:latin typeface="+mn-lt"/>
                <a:hlinkClick r:id="rId3"/>
              </a:rPr>
              <a:t>layers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a:latin typeface="+mn-lt"/>
                <a:hlinkClick r:id="rId4" tooltip="User:Stvltvs (page does not exist)"/>
              </a:rPr>
              <a:t>Stvltvs</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897836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5/7</a:t>
            </a:r>
            <a:endParaRPr lang="el-GR" dirty="0"/>
          </a:p>
        </p:txBody>
      </p:sp>
      <p:sp>
        <p:nvSpPr>
          <p:cNvPr id="3" name="Θέση περιεχομένου 2"/>
          <p:cNvSpPr>
            <a:spLocks noGrp="1"/>
          </p:cNvSpPr>
          <p:nvPr>
            <p:ph idx="1"/>
          </p:nvPr>
        </p:nvSpPr>
        <p:spPr>
          <a:xfrm>
            <a:off x="251520" y="1700808"/>
            <a:ext cx="3600400" cy="3816424"/>
          </a:xfrm>
        </p:spPr>
        <p:txBody>
          <a:bodyPr>
            <a:normAutofit/>
          </a:bodyPr>
          <a:lstStyle/>
          <a:p>
            <a:r>
              <a:rPr lang="el-GR" sz="2300" dirty="0"/>
              <a:t>Το </a:t>
            </a:r>
            <a:r>
              <a:rPr lang="el-GR" sz="2300" b="1" dirty="0"/>
              <a:t>πάχος </a:t>
            </a:r>
            <a:r>
              <a:rPr lang="el-GR" sz="2300" dirty="0"/>
              <a:t>του δέρματος είναι διαφορετικό από άτομο σε άτομο, καθώς και στα διάφορα μέρη του </a:t>
            </a:r>
            <a:r>
              <a:rPr lang="el-GR" sz="2300" dirty="0" smtClean="0"/>
              <a:t>σώματος </a:t>
            </a:r>
            <a:r>
              <a:rPr lang="el-GR" sz="2300" dirty="0"/>
              <a:t>του ίδιου του ατόμου.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Εικόνα 4" descr="C:\Users\fkaram2\AppData\Local\Temp\FineReader12.00\media\image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700808"/>
            <a:ext cx="4921017" cy="3761576"/>
          </a:xfrm>
          <a:prstGeom prst="rect">
            <a:avLst/>
          </a:prstGeom>
          <a:noFill/>
          <a:ln>
            <a:solidFill>
              <a:schemeClr val="tx1"/>
            </a:solidFill>
          </a:ln>
        </p:spPr>
      </p:pic>
    </p:spTree>
    <p:extLst>
      <p:ext uri="{BB962C8B-B14F-4D97-AF65-F5344CB8AC3E}">
        <p14:creationId xmlns:p14="http://schemas.microsoft.com/office/powerpoint/2010/main" val="168302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6/7</a:t>
            </a:r>
            <a:endParaRPr lang="el-GR" dirty="0"/>
          </a:p>
        </p:txBody>
      </p:sp>
      <p:sp>
        <p:nvSpPr>
          <p:cNvPr id="3" name="Θέση περιεχομένου 2"/>
          <p:cNvSpPr>
            <a:spLocks noGrp="1"/>
          </p:cNvSpPr>
          <p:nvPr>
            <p:ph idx="1"/>
          </p:nvPr>
        </p:nvSpPr>
        <p:spPr>
          <a:xfrm>
            <a:off x="179512" y="1628800"/>
            <a:ext cx="3024336" cy="5229200"/>
          </a:xfrm>
        </p:spPr>
        <p:txBody>
          <a:bodyPr>
            <a:normAutofit/>
          </a:bodyPr>
          <a:lstStyle/>
          <a:p>
            <a:pPr lvl="0"/>
            <a:r>
              <a:rPr lang="el-GR" sz="2300" dirty="0" smtClean="0"/>
              <a:t>Το </a:t>
            </a:r>
            <a:r>
              <a:rPr lang="el-GR" sz="2300" b="1" dirty="0"/>
              <a:t>χρώμα</a:t>
            </a:r>
            <a:r>
              <a:rPr lang="el-GR" sz="2300" dirty="0"/>
              <a:t> του δέρματος οφείλεται στη μελανίνη. Η μελανίνη είναι φυσιολογική χρωστική, εντοπισμένη </a:t>
            </a:r>
            <a:r>
              <a:rPr lang="el-GR" sz="2300" dirty="0" smtClean="0"/>
              <a:t>στην </a:t>
            </a:r>
            <a:r>
              <a:rPr lang="el-GR" sz="2300" dirty="0">
                <a:solidFill>
                  <a:prstClr val="black"/>
                </a:solidFill>
              </a:rPr>
              <a:t>κερατίνη στιβάδα της επιδερμίδας και στην ανατομική θέση των </a:t>
            </a:r>
            <a:r>
              <a:rPr lang="el-GR" sz="2300" dirty="0" err="1">
                <a:solidFill>
                  <a:prstClr val="black"/>
                </a:solidFill>
              </a:rPr>
              <a:t>επιπολής</a:t>
            </a:r>
            <a:r>
              <a:rPr lang="el-GR" sz="2300" dirty="0">
                <a:solidFill>
                  <a:prstClr val="black"/>
                </a:solidFill>
              </a:rPr>
              <a:t> αγγείων</a:t>
            </a:r>
            <a:r>
              <a:rPr lang="el-GR" sz="2300" dirty="0" smtClean="0">
                <a:solidFill>
                  <a:prstClr val="black"/>
                </a:solidFill>
              </a:rPr>
              <a:t>.</a:t>
            </a:r>
            <a:endParaRPr lang="el-GR" sz="23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10242" name="Picture 2" descr="File:Illu skin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81" r="3381" b="2109"/>
          <a:stretch/>
        </p:blipFill>
        <p:spPr bwMode="auto">
          <a:xfrm>
            <a:off x="3355758" y="1333872"/>
            <a:ext cx="5699465" cy="47295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p:nvPr/>
        </p:nvSpPr>
        <p:spPr>
          <a:xfrm>
            <a:off x="6933445" y="5733256"/>
            <a:ext cx="2121777"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Illu </a:t>
            </a:r>
            <a:r>
              <a:rPr lang="en-US" sz="1200" dirty="0" smtClean="0">
                <a:latin typeface="+mn-lt"/>
                <a:hlinkClick r:id="rId3"/>
              </a:rPr>
              <a:t>skin02</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4" tooltip="User:Arcadian"/>
              </a:rPr>
              <a:t>Arcadian</a:t>
            </a:r>
            <a:r>
              <a:rPr lang="el-GR" sz="1200" dirty="0" smtClean="0">
                <a:solidFill>
                  <a:prstClr val="black"/>
                </a:solidFill>
                <a:latin typeface="+mn-lt"/>
                <a:hlinkClick r:id="rId5"/>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2733017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7/7</a:t>
            </a:r>
            <a:endParaRPr lang="el-GR" dirty="0"/>
          </a:p>
        </p:txBody>
      </p:sp>
      <p:sp>
        <p:nvSpPr>
          <p:cNvPr id="3" name="Θέση περιεχομένου 2"/>
          <p:cNvSpPr>
            <a:spLocks noGrp="1"/>
          </p:cNvSpPr>
          <p:nvPr>
            <p:ph idx="1"/>
          </p:nvPr>
        </p:nvSpPr>
        <p:spPr>
          <a:xfrm>
            <a:off x="35496" y="1556792"/>
            <a:ext cx="3299800" cy="5040560"/>
          </a:xfrm>
        </p:spPr>
        <p:txBody>
          <a:bodyPr>
            <a:normAutofit/>
          </a:bodyPr>
          <a:lstStyle/>
          <a:p>
            <a:r>
              <a:rPr lang="el-GR" sz="2300" dirty="0" smtClean="0"/>
              <a:t>Το </a:t>
            </a:r>
            <a:r>
              <a:rPr lang="el-GR" sz="2300" dirty="0"/>
              <a:t>δέρμα χωρίζεται σε τρεις στιβάδες:</a:t>
            </a:r>
          </a:p>
          <a:p>
            <a:pPr lvl="1"/>
            <a:r>
              <a:rPr lang="el-GR" sz="2300" dirty="0" smtClean="0"/>
              <a:t>Την </a:t>
            </a:r>
            <a:r>
              <a:rPr lang="el-GR" sz="2300" dirty="0"/>
              <a:t>επιδερμίδα,</a:t>
            </a:r>
          </a:p>
          <a:p>
            <a:pPr lvl="1"/>
            <a:r>
              <a:rPr lang="el-GR" sz="2300" dirty="0" smtClean="0"/>
              <a:t>Το </a:t>
            </a:r>
            <a:r>
              <a:rPr lang="el-GR" sz="2300" dirty="0"/>
              <a:t>χόριο ή κυρίως δέρμα </a:t>
            </a:r>
            <a:endParaRPr lang="el-GR" sz="2300" dirty="0" smtClean="0"/>
          </a:p>
          <a:p>
            <a:pPr lvl="1"/>
            <a:r>
              <a:rPr lang="el-GR" sz="2300" dirty="0" smtClean="0"/>
              <a:t>Το </a:t>
            </a:r>
            <a:r>
              <a:rPr lang="el-GR" sz="2300" dirty="0"/>
              <a:t>υπόδερμα ή </a:t>
            </a:r>
            <a:r>
              <a:rPr lang="el-GR" sz="2300" dirty="0" err="1"/>
              <a:t>υποδερμίδα</a:t>
            </a:r>
            <a:r>
              <a:rPr lang="el-GR" sz="2300" dirty="0" smtClean="0"/>
              <a:t>.</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grpSp>
        <p:nvGrpSpPr>
          <p:cNvPr id="11" name="Ομάδα 10"/>
          <p:cNvGrpSpPr/>
          <p:nvPr/>
        </p:nvGrpSpPr>
        <p:grpSpPr>
          <a:xfrm>
            <a:off x="2771800" y="1340768"/>
            <a:ext cx="6350504" cy="4323426"/>
            <a:chOff x="2771800" y="1340768"/>
            <a:chExt cx="6350504" cy="4323426"/>
          </a:xfrm>
        </p:grpSpPr>
        <p:pic>
          <p:nvPicPr>
            <p:cNvPr id="4098" name="Picture 2" descr="File:Blausen 0810 SkinAnatomy 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11" b="14740"/>
            <a:stretch/>
          </p:blipFill>
          <p:spPr bwMode="auto">
            <a:xfrm>
              <a:off x="3407304" y="1340768"/>
              <a:ext cx="5715000" cy="432342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p:cNvCxnSpPr/>
            <p:nvPr/>
          </p:nvCxnSpPr>
          <p:spPr>
            <a:xfrm>
              <a:off x="2915816" y="2708920"/>
              <a:ext cx="4914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3089552" y="3284984"/>
              <a:ext cx="3303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2771800" y="4077072"/>
              <a:ext cx="635504"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6"/>
          <p:cNvSpPr/>
          <p:nvPr/>
        </p:nvSpPr>
        <p:spPr>
          <a:xfrm>
            <a:off x="3987677" y="5877271"/>
            <a:ext cx="4554251"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Blausen 0810 </a:t>
            </a:r>
            <a:r>
              <a:rPr lang="en-US" sz="1200" dirty="0" err="1">
                <a:latin typeface="+mn-lt"/>
                <a:hlinkClick r:id="rId3"/>
              </a:rPr>
              <a:t>SkinAnatomy</a:t>
            </a:r>
            <a:r>
              <a:rPr lang="en-US" sz="1200" dirty="0">
                <a:latin typeface="+mn-lt"/>
                <a:hlinkClick r:id="rId3"/>
              </a:rPr>
              <a:t> </a:t>
            </a:r>
            <a:r>
              <a:rPr lang="en-US" sz="1200" dirty="0" smtClean="0">
                <a:latin typeface="+mn-lt"/>
                <a:hlinkClick r:id="rId3"/>
              </a:rPr>
              <a:t>01</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smtClean="0">
                <a:solidFill>
                  <a:prstClr val="black"/>
                </a:solidFill>
                <a:latin typeface="+mn-lt"/>
                <a:hlinkClick r:id="rId4"/>
              </a:rPr>
              <a:t>BruceBlaus</a:t>
            </a:r>
            <a:r>
              <a:rPr lang="el-GR" sz="1200" dirty="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Tree>
    <p:extLst>
      <p:ext uri="{BB962C8B-B14F-4D97-AF65-F5344CB8AC3E}">
        <p14:creationId xmlns:p14="http://schemas.microsoft.com/office/powerpoint/2010/main" val="1913943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357</TotalTime>
  <Words>1976</Words>
  <Application>Microsoft Office PowerPoint</Application>
  <PresentationFormat>Προβολή στην οθόνη (4:3)</PresentationFormat>
  <Paragraphs>241</Paragraphs>
  <Slides>39</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39</vt:i4>
      </vt:variant>
    </vt:vector>
  </HeadingPairs>
  <TitlesOfParts>
    <vt:vector size="42" baseType="lpstr">
      <vt:lpstr>template</vt:lpstr>
      <vt:lpstr>OC_template_updated</vt:lpstr>
      <vt:lpstr>exo-opistho_simeiomata</vt:lpstr>
      <vt:lpstr>Ενζυμική Αποτρίχωση (Θ)</vt:lpstr>
      <vt:lpstr>Δέρμα 1/7</vt:lpstr>
      <vt:lpstr>Δέρμα 2/7</vt:lpstr>
      <vt:lpstr>Δέρμα 3/7</vt:lpstr>
      <vt:lpstr>Δέρμα 4/7</vt:lpstr>
      <vt:lpstr>Παρουσίαση του PowerPoint</vt:lpstr>
      <vt:lpstr>Δέρμα 5/7</vt:lpstr>
      <vt:lpstr>Δέρμα 6/7</vt:lpstr>
      <vt:lpstr>Δέρμα 7/7</vt:lpstr>
      <vt:lpstr>Επιδερμίδα </vt:lpstr>
      <vt:lpstr>Επιδερμίδα </vt:lpstr>
      <vt:lpstr>Επιδερμίδα </vt:lpstr>
      <vt:lpstr>Χόριο 1/2</vt:lpstr>
      <vt:lpstr>Χόριο 2/2</vt:lpstr>
      <vt:lpstr>Υπόδερμα</vt:lpstr>
      <vt:lpstr>Λειτουργίες δέρματος</vt:lpstr>
      <vt:lpstr>Τρίχα 1/4</vt:lpstr>
      <vt:lpstr>Τρίχα 2/4</vt:lpstr>
      <vt:lpstr>Τρίχα 3/4</vt:lpstr>
      <vt:lpstr>Τρίχα 4/4</vt:lpstr>
      <vt:lpstr>Τύποι τριχώματος</vt:lpstr>
      <vt:lpstr>Θύλακoς τρίχας 1/4</vt:lpstr>
      <vt:lpstr>Θύλακoς τρίχας 2/4</vt:lpstr>
      <vt:lpstr>Θύλακoς τρίχας 3/4</vt:lpstr>
      <vt:lpstr>Θύλακoς τρίχας 4/4</vt:lpstr>
      <vt:lpstr>Κύκλος ανάπτυξης της τρίχας</vt:lpstr>
      <vt:lpstr>Αναγεννητικά (αρχέγονα) κύτταρα</vt:lpstr>
      <vt:lpstr>Κύκλος ανάπτυξης τριχών θεωρία της ενεργοποίησης του εξογκώ­ματος 1/4</vt:lpstr>
      <vt:lpstr>Κύκλος ανάπτυξης τριχών θεωρία της ενεργοποίησης του εξογκώ­ματος 2/4</vt:lpstr>
      <vt:lpstr>Κύκλος ανάπτυξης τριχών θεωρία της ενεργοποίησης του εξογκώ­ματος 3/4</vt:lpstr>
      <vt:lpstr>Κύκλος ανάπτυξης τριχών θεωρία της ενεργοποίησης του εξογκώ­ματος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Ενζυμική Αποτρίχωση (Θ)</dc:title>
  <dc:creator>opencourses@teiath.gr</dc:creator>
  <cp:lastModifiedBy>fkaram2</cp:lastModifiedBy>
  <cp:revision>26</cp:revision>
  <dcterms:created xsi:type="dcterms:W3CDTF">2015-11-03T08:01:45Z</dcterms:created>
  <dcterms:modified xsi:type="dcterms:W3CDTF">2015-11-16T14:37:39Z</dcterms:modified>
</cp:coreProperties>
</file>