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7"/>
  </p:notesMasterIdLst>
  <p:handoutMasterIdLst>
    <p:handoutMasterId r:id="rId18"/>
  </p:handoutMasterIdLst>
  <p:sldIdLst>
    <p:sldId id="256" r:id="rId2"/>
    <p:sldId id="316" r:id="rId3"/>
    <p:sldId id="317" r:id="rId4"/>
    <p:sldId id="322" r:id="rId5"/>
    <p:sldId id="318" r:id="rId6"/>
    <p:sldId id="319" r:id="rId7"/>
    <p:sldId id="320" r:id="rId8"/>
    <p:sldId id="321" r:id="rId9"/>
    <p:sldId id="257" r:id="rId10"/>
    <p:sldId id="262" r:id="rId11"/>
    <p:sldId id="264" r:id="rId12"/>
    <p:sldId id="265" r:id="rId13"/>
    <p:sldId id="313" r:id="rId14"/>
    <p:sldId id="266" r:id="rId15"/>
    <p:sldId id="261"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varScale="1">
        <p:scale>
          <a:sx n="107" d="100"/>
          <a:sy n="107" d="100"/>
        </p:scale>
        <p:origin x="-182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9" name="Picture 2" descr="C:\Users\alex\Desktop\square-gray-texture-backgrounds-wallpapers-square-gray-texture-backgrou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44"/>
            <a:ext cx="9169670" cy="6854856"/>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5"/>
          <p:cNvSpPr/>
          <p:nvPr userDrawn="1"/>
        </p:nvSpPr>
        <p:spPr>
          <a:xfrm>
            <a:off x="107504" y="116632"/>
            <a:ext cx="8928992" cy="1152128"/>
          </a:xfrm>
          <a:prstGeom prst="roundRect">
            <a:avLst/>
          </a:prstGeom>
          <a:solidFill>
            <a:schemeClr val="bg1"/>
          </a:solidFill>
          <a:ln w="25400" cmpd="dbl">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10" name="Rounded Rectangle 4"/>
          <p:cNvSpPr/>
          <p:nvPr userDrawn="1"/>
        </p:nvSpPr>
        <p:spPr>
          <a:xfrm>
            <a:off x="107504" y="1412776"/>
            <a:ext cx="8928992" cy="5328592"/>
          </a:xfrm>
          <a:prstGeom prst="roundRect">
            <a:avLst>
              <a:gd name="adj" fmla="val 3352"/>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229600" cy="1152128"/>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70035" y="1556792"/>
            <a:ext cx="8229600" cy="5184576"/>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22230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Αισθητική προσώπου 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68960"/>
            <a:ext cx="6400800" cy="2160240"/>
          </a:xfrm>
        </p:spPr>
        <p:txBody>
          <a:bodyPr>
            <a:normAutofit/>
          </a:bodyPr>
          <a:lstStyle/>
          <a:p>
            <a:pPr>
              <a:spcBef>
                <a:spcPts val="0"/>
              </a:spcBef>
              <a:spcAft>
                <a:spcPts val="1200"/>
              </a:spcAft>
            </a:pPr>
            <a:r>
              <a:rPr lang="el-GR" sz="2800" b="1" dirty="0" smtClean="0"/>
              <a:t>Ενότητα </a:t>
            </a:r>
            <a:r>
              <a:rPr lang="el-GR" sz="2800" b="1" dirty="0"/>
              <a:t>9</a:t>
            </a:r>
            <a:r>
              <a:rPr lang="el-GR" sz="2800" dirty="0" smtClean="0"/>
              <a:t>:</a:t>
            </a:r>
            <a:r>
              <a:rPr lang="en-US" sz="2800" dirty="0" smtClean="0"/>
              <a:t> </a:t>
            </a:r>
            <a:r>
              <a:rPr lang="el-GR" sz="2800" dirty="0" smtClean="0"/>
              <a:t>Υπέρηχοι</a:t>
            </a:r>
          </a:p>
          <a:p>
            <a:pPr>
              <a:spcBef>
                <a:spcPts val="0"/>
              </a:spcBef>
              <a:spcAft>
                <a:spcPts val="1200"/>
              </a:spcAft>
            </a:pPr>
            <a:r>
              <a:rPr lang="el-GR" sz="2400" dirty="0" smtClean="0"/>
              <a:t>Βασιλική Ράϊκου</a:t>
            </a:r>
            <a:endParaRPr lang="el-GR" sz="2400" dirty="0"/>
          </a:p>
          <a:p>
            <a:pPr>
              <a:spcBef>
                <a:spcPts val="0"/>
              </a:spcBef>
            </a:pPr>
            <a:r>
              <a:rPr lang="el-GR" sz="2400" dirty="0"/>
              <a:t>Τμήμα </a:t>
            </a:r>
            <a:r>
              <a:rPr lang="el-GR" sz="2400" dirty="0" smtClean="0"/>
              <a:t>Αισθητικής και Κοσμητολογίας</a:t>
            </a:r>
          </a:p>
          <a:p>
            <a:pPr>
              <a:spcBef>
                <a:spcPts val="0"/>
              </a:spcBef>
            </a:pPr>
            <a:r>
              <a:rPr lang="el-GR" sz="2400" dirty="0" smtClean="0"/>
              <a:t>Υπεύθυνη Εργαστηρίου</a:t>
            </a:r>
            <a:r>
              <a:rPr lang="en-US" sz="2400" dirty="0" smtClean="0"/>
              <a:t>: </a:t>
            </a:r>
            <a:r>
              <a:rPr lang="el-GR" sz="2400" dirty="0" smtClean="0"/>
              <a:t>Βασιλική Κεφαλά</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Ράϊκου 2014</a:t>
            </a:r>
            <a:r>
              <a:rPr lang="el-GR" sz="2000" dirty="0"/>
              <a:t>. Βασιλική Ράϊκου. </a:t>
            </a:r>
            <a:r>
              <a:rPr lang="el-GR" sz="2000" dirty="0" smtClean="0"/>
              <a:t>«Αισθητική προσώπου Ι- Ε. Ενότητα 9: Υπέρηχοι».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908720"/>
            <a:ext cx="8229600" cy="2088232"/>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a:t>
            </a:r>
            <a:r>
              <a:rPr lang="el-GR" dirty="0" smtClean="0"/>
              <a:t>εριγραφή</a:t>
            </a:r>
            <a:endParaRPr lang="el-GR" dirty="0"/>
          </a:p>
        </p:txBody>
      </p:sp>
      <p:sp>
        <p:nvSpPr>
          <p:cNvPr id="3" name="2 - Θέση περιεχομένου"/>
          <p:cNvSpPr>
            <a:spLocks noGrp="1"/>
          </p:cNvSpPr>
          <p:nvPr>
            <p:ph idx="1"/>
          </p:nvPr>
        </p:nvSpPr>
        <p:spPr/>
        <p:txBody>
          <a:bodyPr>
            <a:normAutofit/>
          </a:bodyPr>
          <a:lstStyle/>
          <a:p>
            <a:r>
              <a:rPr lang="el-GR" sz="3000" dirty="0" smtClean="0"/>
              <a:t>Είναι κύματα που εκπέμπονται σε πολύ μεγάλες συχνότητες.</a:t>
            </a:r>
          </a:p>
          <a:p>
            <a:r>
              <a:rPr lang="el-GR" sz="3000" dirty="0" smtClean="0"/>
              <a:t>Οι συσκευές των υπερήχων αποτελούνται από ένα κύριο μηχάνημα μέσα στο οποίο υπάρχει η γεννήτρια των υπερήχων κυμάτων και διακόπτες που επιτρέπουν τη διαμόρφωση των χαρακτηριστικών των κυμάτων. Επιπλέον υπάρχει η ηχοβολιστική κεφαλή που μας επιτρέπει την άμεση επαφή των υπερήχων με το δέρμα.</a:t>
            </a:r>
            <a:endParaRPr lang="el-GR" sz="3000" dirty="0"/>
          </a:p>
        </p:txBody>
      </p:sp>
      <p:sp>
        <p:nvSpPr>
          <p:cNvPr id="4" name="Θέση αριθμού διαφάνειας 3"/>
          <p:cNvSpPr>
            <a:spLocks noGrp="1"/>
          </p:cNvSpPr>
          <p:nvPr>
            <p:ph type="sldNum" sz="quarter" idx="4"/>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9814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Φ</a:t>
            </a:r>
            <a:r>
              <a:rPr lang="el-GR" dirty="0" smtClean="0"/>
              <a:t>ωνοφόρηση</a:t>
            </a:r>
            <a:endParaRPr lang="el-GR" dirty="0"/>
          </a:p>
        </p:txBody>
      </p:sp>
      <p:sp>
        <p:nvSpPr>
          <p:cNvPr id="3" name="2 - Θέση περιεχομένου"/>
          <p:cNvSpPr>
            <a:spLocks noGrp="1"/>
          </p:cNvSpPr>
          <p:nvPr>
            <p:ph idx="1"/>
          </p:nvPr>
        </p:nvSpPr>
        <p:spPr/>
        <p:txBody>
          <a:bodyPr/>
          <a:lstStyle/>
          <a:p>
            <a:r>
              <a:rPr lang="el-GR" dirty="0" smtClean="0"/>
              <a:t>Η φυσική μέθοδος διείσδυσης στις κατώτερες στιβάδες της επιδερμίδας, καλλυντικών προϊόντων, με τη βοήθεια υπερήχων.</a:t>
            </a:r>
            <a:endParaRPr lang="el-GR" dirty="0"/>
          </a:p>
        </p:txBody>
      </p:sp>
      <p:sp>
        <p:nvSpPr>
          <p:cNvPr id="4" name="Θέση αριθμού διαφάνειας 3"/>
          <p:cNvSpPr>
            <a:spLocks noGrp="1"/>
          </p:cNvSpPr>
          <p:nvPr>
            <p:ph type="sldNum" sz="quarter" idx="4"/>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700227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Εξοπλισμός</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9900" y="1831528"/>
            <a:ext cx="8229600" cy="4636394"/>
          </a:xfrm>
        </p:spPr>
      </p:pic>
      <p:sp>
        <p:nvSpPr>
          <p:cNvPr id="3" name="Θέση αριθμού διαφάνειας 2"/>
          <p:cNvSpPr>
            <a:spLocks noGrp="1"/>
          </p:cNvSpPr>
          <p:nvPr>
            <p:ph type="sldNum" sz="quarter" idx="4"/>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40798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Αποτελέσματα </a:t>
            </a:r>
            <a:r>
              <a:rPr lang="el-GR" sz="3200" b="0" dirty="0" smtClean="0"/>
              <a:t>1/2</a:t>
            </a:r>
            <a:endParaRPr lang="el-GR" sz="3200" b="0" dirty="0"/>
          </a:p>
        </p:txBody>
      </p:sp>
      <p:sp>
        <p:nvSpPr>
          <p:cNvPr id="3" name="2 - Θέση περιεχομένου"/>
          <p:cNvSpPr>
            <a:spLocks noGrp="1"/>
          </p:cNvSpPr>
          <p:nvPr>
            <p:ph idx="1"/>
          </p:nvPr>
        </p:nvSpPr>
        <p:spPr/>
        <p:txBody>
          <a:bodyPr/>
          <a:lstStyle/>
          <a:p>
            <a:r>
              <a:rPr lang="el-GR" dirty="0" smtClean="0"/>
              <a:t>Τα αποτελέσματά τους στους ιστούς είναι θερμικά ή μη θερμικά. </a:t>
            </a:r>
          </a:p>
          <a:p>
            <a:r>
              <a:rPr lang="el-GR" dirty="0" smtClean="0"/>
              <a:t>Συνδυαστικά, τόσο τα θερμικά όσο και τα μη θερμικά, προκαλούν αύξηση της κυκλοφορίας του αίματος, του μεταβολισμού των κυττάρων, αγγειοδιαστολή, υπεραιμία και αύξηση της διαπερατότητας της κυτταρικής μεμβράνης σε ιόντα διαφόρων στοιχείων.</a:t>
            </a:r>
            <a:endParaRPr lang="el-GR" dirty="0"/>
          </a:p>
        </p:txBody>
      </p:sp>
      <p:sp>
        <p:nvSpPr>
          <p:cNvPr id="4" name="Θέση αριθμού διαφάνειας 3"/>
          <p:cNvSpPr>
            <a:spLocks noGrp="1"/>
          </p:cNvSpPr>
          <p:nvPr>
            <p:ph type="sldNum" sz="quarter" idx="4"/>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63036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a:t>
            </a:r>
            <a:r>
              <a:rPr lang="el-GR" dirty="0"/>
              <a:t>ποτελέσματα </a:t>
            </a:r>
            <a:r>
              <a:rPr lang="el-GR" sz="3200" b="0" dirty="0" smtClean="0"/>
              <a:t>2/2</a:t>
            </a:r>
            <a:endParaRPr lang="el-GR" sz="3200" b="0" dirty="0"/>
          </a:p>
        </p:txBody>
      </p:sp>
      <p:sp>
        <p:nvSpPr>
          <p:cNvPr id="3" name="2 - Θέση περιεχομένου"/>
          <p:cNvSpPr>
            <a:spLocks noGrp="1"/>
          </p:cNvSpPr>
          <p:nvPr>
            <p:ph idx="1"/>
          </p:nvPr>
        </p:nvSpPr>
        <p:spPr/>
        <p:txBody>
          <a:bodyPr/>
          <a:lstStyle/>
          <a:p>
            <a:r>
              <a:rPr lang="el-GR" dirty="0" smtClean="0"/>
              <a:t>Λόγω της βαθιάς καθαριστικής τους δράσης, τα κύματα των υπερήχων βελτιώνουν την υφή του δέρματος και επαναφέρουν μια νεανική λάμψη. </a:t>
            </a:r>
            <a:endParaRPr lang="el-GR" dirty="0"/>
          </a:p>
        </p:txBody>
      </p:sp>
      <p:sp>
        <p:nvSpPr>
          <p:cNvPr id="4" name="Θέση αριθμού διαφάνειας 3"/>
          <p:cNvSpPr>
            <a:spLocks noGrp="1"/>
          </p:cNvSpPr>
          <p:nvPr>
            <p:ph type="sldNum" sz="quarter" idx="4"/>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5004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a:t>
            </a:r>
            <a:r>
              <a:rPr lang="el-GR" dirty="0" smtClean="0"/>
              <a:t>φαρμογή</a:t>
            </a:r>
            <a:endParaRPr lang="el-GR" dirty="0"/>
          </a:p>
        </p:txBody>
      </p:sp>
      <p:sp>
        <p:nvSpPr>
          <p:cNvPr id="3" name="2 - Θέση περιεχομένου"/>
          <p:cNvSpPr>
            <a:spLocks noGrp="1"/>
          </p:cNvSpPr>
          <p:nvPr>
            <p:ph idx="1"/>
          </p:nvPr>
        </p:nvSpPr>
        <p:spPr/>
        <p:txBody>
          <a:bodyPr/>
          <a:lstStyle/>
          <a:p>
            <a:r>
              <a:rPr lang="el-GR" dirty="0" smtClean="0"/>
              <a:t>Απαραίτητη η παρεμβολή ενυδατικού σκευάσματος μεταξύ κεφαλής και του δέρματος.</a:t>
            </a:r>
          </a:p>
          <a:p>
            <a:r>
              <a:rPr lang="el-GR" dirty="0" smtClean="0"/>
              <a:t>Κίνηση της κεφαλής αργή, συνεχώς κυκλική ώστε η κάθε κίνηση να καλύπτει την προηγούμενη κατά το ήμισυ.</a:t>
            </a:r>
          </a:p>
          <a:p>
            <a:r>
              <a:rPr lang="el-GR" dirty="0" smtClean="0"/>
              <a:t>Χρόνος εφαρμογής 7-10 λεπτά.</a:t>
            </a:r>
            <a:endParaRPr lang="el-GR" dirty="0"/>
          </a:p>
        </p:txBody>
      </p:sp>
      <p:sp>
        <p:nvSpPr>
          <p:cNvPr id="4" name="Θέση αριθμού διαφάνειας 3"/>
          <p:cNvSpPr>
            <a:spLocks noGrp="1"/>
          </p:cNvSpPr>
          <p:nvPr>
            <p:ph type="sldNum" sz="quarter" idx="4"/>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03513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a:t>
            </a:r>
            <a:r>
              <a:rPr lang="el-GR" dirty="0" smtClean="0"/>
              <a:t>νδείξεις</a:t>
            </a:r>
            <a:endParaRPr lang="el-GR" dirty="0"/>
          </a:p>
        </p:txBody>
      </p:sp>
      <p:sp>
        <p:nvSpPr>
          <p:cNvPr id="3" name="2 - Θέση περιεχομένου"/>
          <p:cNvSpPr>
            <a:spLocks noGrp="1"/>
          </p:cNvSpPr>
          <p:nvPr>
            <p:ph idx="1"/>
          </p:nvPr>
        </p:nvSpPr>
        <p:spPr/>
        <p:txBody>
          <a:bodyPr/>
          <a:lstStyle/>
          <a:p>
            <a:r>
              <a:rPr lang="el-GR" dirty="0" smtClean="0"/>
              <a:t>Βαθύς </a:t>
            </a:r>
            <a:r>
              <a:rPr lang="el-GR" dirty="0" smtClean="0"/>
              <a:t>καθαρισμός</a:t>
            </a:r>
            <a:r>
              <a:rPr lang="en-US" dirty="0" smtClean="0"/>
              <a:t>.</a:t>
            </a:r>
            <a:endParaRPr lang="el-GR" dirty="0" smtClean="0"/>
          </a:p>
          <a:p>
            <a:r>
              <a:rPr lang="el-GR" dirty="0" smtClean="0"/>
              <a:t>Ενυδάτωση της </a:t>
            </a:r>
            <a:r>
              <a:rPr lang="el-GR" dirty="0" smtClean="0"/>
              <a:t>επιδερμίδας</a:t>
            </a:r>
            <a:r>
              <a:rPr lang="en-US" dirty="0" smtClean="0"/>
              <a:t>.</a:t>
            </a:r>
            <a:endParaRPr lang="el-GR" dirty="0" smtClean="0"/>
          </a:p>
          <a:p>
            <a:r>
              <a:rPr lang="el-GR" dirty="0" smtClean="0"/>
              <a:t>Απαλή </a:t>
            </a:r>
            <a:r>
              <a:rPr lang="el-GR" dirty="0" smtClean="0"/>
              <a:t>απολέπιση</a:t>
            </a:r>
            <a:r>
              <a:rPr lang="en-US" dirty="0" smtClean="0"/>
              <a:t>.</a:t>
            </a:r>
            <a:endParaRPr lang="el-GR" dirty="0" smtClean="0"/>
          </a:p>
          <a:p>
            <a:r>
              <a:rPr lang="el-GR" dirty="0" smtClean="0"/>
              <a:t>Μείωση </a:t>
            </a:r>
            <a:r>
              <a:rPr lang="el-GR" dirty="0" smtClean="0"/>
              <a:t>ρυτίδων</a:t>
            </a:r>
            <a:r>
              <a:rPr lang="en-US" dirty="0" smtClean="0"/>
              <a:t>.</a:t>
            </a:r>
            <a:endParaRPr lang="el-GR" dirty="0" smtClean="0"/>
          </a:p>
          <a:p>
            <a:r>
              <a:rPr lang="el-GR" dirty="0" smtClean="0"/>
              <a:t>Χαλάρωση των μυών, τόνωση του </a:t>
            </a:r>
            <a:r>
              <a:rPr lang="el-GR" dirty="0" smtClean="0"/>
              <a:t>δέρματος</a:t>
            </a:r>
            <a:r>
              <a:rPr lang="en-US" dirty="0" smtClean="0"/>
              <a:t>.</a:t>
            </a:r>
            <a:endParaRPr lang="el-GR" dirty="0" smtClean="0"/>
          </a:p>
          <a:p>
            <a:r>
              <a:rPr lang="el-GR" dirty="0" smtClean="0"/>
              <a:t>Διέγερση της παραγωγής </a:t>
            </a:r>
            <a:r>
              <a:rPr lang="el-GR" dirty="0" smtClean="0"/>
              <a:t>κολλαγόνου</a:t>
            </a:r>
            <a:r>
              <a:rPr lang="en-US" dirty="0" smtClean="0"/>
              <a:t>.</a:t>
            </a:r>
            <a:endParaRPr lang="el-GR" dirty="0" smtClean="0"/>
          </a:p>
          <a:p>
            <a:r>
              <a:rPr lang="el-GR" dirty="0" smtClean="0"/>
              <a:t>Διέγερση της λεμφικής </a:t>
            </a:r>
            <a:r>
              <a:rPr lang="el-GR" dirty="0" smtClean="0"/>
              <a:t>παροχέτευσης</a:t>
            </a:r>
            <a:r>
              <a:rPr lang="en-US" dirty="0" smtClean="0"/>
              <a:t>.</a:t>
            </a:r>
            <a:endParaRPr lang="el-GR" dirty="0"/>
          </a:p>
        </p:txBody>
      </p:sp>
      <p:sp>
        <p:nvSpPr>
          <p:cNvPr id="4" name="Θέση αριθμού διαφάνειας 3"/>
          <p:cNvSpPr>
            <a:spLocks noGrp="1"/>
          </p:cNvSpPr>
          <p:nvPr>
            <p:ph type="sldNum" sz="quarter" idx="4"/>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531726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υποδειγμα_εξωφυλλων_οροι_τριτων">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υποδειγμα_εξωφυλλων_οροι_τριτων</Template>
  <TotalTime>44</TotalTime>
  <Words>819</Words>
  <Application>Microsoft Office PowerPoint</Application>
  <PresentationFormat>Προβολή στην οθόνη (4:3)</PresentationFormat>
  <Paragraphs>96</Paragraphs>
  <Slides>15</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υποδειγμα_εξωφυλλων_οροι_τριτων</vt:lpstr>
      <vt:lpstr>Αισθητική προσώπου Ι (Ε)</vt:lpstr>
      <vt:lpstr>Περιγραφή</vt:lpstr>
      <vt:lpstr>Φωνοφόρηση</vt:lpstr>
      <vt:lpstr>Εξοπλισμός</vt:lpstr>
      <vt:lpstr>Αποτελέσματα 1/2</vt:lpstr>
      <vt:lpstr>Αποτελέσματα 2/2</vt:lpstr>
      <vt:lpstr>Εφαρμογή</vt:lpstr>
      <vt:lpstr>Ενδείξεις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Ιστολογία ΙΙ</dc:title>
  <dc:creator>opencourses@teiath.gr</dc:creator>
  <cp:lastModifiedBy>fkaram2</cp:lastModifiedBy>
  <cp:revision>14</cp:revision>
  <dcterms:created xsi:type="dcterms:W3CDTF">2015-01-23T13:48:41Z</dcterms:created>
  <dcterms:modified xsi:type="dcterms:W3CDTF">2015-06-12T11:07:58Z</dcterms:modified>
</cp:coreProperties>
</file>