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353" r:id="rId2"/>
    <p:sldId id="314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257" r:id="rId41"/>
    <p:sldId id="262" r:id="rId42"/>
    <p:sldId id="264" r:id="rId43"/>
    <p:sldId id="265" r:id="rId44"/>
    <p:sldId id="313" r:id="rId45"/>
    <p:sldId id="354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110" d="100"/>
          <a:sy n="110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2A57-E137-4C5F-B579-357C56D717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43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93C9-2C43-4490-83DD-ECBD4DEC17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59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2A65-13D4-4FA8-8BF0-E6A20CFDD6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8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ublehungwindowrestoration.com/glass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pixabay.com/en/photos/skyscraper/" TargetMode="External"/><Relationship Id="rId7" Type="http://schemas.openxmlformats.org/officeDocument/2006/relationships/hyperlink" Target="https://www.flickr.com/photos/horiavarla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horiavarlan/4304581412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pixabay.com/en/users/geralt-930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okia_N8_gorilla_glass_screen_(5083750412)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2.0/deed.en" TargetMode="External"/><Relationship Id="rId4" Type="http://schemas.openxmlformats.org/officeDocument/2006/relationships/hyperlink" Target="https://commons.wikimedia.org/wiki/User:File_Upload_Bot_(Magnus_Manske)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ass_productio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127.0.0.l~commonswik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e.verallia.com/en/about-glass/glass-productio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e.verallia.com/en/about-glass/glass-productio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.verallia.com/en/about-glass/glass-productio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ioula.gr/" TargetMode="External"/><Relationship Id="rId2" Type="http://schemas.openxmlformats.org/officeDocument/2006/relationships/hyperlink" Target="http://www.materials.uoi.gr/ccl/Asoc.%20Professor%20M.%20Karakasssides%20Under-Graduate%20Courses/Glass%20Technology%202008-9/Lectures_Glasses_2008-9_Part%20III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rials.uoi.gr/ccl/Asoc.%20Professor%20M.%20Karakasssides%20Under-Graduate%20Courses/Glass%20Technology%202008-9/Lectures_Glasses_2008-9_Part%20III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ioula.gr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ulingblog.wordpress.com/2012/05/02/the-quasicrystals-puzzle-an-introduc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as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NikNak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4482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 Ύαλοι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Γραφιστικής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/>
              <a:t>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8746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785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Η μορφοποίηση των γυαλιών γίνεται με όμοιο τρόπο όπως για τα μέταλλα και τα πολυμερή.</a:t>
            </a:r>
          </a:p>
          <a:p>
            <a:pPr eaLnBrk="1" hangingPunct="1">
              <a:defRPr/>
            </a:pPr>
            <a:r>
              <a:rPr lang="el-GR" sz="2400" dirty="0" smtClean="0"/>
              <a:t>Έτσι, αν και πρόκειται για κεραμικά υλικά αφού είναι μείγματα οξειδίων παρόλα αυτά </a:t>
            </a:r>
            <a:r>
              <a:rPr lang="el-GR" sz="2400" b="1" dirty="0" smtClean="0">
                <a:solidFill>
                  <a:schemeClr val="tx2"/>
                </a:solidFill>
              </a:rPr>
              <a:t>ομοιάζουν με τα πολυμερή.</a:t>
            </a:r>
          </a:p>
          <a:p>
            <a:pPr eaLnBrk="1" hangingPunct="1">
              <a:defRPr/>
            </a:pPr>
            <a:r>
              <a:rPr lang="el-GR" sz="2400" dirty="0" smtClean="0"/>
              <a:t>Τα γυαλιά κατά την κατασκευή τους υφίστανται κατεργασίες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είτε στην εσωτερική επιφάνειά τους προς βελτίωση της αντοχής τους από προσβολή σε χημικά</a:t>
            </a:r>
            <a:r>
              <a:rPr lang="el-GR" sz="2400" dirty="0" smtClean="0"/>
              <a:t>,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είτε στην εξωτερική τους επιφάνεια για την διατήρηση της μηχανικής αντοχής του γυαλιού. </a:t>
            </a:r>
          </a:p>
        </p:txBody>
      </p:sp>
    </p:spTree>
    <p:extLst>
      <p:ext uri="{BB962C8B-B14F-4D97-AF65-F5344CB8AC3E}">
        <p14:creationId xmlns:p14="http://schemas.microsoft.com/office/powerpoint/2010/main" val="28578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Αντοχή γυαλιού σε θλίψη</a:t>
            </a:r>
            <a:endParaRPr lang="el-GR" dirty="0"/>
          </a:p>
        </p:txBody>
      </p:sp>
      <p:sp>
        <p:nvSpPr>
          <p:cNvPr id="8796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l-GR" sz="2400" dirty="0" smtClean="0"/>
              <a:t>Θυμίζουμε ότι το γυαλί έχει πολύ μεγαλύτερη αντοχή σε θλίψη παρά σε εφελκυσμό.</a:t>
            </a:r>
            <a:endParaRPr lang="en-US" sz="24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l-GR" sz="2400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just" eaLnBrk="1" hangingPunct="1">
              <a:defRPr/>
            </a:pPr>
            <a:r>
              <a:rPr lang="el-GR" sz="2400" dirty="0" smtClean="0"/>
              <a:t>Θραύση προέρχεται από θερμικό σοκ ή εσωτερική πίεση ή κρούση.</a:t>
            </a:r>
          </a:p>
          <a:p>
            <a:pPr eaLnBrk="1" hangingPunct="1">
              <a:defRPr/>
            </a:pPr>
            <a:endParaRPr lang="el-GR" sz="2400" dirty="0" smtClean="0"/>
          </a:p>
        </p:txBody>
      </p:sp>
      <p:sp>
        <p:nvSpPr>
          <p:cNvPr id="13315" name="AutoShape 5" descr="data:image/jpeg;base64,/9j/4AAQSkZJRgABAQAAAQABAAD/2wCEAAkGBhQSEBUUDw8UFRUQFRUUEBUUFBUVEBQUFxUVFRQVFRQYHCYeFxkjGRQXIC8gIycpLCwsFx8xNTEqNiYrLCkBCQoKBQUFDQUFDSkYEhgpKSkpKSkpKSkpKSkpKSkpKSkpKSkpKSkpKSkpKSkpKSkpKSkpKSkpKSkpKSkpKSkpKf/AABEIAIwBWAMBIgACEQEDEQH/xAAcAAEAAgMBAQEAAAAAAAAAAAAAAQYEBQcCAwj/xAA7EAACAQMCBQMCBAQDCAMAAAABAgMABBESIQUGEyIxFEFRMmEjQnGBBzNikRUk8BYlQ3KhscHRUoKS/8QAFAEBAAAAAAAAAAAAAAAAAAAAAP/EABQRAQAAAAAAAAAAAAAAAAAAAAD/2gAMAwEAAhEDEQA/AO40qKxY+LQsEKzRkSsUiIcEO41FlU+5Glth8Ggy6UqKCaUpQKVGaZoJpUZpmgmlfKG5V86HVtJKtpIOGHlTjwR8V9M0ChoTUah7mgkVNeC423G/j7/pUhwfB8bH7H70HqlRSgmlRmmaCaVGaZoJpUZpQTSozU5oIFTUUoJpSlApTNKBSlKBSlKBSlKBSmagNnxQTSlKBSlKCDXO+FcvXCeiZjNhL6Z3hKxiOKNvU4kyBqAIZfLH6/A2x0WtVHzNbMoYXCaWiaYMchekjBXfJGAAxA3+aCvcd4fdSXuMTlDJbG3aKUx26QqwN0swDAliAfY5yoGN61d612kMuv1EfpbfiZkkdiI3aR9VqUcN3kKDuPpzjarxZ8xW8oUxXEbayyrhtyUXU4x7ELvg+xr1YcWt7pG6Mscyg6XAIYfow+CP2NBTGiubmXJjvI4pJ7Q7u0eIhBIsx7GyBrAyPuD71ii2vFFusgvtCxzlhGztK0xnfpDVnCsECnMvZg+Kvp43AH0GeMNraPTqGrWiB3XH2Ugn4yK1rc7Q9J5EKyFZFijSKSN2kMjaYTkNhA5B+ojAUmg0cV1cS8Qfp+oJiukiJ1f5NLdYEaVHUHSZCz5zjOSuDgHGquOI3kcNr6h7yMSJbQtoU9VpS8guQ2xbqnTHpPupOPJq6WXNVr0upK8duWkdJFleNG6yYVxqBw58dwJ2xWVLxm0eVYWuLdpVYMkZeMyBwuoFVznOnJyPagqOviGuPq+oE+m06QjH+TOdPq/UEDTn6vO/jTXws+LXkryyWr3Dvm/VldD6MCMyJaiIkaS+tFGATnuztir1Dx+2dHdLqFki/muJUKJ/zsDhf3r68PaIxBrcx9Nsspj09M5JLMCuxySST80FY5Gkl6lwrm6MemBoWuI2jYsyv1yMqu/U853/AGxWvaO7jjnPqLwql4IGYjVIlmBGXmiXRlmySNQB2zttVzteO28hxFcwuQCxCSxsQo8nAPj717j4tC0XVWeIxDzIJEMQ3x9YOPP3oKSOPXMSwyTNcGEi9RH6LGWQDR6NpUVcq5AbBIGds+a+vM8UknB7YXUZaRjamdmjL9NhhpJJEUaiNipC4Pd7VdZL6NdGqVB1do8so1nGe3fu2+KXrJoIlZQr9h1NpB1AjGcjfGaDnXFOJ6EQW+lkNojcN6MB6XrRLLG/RQqxR9LgYJ2BP3rI/wATlhvbyW2gytwk0cACN+LdWiBi7YGCWLSAb9wiq8WCwxxBYDGsca7BWGhVyd85+c7/AK1lqwIyDkHcEeDQc8g5tmVQ4ummgS4tBLcNCEAWQP6mM4QAKpCHOMrrwTtW1teYLg8JluVGuQNOYiU26QnZY30LgsBHhvuB96s1lfLLGHAZQfZwUcb47lO6/vWTmg5tFxKaO0kFndfhW9zFHDMsEei4FxJH1NiMZR5H3XyfPg1lycyTpeLC90oIu47ZojEmtojCGFxqx265GxjGPAHvV9GPap0j4/0PFBU+TOMXNxJILg4Fqot5ewDqXKyP1HBA+nQIzgbZY/FaODnW6MczMyKYkcw/hhhKnq2ha4OCMLCBug8+ScEV0gCo6Y+B7+3z5oOecJ5r6LRxm5hMC3c0JkUKqFPTCaM5JONUrHfJB9tsV8zzfdtCsiTR7WkEzjpA6pJJ2hZc57Tt4xsR+tXyfhiPJG7oM25YwkE7FkMbZXwe0ke9ZJgU+VG/nYfOf++9BTbnj11Cb9pJ43WyROmOgVDPIiuuSHJwM4/fJIxXzfj90YIyt1AXa4igciENjraAA2mQpqQlvpYg7eDV3MQOcqO76thvtjf52rwlmiqFWNAoOoAKAobOcgYxnPvQU+45qmS76TTQqFuYrbpmM9V1aIOZwdeylmxgAj2zms2PmeRuGwXP4Yefoq7n+TEZHCM7DPhfjI381ZWgUnJUZ23wM7HI3+x3ryLNAmgRrowRoCjRg+RpxjG9BS05vuJDGsMtvvJeoziNnRhbAMpUdUfUD8+4P643+1sztBI/SDRJaOYsyLJcG8UKxiUPgqgbbIbdWPbV8WyjHiNB58KvuAG9vcAD9hT0MeVPSTMYxGdK5QYxhTjtGPigr3MXMUsNysULQKohaeV5g2lQraQGYOuhTv3AOc47fetbb3zevu5VaSSO3XKp6hlCyJBl1W3/AOIDlcNsAfA2ybjdcNikKtLDG5TdC6KxU/YkbVi3PL8T3Mdwy/iQ504CjcgrknGo4ViMZxv4oK5wznZ7h4YoXgMkqMshCsyJKIY5w4Aky0WH6Z3B1Dz5FeLfm+5a3tH/AANd6ZGOEfRHGgJyVMm4BxltW2dgauMPD40IKRIpAKgqighSdRUYHgnfHzXiXhMLIEeCNkTdUKKUU/IXGBQVS852kDgI1viJLR5FDFjcepbTi3bIOANwSDnYbV8Lnn6YMqqkXe1whkIYxw9K7FuJZcN/LwRnHuRuBnFsj4DCJ2m6YLuEAJCnR0wVXRtldj7V9v8ACIe78CLv1B/w07g5DPq23yQCfkigq9vzHIbuZ26eiB5LZV1uGlZEMhEQLaWl1KQV05AOxO9bLl3jkk0BmlMLoY1lXoEllypYxMCTlgMb7ZO2BW1ThEKymVYIxKww0gRRIR92xmvjw/gUcMsskYw02NQ7QoAyQFVQB5JOTk7+aCj8M5llgRnkkMonjhuYupKZEhgknSMxyfT3qHPd/SQfG+0vudJIVkdYo2ijnntk0qxLSCJXtsYOO6TUh+5XxvVph4NAgdUt4lExJlARQr586hjf96+sfDolQIsSBFIZVCKEDA5BC4wCDvmgp8nNEwu4w/RGm4js5E1SB2Z4lleVU16dOrtUkEgZ3NW3ht28iapYGhOcaGZGbGBvlCR5z/avUnDYmfW0MZfbuKKX7Tle4jOxGRWTQKUpQK53w3kG5a2VZrhY2NtLb9PphjGrzCUd4chjlQM4Gx+RmuiVFBUZeTZZUQTzx7dZX0I20UtsbcgOzF2cbNqcn4rP5Vt506i3MUY6fTjilRBG8yIunLLrfYe248nYVYKigp03IBa4uZesB60TxygKSRDJFGiBcnAdXQnOO4Ng+BXxbkSZ+oZp4GZhasgELdIPbagodC3ejqxDDIPx4q8UoKM3IcydJoHg1q1w8gKPHDqn0bIiE5jVUC9NtmHmtyeXH6wk6iDFk1rtGMaywbWE+kLt9P7VYKUFFg5LuBaiJ2t8wdBosLJIZDA+vTMzYJjPgIB2+xqw8rBjbAvbLbs7SM0agqDlj36Tupb6sHcZrc1GKDm/EuSJobN9AR3Fl6ZliVi8jvcK7HAG66Nj7+a2D8mz5M2i2L+pSYWwLC0ZUgMAy2nZjnXnScaVFXjFKDm93ypJarEz28d6DH0Gg0v+GWuHn/AIRgqgPpyxUYjXceKuXNPCPU2c8KqheSN1i1gaVkKMqtkg4IJ8jcVtsUFBQ+L8myayY4oREsFpqQnTHIbeaWSWF1VT2MJM5wdxuKsfKBU2cZS3MCtrIiJY6cu266gCEP1AYGzDYeK3NCKDnvDOR59Vt1VUICPXKWDFzbzSy2hXGxBLjOfCgD2rxa8o3IN0BCscs4utNyJgAOqT01QKOo/tkyfRjtpwvna6jmkhdEuVRyqESxrOcZyurCxO6gDK9rDIzVk4Zz5aTHSZejJ4Mc46UgPjHdsTsfBNBhcmyaQVtrHop1ilx+KTEpWId8IIwwLAK2Mb5JzVvryrAjIOQfBByP71OaCaUqDQVrjvPltbjPWjcxyrHcIHHWRSSrMsflirYyB7ZPtVhtrlZEV42DK4DKynKkHwQa4Lzzy9cxXEk1xFhbqeQxYdWyWYsFCqdX0/arx/CrhN/Ap9QNFswLJHJ/NDHfKL+QHfIP8Ab3oOj0pWNxJHMMgiOJCjiM+MOVOnf9cUH2Ey79w7fq3G36/FT1BtuN/G/n9PmuYcKHSeJo4GzDHI18vppI5dHQYNDcSMSLmR5ihGB7MfFZ3CHkhht7eZFD299GhzGCixzRPMnTLAhdLSGMEeNOPBxQdDpXPOFc33Es0UPVHUJthOvTUOg6E5uiwx24kRP3OBjNbDk7mC4mkjW4dXE9p1wFjCFGWQREbHu1ZyfGCNsCgudKCq/wA285RWMeX75X/lRA9zfcn8q/f+2aCwZpXDrH+LE8Us0jxxyNMUwWLKkaJnEaKPbLHcnJJ967ejZAPyM0HqlKigmlRTNBNK1d/zLbw6epMuXkEKhSGbqH8pA8bf63raUClKgUAilTSgUpSgUpSgUqKUE0pSgUpUUE0pSgippSgihpUSRhgQwyCMEHwQfIoOa8dlEUkxVoxrlKu0gETFj9eSoERyuO4lDjTkk5rEmvEFv0JI3jR3VlOSVOnJADETJKg84L4GBuK3N1wWAPI6B4NRILq7TWjecayjZi29nwoztvWubl0oRIqkgnUZbaRwhIGzFojgtg/nA87N8ho4JljDyW/EZ4AVHT1KYbRnfwwwpQICDlVXG+xGBmzrzDdw6f8ANxSiT+T1osdSIBcyq0enUQT58EeN/OqNm41NHcuQzEvrDO+4z4B0sNvDI48+9aq2ia3lMkN7CwJJjDyi3WNmJ1qgX8IEkkaQyGgs5/i2Y2iWa2jbqscPFOCmjWyA5dVAJ0lhkgaSDkVs7f8AizYsMs0iD5aPUPJH5C2PB8/tmqZd3LgMLqFhC5Dhkt5OnqG519GUxkbDDYbI8j511hweGRi4lWYdQORBqQrqOV6scsOgqACMKB5O2BgB1WLmPh00iS+ogMiDTEZGCSKGw2UWTBGRjuA3+a3i3aEZEiEDfOoYx/euPNw8RDpRRJKzSpIRPLDkEgqpjkjmTVgbBVwPb2AHmbgUSRqDHEHSR2CaVjEgfZo3NxKAyqACpy37jJIdo1f9fH+v3qc1xm3gtosBrwhskRv1ohKqnJ0F47l9KYwCCAO0bjesS+vdE2hOIzKqOrW6LMBApbd2MxdkXDau0tkZG+9B3GlcP/xG6jlEQ4lKxcrIrRyxmNyFwxeR5iEJwMKW0kn6cYFZl7zXdLpD3txqYs0nSW3kVQobRvFqGSdOV2GM/NB12KxRZHkVcPLp6hyctoGFz+gNfJuGJ1hMoAk0CInuI6WrWVChgAc++K5HBzferl576RVZtGsQoUOpGIKRSaCpDDGcAe++N8605lnkdh6mcR2xIWQyRmKSUFcJ1e1ZGKgkBywxnY+aDrWa1vHOXoLuMx3EQYflbw6H2KN5Brl9w3EJllLte6JJfw9RCRaAzAAtH24IxnGF22zkGs5+GzRyBp7m4XpIVLLLG5cFd1LvKgEWBkdobubJyM0Huw/g1GJ5EuWkeIqDbyI6ow3IaORMfVuCGXbY+PB6O1/FGo1TIowdJZ1GQvncnfHvXI7e1d1TpxTFckoz9YGNWJLd6k6NRbZY9/nUNqiXh0alj6dlVVC9OSSCJZAoYBg74AOSSSQNXllyAaDqc/NNqi6mu4cdMyjDq2Yx5ZQuSw/TNay5/iJbKWC9R9KswZU7H0qGKhidjhhucCqhNytLhg/poY5GV2aV4TuQWZmQKVGScDRjIGDtXn/DI2Y6rq2K6SgNuk0hwdIUnRpiJULgDGMecgUG/vP4hTY1Q2OUfT0XeQbjEZcsqZz/ADAAFJOc5Awa0vE+Z7nSPUySRZLyskYCuiRk7EoRJo3U74J3yR4rOjtLcIEkuJ2jVAqxRqYkGcguxxoLYP1Fidx4rxFbRrra1t5vxCWLQW0cszN4HUuJS658HCgYoMfl3gSS3MUsUZVFkEhkK6lkKo2ldYLJnLZznO2PJ26jVS5S4C3865LmRT2CSRXcbb6yu2d/HtVsoJpUUBoJpSlApSlAqKmlBFTSlApSlAqKmooJpSlAqBU0oIqaih8f6zQU+Tl8iZ3tNMZaQiSSzdYnBycia3kDRSsM7k4bb9q1vGrgwHUkTyMSQ5P+RuhjwVlULFcZOdgMePNbK1gkc62UrNICC6sIpSAJFjDsnY7gH3RlXST5IFSeK3aTPBG0N0YkVnEhSOclwT09K4ViFAOcLsw296DWcK5mgmfTdE+NxNAFuVbb/iwkZ399C/qazrmGDDdBtcbfWzxC5h/5WaM9WMjH1PtWZLaWk0qrdW8UVwhDIQQjq4I09KXCszeD2jHtk1hcf4NEkgduJTRzALp7UcgHOGZI0DHwe/OdvNBixcvwhTJbxRKBlneznVAB5yY20hfGdmWsGflp5CJYronQra4xKgnK6fOAkuvffuLZHx4Gwe8uNCgiyvFyMmOY212xUYVu4/V531e5r1c28XRMkuuEZRcTQw3eknJG8JZ8bYLOc+N6DRJaKML0ZO05zotsIfOpvTssg3GcgA7eBjaLCKOWULHclxGupjpMypr1ZIdWkZcnIxrPncfE8W4LFfRiKPiFm7xnVHiWSMqcYwYXdgo33AAP6VreQuRZvWRyTQo0MUk0dyrFGAYRsq9uTrBLIQR7EH70G4vSmcG7jXGQNVrE0Zz+XL2q6R/9jXxueHCUnpzWjFdyk2hIWOdyWiIUnfIVx75/S0c5cVa1ESWccYZQ88yhFx6WBcyKBjbOpQPG/vXviXMocvBbwa5XdYrcgx4Oq39R1e9SoCr7EHJA+aCpWvBnJKv6gJ3algvoEjJJP0Kbg77jAIUYXB+TsZLfpru7xt2oHljsVB3O5zKVOf6QPA96z4ONxzC0/wB1xuL7KhnMQKsmrXqGjBwqZ28nYUTmC1S2Vo+HIEljvJWjURgabZxG+e3B1D/1QV+64AtxLvJPL26XAhjW08ZzrWaJS3ts2d8Gs5eEiND1rmBdLIYlbopuoyv0TFteVznWMZ2IHjbRcZtQCF4Zpl6kUcUTLCGfrKXjbWCVUaUYkZyNNY3+1sK6mfhGGjWZ5NHp2KJbyCOcsdvpJGAM5yMec0GGOH2M/dcz9R2U5aO7lDk6sKoVrh1xge5/9V4kgtYBHGjxyKhGgCKWTv3OojrhF8atRwBqHj28/wASubLi1kEdtEixTwhll6QLA76tDeAcY8jbNaPgF1xOSGD0tnAYowiq4jt+pJGh0nU0rknODuAN6C429vGyanurSM+weGFjj7/5hwQf19qy7fhLN/I4lESD4jt4Fz/SSu/9iDXyl4df7PGQq5H4KxWwmzvnVK66AB7EAk5Gw9vg/LtzIddw83lVxJPEqqM7voiAjxv8av1oMq95Wk1FmlTOP5pii1E+QuqdpCAN9gABnbasM2MQUaroO/uhngcD4IPQbBP9IA/8YKCIOqaY5HLKoWNYZpMn3JVzpxtuxA381speDXqOVtw+g4ChnWK3T5I6UvVbG/x9h70Gxgdgn4VuPIGQk4fwMaXWJNjp8g43x7gVh8UmKjNykSZ3HqHDD42DTkj9Av8A3rKj5XeUFLq7OSCSsTSB8ZIDBpZJCvjyuD7fatjFynApUouhlXDNEFR2O3cXA1/O2rG/vQangHMZZ1hgtUC7dygwx47dbqGAL+dsD96uNaeGICUGGAPjAaZ5dTAYwdJOpjjHjbf+9bigVBFTSgUpSgVFM0oFKUoFTUYqaBUVNKCKmoqaBSlKBSlKCKhzsfPg+PP7fevVKCgtcxwQ3Eq3ipjMhaSFRcxSHASOa3VFLLq1b4BOo77A1XeWbhVurozlmaR1Z0DQJrV4hrYRTnJjOphqSTJAAwa6jxTgsNwpWaMNkEZGVcA+QHG4/SqRefwxMVxFcW0rS9FdPTn0O2ACI+mzjSNK4ABx4+oZNBvHhnOpUm1MX/PGwUMELJ0FkBUkgeQ+kaRjG+dVZ8WuJHlimPUEEjRlvTxS5IVGAZQ6lPq+sjT9xjNYfG+LxW1u0k0EoljXpxxGKeC2KZB/ERC0LAMWbtbBx5zWm5MvoEllLE6+qmDcxhQGEafjmQ5KuX1sVD5wRjNBbuJcOjY9OKBXJVTN2AhcnIxC7nQDue1D+udxiR2kaPojmiyoB6c8LrIgOyth11Y2wMEDbbxWyW4jkiw/W6YLIpmT1UbEuWR2YguSADvnSAQM5xWm5dummNyGtYZ0iuFWLLShwrqgUorI5WM41DcAZPtvQZHG+HwLC0lwbd44/r0PrABYKMRSpNjc/lxiq3Z812FnLDLaLMYQZOpGCgmWQjGWGcuhH5SQBgEfFWaLg8ckZ1WUco/LEVw5BBKMGSVo0TIxqIXwaqy8nwz3AVLeWKOME3KRzxS3JZirKnTZgUUL7hST/wBaC3zz2l88cs9ldjqxaY5CzJG0Z7wv4M2Dq22x5xnFe4+HWLQh44JmXMeQsjh4zBH0kJPUBT8M6Sc9w85r3wvl2OOJYbR54QxOerFMrMyHUCzqUxjOM57gMb4rZ3EMxLDqxNIBqKK8i9hUrqKHXvqXbbGQdiaD68P4Fbx9BY4XX0+uWAHqYjMgZXGSSM95GknatTZ8hQRBVljeV5fUJJKryKoWbWWBj1kKCCBkDyAfNbKCe4Y4Rl1LpDq5btwuQQeiuS/v7Ljb4rX8Q4rcQOOpHCoGtlIkQKQxJLMsk8W/zsdz53oPtdcuQiSZrojoyiBlYv0+g1uAiHq6wwcliQV+CCd9/PFuU4PSyJbqQxtZbdNLayFnYOzkM41kuNWS2Tg1gT8Ymm1ESEDRkqjWTJpH5ir3DY/U7VsBBOwASeUPsrv/AJMxhdOVcKvcEJOw3Pnb3oI4jxSZQiQy2SAKok9U56inGGXQp05H/N/7qqS8aihuWtmvLKJJgJBLDaLJEXbIYOTIVjIK7ZBBz7Hzs+YOHRXcaQTG4lZZcNI2qNeoAVICBNJ+rzpB0/mO2azB/DSFrogs4hh1JJoDFnmU7qS2OmgBXuJ3yMYzmg6DBwALb6Ffri4KmSVXjt8AYIaMwp7bkbk/evp/gNv5jtVnYsp/Fl6g0suRJmRnwuNthk/GN6wraCO2jtUWPCNcMpBEalJBBKVAWLIySmnBJYlsbk4rNhv5ntna3iC6IiIx9RMiqQAruRrUEYyQM/bfAZlhYtCTpEccSntRAuDljuVWNcHTjbfH398Lj3M6woWDFkkJRHQooSRY2fTrOcltO3bisPl+VLl3lK9N7lQ0TbdTp7Z0vgPvnGxKjGx+fn/EaMLBAwXKwT9QgEjJSGUKupTqDEkYPyNzQbOy4iwgVgy5dOo7s7yupz3DR5KjxkEDO2BVa4ZzFJNOeoAzxEoUMriMyxttOVLiOKIqpI2Zi2cbLvtOH3kfQXryqh6etsDAXOkoFMi9rMCTpOSdWaq9rwF5bxrmCAsuVO4SR2BDgk9TsLhtByG2Unxig6Jw6Zi3Td1Zk/EJQER6Xz2LjA2yME5yN/Ocbaqzwbgc6TdR2VAd2UMWZs52IACqBnAGWA9qs1ApSlApSlBFKmlBFTSlArxHnHcADv4ORjO2+B7V7pQKUqKCaippQKUpQKUpQRU0pQKgippQeCvsRsf7VoOKckwTM7jVG8hBdkPaxACgshyucADbFWGmKCnWHKVxbMDFJDKEGI9Qe3cHJOHaEHqpv9LA/wDmtPwvlm7s+oJWkYSusoktMuNYXSwddSyHxsAGXfwMYrpNRQU2w5kYOglmUacI4dxHK+5wzpPDEQd9wrH7A+9c4lfxSX96NnjYwvqwp19GMLJGjl1ZU1qASuRnOR5roF3x62662zOskshx0lAdlAGSzjwigDyazm4dEQAYkIHgFFIA+221BgcBUdMHKs7qpldAoGQo0rgE4ADHAGw39zvUONSf72YEBUuUW0bKB9bBDKmpWVhhj2g/0nbbJ3PHEtYZ4ol4e7ySq7r6YLG4VNIOSHQkdw2zXqOxtJpfTtDPHKoS8Uu8gk1YCBxJrYsyfTg5A8Dag8wcRiCJEkYUoTrCRxyKDlkaMBSB3Bm7hsM718OaY1WzliiiVHl0QQFIQMuXGVAHnBYnGw3O53xtZOTomG8shx4yIWx+mYjjfeoteSoY3VhJKdDrIATHjqKGCsSEB21nC50jPjG1BpOWeYnuAX6ahpFZZMdSTVJGSjFEZtKKFAYqB3bjOax+YLnsdIYW1vJEtxKLcxqXVgdJkCk5d0UBgSFLg52rcW38OoIwwjuLtVdi5RLhljyfJ0rgZPz5rPi5RiAQNJcOImV0ElxKwDKdSsctuc/NBp+A8zxtGk+tRqQ9RfxS2AAVAMkmlmBzqfHdiq9b82W/rLsyyFYndJIFKRyRuwVYpCdAZmGqJSNB/Lmr5BybZoMC1jIHgOC4G+dg5IAzvtWVdwLFGzw26M0aHQoCx5A30hsYX3+1BSOaOKxyWi+nEsziSFiIUud40kD7sw2k2GSTqzWbYwTEqyWzuwGAZMoFBGMh2WNgfO66jk+TW14H/EKzugAk4Rz5jlwjg/G5w37E1ZFOaCm8t8tXdvF05Ghb6jraSWRVVn6mkQaVBIb8xb9tyK3g5eDY9RIZNLF1QARxB21ZbSu5Pe31E7nPmtvSg0tlybZxHMdrHn/5MNbf/p8mtyq4GAMY8VNKBSlKBSlKBSlKBSlKBSlKBSlKBUVNKCKUqaBSvODnzt8fepoFTSlApSlApSlBFKmlAqq/xC4Pcz2x9FPIjpktEjaRMvuuob6vgZwdwatVKD8t2fE5YHZ4ndJF2DKxRwc9wwPqzjBBr9L8FDi2h6zFpOmnUY+S+kaj/esS35WgWS4bpqy3bJJJG6q0fUUEFwCPLbE/cZ9zW3AoKrzXym91PHKq28gSJ4zFciQp3MrawU8NgY/c1iz8t3XqWufw2eSKaDQrsEjgMS9FV1Dc9VSSf6/tV1pQc54by5dWsS6kkkeGa0JdX7ntY0GYUQNgaGyMfm870uZ75YxqN0nVS6khCL1JBcPMxt4ZThtKiMrscL5ydgK6NSg5/b83ypcC3ecNJ62CAqwBbo+nUynKgDJl1DPyfbxWPac8OhedgkhuIQ4iV3Hp3WdII4pskqpJm7mwp7DscCr/AGvD449XTQDqO0r++ZGxlt/favE3ComWRTEn44xL2L37Yy23d++aDzwqeZkPqI1R1YjKNqjddiHX3AOfB32qm/xi4XJLaxNCHYpLpKIGOoOpwcDzhlH96t/AuCrawiNGZhlmJbHljk4AACj7AVsaD88cqcjT3N50ZEeIQlWuWIw0YIDKB/WQRgffPtX6BtLVY0VEGFQBVH2GwqLaySMuUQAytrkI8s2AuSf0UD9q+9ApSlApSlApSlAqKmlApSlApSlApSlApSlApSlApSlApSlAqKmlApSlBAqaUoFKipoFKUoFQDU1GKCaUpQKUoaBS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726" y="2420888"/>
            <a:ext cx="40767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Είδη γυαλιού </a:t>
            </a:r>
            <a:endParaRPr lang="el-GR" dirty="0"/>
          </a:p>
        </p:txBody>
      </p:sp>
      <p:sp>
        <p:nvSpPr>
          <p:cNvPr id="908292" name="Rectangle 4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673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Κοινό </a:t>
            </a:r>
            <a:r>
              <a:rPr lang="el-GR" dirty="0" smtClean="0"/>
              <a:t>γυαλί</a:t>
            </a:r>
            <a:endParaRPr lang="el-GR" dirty="0"/>
          </a:p>
        </p:txBody>
      </p:sp>
      <p:sp>
        <p:nvSpPr>
          <p:cNvPr id="8806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5122912" cy="566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Το κοινό γυαλί αποτελείται από οξείδια (</a:t>
            </a:r>
            <a:r>
              <a:rPr lang="en-US" sz="2400" b="1" dirty="0" err="1" smtClean="0">
                <a:solidFill>
                  <a:srgbClr val="820000"/>
                </a:solidFill>
              </a:rPr>
              <a:t>SiO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l-GR" sz="2400" b="1" dirty="0" smtClean="0">
                <a:solidFill>
                  <a:srgbClr val="820000"/>
                </a:solidFill>
              </a:rPr>
              <a:t>, </a:t>
            </a:r>
            <a:r>
              <a:rPr lang="en-US" sz="2400" b="1" dirty="0" smtClean="0">
                <a:solidFill>
                  <a:srgbClr val="820000"/>
                </a:solidFill>
              </a:rPr>
              <a:t>Na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O</a:t>
            </a:r>
            <a:r>
              <a:rPr lang="el-GR" sz="2400" b="1" dirty="0" smtClean="0">
                <a:solidFill>
                  <a:srgbClr val="820000"/>
                </a:solidFill>
              </a:rPr>
              <a:t>, </a:t>
            </a:r>
            <a:r>
              <a:rPr lang="en-US" sz="2400" b="1" dirty="0" smtClean="0">
                <a:solidFill>
                  <a:srgbClr val="820000"/>
                </a:solidFill>
              </a:rPr>
              <a:t>Ca</a:t>
            </a:r>
            <a:r>
              <a:rPr lang="el-GR" sz="2400" b="1" dirty="0" smtClean="0">
                <a:solidFill>
                  <a:srgbClr val="820000"/>
                </a:solidFill>
              </a:rPr>
              <a:t>Ο</a:t>
            </a:r>
            <a:r>
              <a:rPr lang="el-GR" sz="2400" dirty="0" smtClean="0"/>
              <a:t>) και λέγεται τύπου οξειδίου του νατρίου – οξειδίου του ασβεστίου (</a:t>
            </a:r>
            <a:r>
              <a:rPr lang="en-US" sz="2400" dirty="0" smtClean="0"/>
              <a:t>soda</a:t>
            </a:r>
            <a:r>
              <a:rPr lang="el-GR" sz="2400" dirty="0" smtClean="0"/>
              <a:t>-</a:t>
            </a:r>
            <a:r>
              <a:rPr lang="en-US" sz="2400" dirty="0" smtClean="0"/>
              <a:t>lime glass</a:t>
            </a:r>
            <a:r>
              <a:rPr lang="el-GR" sz="2400" dirty="0" smtClean="0"/>
              <a:t>).</a:t>
            </a:r>
          </a:p>
          <a:p>
            <a:pPr>
              <a:defRPr/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rgbClr val="820000"/>
                </a:solidFill>
              </a:rPr>
              <a:t>% </a:t>
            </a:r>
            <a:r>
              <a:rPr lang="el-GR" sz="2400" b="1" dirty="0" err="1" smtClean="0">
                <a:solidFill>
                  <a:srgbClr val="820000"/>
                </a:solidFill>
              </a:rPr>
              <a:t>κ.β</a:t>
            </a:r>
            <a:r>
              <a:rPr lang="el-GR" sz="2400" b="1" dirty="0" smtClean="0">
                <a:solidFill>
                  <a:srgbClr val="820000"/>
                </a:solidFill>
              </a:rPr>
              <a:t>. περιεκτικότητες των </a:t>
            </a:r>
            <a:r>
              <a:rPr lang="en-US" sz="2400" b="1" dirty="0" err="1" smtClean="0">
                <a:solidFill>
                  <a:srgbClr val="820000"/>
                </a:solidFill>
              </a:rPr>
              <a:t>SiO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l-GR" sz="2400" b="1" dirty="0" smtClean="0">
                <a:solidFill>
                  <a:srgbClr val="820000"/>
                </a:solidFill>
              </a:rPr>
              <a:t>, </a:t>
            </a:r>
            <a:r>
              <a:rPr lang="en-US" sz="2400" b="1" dirty="0" smtClean="0">
                <a:solidFill>
                  <a:srgbClr val="820000"/>
                </a:solidFill>
              </a:rPr>
              <a:t>Na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O</a:t>
            </a:r>
            <a:r>
              <a:rPr lang="el-GR" sz="2400" b="1" dirty="0" smtClean="0">
                <a:solidFill>
                  <a:srgbClr val="820000"/>
                </a:solidFill>
              </a:rPr>
              <a:t>, </a:t>
            </a:r>
            <a:r>
              <a:rPr lang="en-US" sz="2400" b="1" dirty="0" smtClean="0">
                <a:solidFill>
                  <a:srgbClr val="820000"/>
                </a:solidFill>
              </a:rPr>
              <a:t>Ca</a:t>
            </a:r>
            <a:r>
              <a:rPr lang="el-GR" sz="2400" b="1" dirty="0" smtClean="0">
                <a:solidFill>
                  <a:srgbClr val="820000"/>
                </a:solidFill>
              </a:rPr>
              <a:t>Ο ποικίλλουν </a:t>
            </a:r>
            <a:r>
              <a:rPr lang="el-GR" sz="2400" dirty="0" smtClean="0"/>
              <a:t>από 50-85, 13-35 και από 0-20, αντίστοιχα.</a:t>
            </a:r>
          </a:p>
          <a:p>
            <a:pPr>
              <a:defRPr/>
            </a:pPr>
            <a:r>
              <a:rPr lang="el-GR" sz="2400" dirty="0" smtClean="0"/>
              <a:t>Τυπική σύσταση ενός διαφανούς γυαλιού είναι 73% </a:t>
            </a:r>
            <a:r>
              <a:rPr lang="el-GR" sz="2400" dirty="0" err="1" smtClean="0"/>
              <a:t>κ.β</a:t>
            </a:r>
            <a:r>
              <a:rPr lang="el-GR" sz="2400" dirty="0" smtClean="0"/>
              <a:t>. </a:t>
            </a:r>
            <a:r>
              <a:rPr lang="en-US" sz="2400" dirty="0" err="1" smtClean="0"/>
              <a:t>SiO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, 13% </a:t>
            </a:r>
            <a:r>
              <a:rPr lang="el-GR" sz="2400" dirty="0" err="1" smtClean="0"/>
              <a:t>κ.β</a:t>
            </a:r>
            <a:r>
              <a:rPr lang="el-GR" sz="2400" dirty="0" smtClean="0"/>
              <a:t>.</a:t>
            </a:r>
            <a:r>
              <a:rPr lang="en-US" sz="2400" dirty="0" smtClean="0"/>
              <a:t>Na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l-GR" sz="2400" dirty="0" smtClean="0"/>
              <a:t>, 11.7% </a:t>
            </a:r>
            <a:r>
              <a:rPr lang="el-GR" sz="2400" dirty="0" err="1" smtClean="0"/>
              <a:t>κ.β</a:t>
            </a:r>
            <a:r>
              <a:rPr lang="el-GR" sz="2400" dirty="0" smtClean="0"/>
              <a:t>.</a:t>
            </a:r>
            <a:r>
              <a:rPr lang="en-US" sz="2400" dirty="0" smtClean="0"/>
              <a:t>Ca</a:t>
            </a:r>
            <a:r>
              <a:rPr lang="el-GR" sz="2400" dirty="0" smtClean="0"/>
              <a:t>Ο και 0.9 % </a:t>
            </a:r>
            <a:r>
              <a:rPr lang="el-GR" sz="2400" dirty="0" err="1" smtClean="0"/>
              <a:t>κ.β</a:t>
            </a:r>
            <a:r>
              <a:rPr lang="el-GR" sz="2400" dirty="0" smtClean="0"/>
              <a:t>. άλλα οξείδια.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</a:t>
            </a:r>
            <a:endParaRPr lang="el-GR" sz="2400" b="1" dirty="0" smtClean="0"/>
          </a:p>
        </p:txBody>
      </p:sp>
      <p:pic>
        <p:nvPicPr>
          <p:cNvPr id="15363" name="Picture 5" descr="TypicalPiete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1340768"/>
            <a:ext cx="3075062" cy="243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144" y="3772036"/>
            <a:ext cx="3075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doublehungwindowrestoration.com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2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κοινού γυαλιού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528392"/>
          </a:xfrm>
        </p:spPr>
        <p:txBody>
          <a:bodyPr>
            <a:normAutofit/>
          </a:bodyPr>
          <a:lstStyle/>
          <a:p>
            <a:r>
              <a:rPr lang="el-GR" sz="2800" dirty="0"/>
              <a:t>Χρησιμοποιείται προς αποθήκευση διαφόρων υλικών. </a:t>
            </a:r>
          </a:p>
          <a:p>
            <a:endParaRPr lang="el-GR" sz="2800" dirty="0"/>
          </a:p>
          <a:p>
            <a:r>
              <a:rPr lang="el-GR" sz="2800" dirty="0" smtClean="0"/>
              <a:t>Τα </a:t>
            </a:r>
            <a:r>
              <a:rPr lang="el-GR" sz="2800" dirty="0"/>
              <a:t>κοινά γυαλιά χρησιμοποιούνται σε ποσότητες ίδιας τάξης μεγέθους με εκείνης του αλουμινίου.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724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Γυαλί πυριτίου</a:t>
            </a:r>
            <a:endParaRPr lang="el-GR" dirty="0"/>
          </a:p>
        </p:txBody>
      </p:sp>
      <p:sp>
        <p:nvSpPr>
          <p:cNvPr id="8816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Αν χρησιμοποιηθεί ως πρώτη ύλη για την παραγωγή γυαλιού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αποκλειστικά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SiO</a:t>
            </a:r>
            <a:r>
              <a:rPr lang="el-GR" sz="28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 τότε θα παραχθεί ένα γυαλί για ειδικές εφαρμογές που ονομάζεται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silica glass</a:t>
            </a:r>
            <a:r>
              <a:rPr lang="el-GR" sz="2800" dirty="0" smtClean="0"/>
              <a:t>, δηλαδή γυαλί τύπου οξειδίου του πυριτίου.</a:t>
            </a:r>
          </a:p>
          <a:p>
            <a:pPr>
              <a:defRPr/>
            </a:pPr>
            <a:r>
              <a:rPr lang="el-GR" sz="2800" dirty="0" smtClean="0"/>
              <a:t>Αυτό συμβαίνει επειδή η θερμοκρασία τήξης του είναι 1726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l-GR" sz="2800" dirty="0" smtClean="0"/>
              <a:t>.</a:t>
            </a:r>
          </a:p>
          <a:p>
            <a:pPr>
              <a:defRPr/>
            </a:pPr>
            <a:r>
              <a:rPr lang="el-GR" sz="2800" dirty="0" smtClean="0"/>
              <a:t>Οι προσμίξεις που περιέχονται σε αυτό είναι της</a:t>
            </a:r>
            <a:r>
              <a:rPr lang="en-US" sz="2800" dirty="0" smtClean="0"/>
              <a:t> </a:t>
            </a:r>
            <a:r>
              <a:rPr lang="el-GR" sz="2800" dirty="0" smtClean="0"/>
              <a:t>τάξης  του 0.01 %.</a:t>
            </a:r>
          </a:p>
        </p:txBody>
      </p:sp>
    </p:spTree>
    <p:extLst>
      <p:ext uri="{BB962C8B-B14F-4D97-AF65-F5344CB8AC3E}">
        <p14:creationId xmlns:p14="http://schemas.microsoft.com/office/powerpoint/2010/main" val="29736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Γυαλί </a:t>
            </a:r>
            <a:r>
              <a:rPr lang="el-GR" dirty="0"/>
              <a:t>διαλυτό στο </a:t>
            </a:r>
            <a:r>
              <a:rPr lang="el-GR" dirty="0" smtClean="0"/>
              <a:t>νερό</a:t>
            </a:r>
            <a:endParaRPr lang="el-GR" dirty="0"/>
          </a:p>
        </p:txBody>
      </p:sp>
      <p:sp>
        <p:nvSpPr>
          <p:cNvPr id="8826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Συνίσταται από </a:t>
            </a:r>
            <a:r>
              <a:rPr lang="en-US" sz="2800" dirty="0" err="1" smtClean="0"/>
              <a:t>SiO</a:t>
            </a:r>
            <a:r>
              <a:rPr lang="el-GR" sz="2800" baseline="-25000" dirty="0" smtClean="0"/>
              <a:t>2 </a:t>
            </a:r>
            <a:r>
              <a:rPr lang="el-GR" sz="2800" dirty="0" smtClean="0"/>
              <a:t>και </a:t>
            </a:r>
            <a:r>
              <a:rPr lang="en-US" sz="2800" dirty="0" err="1" smtClean="0"/>
              <a:t>NaO</a:t>
            </a:r>
            <a:r>
              <a:rPr lang="en-US" sz="2800" baseline="-25000" dirty="0" smtClean="0"/>
              <a:t>.</a:t>
            </a:r>
            <a:r>
              <a:rPr lang="el-GR" sz="2800" baseline="-25000" dirty="0" smtClean="0"/>
              <a:t> </a:t>
            </a:r>
            <a:endParaRPr lang="en-US" sz="2800" baseline="-25000" dirty="0" smtClean="0"/>
          </a:p>
          <a:p>
            <a:pPr>
              <a:defRPr/>
            </a:pPr>
            <a:r>
              <a:rPr lang="el-GR" sz="2800" dirty="0" smtClean="0"/>
              <a:t>Η περιεκτικότητά του σε </a:t>
            </a:r>
            <a:r>
              <a:rPr lang="en-US" sz="2800" dirty="0" err="1" smtClean="0"/>
              <a:t>SiO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κυμαίνεται από 66 έως 76%.</a:t>
            </a:r>
          </a:p>
          <a:p>
            <a:pPr>
              <a:defRPr/>
            </a:pPr>
            <a:r>
              <a:rPr lang="el-GR" sz="2800" dirty="0" smtClean="0"/>
              <a:t>Η διαλυτότητα στο νερό οφείλεται στην αντικατάσταση </a:t>
            </a:r>
            <a:r>
              <a:rPr lang="en-US" sz="2800" dirty="0" smtClean="0"/>
              <a:t>Na</a:t>
            </a:r>
            <a:r>
              <a:rPr lang="el-GR" sz="2800" baseline="30000" dirty="0" smtClean="0"/>
              <a:t>+</a:t>
            </a:r>
            <a:r>
              <a:rPr lang="el-GR" sz="2800" dirty="0" smtClean="0"/>
              <a:t> του γυαλιού από </a:t>
            </a:r>
            <a:r>
              <a:rPr lang="en-US" sz="2800" dirty="0" smtClean="0"/>
              <a:t>H</a:t>
            </a:r>
            <a:r>
              <a:rPr lang="el-GR" sz="2800" baseline="30000" dirty="0" smtClean="0"/>
              <a:t>+</a:t>
            </a:r>
            <a:r>
              <a:rPr lang="el-GR" sz="2800" dirty="0" smtClean="0"/>
              <a:t> του νερού.</a:t>
            </a:r>
          </a:p>
        </p:txBody>
      </p:sp>
    </p:spTree>
    <p:extLst>
      <p:ext uri="{BB962C8B-B14F-4D97-AF65-F5344CB8AC3E}">
        <p14:creationId xmlns:p14="http://schemas.microsoft.com/office/powerpoint/2010/main" val="38221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Κρυσταλλικό γυαλί (κρύσταλλο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837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Το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κρυσταλλικό γυαλί περιέχει περισσότερο από </a:t>
            </a:r>
            <a:r>
              <a:rPr lang="el-GR" sz="2400" dirty="0" smtClean="0"/>
              <a:t>24% </a:t>
            </a:r>
            <a:r>
              <a:rPr lang="en-US" sz="2400" dirty="0" err="1" smtClean="0"/>
              <a:t>PbO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και </a:t>
            </a:r>
            <a:r>
              <a:rPr lang="el-GR" sz="2400" dirty="0" smtClean="0"/>
              <a:t>δείκτη διάθλασης μεγαλύτερο από 1.545.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Περιλαμβάνει </a:t>
            </a:r>
            <a:r>
              <a:rPr lang="en-US" sz="2400" dirty="0" smtClean="0"/>
              <a:t> </a:t>
            </a:r>
            <a:r>
              <a:rPr lang="el-GR" sz="2400" dirty="0" smtClean="0"/>
              <a:t>τους ακόλουθους δύο τύπους γυαλιού</a:t>
            </a:r>
          </a:p>
          <a:p>
            <a:pPr eaLnBrk="1" hangingPunct="1">
              <a:defRPr/>
            </a:pPr>
            <a:r>
              <a:rPr lang="el-GR" sz="2400" dirty="0" smtClean="0"/>
              <a:t>(</a:t>
            </a:r>
            <a:r>
              <a:rPr lang="en-US" sz="2400" dirty="0" err="1" smtClean="0"/>
              <a:t>i</a:t>
            </a:r>
            <a:r>
              <a:rPr lang="el-GR" sz="2400" dirty="0" smtClean="0"/>
              <a:t>) </a:t>
            </a:r>
            <a:r>
              <a:rPr lang="en-US" sz="2400" dirty="0" smtClean="0"/>
              <a:t>K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l-GR" sz="2400" dirty="0" smtClean="0"/>
              <a:t>,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CaO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SiO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(</a:t>
            </a:r>
            <a:r>
              <a:rPr lang="el-GR" sz="2400" b="1" dirty="0" smtClean="0">
                <a:solidFill>
                  <a:srgbClr val="820000"/>
                </a:solidFill>
              </a:rPr>
              <a:t>γυαλί Βοημίας, βοημική ύαλο</a:t>
            </a:r>
            <a:r>
              <a:rPr lang="el-GR" sz="2400" b="1" dirty="0" smtClean="0">
                <a:solidFill>
                  <a:srgbClr val="FF3300"/>
                </a:solidFill>
              </a:rPr>
              <a:t>ς</a:t>
            </a:r>
            <a:r>
              <a:rPr lang="el-GR" sz="2400" dirty="0" smtClean="0"/>
              <a:t> – με αναλογία συστατικών </a:t>
            </a:r>
            <a:r>
              <a:rPr lang="en-US" sz="2400" b="1" dirty="0" smtClean="0">
                <a:solidFill>
                  <a:srgbClr val="820000"/>
                </a:solidFill>
              </a:rPr>
              <a:t>K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O</a:t>
            </a:r>
            <a:r>
              <a:rPr lang="el-GR" sz="2400" b="1" dirty="0" smtClean="0">
                <a:solidFill>
                  <a:srgbClr val="820000"/>
                </a:solidFill>
              </a:rPr>
              <a:t>:</a:t>
            </a:r>
            <a:r>
              <a:rPr lang="en-US" sz="2400" b="1" dirty="0" err="1" smtClean="0">
                <a:solidFill>
                  <a:srgbClr val="820000"/>
                </a:solidFill>
              </a:rPr>
              <a:t>CaO</a:t>
            </a:r>
            <a:r>
              <a:rPr lang="el-GR" sz="2400" b="1" dirty="0" smtClean="0">
                <a:solidFill>
                  <a:srgbClr val="820000"/>
                </a:solidFill>
              </a:rPr>
              <a:t>:</a:t>
            </a:r>
            <a:r>
              <a:rPr lang="en-US" sz="2400" b="1" dirty="0" err="1" smtClean="0">
                <a:solidFill>
                  <a:srgbClr val="820000"/>
                </a:solidFill>
              </a:rPr>
              <a:t>SiO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l-GR" sz="2400" b="1" dirty="0" smtClean="0">
                <a:solidFill>
                  <a:srgbClr val="820000"/>
                </a:solidFill>
              </a:rPr>
              <a:t>  = 1:1:8</a:t>
            </a:r>
            <a:r>
              <a:rPr lang="el-GR" sz="2400" dirty="0" smtClean="0"/>
              <a:t>). Διαθέτει υψηλή διαφάνεια, καθαρότητα και στιλπνότητα. Χρησιμοποιείται για την κατασκευή εργαστηριακών σκευών.</a:t>
            </a:r>
          </a:p>
          <a:p>
            <a:pPr eaLnBrk="1" hangingPunct="1">
              <a:defRPr/>
            </a:pPr>
            <a:r>
              <a:rPr lang="el-GR" sz="2400" dirty="0" smtClean="0"/>
              <a:t>(</a:t>
            </a:r>
            <a:r>
              <a:rPr lang="pt-BR" sz="2400" dirty="0" smtClean="0"/>
              <a:t>ii</a:t>
            </a:r>
            <a:r>
              <a:rPr lang="el-GR" sz="2400" dirty="0" smtClean="0"/>
              <a:t>) </a:t>
            </a:r>
            <a:r>
              <a:rPr lang="pt-BR" sz="2400" dirty="0" smtClean="0"/>
              <a:t>K</a:t>
            </a:r>
            <a:r>
              <a:rPr lang="el-GR" sz="2400" baseline="-25000" dirty="0" smtClean="0"/>
              <a:t>2</a:t>
            </a:r>
            <a:r>
              <a:rPr lang="pt-BR" sz="2400" dirty="0" smtClean="0"/>
              <a:t>O</a:t>
            </a:r>
            <a:r>
              <a:rPr lang="el-GR" sz="2400" dirty="0" smtClean="0"/>
              <a:t>,</a:t>
            </a:r>
            <a:r>
              <a:rPr lang="el-GR" sz="2400" b="1" dirty="0" smtClean="0"/>
              <a:t> </a:t>
            </a:r>
            <a:r>
              <a:rPr lang="pt-BR" sz="2400" b="1" dirty="0" smtClean="0">
                <a:solidFill>
                  <a:srgbClr val="820000"/>
                </a:solidFill>
              </a:rPr>
              <a:t>PbO</a:t>
            </a:r>
            <a:r>
              <a:rPr lang="pt-BR" sz="2400" b="1" dirty="0" smtClean="0"/>
              <a:t> </a:t>
            </a:r>
            <a:r>
              <a:rPr lang="el-GR" sz="2400" dirty="0" smtClean="0"/>
              <a:t>και </a:t>
            </a:r>
            <a:r>
              <a:rPr lang="pt-BR" sz="2400" dirty="0" smtClean="0"/>
              <a:t>SiO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(</a:t>
            </a:r>
            <a:r>
              <a:rPr lang="el-GR" sz="2400" b="1" dirty="0" smtClean="0">
                <a:solidFill>
                  <a:srgbClr val="820000"/>
                </a:solidFill>
              </a:rPr>
              <a:t>γυαλί Αγγλίας, μολυβδύαλος</a:t>
            </a:r>
            <a:r>
              <a:rPr lang="el-GR" sz="2400" dirty="0" smtClean="0"/>
              <a:t>). Ρευστοποιείται σε χαμηλότερες θερμοκρασίες από την βοημική ύαλο.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Χαρακτηρίζεται από μεγάλο δείκτη διάθλασης και σκέδασης</a:t>
            </a:r>
            <a:r>
              <a:rPr lang="el-GR" sz="2400" dirty="0" smtClean="0"/>
              <a:t>. Χρησιμοποιείται στον τομέα της οπτικής για την κατασκευή φίλτρων.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591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Γυαλί αλουμινίου – βορίου (</a:t>
            </a:r>
            <a:r>
              <a:rPr lang="en-US" dirty="0" err="1"/>
              <a:t>Yena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8847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/>
              <a:t>Διαθέτει μεγάλη αντοχή σε μηχανικές, θερμικές και χημικές επιδράσεις. </a:t>
            </a:r>
          </a:p>
          <a:p>
            <a:pPr>
              <a:defRPr/>
            </a:pPr>
            <a:r>
              <a:rPr lang="el-GR" sz="2800" dirty="0" smtClean="0"/>
              <a:t>Χρησιμοποιείται στην κατασκευή εργαστηριακών σκευών.</a:t>
            </a:r>
          </a:p>
          <a:p>
            <a:pPr>
              <a:defRPr/>
            </a:pPr>
            <a:r>
              <a:rPr lang="el-GR" sz="2800" dirty="0" smtClean="0"/>
              <a:t>Οι ιδιότητες αυτών των γυαλιών ποικίλλουν ανάλογα με την αναλογία των οξειδίων που το αποτελούν (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Al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SiO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l-GR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297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Υαλοκεραμικά</a:t>
            </a:r>
            <a:endParaRPr lang="el-GR" dirty="0"/>
          </a:p>
        </p:txBody>
      </p:sp>
      <p:sp>
        <p:nvSpPr>
          <p:cNvPr id="8857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400" dirty="0" smtClean="0"/>
              <a:t>Ειδική κατηγορία αποτελούν τα </a:t>
            </a:r>
            <a:r>
              <a:rPr lang="el-GR" sz="2400" dirty="0" err="1" smtClean="0"/>
              <a:t>υαλοκεραμικά</a:t>
            </a:r>
            <a:r>
              <a:rPr lang="el-GR" sz="2400" dirty="0" smtClean="0"/>
              <a:t> ή </a:t>
            </a:r>
            <a:r>
              <a:rPr lang="el-GR" sz="2400" b="1" dirty="0" smtClean="0">
                <a:solidFill>
                  <a:srgbClr val="660033"/>
                </a:solidFill>
              </a:rPr>
              <a:t>κεραμικά γυαλιά</a:t>
            </a:r>
            <a:r>
              <a:rPr lang="el-GR" sz="2400" b="1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glass</a:t>
            </a:r>
            <a:r>
              <a:rPr lang="el-GR" sz="2400" dirty="0" smtClean="0"/>
              <a:t>-</a:t>
            </a:r>
            <a:r>
              <a:rPr lang="en-US" sz="2400" dirty="0" smtClean="0"/>
              <a:t>ceramics</a:t>
            </a:r>
            <a:r>
              <a:rPr lang="el-GR" sz="2400" dirty="0" smtClean="0"/>
              <a:t>, </a:t>
            </a:r>
            <a:r>
              <a:rPr lang="en-US" sz="2400" dirty="0" err="1" smtClean="0"/>
              <a:t>vitrocerams</a:t>
            </a:r>
            <a:r>
              <a:rPr lang="el-GR" sz="2400" dirty="0" smtClean="0"/>
              <a:t>, </a:t>
            </a:r>
            <a:r>
              <a:rPr lang="en-US" sz="2400" dirty="0" err="1" smtClean="0"/>
              <a:t>pyrocerams</a:t>
            </a:r>
            <a:r>
              <a:rPr lang="el-GR" sz="2400" dirty="0" smtClean="0"/>
              <a:t>, </a:t>
            </a:r>
            <a:r>
              <a:rPr lang="el-GR" sz="2400" dirty="0" err="1" smtClean="0"/>
              <a:t>sittals</a:t>
            </a:r>
            <a:r>
              <a:rPr lang="el-GR" sz="2400" dirty="0" smtClean="0"/>
              <a:t>). </a:t>
            </a:r>
          </a:p>
          <a:p>
            <a:pPr>
              <a:defRPr/>
            </a:pPr>
            <a:r>
              <a:rPr lang="el-GR" sz="2400" b="1" dirty="0" smtClean="0">
                <a:solidFill>
                  <a:srgbClr val="660033"/>
                </a:solidFill>
              </a:rPr>
              <a:t>Παράγονται με ελεγχόμενη κρυστάλλωση συγκεκριμένων υάλων υπό την παρουσία προσθέτων που βοηθούν την </a:t>
            </a:r>
            <a:r>
              <a:rPr lang="el-GR" sz="2400" b="1" dirty="0" err="1" smtClean="0">
                <a:solidFill>
                  <a:srgbClr val="660033"/>
                </a:solidFill>
              </a:rPr>
              <a:t>πυρηνοποίηση</a:t>
            </a:r>
            <a:r>
              <a:rPr lang="el-GR" sz="2400" b="1" dirty="0" smtClean="0">
                <a:solidFill>
                  <a:srgbClr val="660033"/>
                </a:solidFill>
              </a:rPr>
              <a:t> (π.χ. </a:t>
            </a:r>
            <a:r>
              <a:rPr lang="pt-BR" sz="2400" b="1" dirty="0" smtClean="0">
                <a:solidFill>
                  <a:srgbClr val="660033"/>
                </a:solidFill>
              </a:rPr>
              <a:t>ZrO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2</a:t>
            </a:r>
            <a:r>
              <a:rPr lang="el-GR" sz="2400" b="1" dirty="0" smtClean="0">
                <a:solidFill>
                  <a:srgbClr val="660033"/>
                </a:solidFill>
              </a:rPr>
              <a:t>, </a:t>
            </a:r>
            <a:r>
              <a:rPr lang="pt-BR" sz="2400" b="1" dirty="0" smtClean="0">
                <a:solidFill>
                  <a:srgbClr val="660033"/>
                </a:solidFill>
              </a:rPr>
              <a:t>TiO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2</a:t>
            </a:r>
            <a:r>
              <a:rPr lang="el-GR" sz="2400" b="1" dirty="0" smtClean="0">
                <a:solidFill>
                  <a:srgbClr val="660033"/>
                </a:solidFill>
              </a:rPr>
              <a:t>, </a:t>
            </a:r>
            <a:r>
              <a:rPr lang="pt-BR" sz="2400" b="1" dirty="0" smtClean="0">
                <a:solidFill>
                  <a:srgbClr val="660033"/>
                </a:solidFill>
              </a:rPr>
              <a:t>P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2</a:t>
            </a:r>
            <a:r>
              <a:rPr lang="pt-BR" sz="2400" b="1" dirty="0" smtClean="0">
                <a:solidFill>
                  <a:srgbClr val="660033"/>
                </a:solidFill>
              </a:rPr>
              <a:t>O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5</a:t>
            </a:r>
            <a:r>
              <a:rPr lang="el-GR" sz="2400" b="1" dirty="0" smtClean="0">
                <a:solidFill>
                  <a:srgbClr val="660033"/>
                </a:solidFill>
              </a:rPr>
              <a:t>, </a:t>
            </a:r>
            <a:r>
              <a:rPr lang="pt-BR" sz="2400" b="1" dirty="0" smtClean="0">
                <a:solidFill>
                  <a:srgbClr val="660033"/>
                </a:solidFill>
              </a:rPr>
              <a:t>Cr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2</a:t>
            </a:r>
            <a:r>
              <a:rPr lang="pt-BR" sz="2400" b="1" dirty="0" smtClean="0">
                <a:solidFill>
                  <a:srgbClr val="660033"/>
                </a:solidFill>
              </a:rPr>
              <a:t>O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3</a:t>
            </a:r>
            <a:r>
              <a:rPr lang="el-GR" sz="2400" b="1" dirty="0" smtClean="0">
                <a:solidFill>
                  <a:srgbClr val="660033"/>
                </a:solidFill>
              </a:rPr>
              <a:t>, </a:t>
            </a:r>
            <a:r>
              <a:rPr lang="pt-BR" sz="2400" b="1" dirty="0" smtClean="0">
                <a:solidFill>
                  <a:srgbClr val="660033"/>
                </a:solidFill>
              </a:rPr>
              <a:t>Fe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2</a:t>
            </a:r>
            <a:r>
              <a:rPr lang="pt-BR" sz="2400" b="1" dirty="0" smtClean="0">
                <a:solidFill>
                  <a:srgbClr val="660033"/>
                </a:solidFill>
              </a:rPr>
              <a:t>O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3</a:t>
            </a:r>
            <a:r>
              <a:rPr lang="el-GR" sz="2400" b="1" dirty="0" smtClean="0">
                <a:solidFill>
                  <a:srgbClr val="660033"/>
                </a:solidFill>
              </a:rPr>
              <a:t>). </a:t>
            </a:r>
          </a:p>
          <a:p>
            <a:pPr>
              <a:defRPr/>
            </a:pPr>
            <a:r>
              <a:rPr lang="el-GR" sz="2400" dirty="0" smtClean="0"/>
              <a:t>Έτσι, </a:t>
            </a:r>
            <a:r>
              <a:rPr lang="el-GR" sz="2400" b="1" dirty="0" smtClean="0">
                <a:solidFill>
                  <a:srgbClr val="660033"/>
                </a:solidFill>
              </a:rPr>
              <a:t>αναστέλλεται η αυθόρμητη επιφανειακή κρυστάλλωση</a:t>
            </a:r>
            <a:r>
              <a:rPr lang="el-GR" sz="2400" b="1" dirty="0" smtClean="0"/>
              <a:t> </a:t>
            </a:r>
            <a:r>
              <a:rPr lang="el-GR" sz="2400" dirty="0" smtClean="0"/>
              <a:t>που είναι ανεπιθύμητη κατά την κατασκευή των υάλων.</a:t>
            </a:r>
          </a:p>
          <a:p>
            <a:pPr>
              <a:defRPr/>
            </a:pPr>
            <a:r>
              <a:rPr lang="el-GR" sz="2400" dirty="0" smtClean="0"/>
              <a:t>Τα </a:t>
            </a:r>
            <a:r>
              <a:rPr lang="el-GR" sz="2400" dirty="0" err="1" smtClean="0"/>
              <a:t>υαλοκεραμικά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660033"/>
                </a:solidFill>
              </a:rPr>
              <a:t>περιέχουν πάντοτε ορισμένη ποσότητα υαλώδους φάσης</a:t>
            </a:r>
            <a:r>
              <a:rPr lang="el-GR" sz="2400" b="1" dirty="0" smtClean="0"/>
              <a:t> </a:t>
            </a:r>
            <a:r>
              <a:rPr lang="el-GR" sz="2400" dirty="0" smtClean="0"/>
              <a:t>η οποία βρίσκεται </a:t>
            </a:r>
            <a:r>
              <a:rPr lang="el-GR" sz="2400" b="1" dirty="0" smtClean="0">
                <a:solidFill>
                  <a:srgbClr val="660033"/>
                </a:solidFill>
              </a:rPr>
              <a:t>ανάμεσα στους κρυσταλλικούς κόκκους</a:t>
            </a:r>
            <a:r>
              <a:rPr lang="el-GR" sz="2400" b="1" dirty="0" smtClean="0"/>
              <a:t> </a:t>
            </a:r>
            <a:r>
              <a:rPr lang="el-GR" sz="2400" dirty="0" smtClean="0"/>
              <a:t>του υλικού σχηματίζοντας </a:t>
            </a:r>
            <a:r>
              <a:rPr lang="el-GR" sz="2400" b="1" dirty="0" smtClean="0">
                <a:solidFill>
                  <a:srgbClr val="660033"/>
                </a:solidFill>
              </a:rPr>
              <a:t>υλικά με μηδενικό πορώδες</a:t>
            </a:r>
            <a:r>
              <a:rPr lang="el-GR" sz="2400" b="1" dirty="0" smtClean="0"/>
              <a:t>.</a:t>
            </a:r>
            <a:r>
              <a:rPr lang="el-GR" sz="2400" dirty="0" smtClean="0"/>
              <a:t> </a:t>
            </a:r>
          </a:p>
          <a:p>
            <a:pPr>
              <a:defRPr/>
            </a:pPr>
            <a:r>
              <a:rPr lang="el-GR" sz="2400" dirty="0" smtClean="0"/>
              <a:t>Ο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βαθμός της κρυσταλλικότητας ποικίλει από 0.5% - 99.5%, </a:t>
            </a:r>
            <a:r>
              <a:rPr lang="el-GR" sz="2400" dirty="0" smtClean="0"/>
              <a:t>αλλά συνήθως στην πράξη τα ποσοστά αυτά είναι μεταξύ 30% - 70%.</a:t>
            </a:r>
          </a:p>
        </p:txBody>
      </p:sp>
    </p:spTree>
    <p:extLst>
      <p:ext uri="{BB962C8B-B14F-4D97-AF65-F5344CB8AC3E}">
        <p14:creationId xmlns:p14="http://schemas.microsoft.com/office/powerpoint/2010/main" val="585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Ύαλοι</a:t>
            </a:r>
            <a:endParaRPr lang="el-GR" dirty="0"/>
          </a:p>
        </p:txBody>
      </p:sp>
      <p:pic>
        <p:nvPicPr>
          <p:cNvPr id="5" name="Picture 2" descr="Empty green beer bottles isolated on a white background : Free Stock 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15" y="1412777"/>
            <a:ext cx="4108743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2974" y="4168547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skyscraper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geralt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6" name="Picture 2" descr="D:\Downloads\4304581412_f424b2e6d1_z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258" y="3356992"/>
            <a:ext cx="3960440" cy="2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61258" y="599934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Square </a:t>
            </a:r>
            <a:r>
              <a:rPr lang="en-US" sz="1200" dirty="0">
                <a:latin typeface="+mn-lt"/>
                <a:hlinkClick r:id="rId6"/>
              </a:rPr>
              <a:t>pictures at an exhi</a:t>
            </a:r>
            <a:r>
              <a:rPr lang="en-US" sz="1200" dirty="0">
                <a:latin typeface="+mn-lt"/>
              </a:rPr>
              <a:t>bition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>
                <a:latin typeface="+mn-lt"/>
                <a:hlinkClick r:id="rId7" tooltip="Go to Horia Varlan's photostream"/>
              </a:rPr>
              <a:t>Horia</a:t>
            </a:r>
            <a:r>
              <a:rPr lang="en-US" sz="1200" dirty="0">
                <a:latin typeface="+mn-lt"/>
                <a:hlinkClick r:id="rId7" tooltip="Go to Horia Varlan's photostream"/>
              </a:rPr>
              <a:t> </a:t>
            </a:r>
            <a:r>
              <a:rPr lang="en-US" sz="1200" dirty="0" err="1" smtClean="0">
                <a:latin typeface="+mn-lt"/>
                <a:hlinkClick r:id="rId7" tooltip="Go to Horia Varlan's photostream"/>
              </a:rPr>
              <a:t>Varlan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8"/>
              </a:rPr>
              <a:t>CC BY </a:t>
            </a:r>
            <a:r>
              <a:rPr lang="en-US" sz="1200" dirty="0" smtClean="0">
                <a:latin typeface="+mn-lt"/>
                <a:hlinkClick r:id="rId8"/>
              </a:rPr>
              <a:t>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5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Ύαλοι της </a:t>
            </a:r>
            <a:r>
              <a:rPr lang="el-GR" altLang="el-GR" dirty="0" err="1"/>
              <a:t>Corning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Ύαλοι της </a:t>
            </a:r>
            <a:r>
              <a:rPr lang="el-GR" altLang="el-GR" sz="2400" dirty="0" err="1"/>
              <a:t>Corning</a:t>
            </a:r>
            <a:r>
              <a:rPr lang="el-GR" altLang="el-GR" sz="2400" dirty="0"/>
              <a:t> (</a:t>
            </a:r>
            <a:r>
              <a:rPr lang="el-GR" altLang="el-GR" sz="2400" dirty="0" err="1"/>
              <a:t>Gorilla</a:t>
            </a:r>
            <a:r>
              <a:rPr lang="el-GR" altLang="el-GR" sz="2400" dirty="0"/>
              <a:t> </a:t>
            </a:r>
            <a:r>
              <a:rPr lang="el-GR" altLang="el-GR" sz="2400" dirty="0" err="1"/>
              <a:t>Glass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καλύπτουν </a:t>
            </a:r>
            <a:r>
              <a:rPr lang="el-GR" altLang="el-GR" sz="2400" dirty="0"/>
              <a:t>τις επιφάνειες </a:t>
            </a:r>
            <a:r>
              <a:rPr lang="el-GR" altLang="el-GR" sz="2400" dirty="0" smtClean="0"/>
              <a:t>των</a:t>
            </a:r>
            <a:r>
              <a:rPr lang="en-US" altLang="el-GR" sz="2400" dirty="0" smtClean="0"/>
              <a:t> </a:t>
            </a:r>
            <a:r>
              <a:rPr lang="el-GR" altLang="el-GR" sz="2400" dirty="0" err="1" smtClean="0"/>
              <a:t>smartphones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και των </a:t>
            </a:r>
            <a:r>
              <a:rPr lang="el-GR" altLang="el-GR" sz="2400" dirty="0" smtClean="0"/>
              <a:t>φορητών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υπολογιστών</a:t>
            </a:r>
            <a:r>
              <a:rPr lang="el-GR" altLang="el-GR" sz="2400" dirty="0"/>
              <a:t>: υψηλή αντοχή </a:t>
            </a:r>
            <a:r>
              <a:rPr lang="el-GR" altLang="el-GR" sz="2400" dirty="0" smtClean="0"/>
              <a:t>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χάραξη</a:t>
            </a:r>
            <a:r>
              <a:rPr lang="el-GR" altLang="el-GR" sz="2400" dirty="0"/>
              <a:t>, υψηλή ανθεκτικότητα </a:t>
            </a:r>
            <a:r>
              <a:rPr lang="el-GR" altLang="el-GR" sz="2400" dirty="0" smtClean="0"/>
              <a:t>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χημικές </a:t>
            </a:r>
            <a:r>
              <a:rPr lang="el-GR" altLang="el-GR" sz="2400" dirty="0"/>
              <a:t>προσβολές και </a:t>
            </a:r>
            <a:r>
              <a:rPr lang="el-GR" altLang="el-GR" sz="2400" dirty="0" smtClean="0"/>
              <a:t>μηχανική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καταπόνηση</a:t>
            </a:r>
            <a:r>
              <a:rPr lang="el-GR" altLang="el-GR" sz="2400" dirty="0"/>
              <a:t>.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pic>
        <p:nvPicPr>
          <p:cNvPr id="3074" name="Picture 2" descr="File:Nokia N8 gorilla glass screen (508375041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268760"/>
            <a:ext cx="40168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0032" y="4725144"/>
            <a:ext cx="4016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Nokia N8 gorilla glass screen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4" tooltip="User:File Upload Bot (Magnus Manske)"/>
              </a:rPr>
              <a:t>Magnus </a:t>
            </a:r>
            <a:r>
              <a:rPr lang="en-US" sz="1200" dirty="0" err="1" smtClean="0">
                <a:latin typeface="+mn-lt"/>
                <a:hlinkClick r:id="rId4" tooltip="User:File Upload Bot (Magnus Manske)"/>
              </a:rPr>
              <a:t>Manske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8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smtClean="0"/>
              <a:t>Χαρακτηριστικά του γυαλιού</a:t>
            </a:r>
            <a:r>
              <a:rPr lang="el-GR" sz="4000" smtClean="0"/>
              <a:t> </a:t>
            </a:r>
          </a:p>
        </p:txBody>
      </p:sp>
      <p:sp>
        <p:nvSpPr>
          <p:cNvPr id="8878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Σκληρό υλικό, που πρακτικά δεν μεταβάλλει το σχήμα του εάν εφαρμοσθούν σε αυτό μηχανικές καταπονήσεις μικρής εντάσεως.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Το ιξώδες του είναι ίσο ή μεγαλύτερο από περίπου 1015 </a:t>
            </a:r>
            <a:r>
              <a:rPr lang="el-GR" sz="2400" dirty="0" err="1" smtClean="0"/>
              <a:t>poise</a:t>
            </a:r>
            <a:r>
              <a:rPr lang="el-GR" sz="2400" dirty="0" smtClean="0"/>
              <a:t> (το ιξώδες του νερού είναι 10</a:t>
            </a:r>
            <a:r>
              <a:rPr lang="el-GR" sz="2400" baseline="30000" dirty="0" smtClean="0"/>
              <a:t>-2</a:t>
            </a:r>
            <a:r>
              <a:rPr lang="el-GR" sz="2400" dirty="0" smtClean="0"/>
              <a:t> </a:t>
            </a:r>
            <a:r>
              <a:rPr lang="el-GR" sz="2400" dirty="0" err="1" smtClean="0"/>
              <a:t>poise</a:t>
            </a:r>
            <a:r>
              <a:rPr lang="el-GR" sz="2400" dirty="0" smtClean="0"/>
              <a:t> σε θερμοκρασία δωματίου).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Άκαμπτο σε χαμηλές θερμοκρασίες, πλαστικό σε υψηλές.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Γυαλιστερή διαφανής ουσία.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Υψηλή θερμοκρασία τήξης.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Σχετικά αδιάλυτο στο νερό και σε άλλα κοινά διαλυτικά.</a:t>
            </a:r>
          </a:p>
        </p:txBody>
      </p:sp>
    </p:spTree>
    <p:extLst>
      <p:ext uri="{BB962C8B-B14F-4D97-AF65-F5344CB8AC3E}">
        <p14:creationId xmlns:p14="http://schemas.microsoft.com/office/powerpoint/2010/main" val="19428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08720"/>
          </a:xfrm>
        </p:spPr>
        <p:txBody>
          <a:bodyPr/>
          <a:lstStyle/>
          <a:p>
            <a:r>
              <a:rPr lang="el-GR" dirty="0" smtClean="0"/>
              <a:t>Πλεονεκτήματα γυαλιού</a:t>
            </a:r>
            <a:endParaRPr lang="el-GR" dirty="0"/>
          </a:p>
        </p:txBody>
      </p:sp>
      <p:sp>
        <p:nvSpPr>
          <p:cNvPr id="8888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Ως γνωστόν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το γυαλί υπερτερεί στη συσκευασία έναντι άλλων υλικών </a:t>
            </a:r>
            <a:r>
              <a:rPr lang="el-GR" sz="2400" dirty="0" smtClean="0"/>
              <a:t>μια και είναι:</a:t>
            </a:r>
          </a:p>
          <a:p>
            <a:pPr eaLnBrk="1" hangingPunct="1">
              <a:defRPr/>
            </a:pPr>
            <a:r>
              <a:rPr lang="el-GR" sz="2400" dirty="0" smtClean="0"/>
              <a:t>Χημικά αδρανές</a:t>
            </a:r>
          </a:p>
          <a:p>
            <a:pPr eaLnBrk="1" hangingPunct="1">
              <a:defRPr/>
            </a:pPr>
            <a:r>
              <a:rPr lang="el-GR" sz="2400" dirty="0" smtClean="0"/>
              <a:t>Απόλυτα αδιαπέραστο από τους μικροοργανισμούς και το οξυγόνο</a:t>
            </a:r>
          </a:p>
          <a:p>
            <a:pPr eaLnBrk="1" hangingPunct="1">
              <a:defRPr/>
            </a:pPr>
            <a:r>
              <a:rPr lang="el-GR" sz="2400" dirty="0" smtClean="0"/>
              <a:t>Απόλυτα στεγανό στα αέρια και τα υγρά</a:t>
            </a:r>
          </a:p>
          <a:p>
            <a:pPr eaLnBrk="1" hangingPunct="1">
              <a:defRPr/>
            </a:pPr>
            <a:r>
              <a:rPr lang="el-GR" sz="2400" dirty="0" smtClean="0"/>
              <a:t>Δεν προσδίδει οσμές ή γεύσεις στο προϊόν που φιλοξενεί</a:t>
            </a:r>
          </a:p>
          <a:p>
            <a:pPr eaLnBrk="1" hangingPunct="1">
              <a:defRPr/>
            </a:pPr>
            <a:r>
              <a:rPr lang="el-GR" sz="2400" dirty="0" smtClean="0"/>
              <a:t>Διαφυλάσσει καλύτερα από κάθε άλλη συσκευασία την υγρασία, την πυκνότητα, την γεύση και το άρωμα του προϊόντος που φιλοξενεί</a:t>
            </a:r>
          </a:p>
          <a:p>
            <a:pPr eaLnBrk="1" hangingPunct="1">
              <a:defRPr/>
            </a:pPr>
            <a:r>
              <a:rPr lang="el-GR" sz="2400" dirty="0" smtClean="0"/>
              <a:t>Διαθέτει καλή μηχανική και θερμική αντίσταση</a:t>
            </a:r>
          </a:p>
        </p:txBody>
      </p:sp>
    </p:spTree>
    <p:extLst>
      <p:ext uri="{BB962C8B-B14F-4D97-AF65-F5344CB8AC3E}">
        <p14:creationId xmlns:p14="http://schemas.microsoft.com/office/powerpoint/2010/main" val="36417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γυαλιού</a:t>
            </a:r>
            <a:endParaRPr lang="el-GR" dirty="0"/>
          </a:p>
        </p:txBody>
      </p:sp>
      <p:sp>
        <p:nvSpPr>
          <p:cNvPr id="2560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>
                <a:effectLst/>
              </a:rPr>
              <a:t>Είναι διαφανές, επιτρέποντας οπτική προσπέλαση στο προϊόν που πρόκειται να καταναλωθεί</a:t>
            </a:r>
          </a:p>
          <a:p>
            <a:pPr eaLnBrk="1" hangingPunct="1"/>
            <a:r>
              <a:rPr lang="el-GR" altLang="el-GR" sz="2800" dirty="0" smtClean="0">
                <a:effectLst/>
              </a:rPr>
              <a:t>Προσδίδει καλύτερη εικόνα από οποιοδήποτε άλλο υλικό συσκευασίας, υπερτονίζοντας την αγνότητα του προϊόντος</a:t>
            </a:r>
          </a:p>
          <a:p>
            <a:pPr eaLnBrk="1" hangingPunct="1"/>
            <a:r>
              <a:rPr lang="el-GR" altLang="el-GR" sz="2800" dirty="0" smtClean="0">
                <a:effectLst/>
              </a:rPr>
              <a:t>Κατασκευάζεται από απόλυτα φυσικές πρώτες ύλες</a:t>
            </a:r>
          </a:p>
          <a:p>
            <a:pPr eaLnBrk="1" hangingPunct="1"/>
            <a:r>
              <a:rPr lang="el-GR" altLang="el-GR" sz="2800" dirty="0" smtClean="0">
                <a:effectLst/>
              </a:rPr>
              <a:t>Μπορεί να επαναχρησιμοποιηθεί πολλές φορές</a:t>
            </a:r>
          </a:p>
        </p:txBody>
      </p:sp>
    </p:spTree>
    <p:extLst>
      <p:ext uri="{BB962C8B-B14F-4D97-AF65-F5344CB8AC3E}">
        <p14:creationId xmlns:p14="http://schemas.microsoft.com/office/powerpoint/2010/main" val="41336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γυαλιού</a:t>
            </a:r>
            <a:endParaRPr lang="el-GR" dirty="0"/>
          </a:p>
        </p:txBody>
      </p:sp>
      <p:sp>
        <p:nvSpPr>
          <p:cNvPr id="2662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>
                <a:effectLst/>
              </a:rPr>
              <a:t>Είναι 100% ανακυκλώσιμο και δε μολύνει, συμβάλλοντας έτσι στον σεβασμό και την προστασία του περιβάλλοντος και στην εξοικονόμηση ενέργειας </a:t>
            </a:r>
          </a:p>
          <a:p>
            <a:pPr eaLnBrk="1" hangingPunct="1"/>
            <a:r>
              <a:rPr lang="el-GR" altLang="el-GR" sz="2800" dirty="0" smtClean="0">
                <a:effectLst/>
              </a:rPr>
              <a:t>Σε καφέ ή πράσινο χρώμα, μπορεί να σταματήσει την υπεριώδη ακτινοβολία, ώστε να αποφεύγεται η αλλοίωση των περιεχομένων προϊόντων</a:t>
            </a:r>
          </a:p>
          <a:p>
            <a:pPr eaLnBrk="1" hangingPunct="1"/>
            <a:r>
              <a:rPr lang="el-GR" altLang="el-GR" sz="2800" dirty="0" smtClean="0">
                <a:effectLst/>
              </a:rPr>
              <a:t>Αποστειρώνεται και παστεριώνεται ώστε να διατηρεί επί μακρόν τα προϊόντα</a:t>
            </a:r>
          </a:p>
          <a:p>
            <a:pPr eaLnBrk="1" hangingPunct="1"/>
            <a:r>
              <a:rPr lang="el-GR" altLang="el-GR" sz="2800" dirty="0" smtClean="0">
                <a:effectLst/>
              </a:rPr>
              <a:t>Είναι οικονομικό</a:t>
            </a:r>
          </a:p>
        </p:txBody>
      </p:sp>
    </p:spTree>
    <p:extLst>
      <p:ext uri="{BB962C8B-B14F-4D97-AF65-F5344CB8AC3E}">
        <p14:creationId xmlns:p14="http://schemas.microsoft.com/office/powerpoint/2010/main" val="14406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Μειονεκτήματα γυαλιού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Εύθραυστο</a:t>
            </a:r>
          </a:p>
          <a:p>
            <a:pPr>
              <a:buFont typeface="Wingdings" pitchFamily="2" charset="2"/>
              <a:buNone/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Βαρύ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68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Διάβρωση γυαλιού</a:t>
            </a:r>
            <a:r>
              <a:rPr lang="el-GR" dirty="0" smtClean="0"/>
              <a:t> </a:t>
            </a:r>
          </a:p>
        </p:txBody>
      </p:sp>
      <p:sp>
        <p:nvSpPr>
          <p:cNvPr id="8919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Διάβρωση γυαλιού είναι η υποβάθμιση της δομής του που προκαλείται από ποικίλους παράγοντες οδηγώντας σε απώλεια της αισθητικής, της λειτουργικότητας, της δομής ή του σχήματός του. </a:t>
            </a:r>
          </a:p>
          <a:p>
            <a:pPr>
              <a:lnSpc>
                <a:spcPct val="90000"/>
              </a:lnSpc>
              <a:defRPr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Η γήρανση (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</a:rPr>
              <a:t>weathering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) του γυαλιού περιλαμβάνει την υποβάθμισή του από ατμοσφαιρικούς ρύπους </a:t>
            </a:r>
            <a:r>
              <a:rPr lang="el-GR" sz="2800" dirty="0" smtClean="0"/>
              <a:t>και μπορεί να θεωρηθεί ως ένας </a:t>
            </a:r>
            <a:r>
              <a:rPr lang="el-GR" sz="2800" b="1" dirty="0" smtClean="0">
                <a:solidFill>
                  <a:schemeClr val="tx2"/>
                </a:solidFill>
              </a:rPr>
              <a:t>ειδικός τύπος διάβρωσης</a:t>
            </a:r>
            <a:r>
              <a:rPr lang="el-GR" sz="2800" dirty="0" smtClean="0"/>
              <a:t> που συχνά αναφέρεται ως ατμοσφαιρική διάβρωση. </a:t>
            </a:r>
          </a:p>
        </p:txBody>
      </p:sp>
    </p:spTree>
    <p:extLst>
      <p:ext uri="{BB962C8B-B14F-4D97-AF65-F5344CB8AC3E}">
        <p14:creationId xmlns:p14="http://schemas.microsoft.com/office/powerpoint/2010/main" val="11480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Διάβρωση γυαλιού </a:t>
            </a:r>
          </a:p>
        </p:txBody>
      </p:sp>
      <p:sp>
        <p:nvSpPr>
          <p:cNvPr id="29698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>
                <a:effectLst/>
              </a:rPr>
              <a:t>Οι παράγοντες που προκαλούν φθορά στο γυαλί διαχωρίζονται σε </a:t>
            </a:r>
            <a:r>
              <a:rPr lang="el-GR" altLang="el-GR" sz="2800" b="1" dirty="0" smtClean="0">
                <a:solidFill>
                  <a:schemeClr val="tx2"/>
                </a:solidFill>
                <a:effectLst/>
              </a:rPr>
              <a:t>ενδογενείς και εξωγενείς. </a:t>
            </a:r>
          </a:p>
          <a:p>
            <a:r>
              <a:rPr lang="el-GR" altLang="el-GR" sz="2800" dirty="0" smtClean="0">
                <a:effectLst/>
              </a:rPr>
              <a:t>Ενδογενείς παράγοντες διάβρωσης είναι αυτοί που οφείλονται στην σύσταση του γυαλιού, ενώ εξωγενείς παράγοντες εκείνοι που οφείλονται στο περιβάλλον στο οποίο βρίσκεται το γυαλί.</a:t>
            </a:r>
          </a:p>
          <a:p>
            <a:r>
              <a:rPr lang="el-GR" altLang="el-GR" sz="2800" dirty="0" smtClean="0">
                <a:effectLst/>
              </a:rPr>
              <a:t>Τα αποτελέσματα της φθοράς ενδέχεται να επηρεάσουν μόνο τη σύσταση του γυαλιού χωρίς να γίνονται αντιληπτά από τον παρατηρητή. </a:t>
            </a:r>
          </a:p>
        </p:txBody>
      </p:sp>
    </p:spTree>
    <p:extLst>
      <p:ext uri="{BB962C8B-B14F-4D97-AF65-F5344CB8AC3E}">
        <p14:creationId xmlns:p14="http://schemas.microsoft.com/office/powerpoint/2010/main" val="24043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Εξωγενείς παράγοντες φθοράς</a:t>
            </a:r>
          </a:p>
        </p:txBody>
      </p:sp>
      <p:sp>
        <p:nvSpPr>
          <p:cNvPr id="8939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Εξωγενείς παράγοντες φθοράς του γυαλιού:</a:t>
            </a:r>
          </a:p>
          <a:p>
            <a:pPr eaLnBrk="1" hangingPunct="1">
              <a:defRPr/>
            </a:pPr>
            <a:r>
              <a:rPr lang="el-GR" sz="2800" dirty="0" smtClean="0"/>
              <a:t>Χημικοί</a:t>
            </a:r>
          </a:p>
          <a:p>
            <a:pPr eaLnBrk="1" hangingPunct="1">
              <a:defRPr/>
            </a:pPr>
            <a:r>
              <a:rPr lang="el-GR" sz="2800" dirty="0" smtClean="0"/>
              <a:t>Βιολογικοί</a:t>
            </a:r>
          </a:p>
          <a:p>
            <a:pPr eaLnBrk="1" hangingPunct="1">
              <a:defRPr/>
            </a:pPr>
            <a:r>
              <a:rPr lang="el-GR" sz="2800" dirty="0" smtClean="0"/>
              <a:t>Μηχανικοί</a:t>
            </a:r>
          </a:p>
        </p:txBody>
      </p:sp>
    </p:spTree>
    <p:extLst>
      <p:ext uri="{BB962C8B-B14F-4D97-AF65-F5344CB8AC3E}">
        <p14:creationId xmlns:p14="http://schemas.microsoft.com/office/powerpoint/2010/main" val="852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Χημικοί </a:t>
            </a:r>
            <a:r>
              <a:rPr lang="el-GR" dirty="0"/>
              <a:t>παράγοντες φθοράς</a:t>
            </a:r>
          </a:p>
        </p:txBody>
      </p:sp>
      <p:sp>
        <p:nvSpPr>
          <p:cNvPr id="8949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Από τους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χημικούς παράγοντες </a:t>
            </a:r>
            <a:r>
              <a:rPr lang="el-GR" sz="2800" dirty="0" smtClean="0"/>
              <a:t>πολύ σημαντικός είναι το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pH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του διαλύματος </a:t>
            </a:r>
            <a:r>
              <a:rPr lang="el-GR" sz="2800" dirty="0" smtClean="0"/>
              <a:t>με το οποίο έρχεται σε επαφή το γυαλί.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Η χημική αδράνεια του γυαλιού είναι χαρακτηριστική του ιδιότητα.</a:t>
            </a:r>
          </a:p>
          <a:p>
            <a:pPr>
              <a:spcAft>
                <a:spcPts val="600"/>
              </a:spcAft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Το γυαλί μπορεί να προσβληθεί μόνο από </a:t>
            </a:r>
            <a:r>
              <a:rPr lang="en-US" sz="2800" b="1" dirty="0" smtClean="0">
                <a:solidFill>
                  <a:srgbClr val="820000"/>
                </a:solidFill>
              </a:rPr>
              <a:t>HF</a:t>
            </a:r>
            <a:r>
              <a:rPr lang="el-GR" sz="2800" b="1" dirty="0" smtClean="0">
                <a:solidFill>
                  <a:srgbClr val="820000"/>
                </a:solidFill>
              </a:rPr>
              <a:t> και δις </a:t>
            </a:r>
            <a:r>
              <a:rPr lang="el-GR" sz="2800" b="1" dirty="0" err="1" smtClean="0">
                <a:solidFill>
                  <a:srgbClr val="820000"/>
                </a:solidFill>
              </a:rPr>
              <a:t>απεσταγμένο</a:t>
            </a:r>
            <a:r>
              <a:rPr lang="el-GR" sz="2800" b="1" dirty="0" smtClean="0">
                <a:solidFill>
                  <a:srgbClr val="820000"/>
                </a:solidFill>
              </a:rPr>
              <a:t> νερό.</a:t>
            </a:r>
          </a:p>
        </p:txBody>
      </p:sp>
    </p:spTree>
    <p:extLst>
      <p:ext uri="{BB962C8B-B14F-4D97-AF65-F5344CB8AC3E}">
        <p14:creationId xmlns:p14="http://schemas.microsoft.com/office/powerpoint/2010/main" val="31827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Γυαλί – άμορφο στερεό</a:t>
            </a:r>
            <a:endParaRPr lang="el-GR" dirty="0"/>
          </a:p>
        </p:txBody>
      </p:sp>
      <p:sp>
        <p:nvSpPr>
          <p:cNvPr id="8724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Το γυαλί χαρακτηρίζεται ως </a:t>
            </a:r>
            <a:r>
              <a:rPr lang="el-G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άμορφο στερεό</a:t>
            </a:r>
            <a:r>
              <a:rPr lang="el-GR" sz="2800" dirty="0" smtClean="0"/>
              <a:t> που συνήθως </a:t>
            </a:r>
            <a:r>
              <a:rPr lang="el-GR" sz="2800" b="1" dirty="0" smtClean="0">
                <a:solidFill>
                  <a:srgbClr val="820000"/>
                </a:solidFill>
              </a:rPr>
              <a:t>δημιουργείται με την στερεοποίηση ενός τηγμένου στερεού χωρίς </a:t>
            </a:r>
            <a:r>
              <a:rPr lang="el-GR" sz="2800" b="1" dirty="0" err="1" smtClean="0">
                <a:solidFill>
                  <a:srgbClr val="820000"/>
                </a:solidFill>
              </a:rPr>
              <a:t>κρυσταλλοποίηση</a:t>
            </a:r>
            <a:r>
              <a:rPr lang="el-GR" sz="2800" b="1" dirty="0" smtClean="0">
                <a:solidFill>
                  <a:srgbClr val="820000"/>
                </a:solidFill>
              </a:rPr>
              <a:t>. </a:t>
            </a:r>
          </a:p>
          <a:p>
            <a:pPr>
              <a:defRPr/>
            </a:pPr>
            <a:r>
              <a:rPr lang="el-GR" sz="2800" dirty="0" smtClean="0"/>
              <a:t>Συγκεκριμένα είναι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προϊόν σύντηξης ανόργανων κρυσταλλικών ενώσεων</a:t>
            </a:r>
            <a:r>
              <a:rPr lang="el-GR" sz="2800" dirty="0" smtClean="0"/>
              <a:t>, αφού πρώτες ύλες για την παρασκευή του είναι: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SiO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 (&gt;99%),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CO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CaCO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Al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 και άλλες πρώτες ύλες σε μικρές αναλογίες </a:t>
            </a:r>
            <a:r>
              <a:rPr lang="el-GR" sz="2800" dirty="0" smtClean="0"/>
              <a:t>π.χ. </a:t>
            </a:r>
            <a:r>
              <a:rPr lang="en-US" sz="2800" dirty="0" err="1" smtClean="0"/>
              <a:t>MgCO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.</a:t>
            </a:r>
          </a:p>
          <a:p>
            <a:pPr>
              <a:defRPr/>
            </a:pPr>
            <a:r>
              <a:rPr lang="el-GR" sz="2800" b="1" dirty="0" smtClean="0">
                <a:solidFill>
                  <a:schemeClr val="tx2"/>
                </a:solidFill>
              </a:rPr>
              <a:t>Το </a:t>
            </a:r>
            <a:r>
              <a:rPr lang="el-GR" sz="2800" b="1" dirty="0" err="1" smtClean="0">
                <a:solidFill>
                  <a:schemeClr val="tx2"/>
                </a:solidFill>
              </a:rPr>
              <a:t>τήγμα</a:t>
            </a:r>
            <a:r>
              <a:rPr lang="el-GR" sz="2800" b="1" dirty="0" smtClean="0">
                <a:solidFill>
                  <a:schemeClr val="tx2"/>
                </a:solidFill>
              </a:rPr>
              <a:t> ψύχεται ταχέως και στερεοποιείται </a:t>
            </a:r>
            <a:r>
              <a:rPr lang="el-GR" sz="2800" b="1" dirty="0" smtClean="0"/>
              <a:t>χωρίς </a:t>
            </a:r>
            <a:r>
              <a:rPr lang="el-GR" sz="2800" b="1" dirty="0" smtClean="0">
                <a:solidFill>
                  <a:schemeClr val="tx2"/>
                </a:solidFill>
              </a:rPr>
              <a:t>να αποκτήσει κρυσταλλική δομή. </a:t>
            </a:r>
            <a:r>
              <a:rPr lang="el-GR" sz="2800" dirty="0" smtClean="0"/>
              <a:t>Άρα βρίσκεται σε άμορφη στερεή κατάσταση. </a:t>
            </a:r>
          </a:p>
        </p:txBody>
      </p:sp>
    </p:spTree>
    <p:extLst>
      <p:ext uri="{BB962C8B-B14F-4D97-AF65-F5344CB8AC3E}">
        <p14:creationId xmlns:p14="http://schemas.microsoft.com/office/powerpoint/2010/main" val="37990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Προσβολή από οξέα</a:t>
            </a:r>
            <a:endParaRPr lang="el-GR" dirty="0"/>
          </a:p>
        </p:txBody>
      </p:sp>
      <p:sp>
        <p:nvSpPr>
          <p:cNvPr id="909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Η προσβολή από </a:t>
            </a:r>
            <a:r>
              <a:rPr lang="el-GR" sz="2800" b="1" dirty="0" smtClean="0">
                <a:solidFill>
                  <a:schemeClr val="tx2"/>
                </a:solidFill>
              </a:rPr>
              <a:t>οξέα</a:t>
            </a:r>
            <a:r>
              <a:rPr lang="el-GR" sz="2800" dirty="0" smtClean="0"/>
              <a:t> γίνεται με την </a:t>
            </a:r>
            <a:r>
              <a:rPr lang="el-GR" sz="2800" b="1" dirty="0" smtClean="0">
                <a:solidFill>
                  <a:schemeClr val="tx2"/>
                </a:solidFill>
              </a:rPr>
              <a:t>αντικατάσταση των </a:t>
            </a:r>
            <a:r>
              <a:rPr lang="en-US" sz="2800" b="1" dirty="0" smtClean="0">
                <a:solidFill>
                  <a:schemeClr val="tx2"/>
                </a:solidFill>
              </a:rPr>
              <a:t>Na</a:t>
            </a:r>
            <a:r>
              <a:rPr lang="el-GR" sz="2800" b="1" baseline="30000" dirty="0" smtClean="0">
                <a:solidFill>
                  <a:schemeClr val="tx2"/>
                </a:solidFill>
              </a:rPr>
              <a:t>+</a:t>
            </a:r>
            <a:r>
              <a:rPr lang="el-GR" sz="2800" b="1" dirty="0" smtClean="0">
                <a:solidFill>
                  <a:schemeClr val="tx2"/>
                </a:solidFill>
              </a:rPr>
              <a:t> στην επιφάνεια του γυαλιού από ιόντα </a:t>
            </a:r>
            <a:r>
              <a:rPr lang="en-US" sz="2800" b="1" dirty="0" smtClean="0">
                <a:solidFill>
                  <a:schemeClr val="tx2"/>
                </a:solidFill>
              </a:rPr>
              <a:t>H</a:t>
            </a:r>
            <a:r>
              <a:rPr lang="el-GR" sz="2800" b="1" baseline="30000" dirty="0" smtClean="0">
                <a:solidFill>
                  <a:schemeClr val="tx2"/>
                </a:solidFill>
              </a:rPr>
              <a:t>+</a:t>
            </a: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/>
              <a:t>με αποτέλεσμα το σχηματισμό στρώματος μειωμένης περιεκτικότητας σε </a:t>
            </a:r>
            <a:r>
              <a:rPr lang="en-US" sz="2800" dirty="0" smtClean="0"/>
              <a:t>Na</a:t>
            </a:r>
            <a:r>
              <a:rPr lang="el-GR" sz="2800" baseline="30000" dirty="0" smtClean="0"/>
              <a:t>+</a:t>
            </a:r>
            <a:r>
              <a:rPr lang="el-GR" sz="2800" dirty="0" smtClean="0"/>
              <a:t>. </a:t>
            </a:r>
          </a:p>
          <a:p>
            <a:pPr eaLnBrk="1" hangingPunct="1">
              <a:defRPr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8785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Προσβολή από </a:t>
            </a:r>
            <a:r>
              <a:rPr lang="el-GR" dirty="0" smtClean="0"/>
              <a:t>βάσεις</a:t>
            </a:r>
            <a:endParaRPr lang="el-GR" dirty="0"/>
          </a:p>
        </p:txBody>
      </p:sp>
      <p:sp>
        <p:nvSpPr>
          <p:cNvPr id="8960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/>
              <a:t>Σε μικρότερο βαθμό προσβάλλεται από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βάσεις.</a:t>
            </a:r>
          </a:p>
          <a:p>
            <a:pPr>
              <a:defRPr/>
            </a:pPr>
            <a:r>
              <a:rPr lang="el-GR" sz="2800" dirty="0" smtClean="0"/>
              <a:t>Η διαδικασία αυτή είναι αργή και ουσιαστικά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καταστρέφεται το πλέγμα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SiO</a:t>
            </a:r>
            <a:r>
              <a:rPr lang="el-GR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 με αποτέλεσμα την απελευθέρωση άλλων συστατικών του γυαλιού.</a:t>
            </a:r>
          </a:p>
          <a:p>
            <a:pPr>
              <a:defRPr/>
            </a:pPr>
            <a:r>
              <a:rPr lang="el-GR" sz="2800" dirty="0" smtClean="0"/>
              <a:t>Γι αυτό στα εργαστήρια χημείας απαγορεύεται η φύλαξη διαλυμάτων </a:t>
            </a:r>
            <a:r>
              <a:rPr lang="en-US" sz="2800" dirty="0" err="1" smtClean="0"/>
              <a:t>NaOH</a:t>
            </a:r>
            <a:r>
              <a:rPr lang="en-US" sz="2800" dirty="0" smtClean="0"/>
              <a:t> </a:t>
            </a:r>
            <a:r>
              <a:rPr lang="el-GR" sz="2800" dirty="0" smtClean="0"/>
              <a:t>σε γυάλινες ογκομετρικές φιάλες.</a:t>
            </a:r>
          </a:p>
          <a:p>
            <a:pPr eaLnBrk="1" hangingPunct="1"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001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Παραγωγή γυάλινων δοχείων</a:t>
            </a:r>
            <a:endParaRPr lang="el-GR" dirty="0"/>
          </a:p>
        </p:txBody>
      </p:sp>
      <p:pic>
        <p:nvPicPr>
          <p:cNvPr id="5122" name="Picture 2" descr="https://upload.wikimedia.org/wikipedia/commons/5/50/IS-mach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084" y="1124744"/>
            <a:ext cx="6107832" cy="45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63558" y="5705618"/>
            <a:ext cx="4016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IS-machine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4"/>
              </a:rPr>
              <a:t>127.0.0.l~commonswiki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1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Παραγωγή γυάλινων δοχείων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Τα αρχικά υλικά ζυγίζονται και μεταφέρονται για </a:t>
            </a:r>
            <a:r>
              <a:rPr lang="el-GR" sz="2800" dirty="0" err="1" smtClean="0"/>
              <a:t>έψηση</a:t>
            </a:r>
            <a:endParaRPr lang="el-GR" sz="2800" dirty="0"/>
          </a:p>
        </p:txBody>
      </p:sp>
      <p:pic>
        <p:nvPicPr>
          <p:cNvPr id="35844" name="Picture 2" descr="Batch prep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7" y="2420888"/>
            <a:ext cx="57864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4 - Ορθογώνιο"/>
          <p:cNvSpPr>
            <a:spLocks noChangeArrowheads="1"/>
          </p:cNvSpPr>
          <p:nvPr/>
        </p:nvSpPr>
        <p:spPr bwMode="auto">
          <a:xfrm>
            <a:off x="3682168" y="5934323"/>
            <a:ext cx="1993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verallia.com</a:t>
            </a:r>
            <a:endParaRPr lang="el-GR" alt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2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Παραγωγή γυάλινων δοχείων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Οι πρόδρομες ύλες λιώνουν και μετατρέπονται σε γυαλί στους </a:t>
            </a:r>
            <a:r>
              <a:rPr lang="en-US" sz="2400" dirty="0" smtClean="0"/>
              <a:t>1590°C</a:t>
            </a:r>
            <a:r>
              <a:rPr lang="el-GR" sz="2400" dirty="0" smtClean="0"/>
              <a:t>. Στο </a:t>
            </a:r>
            <a:r>
              <a:rPr lang="el-GR" sz="2400" dirty="0" err="1" smtClean="0"/>
              <a:t>τήγμα</a:t>
            </a:r>
            <a:r>
              <a:rPr lang="el-GR" sz="2400" dirty="0" smtClean="0"/>
              <a:t> σχηματίζονται </a:t>
            </a:r>
            <a:r>
              <a:rPr lang="el-GR" sz="2400" dirty="0" err="1" smtClean="0"/>
              <a:t>φυσαλλίδες</a:t>
            </a:r>
            <a:r>
              <a:rPr lang="el-GR" sz="2400" dirty="0" smtClean="0"/>
              <a:t> που απομακρύνονται (</a:t>
            </a:r>
            <a:r>
              <a:rPr lang="en-US" sz="2400" dirty="0" smtClean="0"/>
              <a:t>fining)</a:t>
            </a:r>
            <a:r>
              <a:rPr lang="el-GR" sz="2400" dirty="0" smtClean="0"/>
              <a:t> για να ακολουθήσει η μορφοποίηση.</a:t>
            </a:r>
            <a:endParaRPr lang="en-US" sz="2400" dirty="0" smtClean="0"/>
          </a:p>
          <a:p>
            <a:pPr>
              <a:defRPr/>
            </a:pPr>
            <a:endParaRPr lang="el-GR" sz="2800" dirty="0"/>
          </a:p>
        </p:txBody>
      </p:sp>
      <p:pic>
        <p:nvPicPr>
          <p:cNvPr id="36867" name="Picture 2" descr="http://de.verallia.com/sites/verallia.germany/files/images/graph_melting-and-forming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075" y="2888083"/>
            <a:ext cx="54038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- Ορθογώνιο"/>
          <p:cNvSpPr>
            <a:spLocks noChangeArrowheads="1"/>
          </p:cNvSpPr>
          <p:nvPr/>
        </p:nvSpPr>
        <p:spPr bwMode="auto">
          <a:xfrm>
            <a:off x="3682168" y="6211322"/>
            <a:ext cx="1993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verallia.com</a:t>
            </a:r>
            <a:endParaRPr lang="el-GR" alt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7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Παραγωγή γυάλινων δοχείων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Για να γίνει η μορφοποίηση απαιτείται μείωση της θερμοκρασίας του </a:t>
            </a:r>
            <a:r>
              <a:rPr lang="el-GR" sz="2400" dirty="0" err="1" smtClean="0"/>
              <a:t>τήγματος</a:t>
            </a:r>
            <a:r>
              <a:rPr lang="el-GR" sz="2400" dirty="0" smtClean="0"/>
              <a:t> (~1100</a:t>
            </a:r>
            <a:r>
              <a:rPr lang="en-US" sz="2400" dirty="0" smtClean="0"/>
              <a:t> 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C) </a:t>
            </a:r>
            <a:r>
              <a:rPr lang="el-GR" sz="2400" dirty="0" smtClean="0"/>
              <a:t>που οδηγεί σε μικρότερο ιξώδες.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Τροφοδότηση στη μηχανή μορφοποίησης. </a:t>
            </a:r>
            <a:endParaRPr lang="el-GR" sz="2400" dirty="0"/>
          </a:p>
        </p:txBody>
      </p:sp>
      <p:pic>
        <p:nvPicPr>
          <p:cNvPr id="6" name="Picture 2" descr="http://de.verallia.com/sites/verallia.germany/files/images/graph_melting-and-forming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075" y="2888083"/>
            <a:ext cx="54038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- Ορθογώνιο"/>
          <p:cNvSpPr>
            <a:spLocks noChangeArrowheads="1"/>
          </p:cNvSpPr>
          <p:nvPr/>
        </p:nvSpPr>
        <p:spPr bwMode="auto">
          <a:xfrm>
            <a:off x="3682168" y="6211322"/>
            <a:ext cx="1993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verallia.com</a:t>
            </a:r>
            <a:endParaRPr lang="el-GR" alt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98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Μέθοδοι ποιοτικού ελέγχου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Έλεγχος συμπίεσης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Μέτρηση διαστάσεων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Διαπίστωση ελαττωμάτων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Μέτρηση πάχους τοιχωμάτων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Έλεγχος αντοχής σε υψηλή εσωτερική πίεση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Μακροσκοπική εξέταση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15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Μέθοδοι εκτύπωσης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altLang="el-GR" sz="2800" dirty="0" smtClean="0"/>
              <a:t>Βαθυτυπία με αγώγιμα μελάνια για τυπωμένα ηλεκτρονικά (</a:t>
            </a:r>
            <a:r>
              <a:rPr lang="el-GR" sz="2800" dirty="0" smtClean="0"/>
              <a:t>οθόνες-</a:t>
            </a:r>
            <a:r>
              <a:rPr lang="el-GR" sz="2800" dirty="0" err="1" smtClean="0"/>
              <a:t>φωτοβολταϊκ</a:t>
            </a:r>
            <a:r>
              <a:rPr lang="el-GR" sz="2800" dirty="0" smtClean="0"/>
              <a:t>ά)</a:t>
            </a:r>
            <a:endParaRPr lang="el-GR" altLang="el-GR" sz="28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800" dirty="0" smtClean="0"/>
              <a:t>Μεταξοτυπία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800" dirty="0" smtClean="0"/>
              <a:t>Ψηφιακή εκτύπωση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με ειδικά κεραμικά μελάνια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800" dirty="0" err="1" smtClean="0"/>
              <a:t>Θερμομεταφορά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469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Εκτύπωση σε γυαλί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Η εκτύπωση πάνω στο γυαλί επιτρέπει μεγαλύτερη επιφάνεια εικαστικού και εντυπωσιακότερη απόδοση χρωμάτων σε σχέση με την χάρτινη ετικέτα.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36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8970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b="1" dirty="0" smtClean="0"/>
              <a:t>Ελληνική</a:t>
            </a:r>
          </a:p>
          <a:p>
            <a:pPr>
              <a:defRPr/>
            </a:pPr>
            <a:r>
              <a:rPr lang="el-GR" sz="2000" dirty="0" smtClean="0"/>
              <a:t>Ανοικτομάτη </a:t>
            </a:r>
            <a:r>
              <a:rPr lang="el-GR" sz="2000" dirty="0"/>
              <a:t>Ε</a:t>
            </a:r>
            <a:r>
              <a:rPr lang="el-GR" sz="2000" dirty="0" smtClean="0"/>
              <a:t>., Διερεύνηση των παραγόντων που επηρεάζουν την φθορά των γυάλινων επιφανειών, Μεταπτυχιακή Εργασία, ΕΜΠ, Σχολή Χημικών Μηχανικών, Αθήνα 2012.</a:t>
            </a:r>
          </a:p>
          <a:p>
            <a:pPr>
              <a:defRPr/>
            </a:pPr>
            <a:r>
              <a:rPr lang="el-GR" sz="2000" dirty="0" smtClean="0"/>
              <a:t>Κοντού </a:t>
            </a:r>
            <a:r>
              <a:rPr lang="el-GR" sz="2000" dirty="0"/>
              <a:t>Ε. Κ</a:t>
            </a:r>
            <a:r>
              <a:rPr lang="el-GR" sz="2000" dirty="0" smtClean="0"/>
              <a:t>., </a:t>
            </a:r>
            <a:r>
              <a:rPr lang="el-GR" sz="2000" dirty="0" err="1" smtClean="0"/>
              <a:t>Κοτζαμάνη</a:t>
            </a:r>
            <a:r>
              <a:rPr lang="el-GR" sz="2000" dirty="0"/>
              <a:t> Δ. Δ</a:t>
            </a:r>
            <a:r>
              <a:rPr lang="el-GR" sz="2000" dirty="0" smtClean="0"/>
              <a:t>., </a:t>
            </a:r>
            <a:r>
              <a:rPr lang="el-GR" sz="2000" dirty="0"/>
              <a:t>Λαμπρόπουλος Β. Ν</a:t>
            </a:r>
            <a:r>
              <a:rPr lang="el-GR" sz="2000" dirty="0" smtClean="0"/>
              <a:t>., «Γυαλί, τεχνολογία, διάβρωση και συντήρηση», Αθήνα 1995.</a:t>
            </a:r>
          </a:p>
          <a:p>
            <a:pPr>
              <a:defRPr/>
            </a:pPr>
            <a:r>
              <a:rPr lang="el-GR" sz="2000" dirty="0"/>
              <a:t>Παπαδάκης Σ. Ε</a:t>
            </a:r>
            <a:r>
              <a:rPr lang="el-GR" sz="2000" dirty="0" smtClean="0"/>
              <a:t>., Συσκευασία Τροφίμων, Εκδόσεις </a:t>
            </a:r>
            <a:r>
              <a:rPr lang="el-GR" sz="2000" dirty="0" err="1" smtClean="0"/>
              <a:t>Τζιόλα</a:t>
            </a:r>
            <a:r>
              <a:rPr lang="el-GR" sz="2000" dirty="0" smtClean="0"/>
              <a:t>, 2010.</a:t>
            </a:r>
          </a:p>
          <a:p>
            <a:pPr marL="0" indent="0">
              <a:buNone/>
              <a:defRPr/>
            </a:pPr>
            <a:r>
              <a:rPr lang="el-GR" sz="2000" b="1" dirty="0" smtClean="0"/>
              <a:t>Ξενόγλωσση</a:t>
            </a:r>
          </a:p>
          <a:p>
            <a:pPr>
              <a:defRPr/>
            </a:pPr>
            <a:r>
              <a:rPr lang="en-GB" sz="2000" dirty="0" err="1" smtClean="0"/>
              <a:t>Zanotto</a:t>
            </a:r>
            <a:r>
              <a:rPr lang="el-GR" sz="2000" dirty="0" smtClean="0"/>
              <a:t> </a:t>
            </a:r>
            <a:r>
              <a:rPr lang="en-GB" sz="2000" dirty="0"/>
              <a:t>E. D</a:t>
            </a:r>
            <a:r>
              <a:rPr lang="en-GB" sz="2000" dirty="0" smtClean="0"/>
              <a:t>.</a:t>
            </a:r>
            <a:r>
              <a:rPr lang="en-US" sz="2000" dirty="0" smtClean="0"/>
              <a:t>, </a:t>
            </a:r>
            <a:r>
              <a:rPr lang="en-GB" sz="2000" dirty="0" smtClean="0"/>
              <a:t>American Ceramic Society Bulletin, 89 (8) (October/November 2010) 19-27.</a:t>
            </a:r>
            <a:endParaRPr lang="el-GR" sz="2000" dirty="0" smtClean="0"/>
          </a:p>
          <a:p>
            <a:pPr>
              <a:defRPr/>
            </a:pPr>
            <a:r>
              <a:rPr lang="en-US" sz="2000" dirty="0" err="1" smtClean="0"/>
              <a:t>Hrehorova</a:t>
            </a:r>
            <a:r>
              <a:rPr lang="el-GR" sz="2000" dirty="0" smtClean="0"/>
              <a:t> </a:t>
            </a:r>
            <a:r>
              <a:rPr lang="en-US" sz="2000" dirty="0"/>
              <a:t>E</a:t>
            </a:r>
            <a:r>
              <a:rPr lang="el-GR" sz="2000" dirty="0"/>
              <a:t>.</a:t>
            </a:r>
            <a:r>
              <a:rPr lang="en-US" sz="2000" dirty="0"/>
              <a:t> et.al</a:t>
            </a:r>
            <a:r>
              <a:rPr lang="en-US" sz="2000" dirty="0" smtClean="0"/>
              <a:t>. </a:t>
            </a:r>
            <a:r>
              <a:rPr lang="en-US" sz="2000" i="1" dirty="0" smtClean="0"/>
              <a:t>Gravure Printing of Conductive Inks on Glass Substrates for Applications in Printed Electronics </a:t>
            </a:r>
            <a:r>
              <a:rPr lang="en-US" sz="2000" dirty="0" smtClean="0"/>
              <a:t>JOURNAL OF DISPLAY TECHNOLOGY 7(6) (2011) 318-324.</a:t>
            </a:r>
            <a:endParaRPr lang="el-GR" sz="2000" dirty="0" smtClean="0"/>
          </a:p>
          <a:p>
            <a:pPr marL="0" indent="0">
              <a:buNone/>
              <a:defRPr/>
            </a:pPr>
            <a:r>
              <a:rPr lang="el-GR" sz="2000" b="1" dirty="0" smtClean="0"/>
              <a:t>Χρήσιμοι σύνδεσμοι </a:t>
            </a:r>
          </a:p>
          <a:p>
            <a:pPr>
              <a:defRPr/>
            </a:pPr>
            <a:r>
              <a:rPr lang="el-GR" sz="2000" dirty="0" smtClean="0">
                <a:hlinkClick r:id="rId2"/>
              </a:rPr>
              <a:t>Τεχνολογία Ύαλου, Σημειώσεις, Πανεπιστήμιο Ιωαννίνων</a:t>
            </a:r>
          </a:p>
          <a:p>
            <a:pPr>
              <a:defRPr/>
            </a:pPr>
            <a:r>
              <a:rPr lang="en-US" sz="2000" dirty="0" smtClean="0">
                <a:hlinkClick r:id="rId3"/>
              </a:rPr>
              <a:t>yioula.gr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6901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Γυαλί – στερεό δίκτυο όχι πλέγμα</a:t>
            </a:r>
            <a:endParaRPr lang="el-GR" dirty="0"/>
          </a:p>
        </p:txBody>
      </p:sp>
      <p:sp>
        <p:nvSpPr>
          <p:cNvPr id="8734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Σε κατάσταση τήξης </a:t>
            </a:r>
            <a:r>
              <a:rPr lang="el-GR" sz="2800" dirty="0" smtClean="0"/>
              <a:t>θεωρείται ότι περιέχει </a:t>
            </a:r>
            <a:r>
              <a:rPr lang="en-US" sz="2800" b="1" dirty="0" smtClean="0">
                <a:solidFill>
                  <a:srgbClr val="820000"/>
                </a:solidFill>
              </a:rPr>
              <a:t>Na</a:t>
            </a:r>
            <a:r>
              <a:rPr lang="el-GR" sz="2800" b="1" baseline="30000" dirty="0" smtClean="0">
                <a:solidFill>
                  <a:srgbClr val="820000"/>
                </a:solidFill>
              </a:rPr>
              <a:t>+</a:t>
            </a:r>
            <a:r>
              <a:rPr lang="el-GR" sz="2800" b="1" dirty="0" smtClean="0">
                <a:solidFill>
                  <a:srgbClr val="820000"/>
                </a:solidFill>
              </a:rPr>
              <a:t>, </a:t>
            </a:r>
            <a:r>
              <a:rPr lang="en-US" sz="2800" b="1" dirty="0" smtClean="0">
                <a:solidFill>
                  <a:srgbClr val="820000"/>
                </a:solidFill>
              </a:rPr>
              <a:t>Ca</a:t>
            </a:r>
            <a:r>
              <a:rPr lang="el-GR" sz="2800" b="1" baseline="30000" dirty="0" smtClean="0">
                <a:solidFill>
                  <a:srgbClr val="820000"/>
                </a:solidFill>
              </a:rPr>
              <a:t>2+</a:t>
            </a:r>
            <a:r>
              <a:rPr lang="el-GR" sz="2800" b="1" dirty="0" smtClean="0">
                <a:solidFill>
                  <a:srgbClr val="820000"/>
                </a:solidFill>
              </a:rPr>
              <a:t> και </a:t>
            </a:r>
            <a:r>
              <a:rPr lang="en-US" sz="2800" b="1" dirty="0" err="1" smtClean="0">
                <a:solidFill>
                  <a:srgbClr val="820000"/>
                </a:solidFill>
              </a:rPr>
              <a:t>SiO</a:t>
            </a:r>
            <a:r>
              <a:rPr lang="el-GR" sz="2800" b="1" baseline="-25000" dirty="0" smtClean="0">
                <a:solidFill>
                  <a:srgbClr val="820000"/>
                </a:solidFill>
              </a:rPr>
              <a:t>4</a:t>
            </a:r>
            <a:r>
              <a:rPr lang="el-GR" sz="2800" b="1" baseline="30000" dirty="0" smtClean="0">
                <a:solidFill>
                  <a:srgbClr val="820000"/>
                </a:solidFill>
              </a:rPr>
              <a:t>4-</a:t>
            </a:r>
            <a:r>
              <a:rPr lang="el-GR" sz="2800" b="1" dirty="0" smtClean="0">
                <a:solidFill>
                  <a:srgbClr val="820000"/>
                </a:solidFill>
              </a:rPr>
              <a:t>.</a:t>
            </a:r>
          </a:p>
          <a:p>
            <a:pPr>
              <a:defRPr/>
            </a:pPr>
            <a:r>
              <a:rPr lang="en-US" sz="2800" dirty="0" smtClean="0"/>
              <a:t>K</a:t>
            </a:r>
            <a:r>
              <a:rPr lang="el-GR" sz="2800" dirty="0" smtClean="0"/>
              <a:t>ατά την ψύξη </a:t>
            </a:r>
            <a:r>
              <a:rPr lang="el-GR" sz="2800" b="1" dirty="0" smtClean="0"/>
              <a:t>τα ανιόντα </a:t>
            </a:r>
            <a:r>
              <a:rPr lang="el-GR" sz="2800" dirty="0" smtClean="0"/>
              <a:t>παράγουν ένα τρισδιάστατο στερεό δίκτυο, </a:t>
            </a:r>
            <a:r>
              <a:rPr lang="el-GR" sz="2800" b="1" dirty="0" smtClean="0"/>
              <a:t>που </a:t>
            </a:r>
            <a:r>
              <a:rPr lang="el-G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σε αντίθεση με το κρυσταλλικό πλέγμα δεν παρουσιάζει κανονικές σταθερές θέσεις ιόντων.</a:t>
            </a:r>
          </a:p>
          <a:p>
            <a:pPr>
              <a:defRPr/>
            </a:pPr>
            <a:r>
              <a:rPr lang="el-GR" sz="2800" b="1" dirty="0" smtClean="0">
                <a:solidFill>
                  <a:schemeClr val="tx2"/>
                </a:solidFill>
              </a:rPr>
              <a:t>Οι βασικές δομικές μονάδες του γυαλιού είναι τα </a:t>
            </a:r>
            <a:r>
              <a:rPr lang="en-US" sz="2800" b="1" dirty="0" err="1" smtClean="0">
                <a:solidFill>
                  <a:schemeClr val="tx2"/>
                </a:solidFill>
              </a:rPr>
              <a:t>SiO</a:t>
            </a:r>
            <a:r>
              <a:rPr lang="el-GR" sz="2800" b="1" baseline="-25000" dirty="0" smtClean="0">
                <a:solidFill>
                  <a:schemeClr val="tx2"/>
                </a:solidFill>
              </a:rPr>
              <a:t>4</a:t>
            </a:r>
            <a:r>
              <a:rPr lang="el-GR" sz="2800" b="1" baseline="30000" dirty="0" smtClean="0">
                <a:solidFill>
                  <a:schemeClr val="tx2"/>
                </a:solidFill>
              </a:rPr>
              <a:t>4 -</a:t>
            </a:r>
            <a:r>
              <a:rPr lang="el-GR" sz="2800" b="1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5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 </a:t>
            </a:r>
            <a:r>
              <a:rPr lang="el-GR" sz="2000" dirty="0"/>
              <a:t>2014. </a:t>
            </a:r>
            <a:r>
              <a:rPr lang="el-GR" sz="2000"/>
              <a:t>Βασιλική </a:t>
            </a:r>
            <a:r>
              <a:rPr lang="el-GR" sz="2000" smtClean="0"/>
              <a:t>Μπέλεση. </a:t>
            </a:r>
            <a:r>
              <a:rPr lang="el-GR" sz="2000" dirty="0"/>
              <a:t>«Υλικά Γραφικών Τεχνών (Θ). Ενότητα </a:t>
            </a:r>
            <a:r>
              <a:rPr lang="en-US" sz="2000" dirty="0" smtClean="0"/>
              <a:t>5</a:t>
            </a:r>
            <a:r>
              <a:rPr lang="el-GR" sz="2000" dirty="0" smtClean="0"/>
              <a:t>: Ύαλοι».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defRPr/>
            </a:pPr>
            <a:r>
              <a:rPr lang="el-GR" sz="2000" dirty="0"/>
              <a:t>Ανοικτομάτη Ε., Διερεύνηση των παραγόντων που επηρεάζουν την φθορά των γυάλινων επιφανειών, Μεταπτυχιακή Εργασία, ΕΜΠ, Σχολή Χημικών Μηχανικών, Αθήνα 2012.</a:t>
            </a:r>
          </a:p>
          <a:p>
            <a:pPr>
              <a:defRPr/>
            </a:pPr>
            <a:r>
              <a:rPr lang="el-GR" sz="2000" dirty="0"/>
              <a:t>Κοντού Ε. Κ., </a:t>
            </a:r>
            <a:r>
              <a:rPr lang="el-GR" sz="2000" dirty="0" err="1"/>
              <a:t>Κοτζαμάνη</a:t>
            </a:r>
            <a:r>
              <a:rPr lang="el-GR" sz="2000" dirty="0"/>
              <a:t> Δ. Δ., Λαμπρόπουλος Β. Ν., «Γυαλί, τεχνολογία, διάβρωση και συντήρηση», Αθήνα 1995.</a:t>
            </a:r>
          </a:p>
          <a:p>
            <a:pPr>
              <a:defRPr/>
            </a:pPr>
            <a:r>
              <a:rPr lang="el-GR" sz="2000" dirty="0"/>
              <a:t>Παπαδάκης Σ. Ε., Συσκευασία Τροφίμων, Εκδόσεις </a:t>
            </a:r>
            <a:r>
              <a:rPr lang="el-GR" sz="2000" dirty="0" err="1"/>
              <a:t>Τζιόλα</a:t>
            </a:r>
            <a:r>
              <a:rPr lang="el-GR" sz="2000" dirty="0"/>
              <a:t>, 2010.</a:t>
            </a:r>
          </a:p>
          <a:p>
            <a:pPr>
              <a:defRPr/>
            </a:pPr>
            <a:r>
              <a:rPr lang="en-GB" sz="2000" dirty="0" err="1" smtClean="0"/>
              <a:t>Zanotto</a:t>
            </a:r>
            <a:r>
              <a:rPr lang="el-GR" sz="2000" dirty="0" smtClean="0"/>
              <a:t> </a:t>
            </a:r>
            <a:r>
              <a:rPr lang="en-GB" sz="2000" dirty="0"/>
              <a:t>E. D.</a:t>
            </a:r>
            <a:r>
              <a:rPr lang="en-US" sz="2000" dirty="0"/>
              <a:t>, </a:t>
            </a:r>
            <a:r>
              <a:rPr lang="en-GB" sz="2000" dirty="0"/>
              <a:t>American Ceramic Society Bulletin, 89 (8) (October/November 2010) 19-27.</a:t>
            </a:r>
            <a:endParaRPr lang="el-GR" sz="2000" dirty="0"/>
          </a:p>
          <a:p>
            <a:pPr>
              <a:defRPr/>
            </a:pPr>
            <a:r>
              <a:rPr lang="en-US" sz="2000" dirty="0" err="1"/>
              <a:t>Hrehorova</a:t>
            </a:r>
            <a:r>
              <a:rPr lang="el-GR" sz="2000" dirty="0"/>
              <a:t> </a:t>
            </a:r>
            <a:r>
              <a:rPr lang="en-US" sz="2000" dirty="0"/>
              <a:t>E</a:t>
            </a:r>
            <a:r>
              <a:rPr lang="el-GR" sz="2000" dirty="0"/>
              <a:t>.</a:t>
            </a:r>
            <a:r>
              <a:rPr lang="en-US" sz="2000" dirty="0"/>
              <a:t> et.al. </a:t>
            </a:r>
            <a:r>
              <a:rPr lang="en-US" sz="2000" i="1" dirty="0"/>
              <a:t>Gravure Printing of Conductive Inks on Glass Substrates for Applications in Printed Electronics </a:t>
            </a:r>
            <a:r>
              <a:rPr lang="en-US" sz="2000" dirty="0"/>
              <a:t>JOURNAL OF DISPLAY TECHNOLOGY 7(6) (2011) 318-324.</a:t>
            </a:r>
            <a:endParaRPr lang="el-GR" sz="2000" dirty="0"/>
          </a:p>
          <a:p>
            <a:pPr>
              <a:defRPr/>
            </a:pPr>
            <a:r>
              <a:rPr lang="el-GR" sz="2000" dirty="0" smtClean="0">
                <a:hlinkClick r:id="rId3"/>
              </a:rPr>
              <a:t>Τεχνολογία </a:t>
            </a:r>
            <a:r>
              <a:rPr lang="el-GR" sz="2000" dirty="0">
                <a:hlinkClick r:id="rId3"/>
              </a:rPr>
              <a:t>Ύαλου, Σημειώσεις, Πανεπιστήμιο Ιωαννίνων</a:t>
            </a:r>
          </a:p>
          <a:p>
            <a:pPr>
              <a:defRPr/>
            </a:pPr>
            <a:r>
              <a:rPr lang="en-US" sz="2000" dirty="0">
                <a:hlinkClick r:id="rId4"/>
              </a:rPr>
              <a:t>yioula.gr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63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l-GR" sz="3600" dirty="0"/>
              <a:t>H</a:t>
            </a:r>
            <a:r>
              <a:rPr lang="el-GR" altLang="el-GR" sz="3600" dirty="0"/>
              <a:t> δομή του </a:t>
            </a:r>
            <a:r>
              <a:rPr lang="el-GR" altLang="el-GR" sz="3600" dirty="0" smtClean="0"/>
              <a:t>κρυσταλλικού και του </a:t>
            </a:r>
            <a:r>
              <a:rPr lang="el-GR" altLang="el-GR" sz="3600" dirty="0"/>
              <a:t>άμορφου</a:t>
            </a:r>
            <a:r>
              <a:rPr lang="el-GR" altLang="el-GR" sz="3600" dirty="0" smtClean="0"/>
              <a:t> </a:t>
            </a:r>
            <a:r>
              <a:rPr lang="en-US" altLang="el-GR" sz="3600" dirty="0" err="1"/>
              <a:t>SiO</a:t>
            </a:r>
            <a:r>
              <a:rPr lang="el-GR" altLang="el-GR" sz="3600" baseline="-25000" dirty="0" smtClean="0"/>
              <a:t>2</a:t>
            </a:r>
            <a:endParaRPr lang="el-GR" sz="1600" dirty="0"/>
          </a:p>
        </p:txBody>
      </p:sp>
      <p:pic>
        <p:nvPicPr>
          <p:cNvPr id="2050" name="Picture 2" descr="https://paulingblog.files.wordpress.com/2012/05/image08crystalversusglas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172" y="1289006"/>
            <a:ext cx="5587657" cy="432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8910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paulingblog.wordpress.com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7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upload.wikimedia.org/wikipedia/commons/thumb/4/4b/Silica.svg/500px-Silic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7744" y="1208461"/>
            <a:ext cx="47625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H</a:t>
            </a:r>
            <a:r>
              <a:rPr lang="el-GR" altLang="el-GR" dirty="0"/>
              <a:t> δομή του </a:t>
            </a:r>
            <a:r>
              <a:rPr lang="el-GR" altLang="el-GR" dirty="0" smtClean="0"/>
              <a:t>άμορφου </a:t>
            </a:r>
            <a:r>
              <a:rPr lang="en-US" altLang="el-GR" dirty="0" err="1"/>
              <a:t>SiO</a:t>
            </a:r>
            <a:r>
              <a:rPr lang="el-GR" altLang="el-GR" baseline="-25000" dirty="0" smtClean="0"/>
              <a:t>2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661068" y="6254767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Silica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u="sng" dirty="0" err="1">
                <a:latin typeface="+mn-lt"/>
                <a:hlinkClick r:id="rId4"/>
              </a:rPr>
              <a:t>NikNaks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6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755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Οι παράγοντες που δεν επιτρέπουν την έναρξη της κρυστάλλωσης</a:t>
            </a:r>
            <a:r>
              <a:rPr lang="el-GR" sz="2400" dirty="0" smtClean="0"/>
              <a:t> είναι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οι υψηλές τιμές του ιξώδους </a:t>
            </a:r>
            <a:r>
              <a:rPr lang="el-GR" sz="2400" dirty="0" smtClean="0"/>
              <a:t>του και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οι ισχυροί δεσμοί που αναπτύσσονται μεταξύ των τετραέδρων της </a:t>
            </a:r>
            <a:r>
              <a:rPr lang="el-GR" sz="2400" b="1" dirty="0" err="1" smtClean="0">
                <a:solidFill>
                  <a:schemeClr val="accent3">
                    <a:lumMod val="50000"/>
                  </a:schemeClr>
                </a:solidFill>
              </a:rPr>
              <a:t>πυριτίας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l-GR" sz="2400" dirty="0" smtClean="0"/>
              <a:t>Ουσιαστικά αν συγκριθεί το υλικό του γυαλιού με τους κρυστάλλους διαφόρων κρυσταλλικών υλικών,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η δομή του στερείται μιας κανονικής και γεωμετρικής τοποθέτησης των ατόμων των διαφόρων στοιχείων μέσα στο δίκτυο του σχηματισμού των ατόμων.</a:t>
            </a:r>
          </a:p>
          <a:p>
            <a:pPr>
              <a:defRPr/>
            </a:pPr>
            <a:r>
              <a:rPr lang="el-GR" sz="2400" dirty="0" smtClean="0"/>
              <a:t>Αυτός είναι και ο λόγος που χρησιμοποιούμε τον όρο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«δίκτυο», </a:t>
            </a:r>
            <a:r>
              <a:rPr lang="el-GR" sz="2400" dirty="0" smtClean="0"/>
              <a:t>όταν αναφερόμαστε στο υλικό του γυαλιού,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αντί για τον όρο «πλέγμα» </a:t>
            </a:r>
            <a:r>
              <a:rPr lang="el-GR" sz="2400" dirty="0" smtClean="0"/>
              <a:t>που αναφέρεται σε κρυσταλλικό και όχι σε άμορφο στερεό. </a:t>
            </a:r>
          </a:p>
        </p:txBody>
      </p:sp>
    </p:spTree>
    <p:extLst>
      <p:ext uri="{BB962C8B-B14F-4D97-AF65-F5344CB8AC3E}">
        <p14:creationId xmlns:p14="http://schemas.microsoft.com/office/powerpoint/2010/main" val="8684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765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Έχει αναφερθεί ότι οι δυνάμεις</a:t>
            </a:r>
            <a:r>
              <a:rPr lang="el-GR" sz="2800" dirty="0" smtClean="0">
                <a:solidFill>
                  <a:srgbClr val="CC00CC"/>
                </a:solidFill>
                <a:effectLst/>
              </a:rPr>
              <a:t>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με τις οποίες συνδέονται μεταξύ τους τα άτομα στο γυαλί είναι </a:t>
            </a:r>
            <a:r>
              <a:rPr lang="el-GR" sz="2800" dirty="0" smtClean="0">
                <a:effectLst/>
              </a:rPr>
              <a:t>ισχυρές</a:t>
            </a:r>
            <a:r>
              <a:rPr lang="el-GR" sz="2800" b="1" dirty="0" smtClean="0">
                <a:solidFill>
                  <a:srgbClr val="CC00CC"/>
                </a:solidFill>
                <a:effectLst/>
              </a:rPr>
              <a:t>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και ίδιες με εκείνες στους κρυστάλλους.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>
              <a:spcAft>
                <a:spcPts val="600"/>
              </a:spcAft>
              <a:defRPr/>
            </a:pPr>
            <a:r>
              <a:rPr lang="el-GR" sz="2800" dirty="0" smtClean="0">
                <a:effectLst/>
              </a:rPr>
              <a:t>Έτσι είναι σωστό να περιγράφεται ως </a:t>
            </a:r>
            <a:r>
              <a:rPr lang="el-GR" sz="2800" b="1" dirty="0" smtClean="0">
                <a:solidFill>
                  <a:srgbClr val="820000"/>
                </a:solidFill>
                <a:effectLst/>
              </a:rPr>
              <a:t>ένα πολύ ψυχρό υγρό</a:t>
            </a:r>
            <a:r>
              <a:rPr lang="el-GR" sz="2800" dirty="0" smtClean="0">
                <a:effectLst/>
              </a:rPr>
              <a:t>, όταν βρίσκεται </a:t>
            </a:r>
            <a:r>
              <a:rPr lang="el-GR" sz="2800" b="1" dirty="0" smtClean="0">
                <a:solidFill>
                  <a:srgbClr val="820000"/>
                </a:solidFill>
                <a:effectLst/>
              </a:rPr>
              <a:t>κάτω από την θερμοκρασία υαλώδους μετάπτωσης Τ</a:t>
            </a:r>
            <a:r>
              <a:rPr lang="en-US" sz="2800" b="1" dirty="0" smtClean="0">
                <a:solidFill>
                  <a:srgbClr val="820000"/>
                </a:solidFill>
                <a:effectLst/>
              </a:rPr>
              <a:t>g</a:t>
            </a:r>
            <a:r>
              <a:rPr lang="el-GR" sz="2800" b="1" dirty="0" smtClean="0">
                <a:solidFill>
                  <a:srgbClr val="820000"/>
                </a:solidFill>
                <a:effectLst/>
              </a:rPr>
              <a:t>.</a:t>
            </a:r>
            <a:r>
              <a:rPr lang="el-GR" sz="2800" dirty="0" smtClean="0">
                <a:solidFill>
                  <a:srgbClr val="82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0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Οξείδια στο γυαλί και ο ρόλος τους</a:t>
            </a:r>
            <a:endParaRPr lang="el-GR" dirty="0"/>
          </a:p>
        </p:txBody>
      </p:sp>
      <p:sp>
        <p:nvSpPr>
          <p:cNvPr id="8775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To </a:t>
            </a:r>
            <a:r>
              <a:rPr lang="en-US" sz="2400" dirty="0" err="1" smtClean="0">
                <a:effectLst/>
              </a:rPr>
              <a:t>SiO</a:t>
            </a:r>
            <a:r>
              <a:rPr lang="el-GR" sz="2400" baseline="-25000" dirty="0" smtClean="0">
                <a:effectLst/>
              </a:rPr>
              <a:t>2</a:t>
            </a:r>
            <a:r>
              <a:rPr lang="el-GR" sz="2400" dirty="0" smtClean="0">
                <a:effectLst/>
              </a:rPr>
              <a:t> τήκεται στην θερμοκρασία των 1726 </a:t>
            </a:r>
            <a:r>
              <a:rPr lang="el-GR" sz="2400" baseline="30000" dirty="0" smtClean="0">
                <a:effectLst/>
              </a:rPr>
              <a:t>ο</a:t>
            </a:r>
            <a:r>
              <a:rPr lang="en-US" sz="2400" dirty="0" smtClean="0">
                <a:effectLst/>
              </a:rPr>
              <a:t>C</a:t>
            </a:r>
            <a:r>
              <a:rPr lang="el-GR" sz="2400" dirty="0" smtClean="0">
                <a:effectLst/>
              </a:rPr>
              <a:t> και για να σχηματιστεί ένα εκμεταλλεύσιμο γυαλί προσθέτουμε διάφορα οξείδια όπως </a:t>
            </a:r>
            <a:r>
              <a:rPr lang="en-US" sz="2400" dirty="0" smtClean="0">
                <a:effectLst/>
              </a:rPr>
              <a:t>Na</a:t>
            </a:r>
            <a:r>
              <a:rPr lang="el-GR" sz="2400" baseline="-25000" dirty="0" smtClean="0">
                <a:effectLst/>
              </a:rPr>
              <a:t>2</a:t>
            </a:r>
            <a:r>
              <a:rPr lang="en-US" sz="2400" dirty="0" smtClean="0">
                <a:effectLst/>
              </a:rPr>
              <a:t>O</a:t>
            </a:r>
            <a:r>
              <a:rPr lang="el-GR" sz="24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Ca</a:t>
            </a:r>
            <a:r>
              <a:rPr lang="el-GR" sz="2400" dirty="0" smtClean="0">
                <a:effectLst/>
              </a:rPr>
              <a:t>Ο, </a:t>
            </a:r>
            <a:r>
              <a:rPr lang="en-US" sz="2400" dirty="0" err="1" smtClean="0">
                <a:effectLst/>
              </a:rPr>
              <a:t>MgO</a:t>
            </a:r>
            <a:r>
              <a:rPr lang="el-GR" sz="24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Al</a:t>
            </a:r>
            <a:r>
              <a:rPr lang="el-GR" sz="2400" baseline="-25000" dirty="0" smtClean="0">
                <a:effectLst/>
              </a:rPr>
              <a:t>2</a:t>
            </a:r>
            <a:r>
              <a:rPr lang="en-US" sz="2400" dirty="0" smtClean="0">
                <a:effectLst/>
              </a:rPr>
              <a:t>O</a:t>
            </a:r>
            <a:r>
              <a:rPr lang="el-GR" sz="2400" baseline="-25000" dirty="0" smtClean="0">
                <a:effectLst/>
              </a:rPr>
              <a:t>3</a:t>
            </a:r>
            <a:r>
              <a:rPr lang="el-GR" sz="2400" dirty="0" smtClean="0">
                <a:effectLst/>
              </a:rPr>
              <a:t> κ.α. που </a:t>
            </a:r>
            <a:r>
              <a:rPr lang="el-GR" sz="2400" dirty="0" smtClean="0">
                <a:solidFill>
                  <a:srgbClr val="000000"/>
                </a:solidFill>
                <a:effectLst/>
              </a:rPr>
              <a:t>δρουν ως </a:t>
            </a:r>
            <a:r>
              <a:rPr lang="el-GR" sz="2400" dirty="0" err="1" smtClean="0">
                <a:solidFill>
                  <a:srgbClr val="000000"/>
                </a:solidFill>
                <a:effectLst/>
              </a:rPr>
              <a:t>τροποποιητές</a:t>
            </a:r>
            <a:r>
              <a:rPr lang="el-GR" sz="2400" dirty="0" smtClean="0">
                <a:solidFill>
                  <a:srgbClr val="000000"/>
                </a:solidFill>
                <a:effectLst/>
              </a:rPr>
              <a:t> δικτύου,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σταθεροποιητές δικτύου </a:t>
            </a:r>
            <a:r>
              <a:rPr lang="el-GR" sz="2400" dirty="0" smtClean="0">
                <a:solidFill>
                  <a:srgbClr val="000000"/>
                </a:solidFill>
                <a:effectLst/>
              </a:rPr>
              <a:t>και χρωστικές ουσίες.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To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Na</a:t>
            </a:r>
            <a:r>
              <a:rPr lang="el-GR" sz="2400" b="1" baseline="-25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O </a:t>
            </a:r>
            <a:r>
              <a:rPr lang="el-GR" sz="2400" dirty="0" smtClean="0">
                <a:effectLst/>
              </a:rPr>
              <a:t>προστίθεται για να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μειώσει το σημείο τήξης και το ιξώδες του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SiO</a:t>
            </a:r>
            <a:r>
              <a:rPr lang="el-GR" sz="2400" b="1" baseline="-25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Το 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Ca</a:t>
            </a:r>
            <a:r>
              <a:rPr lang="el-GR" sz="2400" b="1" dirty="0" smtClean="0">
                <a:solidFill>
                  <a:schemeClr val="tx2"/>
                </a:solidFill>
                <a:effectLst/>
              </a:rPr>
              <a:t>Ο και το </a:t>
            </a:r>
            <a:r>
              <a:rPr lang="en-US" sz="2400" b="1" dirty="0" err="1" smtClean="0">
                <a:solidFill>
                  <a:schemeClr val="tx2"/>
                </a:solidFill>
                <a:effectLst/>
              </a:rPr>
              <a:t>MgO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λειτουργούν ως σταθεροποιητές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παρεμποδίζοντας την διάλυση του γυαλιού από το νερό.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Το</a:t>
            </a:r>
            <a:r>
              <a:rPr lang="el-GR" sz="2400" b="1" dirty="0" smtClean="0">
                <a:effectLst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effectLst/>
              </a:rPr>
              <a:t>Al</a:t>
            </a:r>
            <a:r>
              <a:rPr lang="el-GR" sz="2400" b="1" baseline="-25000" dirty="0" smtClean="0">
                <a:solidFill>
                  <a:srgbClr val="820000"/>
                </a:solidFill>
                <a:effectLst/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  <a:effectLst/>
              </a:rPr>
              <a:t>O</a:t>
            </a:r>
            <a:r>
              <a:rPr lang="el-GR" sz="2400" b="1" baseline="-25000" dirty="0" smtClean="0">
                <a:solidFill>
                  <a:srgbClr val="820000"/>
                </a:solidFill>
                <a:effectLst/>
              </a:rPr>
              <a:t>3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συντελεί στην αύξηση της σκληρότητας και της ανθεκτικότητας του γυαλιού.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>
                <a:effectLst/>
              </a:rPr>
              <a:t>Χρώση προκαλούν στο γυαλί οξείδια του </a:t>
            </a:r>
            <a:r>
              <a:rPr lang="en-US" sz="2400" dirty="0" smtClean="0">
                <a:effectLst/>
              </a:rPr>
              <a:t>Co</a:t>
            </a:r>
            <a:r>
              <a:rPr lang="el-GR" sz="24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Fe</a:t>
            </a:r>
            <a:r>
              <a:rPr lang="el-GR" sz="24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Ni</a:t>
            </a:r>
            <a:r>
              <a:rPr lang="el-GR" sz="2400" dirty="0" smtClean="0">
                <a:effectLst/>
              </a:rPr>
              <a:t>, </a:t>
            </a:r>
            <a:r>
              <a:rPr lang="en-US" sz="2400" dirty="0" err="1" smtClean="0">
                <a:effectLst/>
              </a:rPr>
              <a:t>Mn</a:t>
            </a:r>
            <a:r>
              <a:rPr lang="en-US" sz="2400" dirty="0" smtClean="0">
                <a:effectLst/>
              </a:rPr>
              <a:t> </a:t>
            </a:r>
            <a:r>
              <a:rPr lang="el-GR" sz="2400" dirty="0" smtClean="0">
                <a:effectLst/>
              </a:rPr>
              <a:t>κ.α. </a:t>
            </a:r>
          </a:p>
        </p:txBody>
      </p:sp>
    </p:spTree>
    <p:extLst>
      <p:ext uri="{BB962C8B-B14F-4D97-AF65-F5344CB8AC3E}">
        <p14:creationId xmlns:p14="http://schemas.microsoft.com/office/powerpoint/2010/main" val="12896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59835e7e08c3fec28c1aae1dc1b92dbc8499e79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</TotalTime>
  <Words>2636</Words>
  <Application>Microsoft Office PowerPoint</Application>
  <PresentationFormat>Προβολή στην οθόνη (4:3)</PresentationFormat>
  <Paragraphs>245</Paragraphs>
  <Slides>47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OC_template_updated</vt:lpstr>
      <vt:lpstr>Υλικά Γραφικών Τεχνών (Θ)</vt:lpstr>
      <vt:lpstr>Ύαλοι</vt:lpstr>
      <vt:lpstr>Γυαλί – άμορφο στερεό</vt:lpstr>
      <vt:lpstr>Γυαλί – στερεό δίκτυο όχι πλέγμα</vt:lpstr>
      <vt:lpstr>H δομή του κρυσταλλικού και του άμορφου SiO2</vt:lpstr>
      <vt:lpstr>H δομή του άμορφου SiO2</vt:lpstr>
      <vt:lpstr>Παρουσίαση του PowerPoint</vt:lpstr>
      <vt:lpstr>Παρουσίαση του PowerPoint</vt:lpstr>
      <vt:lpstr>Οξείδια στο γυαλί και ο ρόλος τους</vt:lpstr>
      <vt:lpstr>Παρουσίαση του PowerPoint</vt:lpstr>
      <vt:lpstr>Αντοχή γυαλιού σε θλίψη</vt:lpstr>
      <vt:lpstr>Είδη γυαλιού </vt:lpstr>
      <vt:lpstr>Κοινό γυαλί</vt:lpstr>
      <vt:lpstr>Χρήσεις κοινού γυαλιού</vt:lpstr>
      <vt:lpstr>Γυαλί πυριτίου</vt:lpstr>
      <vt:lpstr>Γυαλί διαλυτό στο νερό</vt:lpstr>
      <vt:lpstr>Κρυσταλλικό γυαλί (κρύσταλλο)</vt:lpstr>
      <vt:lpstr>Γυαλί αλουμινίου – βορίου (Yena)</vt:lpstr>
      <vt:lpstr>Υαλοκεραμικά</vt:lpstr>
      <vt:lpstr>Ύαλοι της Corning</vt:lpstr>
      <vt:lpstr>Χαρακτηριστικά του γυαλιού </vt:lpstr>
      <vt:lpstr>Πλεονεκτήματα γυαλιού</vt:lpstr>
      <vt:lpstr>Πλεονεκτήματα γυαλιού</vt:lpstr>
      <vt:lpstr>Πλεονεκτήματα γυαλιού</vt:lpstr>
      <vt:lpstr>Μειονεκτήματα γυαλιού</vt:lpstr>
      <vt:lpstr>Διάβρωση γυαλιού </vt:lpstr>
      <vt:lpstr>Διάβρωση γυαλιού </vt:lpstr>
      <vt:lpstr>Εξωγενείς παράγοντες φθοράς</vt:lpstr>
      <vt:lpstr>Χημικοί παράγοντες φθοράς</vt:lpstr>
      <vt:lpstr>Προσβολή από οξέα</vt:lpstr>
      <vt:lpstr>Προσβολή από βάσεις</vt:lpstr>
      <vt:lpstr>Παραγωγή γυάλινων δοχείων</vt:lpstr>
      <vt:lpstr>Παραγωγή γυάλινων δοχείων</vt:lpstr>
      <vt:lpstr>Παραγωγή γυάλινων δοχείων</vt:lpstr>
      <vt:lpstr>Παραγωγή γυάλινων δοχείων</vt:lpstr>
      <vt:lpstr>Μέθοδοι ποιοτικού ελέγχου </vt:lpstr>
      <vt:lpstr>Μέθοδοι εκτύπωσης</vt:lpstr>
      <vt:lpstr>Εκτύπωση σε γυαλί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edunet</cp:lastModifiedBy>
  <cp:revision>416</cp:revision>
  <dcterms:created xsi:type="dcterms:W3CDTF">2013-03-04T13:35:19Z</dcterms:created>
  <dcterms:modified xsi:type="dcterms:W3CDTF">2015-11-04T10:58:35Z</dcterms:modified>
</cp:coreProperties>
</file>