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9" r:id="rId3"/>
  </p:sldMasterIdLst>
  <p:notesMasterIdLst>
    <p:notesMasterId r:id="rId20"/>
  </p:notesMasterIdLst>
  <p:sldIdLst>
    <p:sldId id="267" r:id="rId4"/>
    <p:sldId id="257" r:id="rId5"/>
    <p:sldId id="258" r:id="rId6"/>
    <p:sldId id="259" r:id="rId7"/>
    <p:sldId id="260" r:id="rId8"/>
    <p:sldId id="261" r:id="rId9"/>
    <p:sldId id="266" r:id="rId10"/>
    <p:sldId id="263" r:id="rId11"/>
    <p:sldId id="264" r:id="rId12"/>
    <p:sldId id="265" r:id="rId13"/>
    <p:sldId id="268" r:id="rId14"/>
    <p:sldId id="269" r:id="rId15"/>
    <p:sldId id="270" r:id="rId16"/>
    <p:sldId id="271" r:id="rId17"/>
    <p:sldId id="272" r:id="rId18"/>
    <p:sldId id="274" r:id="rId19"/>
  </p:sldIdLst>
  <p:sldSz cx="9144000" cy="6858000" type="screen4x3"/>
  <p:notesSz cx="6858000" cy="9144000"/>
  <p:custDataLst>
    <p:tags r:id="rId2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82" y="-73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FEB43F-228C-4441-B2EC-AF343173A9F0}" type="datetimeFigureOut">
              <a:rPr lang="el-GR" smtClean="0"/>
              <a:t>9/11/2015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C1E1C-5523-4DA7-8A1A-EA5F30CEA364}" type="slidenum">
              <a:rPr lang="el-GR" smtClean="0"/>
              <a:t>‹#›</a:t>
            </a:fld>
            <a:endParaRPr lang="el-GR"/>
          </a:p>
        </p:txBody>
      </p:sp>
    </p:spTree>
    <p:extLst>
      <p:ext uri="{BB962C8B-B14F-4D97-AF65-F5344CB8AC3E}">
        <p14:creationId xmlns:p14="http://schemas.microsoft.com/office/powerpoint/2010/main" val="1798083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18" indent="-171418">
              <a:buFontTx/>
              <a:buChar char="•"/>
            </a:pPr>
            <a:endParaRPr lang="el-GR" altLang="el-GR" smtClean="0">
              <a:solidFill>
                <a:srgbClr val="FF0000"/>
              </a:solidFill>
            </a:endParaRPr>
          </a:p>
        </p:txBody>
      </p:sp>
      <p:sp>
        <p:nvSpPr>
          <p:cNvPr id="63492" name="Θέση αριθμού διαφάνειας 3"/>
          <p:cNvSpPr>
            <a:spLocks noGrp="1"/>
          </p:cNvSpPr>
          <p:nvPr>
            <p:ph type="sldNum" sz="quarter" idx="5"/>
          </p:nvPr>
        </p:nvSpPr>
        <p:spPr/>
        <p:txBody>
          <a:bodyPr/>
          <a:lstStyle/>
          <a:p>
            <a:pPr>
              <a:defRPr/>
            </a:pPr>
            <a:fld id="{DD4A575D-29F1-4F17-9735-A82C0CADBF4A}" type="slidenum">
              <a:rPr lang="el-GR">
                <a:solidFill>
                  <a:prstClr val="black"/>
                </a:solidFill>
                <a:latin typeface="Arial" pitchFamily="34" charset="0"/>
              </a:rPr>
              <a:pPr>
                <a:defRPr/>
              </a:pPr>
              <a:t>1</a:t>
            </a:fld>
            <a:endParaRPr lang="el-GR">
              <a:solidFill>
                <a:prstClr val="black"/>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6564" name="Θέση αριθμού διαφάνειας 3"/>
          <p:cNvSpPr>
            <a:spLocks noGrp="1"/>
          </p:cNvSpPr>
          <p:nvPr>
            <p:ph type="sldNum" sz="quarter" idx="5"/>
          </p:nvPr>
        </p:nvSpPr>
        <p:spPr/>
        <p:txBody>
          <a:bodyPr/>
          <a:lstStyle/>
          <a:p>
            <a:pPr>
              <a:defRPr/>
            </a:pPr>
            <a:fld id="{A2DC6848-0D38-478A-8CC9-27C2803E3702}" type="slidenum">
              <a:rPr lang="el-GR">
                <a:solidFill>
                  <a:prstClr val="black"/>
                </a:solidFill>
                <a:latin typeface="Arial" pitchFamily="34" charset="0"/>
              </a:rPr>
              <a:pPr>
                <a:defRPr/>
              </a:pPr>
              <a:t>11</a:t>
            </a:fld>
            <a:endParaRPr lang="el-GR">
              <a:solidFill>
                <a:prstClr val="black"/>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7588" name="Slide Number Placeholder 3"/>
          <p:cNvSpPr>
            <a:spLocks noGrp="1"/>
          </p:cNvSpPr>
          <p:nvPr>
            <p:ph type="sldNum" sz="quarter" idx="5"/>
          </p:nvPr>
        </p:nvSpPr>
        <p:spPr/>
        <p:txBody>
          <a:bodyPr/>
          <a:lstStyle/>
          <a:p>
            <a:pPr>
              <a:defRPr/>
            </a:pPr>
            <a:fld id="{E7B4129B-E925-42D3-B4CA-A1524A6C501D}" type="slidenum">
              <a:rPr lang="el-GR">
                <a:solidFill>
                  <a:prstClr val="black"/>
                </a:solidFill>
                <a:latin typeface="Arial" pitchFamily="34" charset="0"/>
              </a:rPr>
              <a:pPr>
                <a:defRPr/>
              </a:pPr>
              <a:t>12</a:t>
            </a:fld>
            <a:endParaRPr lang="el-GR">
              <a:solidFill>
                <a:prstClr val="black"/>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8612" name="Slide Number Placeholder 3"/>
          <p:cNvSpPr>
            <a:spLocks noGrp="1"/>
          </p:cNvSpPr>
          <p:nvPr>
            <p:ph type="sldNum" sz="quarter" idx="5"/>
          </p:nvPr>
        </p:nvSpPr>
        <p:spPr/>
        <p:txBody>
          <a:bodyPr/>
          <a:lstStyle/>
          <a:p>
            <a:pPr>
              <a:defRPr/>
            </a:pPr>
            <a:fld id="{85CE0663-0E55-4915-8B4D-B29C6F091953}" type="slidenum">
              <a:rPr lang="el-GR">
                <a:solidFill>
                  <a:prstClr val="black"/>
                </a:solidFill>
                <a:latin typeface="Arial" pitchFamily="34" charset="0"/>
              </a:rPr>
              <a:pPr>
                <a:defRPr/>
              </a:pPr>
              <a:t>13</a:t>
            </a:fld>
            <a:endParaRPr lang="el-GR">
              <a:solidFill>
                <a:prstClr val="black"/>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9636" name="Slide Number Placeholder 3"/>
          <p:cNvSpPr>
            <a:spLocks noGrp="1"/>
          </p:cNvSpPr>
          <p:nvPr>
            <p:ph type="sldNum" sz="quarter" idx="5"/>
          </p:nvPr>
        </p:nvSpPr>
        <p:spPr/>
        <p:txBody>
          <a:bodyPr/>
          <a:lstStyle/>
          <a:p>
            <a:pPr>
              <a:defRPr/>
            </a:pPr>
            <a:fld id="{85843790-F927-4C24-BECF-A6690696E814}" type="slidenum">
              <a:rPr lang="el-GR">
                <a:solidFill>
                  <a:prstClr val="black"/>
                </a:solidFill>
                <a:latin typeface="Arial" pitchFamily="34" charset="0"/>
              </a:rPr>
              <a:pPr>
                <a:defRPr/>
              </a:pPr>
              <a:t>14</a:t>
            </a:fld>
            <a:endParaRPr lang="el-GR">
              <a:solidFill>
                <a:prstClr val="black"/>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70660" name="Slide Number Placeholder 3"/>
          <p:cNvSpPr>
            <a:spLocks noGrp="1"/>
          </p:cNvSpPr>
          <p:nvPr>
            <p:ph type="sldNum" sz="quarter" idx="5"/>
          </p:nvPr>
        </p:nvSpPr>
        <p:spPr/>
        <p:txBody>
          <a:bodyPr/>
          <a:lstStyle/>
          <a:p>
            <a:pPr>
              <a:defRPr/>
            </a:pPr>
            <a:fld id="{4D98A36D-190E-411C-9578-424B173E5FE8}" type="slidenum">
              <a:rPr lang="el-GR">
                <a:solidFill>
                  <a:prstClr val="black"/>
                </a:solidFill>
                <a:latin typeface="Arial" pitchFamily="34" charset="0"/>
              </a:rPr>
              <a:pPr>
                <a:defRPr/>
              </a:pPr>
              <a:t>15</a:t>
            </a:fld>
            <a:endParaRPr lang="el-GR">
              <a:solidFill>
                <a:prstClr val="black"/>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18" indent="-171418">
              <a:buFontTx/>
              <a:buChar char="•"/>
            </a:pPr>
            <a:endParaRPr lang="el-GR" altLang="el-GR" smtClean="0"/>
          </a:p>
        </p:txBody>
      </p:sp>
      <p:sp>
        <p:nvSpPr>
          <p:cNvPr id="72708" name="Θέση αριθμού διαφάνειας 3"/>
          <p:cNvSpPr>
            <a:spLocks noGrp="1"/>
          </p:cNvSpPr>
          <p:nvPr>
            <p:ph type="sldNum" sz="quarter" idx="5"/>
          </p:nvPr>
        </p:nvSpPr>
        <p:spPr/>
        <p:txBody>
          <a:bodyPr/>
          <a:lstStyle/>
          <a:p>
            <a:pPr>
              <a:defRPr/>
            </a:pPr>
            <a:fld id="{895C86A2-0A80-4FC7-BF58-FEC8B5AD17FD}" type="slidenum">
              <a:rPr lang="el-GR">
                <a:solidFill>
                  <a:prstClr val="black"/>
                </a:solidFill>
                <a:latin typeface="Arial" pitchFamily="34" charset="0"/>
              </a:rPr>
              <a:pPr>
                <a:defRPr/>
              </a:pPr>
              <a:t>16</a:t>
            </a:fld>
            <a:endParaRPr lang="el-GR">
              <a:solidFill>
                <a:prstClr val="black"/>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9/11/2015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B4AB4D-1F51-47B9-A57F-E6467EB8F084}"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797137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solidFill>
            <a:schemeClr val="bg1"/>
          </a:solidFill>
          <a:ln>
            <a:solidFill>
              <a:schemeClr val="accent1">
                <a:lumMod val="50000"/>
              </a:schemeClr>
            </a:solidFill>
          </a:ln>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a:solidFill>
            <a:schemeClr val="bg1"/>
          </a:solidFill>
          <a:ln>
            <a:solidFill>
              <a:schemeClr val="accent1">
                <a:lumMod val="50000"/>
              </a:schemeClr>
            </a:solidFill>
          </a:ln>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8E91525-5E0E-4942-B034-801E452D2A6A}"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56630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179388" y="1341438"/>
            <a:ext cx="8785225" cy="5400675"/>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l-GR">
              <a:solidFill>
                <a:prstClr val="white"/>
              </a:solidFill>
            </a:endParaRPr>
          </a:p>
        </p:txBody>
      </p:sp>
      <p:sp>
        <p:nvSpPr>
          <p:cNvPr id="6" name="Rounded Rectangle 5"/>
          <p:cNvSpPr/>
          <p:nvPr userDrawn="1"/>
        </p:nvSpPr>
        <p:spPr>
          <a:xfrm>
            <a:off x="179388" y="115888"/>
            <a:ext cx="8785225" cy="1081087"/>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l-GR">
              <a:solidFill>
                <a:prstClr val="white"/>
              </a:solidFill>
            </a:endParaRP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484784"/>
            <a:ext cx="8229600" cy="4752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655E8D0-98CC-4152-B81F-CD07803BB42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607394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ounded Rectangle 7"/>
          <p:cNvSpPr/>
          <p:nvPr userDrawn="1"/>
        </p:nvSpPr>
        <p:spPr>
          <a:xfrm>
            <a:off x="179388" y="1341438"/>
            <a:ext cx="8785225" cy="5400675"/>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l-GR">
              <a:solidFill>
                <a:prstClr val="white"/>
              </a:solidFill>
            </a:endParaRPr>
          </a:p>
        </p:txBody>
      </p:sp>
      <p:sp>
        <p:nvSpPr>
          <p:cNvPr id="5" name="Rounded Rectangle 8"/>
          <p:cNvSpPr/>
          <p:nvPr userDrawn="1"/>
        </p:nvSpPr>
        <p:spPr>
          <a:xfrm>
            <a:off x="179388" y="115888"/>
            <a:ext cx="8785225" cy="1081087"/>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l-GR">
              <a:solidFill>
                <a:prstClr val="white"/>
              </a:solidFill>
            </a:endParaRP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340768"/>
            <a:ext cx="8229600" cy="48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8F8B0B56-9098-4402-9F46-4FC7A812555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63005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166E76-628A-4306-A54A-1C8D10102533}"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73054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949CB28-B9B6-49F0-825E-E897AC9F8DC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87073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D231CEA-03AB-4CE5-825F-A19A9A08ED98}"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198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179388" y="1341438"/>
            <a:ext cx="8785225" cy="5400675"/>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6" name="Rounded Rectangle 5"/>
          <p:cNvSpPr/>
          <p:nvPr userDrawn="1"/>
        </p:nvSpPr>
        <p:spPr>
          <a:xfrm>
            <a:off x="179388" y="115888"/>
            <a:ext cx="8785225" cy="1081087"/>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484784"/>
            <a:ext cx="8229600" cy="4752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2655E8D0-98CC-4152-B81F-CD07803BB421}" type="slidenum">
              <a:rPr lang="el-GR"/>
              <a:pPr>
                <a:defRPr/>
              </a:pPr>
              <a:t>‹#›</a:t>
            </a:fld>
            <a:endParaRPr lang="el-GR"/>
          </a:p>
        </p:txBody>
      </p:sp>
    </p:spTree>
    <p:extLst>
      <p:ext uri="{BB962C8B-B14F-4D97-AF65-F5344CB8AC3E}">
        <p14:creationId xmlns:p14="http://schemas.microsoft.com/office/powerpoint/2010/main" val="33068522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DF0D818-D6AF-4198-B63D-6A7EFA4CC5E2}"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70605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D170049-E1FE-4699-8B74-8BB9C91E7916}"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65602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A46CD60-4283-4B9F-A463-3E1A5A2967F5}"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00040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8DA0C4-D9D2-4653-B195-560C2FDADAD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13897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EE288A-53B9-4F5B-BA50-D33B2CFA6B08}"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26593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3"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4" name="5 - Θέση αριθμού διαφάνειας"/>
          <p:cNvSpPr>
            <a:spLocks noGrp="1"/>
          </p:cNvSpPr>
          <p:nvPr>
            <p:ph type="sldNum" sz="quarter" idx="12"/>
          </p:nvPr>
        </p:nvSpPr>
        <p:spPr/>
        <p:txBody>
          <a:bodyPr/>
          <a:lstStyle>
            <a:lvl1pPr>
              <a:defRPr/>
            </a:lvl1pPr>
          </a:lstStyle>
          <a:p>
            <a:pPr>
              <a:defRPr/>
            </a:pPr>
            <a:fld id="{7371E6BD-B518-48E0-BC96-3A6911EDDC33}"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87078389"/>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685800" y="1981200"/>
            <a:ext cx="3810000" cy="4114800"/>
          </a:xfrm>
        </p:spPr>
        <p:txBody>
          <a:bodyPr rtlCol="0">
            <a:normAutofit/>
          </a:bodyPr>
          <a:lstStyle/>
          <a:p>
            <a:pPr lvl="0"/>
            <a:endParaRPr lang="el-GR" noProof="0" smtClean="0"/>
          </a:p>
        </p:txBody>
      </p:sp>
      <p:sp>
        <p:nvSpPr>
          <p:cNvPr id="4" name="3 - Θέση κειμένου"/>
          <p:cNvSpPr>
            <a:spLocks noGrp="1"/>
          </p:cNvSpPr>
          <p:nvPr>
            <p:ph type="body"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2DCF847-5B4B-4645-ACC7-A34663B75B7A}"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98311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0" y="190500"/>
            <a:ext cx="7010400" cy="152717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1524000" y="1905000"/>
            <a:ext cx="7010400" cy="4114800"/>
          </a:xfrm>
        </p:spPr>
        <p:txBody>
          <a:bodyPr rtlCol="0">
            <a:normAutofit/>
          </a:bodyPr>
          <a:lstStyle/>
          <a:p>
            <a:pPr lvl="0"/>
            <a:endParaRPr lang="el-GR" noProof="0" smtClean="0"/>
          </a:p>
        </p:txBody>
      </p:sp>
      <p:sp>
        <p:nvSpPr>
          <p:cNvPr id="4" name="3 - Θέση ημερομηνίας"/>
          <p:cNvSpPr>
            <a:spLocks noGrp="1"/>
          </p:cNvSpPr>
          <p:nvPr>
            <p:ph type="dt" sz="half" idx="10"/>
          </p:nvPr>
        </p:nvSpPr>
        <p:spPr>
          <a:xfrm>
            <a:off x="6629400" y="6248400"/>
            <a:ext cx="1905000" cy="457200"/>
          </a:xfrm>
        </p:spPr>
        <p:txBody>
          <a:bodyPr/>
          <a:lstStyle>
            <a:lvl1pPr>
              <a:defRPr/>
            </a:lvl1pPr>
          </a:lstStyle>
          <a:p>
            <a:pPr>
              <a:defRPr/>
            </a:pPr>
            <a:endParaRPr lang="el-GR">
              <a:solidFill>
                <a:prstClr val="black">
                  <a:tint val="75000"/>
                </a:prstClr>
              </a:solidFill>
            </a:endParaRPr>
          </a:p>
        </p:txBody>
      </p:sp>
      <p:sp>
        <p:nvSpPr>
          <p:cNvPr id="5" name="4 - Θέση υποσέλιδου"/>
          <p:cNvSpPr>
            <a:spLocks noGrp="1"/>
          </p:cNvSpPr>
          <p:nvPr>
            <p:ph type="ftr" sz="quarter" idx="11"/>
          </p:nvPr>
        </p:nvSpPr>
        <p:spPr>
          <a:xfrm>
            <a:off x="3276600" y="6248400"/>
            <a:ext cx="2895600" cy="457200"/>
          </a:xfrm>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a:xfrm>
            <a:off x="1524000" y="6248400"/>
            <a:ext cx="1295400" cy="457200"/>
          </a:xfrm>
        </p:spPr>
        <p:txBody>
          <a:bodyPr/>
          <a:lstStyle>
            <a:lvl1pPr>
              <a:defRPr/>
            </a:lvl1pPr>
          </a:lstStyle>
          <a:p>
            <a:pPr>
              <a:defRPr/>
            </a:pPr>
            <a:fld id="{0CFD8991-09E7-4CA8-B882-11202D1DD9E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64577463"/>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981200"/>
            <a:ext cx="3810000" cy="4114800"/>
          </a:xfrm>
        </p:spPr>
        <p:txBody>
          <a:bodyPr rtlCol="0">
            <a:normAutofit/>
          </a:bodyPr>
          <a:lstStyle/>
          <a:p>
            <a:pPr lvl="0"/>
            <a:endParaRPr lang="el-GR" noProof="0" smtClean="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19DF9D4-11C0-4503-927E-8F9C2A320A13}"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6413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pPr>
              <a:defRPr/>
            </a:pPr>
            <a:endParaRPr lang="el-GR">
              <a:solidFill>
                <a:prstClr val="black">
                  <a:tint val="75000"/>
                </a:prstClr>
              </a:solidFill>
            </a:endParaRP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pPr>
              <a:defRPr/>
            </a:pPr>
            <a:endParaRPr lang="el-GR">
              <a:solidFill>
                <a:prstClr val="black">
                  <a:tint val="75000"/>
                </a:prstClr>
              </a:solidFill>
            </a:endParaRP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pPr>
              <a:defRPr/>
            </a:pPr>
            <a:fld id="{7A6084FB-FD1E-480B-BB3C-F8B37F56EBC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48434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B4AB4D-1F51-47B9-A57F-E6467EB8F084}"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104399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solidFill>
            <a:schemeClr val="bg1"/>
          </a:solidFill>
          <a:ln>
            <a:solidFill>
              <a:schemeClr val="accent1">
                <a:lumMod val="50000"/>
              </a:schemeClr>
            </a:solidFill>
          </a:ln>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a:solidFill>
            <a:schemeClr val="bg1"/>
          </a:solidFill>
          <a:ln>
            <a:solidFill>
              <a:schemeClr val="accent1">
                <a:lumMod val="50000"/>
              </a:schemeClr>
            </a:solidFill>
          </a:ln>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8E91525-5E0E-4942-B034-801E452D2A6A}"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66142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179388" y="1341438"/>
            <a:ext cx="8785225" cy="5400675"/>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l-GR">
              <a:solidFill>
                <a:prstClr val="white"/>
              </a:solidFill>
            </a:endParaRPr>
          </a:p>
        </p:txBody>
      </p:sp>
      <p:sp>
        <p:nvSpPr>
          <p:cNvPr id="6" name="Rounded Rectangle 5"/>
          <p:cNvSpPr/>
          <p:nvPr userDrawn="1"/>
        </p:nvSpPr>
        <p:spPr>
          <a:xfrm>
            <a:off x="179388" y="115888"/>
            <a:ext cx="8785225" cy="1081087"/>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l-GR">
              <a:solidFill>
                <a:prstClr val="white"/>
              </a:solidFill>
            </a:endParaRP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484784"/>
            <a:ext cx="8229600" cy="4752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655E8D0-98CC-4152-B81F-CD07803BB42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4734734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ounded Rectangle 7"/>
          <p:cNvSpPr/>
          <p:nvPr userDrawn="1"/>
        </p:nvSpPr>
        <p:spPr>
          <a:xfrm>
            <a:off x="179388" y="1341438"/>
            <a:ext cx="8785225" cy="5400675"/>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l-GR">
              <a:solidFill>
                <a:prstClr val="white"/>
              </a:solidFill>
            </a:endParaRPr>
          </a:p>
        </p:txBody>
      </p:sp>
      <p:sp>
        <p:nvSpPr>
          <p:cNvPr id="5" name="Rounded Rectangle 8"/>
          <p:cNvSpPr/>
          <p:nvPr userDrawn="1"/>
        </p:nvSpPr>
        <p:spPr>
          <a:xfrm>
            <a:off x="179388" y="115888"/>
            <a:ext cx="8785225" cy="1081087"/>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l-GR">
              <a:solidFill>
                <a:prstClr val="white"/>
              </a:solidFill>
            </a:endParaRP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340768"/>
            <a:ext cx="8229600" cy="48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8F8B0B56-9098-4402-9F46-4FC7A812555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1754563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166E76-628A-4306-A54A-1C8D10102533}"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02130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949CB28-B9B6-49F0-825E-E897AC9F8DC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94067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D231CEA-03AB-4CE5-825F-A19A9A08ED98}"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60935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DF0D818-D6AF-4198-B63D-6A7EFA4CC5E2}"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94395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D170049-E1FE-4699-8B74-8BB9C91E7916}"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626930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A46CD60-4283-4B9F-A463-3E1A5A2967F5}"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40143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8DA0C4-D9D2-4653-B195-560C2FDADAD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970456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EEE288A-53B9-4F5B-BA50-D33B2CFA6B08}"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304851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3" name="4 - Θέση υποσέλιδου"/>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4" name="5 - Θέση αριθμού διαφάνειας"/>
          <p:cNvSpPr>
            <a:spLocks noGrp="1"/>
          </p:cNvSpPr>
          <p:nvPr>
            <p:ph type="sldNum" sz="quarter" idx="12"/>
          </p:nvPr>
        </p:nvSpPr>
        <p:spPr/>
        <p:txBody>
          <a:bodyPr/>
          <a:lstStyle>
            <a:lvl1pPr>
              <a:defRPr/>
            </a:lvl1pPr>
          </a:lstStyle>
          <a:p>
            <a:pPr>
              <a:defRPr/>
            </a:pPr>
            <a:fld id="{7371E6BD-B518-48E0-BC96-3A6911EDDC33}"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63980084"/>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685800" y="1981200"/>
            <a:ext cx="3810000" cy="4114800"/>
          </a:xfrm>
        </p:spPr>
        <p:txBody>
          <a:bodyPr rtlCol="0">
            <a:normAutofit/>
          </a:bodyPr>
          <a:lstStyle/>
          <a:p>
            <a:pPr lvl="0"/>
            <a:endParaRPr lang="el-GR" noProof="0" smtClean="0"/>
          </a:p>
        </p:txBody>
      </p:sp>
      <p:sp>
        <p:nvSpPr>
          <p:cNvPr id="4" name="3 - Θέση κειμένου"/>
          <p:cNvSpPr>
            <a:spLocks noGrp="1"/>
          </p:cNvSpPr>
          <p:nvPr>
            <p:ph type="body"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2DCF847-5B4B-4645-ACC7-A34663B75B7A}"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906012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0" y="190500"/>
            <a:ext cx="7010400" cy="152717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1524000" y="1905000"/>
            <a:ext cx="7010400" cy="4114800"/>
          </a:xfrm>
        </p:spPr>
        <p:txBody>
          <a:bodyPr rtlCol="0">
            <a:normAutofit/>
          </a:bodyPr>
          <a:lstStyle/>
          <a:p>
            <a:pPr lvl="0"/>
            <a:endParaRPr lang="el-GR" noProof="0" smtClean="0"/>
          </a:p>
        </p:txBody>
      </p:sp>
      <p:sp>
        <p:nvSpPr>
          <p:cNvPr id="4" name="3 - Θέση ημερομηνίας"/>
          <p:cNvSpPr>
            <a:spLocks noGrp="1"/>
          </p:cNvSpPr>
          <p:nvPr>
            <p:ph type="dt" sz="half" idx="10"/>
          </p:nvPr>
        </p:nvSpPr>
        <p:spPr>
          <a:xfrm>
            <a:off x="6629400" y="6248400"/>
            <a:ext cx="1905000" cy="457200"/>
          </a:xfrm>
        </p:spPr>
        <p:txBody>
          <a:bodyPr/>
          <a:lstStyle>
            <a:lvl1pPr>
              <a:defRPr/>
            </a:lvl1pPr>
          </a:lstStyle>
          <a:p>
            <a:pPr>
              <a:defRPr/>
            </a:pPr>
            <a:endParaRPr lang="el-GR">
              <a:solidFill>
                <a:prstClr val="black">
                  <a:tint val="75000"/>
                </a:prstClr>
              </a:solidFill>
            </a:endParaRPr>
          </a:p>
        </p:txBody>
      </p:sp>
      <p:sp>
        <p:nvSpPr>
          <p:cNvPr id="5" name="4 - Θέση υποσέλιδου"/>
          <p:cNvSpPr>
            <a:spLocks noGrp="1"/>
          </p:cNvSpPr>
          <p:nvPr>
            <p:ph type="ftr" sz="quarter" idx="11"/>
          </p:nvPr>
        </p:nvSpPr>
        <p:spPr>
          <a:xfrm>
            <a:off x="3276600" y="6248400"/>
            <a:ext cx="2895600" cy="457200"/>
          </a:xfrm>
        </p:spPr>
        <p:txBody>
          <a:bodyPr/>
          <a:lstStyle>
            <a:lvl1pPr>
              <a:defRPr/>
            </a:lvl1pPr>
          </a:lstStyle>
          <a:p>
            <a:pPr>
              <a:defRPr/>
            </a:pPr>
            <a:endParaRPr lang="el-GR">
              <a:solidFill>
                <a:prstClr val="black">
                  <a:tint val="75000"/>
                </a:prstClr>
              </a:solidFill>
            </a:endParaRPr>
          </a:p>
        </p:txBody>
      </p:sp>
      <p:sp>
        <p:nvSpPr>
          <p:cNvPr id="6" name="5 - Θέση αριθμού διαφάνειας"/>
          <p:cNvSpPr>
            <a:spLocks noGrp="1"/>
          </p:cNvSpPr>
          <p:nvPr>
            <p:ph type="sldNum" sz="quarter" idx="12"/>
          </p:nvPr>
        </p:nvSpPr>
        <p:spPr>
          <a:xfrm>
            <a:off x="1524000" y="6248400"/>
            <a:ext cx="1295400" cy="457200"/>
          </a:xfrm>
        </p:spPr>
        <p:txBody>
          <a:bodyPr/>
          <a:lstStyle>
            <a:lvl1pPr>
              <a:defRPr/>
            </a:lvl1pPr>
          </a:lstStyle>
          <a:p>
            <a:pPr>
              <a:defRPr/>
            </a:pPr>
            <a:fld id="{0CFD8991-09E7-4CA8-B882-11202D1DD9E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29555916"/>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981200"/>
            <a:ext cx="3810000" cy="4114800"/>
          </a:xfrm>
        </p:spPr>
        <p:txBody>
          <a:bodyPr rtlCol="0">
            <a:normAutofit/>
          </a:bodyPr>
          <a:lstStyle/>
          <a:p>
            <a:pPr lvl="0"/>
            <a:endParaRPr lang="el-GR" noProof="0" smtClean="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19DF9D4-11C0-4503-927E-8F9C2A320A13}"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83844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pPr>
              <a:defRPr/>
            </a:pPr>
            <a:endParaRPr lang="el-GR">
              <a:solidFill>
                <a:prstClr val="black">
                  <a:tint val="75000"/>
                </a:prstClr>
              </a:solidFill>
            </a:endParaRP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pPr>
              <a:defRPr/>
            </a:pPr>
            <a:endParaRPr lang="el-GR">
              <a:solidFill>
                <a:prstClr val="black">
                  <a:tint val="75000"/>
                </a:prstClr>
              </a:solidFill>
            </a:endParaRP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pPr>
              <a:defRPr/>
            </a:pPr>
            <a:fld id="{7A6084FB-FD1E-480B-BB3C-F8B37F56EBC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23548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9/11/2015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9/11/2015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9/11/2015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9/11/2015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9/11/2015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9/11/2015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endParaRPr lang="el-GR" altLang="el-GR" smtClean="0"/>
          </a:p>
        </p:txBody>
      </p:sp>
      <p:sp>
        <p:nvSpPr>
          <p:cNvPr id="2051"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endParaRPr lang="el-GR" altLang="el-G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fontAlgn="base">
              <a:spcBef>
                <a:spcPct val="0"/>
              </a:spcBef>
              <a:spcAft>
                <a:spcPct val="0"/>
              </a:spcAft>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fontAlgn="base">
              <a:spcBef>
                <a:spcPct val="0"/>
              </a:spcBef>
              <a:spcAft>
                <a:spcPct val="0"/>
              </a:spcAft>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Arial" charset="0"/>
                <a:cs typeface="+mn-cs"/>
              </a:defRPr>
            </a:lvl1pPr>
          </a:lstStyle>
          <a:p>
            <a:pPr fontAlgn="base">
              <a:spcBef>
                <a:spcPct val="0"/>
              </a:spcBef>
              <a:spcAft>
                <a:spcPct val="0"/>
              </a:spcAft>
              <a:defRPr/>
            </a:pPr>
            <a:fld id="{60BF326F-46E1-45BE-8718-3444949FDC9E}" type="slidenum">
              <a:rPr lang="el-GR">
                <a:solidFill>
                  <a:prstClr val="black"/>
                </a:solidFill>
              </a:rPr>
              <a:pPr fontAlgn="base">
                <a:spcBef>
                  <a:spcPct val="0"/>
                </a:spcBef>
                <a:spcAft>
                  <a:spcPct val="0"/>
                </a:spcAft>
                <a:defRPr/>
              </a:pPr>
              <a:t>‹#›</a:t>
            </a:fld>
            <a:endParaRPr lang="el-GR">
              <a:solidFill>
                <a:prstClr val="black"/>
              </a:solidFill>
            </a:endParaRPr>
          </a:p>
        </p:txBody>
      </p:sp>
    </p:spTree>
    <p:extLst>
      <p:ext uri="{BB962C8B-B14F-4D97-AF65-F5344CB8AC3E}">
        <p14:creationId xmlns:p14="http://schemas.microsoft.com/office/powerpoint/2010/main" val="31472792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Calibri" pitchFamily="34" charset="0"/>
        </a:defRPr>
      </a:lvl2pPr>
      <a:lvl3pPr algn="ctr" rtl="0" eaLnBrk="0" fontAlgn="base" hangingPunct="0">
        <a:spcBef>
          <a:spcPct val="0"/>
        </a:spcBef>
        <a:spcAft>
          <a:spcPct val="0"/>
        </a:spcAft>
        <a:defRPr sz="4000" b="1">
          <a:solidFill>
            <a:schemeClr val="tx1"/>
          </a:solidFill>
          <a:latin typeface="Calibri" pitchFamily="34" charset="0"/>
        </a:defRPr>
      </a:lvl3pPr>
      <a:lvl4pPr algn="ctr" rtl="0" eaLnBrk="0" fontAlgn="base" hangingPunct="0">
        <a:spcBef>
          <a:spcPct val="0"/>
        </a:spcBef>
        <a:spcAft>
          <a:spcPct val="0"/>
        </a:spcAft>
        <a:defRPr sz="4000" b="1">
          <a:solidFill>
            <a:schemeClr val="tx1"/>
          </a:solidFill>
          <a:latin typeface="Calibri" pitchFamily="34" charset="0"/>
        </a:defRPr>
      </a:lvl4pPr>
      <a:lvl5pPr algn="ctr" rtl="0" eaLnBrk="0" fontAlgn="base" hangingPunct="0">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endParaRPr lang="el-GR" altLang="el-GR" smtClean="0"/>
          </a:p>
        </p:txBody>
      </p:sp>
      <p:sp>
        <p:nvSpPr>
          <p:cNvPr id="2051"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endParaRPr lang="el-GR" altLang="el-G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fontAlgn="base">
              <a:spcBef>
                <a:spcPct val="0"/>
              </a:spcBef>
              <a:spcAft>
                <a:spcPct val="0"/>
              </a:spcAft>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fontAlgn="base">
              <a:spcBef>
                <a:spcPct val="0"/>
              </a:spcBef>
              <a:spcAft>
                <a:spcPct val="0"/>
              </a:spcAft>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Arial" charset="0"/>
                <a:cs typeface="+mn-cs"/>
              </a:defRPr>
            </a:lvl1pPr>
          </a:lstStyle>
          <a:p>
            <a:pPr fontAlgn="base">
              <a:spcBef>
                <a:spcPct val="0"/>
              </a:spcBef>
              <a:spcAft>
                <a:spcPct val="0"/>
              </a:spcAft>
              <a:defRPr/>
            </a:pPr>
            <a:fld id="{60BF326F-46E1-45BE-8718-3444949FDC9E}" type="slidenum">
              <a:rPr lang="el-GR">
                <a:solidFill>
                  <a:prstClr val="black"/>
                </a:solidFill>
              </a:rPr>
              <a:pPr fontAlgn="base">
                <a:spcBef>
                  <a:spcPct val="0"/>
                </a:spcBef>
                <a:spcAft>
                  <a:spcPct val="0"/>
                </a:spcAft>
                <a:defRPr/>
              </a:pPr>
              <a:t>‹#›</a:t>
            </a:fld>
            <a:endParaRPr lang="el-GR">
              <a:solidFill>
                <a:prstClr val="black"/>
              </a:solidFill>
            </a:endParaRPr>
          </a:p>
        </p:txBody>
      </p:sp>
    </p:spTree>
    <p:extLst>
      <p:ext uri="{BB962C8B-B14F-4D97-AF65-F5344CB8AC3E}">
        <p14:creationId xmlns:p14="http://schemas.microsoft.com/office/powerpoint/2010/main" val="188039089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Calibri" pitchFamily="34" charset="0"/>
        </a:defRPr>
      </a:lvl2pPr>
      <a:lvl3pPr algn="ctr" rtl="0" eaLnBrk="0" fontAlgn="base" hangingPunct="0">
        <a:spcBef>
          <a:spcPct val="0"/>
        </a:spcBef>
        <a:spcAft>
          <a:spcPct val="0"/>
        </a:spcAft>
        <a:defRPr sz="4000" b="1">
          <a:solidFill>
            <a:schemeClr val="tx1"/>
          </a:solidFill>
          <a:latin typeface="Calibri" pitchFamily="34" charset="0"/>
        </a:defRPr>
      </a:lvl3pPr>
      <a:lvl4pPr algn="ctr" rtl="0" eaLnBrk="0" fontAlgn="base" hangingPunct="0">
        <a:spcBef>
          <a:spcPct val="0"/>
        </a:spcBef>
        <a:spcAft>
          <a:spcPct val="0"/>
        </a:spcAft>
        <a:defRPr sz="4000" b="1">
          <a:solidFill>
            <a:schemeClr val="tx1"/>
          </a:solidFill>
          <a:latin typeface="Calibri" pitchFamily="34" charset="0"/>
        </a:defRPr>
      </a:lvl4pPr>
      <a:lvl5pPr algn="ctr" rtl="0" eaLnBrk="0" fontAlgn="base" hangingPunct="0">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4213" y="1341438"/>
            <a:ext cx="7772400" cy="1470025"/>
          </a:xfrm>
        </p:spPr>
        <p:txBody>
          <a:bodyPr rtlCol="0">
            <a:normAutofit/>
          </a:bodyPr>
          <a:lstStyle/>
          <a:p>
            <a:pPr lvl="1" eaLnBrk="1" fontAlgn="auto" hangingPunct="1">
              <a:spcBef>
                <a:spcPts val="0"/>
              </a:spcBef>
              <a:spcAft>
                <a:spcPts val="0"/>
              </a:spcAft>
              <a:defRPr/>
            </a:pPr>
            <a:r>
              <a:rPr lang="el-GR" sz="3600" dirty="0">
                <a:latin typeface="+mn-lt"/>
              </a:rPr>
              <a:t>Φυσικοθεραπεία σε ειδικές πληθυσμιακές </a:t>
            </a:r>
            <a:r>
              <a:rPr lang="el-GR" sz="3600" dirty="0" smtClean="0">
                <a:latin typeface="+mn-lt"/>
              </a:rPr>
              <a:t>μονάδες (Ε)</a:t>
            </a:r>
            <a:endParaRPr lang="el-GR" sz="3600" dirty="0">
              <a:latin typeface="+mn-lt"/>
            </a:endParaRPr>
          </a:p>
        </p:txBody>
      </p:sp>
      <p:sp>
        <p:nvSpPr>
          <p:cNvPr id="9219" name="Υπότιτλος 2"/>
          <p:cNvSpPr>
            <a:spLocks noGrp="1"/>
          </p:cNvSpPr>
          <p:nvPr>
            <p:ph type="subTitle" idx="1"/>
          </p:nvPr>
        </p:nvSpPr>
        <p:spPr>
          <a:xfrm>
            <a:off x="1370013" y="3097213"/>
            <a:ext cx="6400800" cy="1752600"/>
          </a:xfrm>
        </p:spPr>
        <p:txBody>
          <a:bodyPr/>
          <a:lstStyle/>
          <a:p>
            <a:pPr eaLnBrk="1" hangingPunct="1">
              <a:spcBef>
                <a:spcPct val="0"/>
              </a:spcBef>
              <a:spcAft>
                <a:spcPts val="1200"/>
              </a:spcAft>
            </a:pPr>
            <a:r>
              <a:rPr lang="el-GR" altLang="el-GR" sz="2800" b="1" dirty="0" smtClean="0"/>
              <a:t>Ενότητα </a:t>
            </a:r>
            <a:r>
              <a:rPr lang="en-US" altLang="el-GR" sz="2800" b="1" dirty="0" smtClean="0"/>
              <a:t>1</a:t>
            </a:r>
            <a:r>
              <a:rPr lang="el-GR" altLang="el-GR" sz="2800" dirty="0" smtClean="0"/>
              <a:t>:</a:t>
            </a:r>
            <a:r>
              <a:rPr lang="en-US" altLang="el-GR" sz="2800" dirty="0" smtClean="0"/>
              <a:t> </a:t>
            </a:r>
            <a:r>
              <a:rPr lang="el-GR" sz="2800" dirty="0" smtClean="0"/>
              <a:t>Εισαγωγή</a:t>
            </a:r>
            <a:endParaRPr lang="en-US" altLang="el-GR" sz="2800" dirty="0" smtClean="0"/>
          </a:p>
          <a:p>
            <a:pPr eaLnBrk="1" hangingPunct="1">
              <a:spcBef>
                <a:spcPct val="0"/>
              </a:spcBef>
            </a:pPr>
            <a:r>
              <a:rPr lang="el-GR" altLang="el-GR" sz="2400" dirty="0" smtClean="0"/>
              <a:t>Γεωργία Πέττα</a:t>
            </a:r>
          </a:p>
          <a:p>
            <a:pPr eaLnBrk="1" hangingPunct="1">
              <a:spcBef>
                <a:spcPct val="0"/>
              </a:spcBef>
            </a:pPr>
            <a:r>
              <a:rPr lang="el-GR" altLang="el-GR" sz="2400" dirty="0" smtClean="0"/>
              <a:t>Τμήμα Φυσικοθεραπείας</a:t>
            </a:r>
          </a:p>
        </p:txBody>
      </p:sp>
      <p:pic>
        <p:nvPicPr>
          <p:cNvPr id="9220" name="Picture 5" descr="Λογότυπο έργου Ανοικτών Ακαδημαϊκών Μαθημάτων"/>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2875" y="476250"/>
            <a:ext cx="8540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descr="Λογότυπο Τεχνολογικού Ιδρύματος Αθήνα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76250"/>
            <a:ext cx="682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41425" y="631825"/>
            <a:ext cx="6661150" cy="338138"/>
          </a:xfrm>
          <a:prstGeom prst="rect">
            <a:avLst/>
          </a:prstGeom>
        </p:spPr>
        <p:txBody>
          <a:bodyPr>
            <a:spAutoFit/>
          </a:bodyPr>
          <a:lstStyle/>
          <a:p>
            <a:pPr algn="ctr" fontAlgn="base">
              <a:spcBef>
                <a:spcPct val="0"/>
              </a:spcBef>
              <a:spcAft>
                <a:spcPct val="0"/>
              </a:spcAft>
              <a:defRPr/>
            </a:pPr>
            <a:r>
              <a:rPr lang="el-GR" sz="1600" dirty="0">
                <a:solidFill>
                  <a:prstClr val="black"/>
                </a:solidFill>
                <a:cs typeface="Arial" charset="0"/>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922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227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solidFill>
                  <a:prstClr val="black"/>
                </a:solidFill>
              </a:rPr>
              <a:t>Εισαγωγή στο μάθημα Φυσικοθεραπεία σε Ειδικές Πληθυσμιακές Ομάδες</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sz="2800" dirty="0" smtClean="0"/>
              <a:t>Σχεδιασμός και εκτέλεση ατομικών και ομαδικών προγραμμάτων σε άτομα με ψυχικά </a:t>
            </a:r>
            <a:r>
              <a:rPr lang="el-GR" sz="2800" dirty="0" smtClean="0"/>
              <a:t>νοσήματα</a:t>
            </a:r>
            <a:endParaRPr lang="el-GR" sz="2800" dirty="0" smtClean="0"/>
          </a:p>
          <a:p>
            <a:pPr marL="0" indent="0">
              <a:buNone/>
            </a:pPr>
            <a:endParaRPr lang="el-GR"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6"/>
          <p:cNvSpPr>
            <a:spLocks noGrp="1"/>
          </p:cNvSpPr>
          <p:nvPr>
            <p:ph type="ctrTitle"/>
          </p:nvPr>
        </p:nvSpPr>
        <p:spPr/>
        <p:txBody>
          <a:bodyPr/>
          <a:lstStyle/>
          <a:p>
            <a:pPr eaLnBrk="1" hangingPunct="1"/>
            <a:r>
              <a:rPr lang="el-GR" altLang="el-GR" smtClean="0"/>
              <a:t>Τέλος Ενότητας</a:t>
            </a:r>
          </a:p>
        </p:txBody>
      </p:sp>
      <p:sp>
        <p:nvSpPr>
          <p:cNvPr id="34819" name="Υπότιτλος 7"/>
          <p:cNvSpPr>
            <a:spLocks noGrp="1"/>
          </p:cNvSpPr>
          <p:nvPr>
            <p:ph type="subTitle" idx="1"/>
          </p:nvPr>
        </p:nvSpPr>
        <p:spPr/>
        <p:txBody>
          <a:bodyPr/>
          <a:lstStyle/>
          <a:p>
            <a:pPr eaLnBrk="1" hangingPunct="1"/>
            <a:endParaRPr lang="el-GR" altLang="el-GR" smtClean="0"/>
          </a:p>
        </p:txBody>
      </p:sp>
      <p:grpSp>
        <p:nvGrpSpPr>
          <p:cNvPr id="34820" name="Ομάδα 1"/>
          <p:cNvGrpSpPr>
            <a:grpSpLocks/>
          </p:cNvGrpSpPr>
          <p:nvPr/>
        </p:nvGrpSpPr>
        <p:grpSpPr bwMode="auto">
          <a:xfrm>
            <a:off x="1766888" y="5930900"/>
            <a:ext cx="5829300" cy="768350"/>
            <a:chOff x="1767633" y="5931169"/>
            <a:chExt cx="5828703" cy="768532"/>
          </a:xfrm>
        </p:grpSpPr>
        <p:pic>
          <p:nvPicPr>
            <p:cNvPr id="348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53571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ctrTitle"/>
          </p:nvPr>
        </p:nvSpPr>
        <p:spPr/>
        <p:txBody>
          <a:bodyPr/>
          <a:lstStyle/>
          <a:p>
            <a:pPr eaLnBrk="1" hangingPunct="1"/>
            <a:r>
              <a:rPr lang="el-GR" altLang="el-GR" sz="4400" smtClean="0"/>
              <a:t>Σημειώματα</a:t>
            </a:r>
          </a:p>
        </p:txBody>
      </p:sp>
      <p:sp>
        <p:nvSpPr>
          <p:cNvPr id="35843" name="Subtitle 1"/>
          <p:cNvSpPr>
            <a:spLocks noGrp="1"/>
          </p:cNvSpPr>
          <p:nvPr>
            <p:ph type="subTitle" idx="1"/>
          </p:nvPr>
        </p:nvSpPr>
        <p:spPr/>
        <p:txBody>
          <a:bodyPr/>
          <a:lstStyle/>
          <a:p>
            <a:pPr eaLnBrk="1" hangingPunct="1"/>
            <a:endParaRPr lang="el-GR" altLang="el-GR" smtClean="0"/>
          </a:p>
        </p:txBody>
      </p:sp>
    </p:spTree>
    <p:extLst>
      <p:ext uri="{BB962C8B-B14F-4D97-AF65-F5344CB8AC3E}">
        <p14:creationId xmlns:p14="http://schemas.microsoft.com/office/powerpoint/2010/main" val="1914508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68313" y="115888"/>
            <a:ext cx="8229600" cy="1081087"/>
          </a:xfrm>
        </p:spPr>
        <p:txBody>
          <a:bodyPr/>
          <a:lstStyle/>
          <a:p>
            <a:pPr eaLnBrk="1" hangingPunct="1"/>
            <a:r>
              <a:rPr lang="el-GR" altLang="el-GR" smtClean="0"/>
              <a:t>Σημείωμα Αναφοράς</a:t>
            </a:r>
          </a:p>
        </p:txBody>
      </p:sp>
      <p:sp>
        <p:nvSpPr>
          <p:cNvPr id="3" name="Content Placeholder 2"/>
          <p:cNvSpPr>
            <a:spLocks noGrp="1"/>
          </p:cNvSpPr>
          <p:nvPr>
            <p:ph idx="1"/>
          </p:nvPr>
        </p:nvSpPr>
        <p:spPr>
          <a:xfrm>
            <a:off x="457200" y="1341438"/>
            <a:ext cx="8229600" cy="4895850"/>
          </a:xfrm>
        </p:spPr>
        <p:txBody>
          <a:bodyPr rtlCol="0">
            <a:normAutofit/>
          </a:bodyPr>
          <a:lstStyle/>
          <a:p>
            <a:pPr marL="0" indent="0" eaLnBrk="1" fontAlgn="auto" hangingPunct="1">
              <a:spcAft>
                <a:spcPts val="0"/>
              </a:spcAft>
              <a:buFont typeface="Arial" pitchFamily="34" charset="0"/>
              <a:buNone/>
              <a:defRPr/>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Γεωργία </a:t>
            </a:r>
            <a:r>
              <a:rPr lang="el-GR" sz="2000" dirty="0" err="1" smtClean="0"/>
              <a:t>Πέττα</a:t>
            </a:r>
            <a:r>
              <a:rPr lang="el-GR" sz="2000" dirty="0" smtClean="0"/>
              <a:t> 2014. Γεωργία </a:t>
            </a:r>
            <a:r>
              <a:rPr lang="el-GR" sz="2000" dirty="0" err="1" smtClean="0"/>
              <a:t>Πέττα</a:t>
            </a:r>
            <a:r>
              <a:rPr lang="el-GR" sz="2000" dirty="0" smtClean="0"/>
              <a:t>. «Φυσικοθεραπεία σε ειδικές πληθυσμιακές μονάδες. </a:t>
            </a:r>
            <a:r>
              <a:rPr lang="el-GR" sz="2000" dirty="0"/>
              <a:t>Ενότητα 1: Θεραπευτική </a:t>
            </a:r>
            <a:r>
              <a:rPr lang="el-GR" sz="2000" dirty="0" smtClean="0"/>
              <a:t>Άσκηση». Έκδοση: 1.0. Αθήνα 2014. Διαθέσιμο από τη δικτυακή διεύθυνση: </a:t>
            </a:r>
            <a:r>
              <a:rPr lang="en-US" sz="2000" dirty="0" smtClean="0">
                <a:hlinkClick r:id="rId3"/>
              </a:rPr>
              <a:t>ocp.teiath.gr</a:t>
            </a:r>
            <a:r>
              <a:rPr lang="el-GR" sz="2000" dirty="0" smtClean="0"/>
              <a:t>.</a:t>
            </a:r>
          </a:p>
          <a:p>
            <a:pPr eaLnBrk="1" fontAlgn="auto" hangingPunct="1">
              <a:spcAft>
                <a:spcPts val="0"/>
              </a:spcAft>
              <a:buFont typeface="Arial" pitchFamily="34" charset="0"/>
              <a:buChar char="•"/>
              <a:defRPr/>
            </a:pPr>
            <a:endParaRPr lang="el-GR" sz="2000" dirty="0"/>
          </a:p>
        </p:txBody>
      </p:sp>
    </p:spTree>
    <p:extLst>
      <p:ext uri="{BB962C8B-B14F-4D97-AF65-F5344CB8AC3E}">
        <p14:creationId xmlns:p14="http://schemas.microsoft.com/office/powerpoint/2010/main" val="3736572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68313" y="115888"/>
            <a:ext cx="8229600" cy="1081087"/>
          </a:xfrm>
        </p:spPr>
        <p:txBody>
          <a:bodyPr/>
          <a:lstStyle/>
          <a:p>
            <a:pPr eaLnBrk="1" hangingPunct="1"/>
            <a:r>
              <a:rPr lang="el-GR" altLang="el-GR" smtClean="0"/>
              <a:t>Σημείωμα Αδειοδότησης</a:t>
            </a:r>
          </a:p>
        </p:txBody>
      </p:sp>
      <p:sp>
        <p:nvSpPr>
          <p:cNvPr id="37891" name="Content Placeholder 2"/>
          <p:cNvSpPr>
            <a:spLocks noGrp="1"/>
          </p:cNvSpPr>
          <p:nvPr>
            <p:ph idx="1"/>
          </p:nvPr>
        </p:nvSpPr>
        <p:spPr>
          <a:xfrm>
            <a:off x="468313" y="1052513"/>
            <a:ext cx="8229600" cy="4897437"/>
          </a:xfrm>
        </p:spPr>
        <p:txBody>
          <a:bodyPr/>
          <a:lstStyle/>
          <a:p>
            <a:pPr marL="0" indent="0" eaLnBrk="1" hangingPunct="1">
              <a:buFont typeface="Arial" charset="0"/>
              <a:buNone/>
            </a:pPr>
            <a:r>
              <a:rPr lang="el-GR" altLang="el-GR" sz="18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charset="0"/>
              <a:buNone/>
            </a:pPr>
            <a:endParaRPr lang="el-GR" altLang="el-GR" sz="1800" smtClean="0"/>
          </a:p>
        </p:txBody>
      </p:sp>
      <p:pic>
        <p:nvPicPr>
          <p:cNvPr id="37892" name="Picture 22" descr="Λογότυπο για Άδειες χρήσης Creative Commons BY-NC-N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2554288"/>
            <a:ext cx="16494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200" y="3155950"/>
            <a:ext cx="9037638" cy="3455988"/>
          </a:xfrm>
          <a:prstGeom prst="rect">
            <a:avLst/>
          </a:prstGeom>
        </p:spPr>
        <p:txBody>
          <a:bodyPr anchor="ctr">
            <a:normAutofit/>
          </a:bodyPr>
          <a:lstStyle/>
          <a:p>
            <a:pPr fontAlgn="base">
              <a:spcBef>
                <a:spcPct val="0"/>
              </a:spcBef>
              <a:spcAft>
                <a:spcPct val="0"/>
              </a:spcAft>
              <a:defRPr/>
            </a:pPr>
            <a:r>
              <a:rPr lang="el-GR" dirty="0">
                <a:solidFill>
                  <a:prstClr val="black"/>
                </a:solidFill>
                <a:cs typeface="Arial" charset="0"/>
              </a:rPr>
              <a:t>[1] http://creativecommons.org/licenses/by-nc-sa/4.0/ </a:t>
            </a:r>
            <a:endParaRPr lang="en-US" dirty="0">
              <a:solidFill>
                <a:prstClr val="black"/>
              </a:solidFill>
              <a:cs typeface="Arial" charset="0"/>
            </a:endParaRPr>
          </a:p>
          <a:p>
            <a:pPr fontAlgn="base">
              <a:spcBef>
                <a:spcPct val="0"/>
              </a:spcBef>
              <a:spcAft>
                <a:spcPct val="0"/>
              </a:spcAft>
              <a:defRPr/>
            </a:pPr>
            <a:endParaRPr lang="el-GR" dirty="0">
              <a:solidFill>
                <a:prstClr val="black"/>
              </a:solidFill>
              <a:cs typeface="Arial" charset="0"/>
            </a:endParaRPr>
          </a:p>
          <a:p>
            <a:pPr fontAlgn="base">
              <a:spcBef>
                <a:spcPct val="0"/>
              </a:spcBef>
              <a:spcAft>
                <a:spcPct val="0"/>
              </a:spcAft>
              <a:defRPr/>
            </a:pPr>
            <a:r>
              <a:rPr lang="el-GR" dirty="0">
                <a:solidFill>
                  <a:prstClr val="black"/>
                </a:solidFill>
                <a:cs typeface="Arial" charset="0"/>
              </a:rPr>
              <a:t>Ως </a:t>
            </a:r>
            <a:r>
              <a:rPr lang="el-GR" b="1" dirty="0">
                <a:solidFill>
                  <a:prstClr val="black"/>
                </a:solidFill>
                <a:cs typeface="Arial" charset="0"/>
              </a:rPr>
              <a:t>Μη Εμπορική</a:t>
            </a:r>
            <a:r>
              <a:rPr lang="el-GR" dirty="0">
                <a:solidFill>
                  <a:prstClr val="black"/>
                </a:solidFill>
                <a:cs typeface="Arial" charset="0"/>
              </a:rPr>
              <a:t> ορίζεται η χρήση:</a:t>
            </a:r>
          </a:p>
          <a:p>
            <a:pPr marL="342900" indent="-342900" fontAlgn="base">
              <a:spcBef>
                <a:spcPct val="0"/>
              </a:spcBef>
              <a:spcAft>
                <a:spcPct val="0"/>
              </a:spcAft>
              <a:buFont typeface="Arial" panose="020B0604020202020204" pitchFamily="34" charset="0"/>
              <a:buChar char="•"/>
              <a:defRPr/>
            </a:pPr>
            <a:r>
              <a:rPr lang="el-GR" dirty="0">
                <a:solidFill>
                  <a:prstClr val="black"/>
                </a:solidFill>
                <a:cs typeface="Arial" charset="0"/>
              </a:rPr>
              <a:t>που δεν περιλαμβάνει άμεσο ή έμμεσο οικονομικό όφελος από την χρήση του έργου, για το διανομέα του έργου και αδειοδόχο</a:t>
            </a:r>
          </a:p>
          <a:p>
            <a:pPr marL="342900" indent="-342900" fontAlgn="base">
              <a:spcBef>
                <a:spcPct val="0"/>
              </a:spcBef>
              <a:spcAft>
                <a:spcPct val="0"/>
              </a:spcAft>
              <a:buFont typeface="Arial" panose="020B0604020202020204" pitchFamily="34" charset="0"/>
              <a:buChar char="•"/>
              <a:defRPr/>
            </a:pPr>
            <a:r>
              <a:rPr lang="el-GR" dirty="0">
                <a:solidFill>
                  <a:prstClr val="black"/>
                </a:solidFill>
                <a:cs typeface="Arial" charset="0"/>
              </a:rPr>
              <a:t>που</a:t>
            </a:r>
            <a:r>
              <a:rPr lang="en-GB" dirty="0">
                <a:solidFill>
                  <a:prstClr val="black"/>
                </a:solidFill>
                <a:cs typeface="Arial" charset="0"/>
              </a:rPr>
              <a:t> </a:t>
            </a:r>
            <a:r>
              <a:rPr lang="el-GR" dirty="0">
                <a:solidFill>
                  <a:prstClr val="black"/>
                </a:solidFill>
                <a:cs typeface="Arial" charset="0"/>
              </a:rPr>
              <a:t>δεν περιλαμβάνει οικονομική συναλλαγή ως προϋπόθεση για τη χρήση ή πρόσβαση στο έργο</a:t>
            </a:r>
          </a:p>
          <a:p>
            <a:pPr marL="342900" indent="-342900" fontAlgn="base">
              <a:spcBef>
                <a:spcPct val="0"/>
              </a:spcBef>
              <a:spcAft>
                <a:spcPct val="0"/>
              </a:spcAft>
              <a:buFont typeface="Arial" panose="020B0604020202020204" pitchFamily="34" charset="0"/>
              <a:buChar char="•"/>
              <a:defRPr/>
            </a:pPr>
            <a:r>
              <a:rPr lang="el-GR" dirty="0">
                <a:solidFill>
                  <a:prstClr val="black"/>
                </a:solidFill>
                <a:cs typeface="Arial" charset="0"/>
              </a:rPr>
              <a:t>που</a:t>
            </a:r>
            <a:r>
              <a:rPr lang="en-GB" dirty="0">
                <a:solidFill>
                  <a:prstClr val="black"/>
                </a:solidFill>
                <a:cs typeface="Arial" charset="0"/>
              </a:rPr>
              <a:t> </a:t>
            </a:r>
            <a:r>
              <a:rPr lang="el-GR" dirty="0">
                <a:solidFill>
                  <a:prstClr val="black"/>
                </a:solidFill>
                <a:cs typeface="Arial" charset="0"/>
              </a:rPr>
              <a:t>δεν προσπορίζει στο διανομέα του έργου και</a:t>
            </a:r>
            <a:r>
              <a:rPr lang="en-GB" dirty="0">
                <a:solidFill>
                  <a:prstClr val="black"/>
                </a:solidFill>
                <a:cs typeface="Arial" charset="0"/>
              </a:rPr>
              <a:t> </a:t>
            </a:r>
            <a:r>
              <a:rPr lang="el-GR" dirty="0">
                <a:solidFill>
                  <a:prstClr val="black"/>
                </a:solidFill>
                <a:cs typeface="Arial" charset="0"/>
              </a:rPr>
              <a:t>αδειοδόχο</a:t>
            </a:r>
            <a:r>
              <a:rPr lang="en-GB" dirty="0">
                <a:solidFill>
                  <a:prstClr val="black"/>
                </a:solidFill>
                <a:cs typeface="Arial" charset="0"/>
              </a:rPr>
              <a:t> </a:t>
            </a:r>
            <a:r>
              <a:rPr lang="el-GR" dirty="0">
                <a:solidFill>
                  <a:prstClr val="black"/>
                </a:solidFill>
                <a:cs typeface="Arial" charset="0"/>
              </a:rPr>
              <a:t>έμμεσο οικονομικό όφελος (π.χ. διαφημίσεις) από την προβολή του έργου σε διαδικτυακό τόπο</a:t>
            </a:r>
            <a:endParaRPr lang="en-US" dirty="0">
              <a:solidFill>
                <a:prstClr val="black"/>
              </a:solidFill>
              <a:cs typeface="Arial" charset="0"/>
            </a:endParaRPr>
          </a:p>
          <a:p>
            <a:pPr marL="342900" indent="-342900" fontAlgn="base">
              <a:spcBef>
                <a:spcPct val="0"/>
              </a:spcBef>
              <a:spcAft>
                <a:spcPct val="0"/>
              </a:spcAft>
              <a:buFont typeface="Arial" panose="020B0604020202020204" pitchFamily="34" charset="0"/>
              <a:buChar char="•"/>
              <a:defRPr/>
            </a:pPr>
            <a:endParaRPr lang="el-GR" dirty="0">
              <a:solidFill>
                <a:prstClr val="black"/>
              </a:solidFill>
              <a:cs typeface="Arial" charset="0"/>
            </a:endParaRPr>
          </a:p>
          <a:p>
            <a:pPr fontAlgn="base">
              <a:spcBef>
                <a:spcPct val="0"/>
              </a:spcBef>
              <a:spcAft>
                <a:spcPct val="0"/>
              </a:spcAft>
              <a:defRPr/>
            </a:pPr>
            <a:r>
              <a:rPr lang="el-GR" dirty="0">
                <a:solidFill>
                  <a:prstClr val="black"/>
                </a:solidFill>
                <a:cs typeface="Arial" charset="0"/>
              </a:rPr>
              <a:t>Ο δικαιούχος μπορεί να παρέχει στον αδειοδόχο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3865720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313" y="115888"/>
            <a:ext cx="8229600" cy="1081087"/>
          </a:xfrm>
        </p:spPr>
        <p:txBody>
          <a:bodyPr/>
          <a:lstStyle/>
          <a:p>
            <a:pPr eaLnBrk="1" hangingPunct="1"/>
            <a:r>
              <a:rPr lang="el-GR" altLang="el-GR" smtClean="0"/>
              <a:t>Διατήρηση Σημειωμάτων</a:t>
            </a:r>
          </a:p>
        </p:txBody>
      </p:sp>
      <p:sp>
        <p:nvSpPr>
          <p:cNvPr id="3" name="Content Placeholder 2"/>
          <p:cNvSpPr>
            <a:spLocks noGrp="1"/>
          </p:cNvSpPr>
          <p:nvPr>
            <p:ph idx="1"/>
          </p:nvPr>
        </p:nvSpPr>
        <p:spPr>
          <a:xfrm>
            <a:off x="457200" y="1341438"/>
            <a:ext cx="8229600" cy="4895850"/>
          </a:xfrm>
        </p:spPr>
        <p:txBody>
          <a:bodyPr rtlCol="0">
            <a:normAutofit/>
          </a:bodyPr>
          <a:lstStyle/>
          <a:p>
            <a:pPr marL="0" indent="0" eaLnBrk="1" fontAlgn="auto" hangingPunct="1">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fontAlgn="auto" hangingPunct="1">
              <a:spcAft>
                <a:spcPts val="0"/>
              </a:spcAft>
              <a:buFont typeface="Wingdings" panose="05000000000000000000" pitchFamily="2" charset="2"/>
              <a:buChar char="§"/>
              <a:defRPr/>
            </a:pPr>
            <a:r>
              <a:rPr lang="el-GR" sz="2000" dirty="0"/>
              <a:t>τ</a:t>
            </a:r>
            <a:r>
              <a:rPr lang="en-US" sz="2000" dirty="0" smtClean="0"/>
              <a:t>ο </a:t>
            </a:r>
            <a:r>
              <a:rPr lang="en-US" sz="2000" dirty="0"/>
              <a:t>Σημείωμα Αναφοράς</a:t>
            </a:r>
            <a:endParaRPr lang="el-GR" sz="2000" dirty="0"/>
          </a:p>
          <a:p>
            <a:pPr lvl="1" eaLnBrk="1" fontAlgn="auto" hangingPunct="1">
              <a:spcAft>
                <a:spcPts val="0"/>
              </a:spcAft>
              <a:buFont typeface="Wingdings" panose="05000000000000000000" pitchFamily="2" charset="2"/>
              <a:buChar char="§"/>
              <a:defRPr/>
            </a:pPr>
            <a:r>
              <a:rPr lang="el-GR" sz="2000" dirty="0"/>
              <a:t>τ</a:t>
            </a:r>
            <a:r>
              <a:rPr lang="en-US" sz="2000" dirty="0" smtClean="0"/>
              <a:t>ο </a:t>
            </a:r>
            <a:r>
              <a:rPr lang="en-US" sz="2000" dirty="0"/>
              <a:t>Σημείωμα Αδειοδότησης</a:t>
            </a:r>
            <a:endParaRPr lang="el-GR" sz="2000" dirty="0"/>
          </a:p>
          <a:p>
            <a:pPr lvl="1" eaLnBrk="1" fontAlgn="auto" hangingPunct="1">
              <a:spcAft>
                <a:spcPts val="0"/>
              </a:spcAft>
              <a:buFont typeface="Wingdings" panose="05000000000000000000" pitchFamily="2" charset="2"/>
              <a:buChar char="§"/>
              <a:defRPr/>
            </a:pPr>
            <a:r>
              <a:rPr lang="el-GR" sz="2000" dirty="0"/>
              <a:t>τ</a:t>
            </a:r>
            <a:r>
              <a:rPr lang="en-US" sz="2000" dirty="0" smtClean="0"/>
              <a:t>η </a:t>
            </a:r>
            <a:r>
              <a:rPr lang="en-US" sz="2000" dirty="0"/>
              <a:t>δήλωση </a:t>
            </a:r>
            <a:r>
              <a:rPr lang="el-GR" sz="2000" dirty="0" smtClean="0"/>
              <a:t>Δ</a:t>
            </a:r>
            <a:r>
              <a:rPr lang="en-US" sz="2000" dirty="0" smtClean="0"/>
              <a:t>ια</a:t>
            </a:r>
            <a:r>
              <a:rPr lang="el-GR" sz="2000" dirty="0" smtClean="0"/>
              <a:t>τήρησης</a:t>
            </a:r>
            <a:r>
              <a:rPr lang="en-US" sz="2000" dirty="0" smtClean="0"/>
              <a:t> </a:t>
            </a:r>
            <a:r>
              <a:rPr lang="en-US" sz="2000" dirty="0"/>
              <a:t>Σημειωμάτων</a:t>
            </a:r>
            <a:endParaRPr lang="el-GR" sz="2000" dirty="0"/>
          </a:p>
          <a:p>
            <a:pPr lvl="1" eaLnBrk="1" fontAlgn="auto" hangingPunct="1">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fontAlgn="auto" hangingPunct="1">
              <a:spcAft>
                <a:spcPts val="0"/>
              </a:spcAft>
              <a:buFont typeface="Arial" pitchFamily="34" charset="0"/>
              <a:buNone/>
              <a:defRPr/>
            </a:pPr>
            <a:r>
              <a:rPr lang="el-GR" sz="2400" dirty="0"/>
              <a:t>μαζί με τους συνοδευόμενους υπερσυνδέσμους.</a:t>
            </a:r>
          </a:p>
          <a:p>
            <a:pPr eaLnBrk="1" fontAlgn="auto" hangingPunct="1">
              <a:spcAft>
                <a:spcPts val="0"/>
              </a:spcAft>
              <a:buFont typeface="Arial" pitchFamily="34" charset="0"/>
              <a:buChar char="•"/>
              <a:defRPr/>
            </a:pPr>
            <a:endParaRPr lang="el-GR" sz="2000" dirty="0"/>
          </a:p>
        </p:txBody>
      </p:sp>
    </p:spTree>
    <p:extLst>
      <p:ext uri="{BB962C8B-B14F-4D97-AF65-F5344CB8AC3E}">
        <p14:creationId xmlns:p14="http://schemas.microsoft.com/office/powerpoint/2010/main" val="527096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68313" y="115888"/>
            <a:ext cx="8229600" cy="1081087"/>
          </a:xfrm>
        </p:spPr>
        <p:txBody>
          <a:bodyPr/>
          <a:lstStyle/>
          <a:p>
            <a:pPr eaLnBrk="1" hangingPunct="1"/>
            <a:r>
              <a:rPr lang="el-GR" altLang="el-GR" smtClean="0"/>
              <a:t>Χρηματοδότηση</a:t>
            </a:r>
          </a:p>
        </p:txBody>
      </p:sp>
      <p:sp>
        <p:nvSpPr>
          <p:cNvPr id="40963" name="Content Placeholder 2"/>
          <p:cNvSpPr>
            <a:spLocks noGrp="1"/>
          </p:cNvSpPr>
          <p:nvPr>
            <p:ph idx="1"/>
          </p:nvPr>
        </p:nvSpPr>
        <p:spPr>
          <a:xfrm>
            <a:off x="457200" y="1341438"/>
            <a:ext cx="8229600" cy="4895850"/>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ΤΕΙ Αθήνας</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0964"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90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smtClean="0"/>
              <a:t>Εισαγωγή στο </a:t>
            </a:r>
            <a:r>
              <a:rPr lang="el-GR" sz="3200" b="1" dirty="0" smtClean="0"/>
              <a:t>μάθημα Φυσικοθεραπεία </a:t>
            </a:r>
            <a:r>
              <a:rPr lang="el-GR" sz="3200" b="1" dirty="0" smtClean="0"/>
              <a:t>σε Ειδικές Πληθυσμιακές Ομάδες</a:t>
            </a:r>
            <a:endParaRPr lang="el-GR" sz="3200" b="1" dirty="0"/>
          </a:p>
        </p:txBody>
      </p:sp>
      <p:sp>
        <p:nvSpPr>
          <p:cNvPr id="3" name="2 - Θέση περιεχομένου"/>
          <p:cNvSpPr>
            <a:spLocks noGrp="1"/>
          </p:cNvSpPr>
          <p:nvPr>
            <p:ph idx="1"/>
          </p:nvPr>
        </p:nvSpPr>
        <p:spPr/>
        <p:txBody>
          <a:bodyPr>
            <a:normAutofit/>
          </a:bodyPr>
          <a:lstStyle/>
          <a:p>
            <a:pPr marL="0" indent="0">
              <a:buNone/>
            </a:pPr>
            <a:r>
              <a:rPr lang="el-GR" sz="2800" b="1" dirty="0" smtClean="0"/>
              <a:t>Σκοπός</a:t>
            </a:r>
            <a:r>
              <a:rPr lang="el-GR" sz="2800" dirty="0" smtClean="0"/>
              <a:t> του εργαστηριακού μαθήματος είναι ο </a:t>
            </a:r>
            <a:r>
              <a:rPr lang="el-GR" sz="2800" dirty="0" smtClean="0"/>
              <a:t>σχεδιασμός </a:t>
            </a:r>
            <a:r>
              <a:rPr lang="el-GR" sz="2800" dirty="0" smtClean="0"/>
              <a:t>και εκτέλεση σύνθετων </a:t>
            </a:r>
            <a:r>
              <a:rPr lang="el-GR" sz="2800" dirty="0" smtClean="0"/>
              <a:t>θεραπευτικών </a:t>
            </a:r>
            <a:r>
              <a:rPr lang="el-GR" sz="2800" dirty="0" smtClean="0"/>
              <a:t>προγραμμάτων, </a:t>
            </a:r>
            <a:r>
              <a:rPr lang="el-GR" sz="2800" dirty="0" smtClean="0"/>
              <a:t>κλινικών περιπτώσεων </a:t>
            </a:r>
            <a:r>
              <a:rPr lang="el-GR" sz="2800" dirty="0" smtClean="0"/>
              <a:t>με βιωματική προσομοίωση μεταξύ των φοιτητών και κατανόηση της </a:t>
            </a:r>
            <a:r>
              <a:rPr lang="el-GR" sz="2800" dirty="0" smtClean="0"/>
              <a:t>διαδικασίας </a:t>
            </a:r>
            <a:r>
              <a:rPr lang="el-GR" sz="2800" dirty="0" smtClean="0"/>
              <a:t>ανάλυσης και εξασφάλισης της συναίνεσης εκ μέρους των ασθενών. </a:t>
            </a:r>
          </a:p>
          <a:p>
            <a:pPr marL="0" indent="0"/>
            <a:endParaRPr lang="el-GR"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solidFill>
                  <a:prstClr val="black"/>
                </a:solidFill>
              </a:rPr>
              <a:t>Εισαγωγή στο μάθημα Φυσικοθεραπεία σε Ειδικές Πληθυσμιακές Ομάδες</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sz="2800" dirty="0" smtClean="0"/>
              <a:t>Σχεδιασμός και εκτέλεση εξατομικευμένων θεραπευτικών προγραμμάτων άσκησης στην </a:t>
            </a:r>
            <a:r>
              <a:rPr lang="el-GR" sz="2800" dirty="0" smtClean="0"/>
              <a:t>Γ</a:t>
            </a:r>
            <a:r>
              <a:rPr lang="el-GR" sz="2800" dirty="0" smtClean="0"/>
              <a:t>’ ηλικία. </a:t>
            </a:r>
            <a:endParaRPr lang="el-GR" sz="2800" dirty="0" smtClean="0"/>
          </a:p>
          <a:p>
            <a:r>
              <a:rPr lang="el-GR" sz="2800" dirty="0" smtClean="0"/>
              <a:t>Προβλήματα </a:t>
            </a:r>
            <a:r>
              <a:rPr lang="el-GR" sz="2800" dirty="0" smtClean="0"/>
              <a:t>ισορροπίας -</a:t>
            </a:r>
          </a:p>
          <a:p>
            <a:r>
              <a:rPr lang="el-GR" sz="2800" dirty="0" smtClean="0"/>
              <a:t>Διαφορές στη βάδιση Ηλικιωμένων και Νέων</a:t>
            </a:r>
          </a:p>
          <a:p>
            <a:r>
              <a:rPr lang="el-GR" sz="2800" dirty="0" smtClean="0"/>
              <a:t>Αποκατάσταση - Πρόληψη πτώσεων στις διάφορες ηλικίες</a:t>
            </a:r>
          </a:p>
          <a:p>
            <a:pPr algn="just">
              <a:buNone/>
            </a:pP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solidFill>
                  <a:prstClr val="black"/>
                </a:solidFill>
              </a:rPr>
              <a:t>Εισαγωγή στο μάθημα Φυσικοθεραπεία σε Ειδικές Πληθυσμιακές Ομάδες</a:t>
            </a:r>
            <a:endParaRPr lang="el-GR" dirty="0"/>
          </a:p>
        </p:txBody>
      </p:sp>
      <p:sp>
        <p:nvSpPr>
          <p:cNvPr id="3" name="2 - Θέση περιεχομένου"/>
          <p:cNvSpPr>
            <a:spLocks noGrp="1"/>
          </p:cNvSpPr>
          <p:nvPr>
            <p:ph idx="1"/>
          </p:nvPr>
        </p:nvSpPr>
        <p:spPr/>
        <p:txBody>
          <a:bodyPr/>
          <a:lstStyle/>
          <a:p>
            <a:pPr marL="0" indent="0">
              <a:buNone/>
            </a:pPr>
            <a:r>
              <a:rPr lang="el-GR" sz="2800" dirty="0" smtClean="0"/>
              <a:t>Σχεδιασμός και  εκτέλεση Ομαδικών προγραμμάτων  θεραπευτικής άσκησης ανά ηλικία και κατηγοριοποίηση ασθενών. </a:t>
            </a:r>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solidFill>
                  <a:prstClr val="black"/>
                </a:solidFill>
              </a:rPr>
              <a:t>Εισαγωγή στο μάθημα Φυσικοθεραπεία σε Ειδικές Πληθυσμιακές Ομάδες</a:t>
            </a:r>
            <a:endParaRPr lang="el-GR" dirty="0"/>
          </a:p>
        </p:txBody>
      </p:sp>
      <p:sp>
        <p:nvSpPr>
          <p:cNvPr id="3" name="2 - Θέση περιεχομένου"/>
          <p:cNvSpPr>
            <a:spLocks noGrp="1"/>
          </p:cNvSpPr>
          <p:nvPr>
            <p:ph idx="1"/>
          </p:nvPr>
        </p:nvSpPr>
        <p:spPr/>
        <p:txBody>
          <a:bodyPr/>
          <a:lstStyle/>
          <a:p>
            <a:pPr marL="0" indent="0">
              <a:buNone/>
            </a:pPr>
            <a:r>
              <a:rPr lang="el-GR" sz="2800" dirty="0" smtClean="0"/>
              <a:t>Εργονομικές παρεμβάσεις στη διαμόρφωση στο χώρο της οικίας των ηλικιωμένων και άλλων κινητικά αδυνάτων κλινικών περιπτώσεων. Εκπαίδευση κινητικής συμπεριφοράς εντός και εκτός οικίας</a:t>
            </a:r>
          </a:p>
          <a:p>
            <a:pPr>
              <a:buNone/>
            </a:pP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solidFill>
                  <a:prstClr val="black"/>
                </a:solidFill>
              </a:rPr>
              <a:t>Εισαγωγή στο μάθημα Φυσικοθεραπεία σε Ειδικές Πληθυσμιακές Ομάδες</a:t>
            </a:r>
            <a:endParaRPr lang="el-GR" dirty="0"/>
          </a:p>
        </p:txBody>
      </p:sp>
      <p:sp>
        <p:nvSpPr>
          <p:cNvPr id="3" name="2 - Θέση περιεχομένου"/>
          <p:cNvSpPr>
            <a:spLocks noGrp="1"/>
          </p:cNvSpPr>
          <p:nvPr>
            <p:ph idx="1"/>
          </p:nvPr>
        </p:nvSpPr>
        <p:spPr/>
        <p:txBody>
          <a:bodyPr/>
          <a:lstStyle/>
          <a:p>
            <a:pPr>
              <a:buNone/>
            </a:pPr>
            <a:r>
              <a:rPr lang="el-GR" sz="2800" b="1" dirty="0" smtClean="0"/>
              <a:t>Εγκυμοσύνη</a:t>
            </a:r>
            <a:endParaRPr lang="el-GR" dirty="0" smtClean="0"/>
          </a:p>
          <a:p>
            <a:pPr marL="0" indent="0">
              <a:buNone/>
            </a:pPr>
            <a:r>
              <a:rPr lang="el-GR" sz="2800" dirty="0" smtClean="0"/>
              <a:t>Προγράμματα </a:t>
            </a:r>
            <a:r>
              <a:rPr lang="el-GR" sz="2800" dirty="0" smtClean="0"/>
              <a:t>άσκησης προ και μετά τον τοκετό. Ιδιαιτερότητες σε μετεγχειρητικές  περιπτώσεις</a:t>
            </a:r>
            <a:endParaRPr lang="el-GR"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solidFill>
                  <a:prstClr val="black"/>
                </a:solidFill>
              </a:rPr>
              <a:t>Εισαγωγή στο μάθημα Φυσικοθεραπεία σε Ειδικές Πληθυσμιακές Ομάδες</a:t>
            </a:r>
            <a:endParaRPr lang="el-GR" dirty="0"/>
          </a:p>
        </p:txBody>
      </p:sp>
      <p:sp>
        <p:nvSpPr>
          <p:cNvPr id="3" name="2 - Θέση περιεχομένου"/>
          <p:cNvSpPr>
            <a:spLocks noGrp="1"/>
          </p:cNvSpPr>
          <p:nvPr>
            <p:ph idx="1"/>
          </p:nvPr>
        </p:nvSpPr>
        <p:spPr/>
        <p:txBody>
          <a:bodyPr/>
          <a:lstStyle/>
          <a:p>
            <a:pPr marL="0" indent="0">
              <a:buNone/>
            </a:pPr>
            <a:r>
              <a:rPr lang="el-GR" sz="2800" b="1" dirty="0" smtClean="0"/>
              <a:t>Ακράτεια</a:t>
            </a:r>
          </a:p>
          <a:p>
            <a:pPr marL="0" indent="0">
              <a:buNone/>
            </a:pPr>
            <a:r>
              <a:rPr lang="el-GR" sz="2800" dirty="0" smtClean="0"/>
              <a:t>Προγράμματα </a:t>
            </a:r>
            <a:r>
              <a:rPr lang="el-GR" sz="2800" dirty="0" smtClean="0"/>
              <a:t>αξιολόγησης και επανεκπαίδευσης πυελικού εδάφους</a:t>
            </a:r>
          </a:p>
          <a:p>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solidFill>
                  <a:prstClr val="black"/>
                </a:solidFill>
              </a:rPr>
              <a:t>Εισαγωγή στο μάθημα Φυσικοθεραπεία σε Ειδικές Πληθυσμιακές Ομάδες</a:t>
            </a:r>
            <a:endParaRPr lang="el-GR" dirty="0"/>
          </a:p>
        </p:txBody>
      </p:sp>
      <p:sp>
        <p:nvSpPr>
          <p:cNvPr id="3" name="2 - Θέση περιεχομένου"/>
          <p:cNvSpPr>
            <a:spLocks noGrp="1"/>
          </p:cNvSpPr>
          <p:nvPr>
            <p:ph idx="1"/>
          </p:nvPr>
        </p:nvSpPr>
        <p:spPr/>
        <p:txBody>
          <a:bodyPr>
            <a:normAutofit/>
          </a:bodyPr>
          <a:lstStyle/>
          <a:p>
            <a:pPr>
              <a:buNone/>
            </a:pPr>
            <a:r>
              <a:rPr lang="el-GR" sz="2800" b="1" dirty="0" err="1" smtClean="0"/>
              <a:t>Λεμφοίδημα</a:t>
            </a:r>
            <a:r>
              <a:rPr lang="el-GR" sz="2800" b="1" dirty="0" smtClean="0"/>
              <a:t> </a:t>
            </a:r>
          </a:p>
          <a:p>
            <a:pPr marL="0" indent="0">
              <a:buNone/>
            </a:pPr>
            <a:r>
              <a:rPr lang="el-GR" sz="2800" dirty="0" smtClean="0"/>
              <a:t>Πρωτοπαθές </a:t>
            </a:r>
            <a:r>
              <a:rPr lang="el-GR" sz="2800" dirty="0" smtClean="0"/>
              <a:t>,μετεγχειρητικό, μαστεκτομή και άλλα χειρουργεία νεοπλασιών. Ειδικές τεχνικές μάλαξης και θεραπευτικής άσκησης</a:t>
            </a:r>
          </a:p>
          <a:p>
            <a:endParaRPr lang="el-GR"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solidFill>
                  <a:prstClr val="black"/>
                </a:solidFill>
              </a:rPr>
              <a:t>Εισαγωγή στο μάθημα Φυσικοθεραπεία σε Ειδικές Πληθυσμιακές Ομάδες</a:t>
            </a:r>
            <a:endParaRPr lang="el-GR" dirty="0"/>
          </a:p>
        </p:txBody>
      </p:sp>
      <p:sp>
        <p:nvSpPr>
          <p:cNvPr id="3" name="Content Placeholder 2"/>
          <p:cNvSpPr>
            <a:spLocks noGrp="1"/>
          </p:cNvSpPr>
          <p:nvPr>
            <p:ph idx="1"/>
          </p:nvPr>
        </p:nvSpPr>
        <p:spPr/>
        <p:txBody>
          <a:bodyPr>
            <a:normAutofit/>
          </a:bodyPr>
          <a:lstStyle/>
          <a:p>
            <a:pPr marL="0" indent="0">
              <a:buNone/>
            </a:pPr>
            <a:r>
              <a:rPr lang="el-GR" sz="2800" b="1" dirty="0" smtClean="0"/>
              <a:t>Κολοβώματα</a:t>
            </a:r>
            <a:endParaRPr lang="el-GR" sz="2800" b="1" dirty="0"/>
          </a:p>
          <a:p>
            <a:r>
              <a:rPr lang="el-GR" sz="2800" dirty="0"/>
              <a:t>Αποκατάσταση-Επιλογή </a:t>
            </a:r>
            <a:r>
              <a:rPr lang="el-GR" sz="2800" dirty="0" smtClean="0"/>
              <a:t>προθέσεων-ορθώσεων</a:t>
            </a:r>
            <a:endParaRPr lang="el-GR" sz="2800" dirty="0"/>
          </a:p>
          <a:p>
            <a:r>
              <a:rPr lang="el-GR" sz="2800" dirty="0" smtClean="0"/>
              <a:t>Εκπαίδευση </a:t>
            </a:r>
            <a:r>
              <a:rPr lang="el-GR" sz="2800" dirty="0"/>
              <a:t>βάδισης </a:t>
            </a:r>
            <a:r>
              <a:rPr lang="el-GR" sz="2800" dirty="0" err="1"/>
              <a:t>κολοβωματία</a:t>
            </a:r>
            <a:r>
              <a:rPr lang="el-GR" sz="2800" dirty="0"/>
              <a:t> </a:t>
            </a:r>
          </a:p>
          <a:p>
            <a:r>
              <a:rPr lang="el-GR" sz="2800" dirty="0"/>
              <a:t>ανάλογα με το ύψος του ακρωτηριασμού και ανάλογα με την ηλικία και τις </a:t>
            </a:r>
          </a:p>
          <a:p>
            <a:r>
              <a:rPr lang="el-GR" sz="2800" dirty="0"/>
              <a:t>δραστηριότητες: </a:t>
            </a:r>
            <a:endParaRPr lang="el-GR" sz="2800" dirty="0" smtClean="0"/>
          </a:p>
          <a:p>
            <a:pPr lvl="1"/>
            <a:r>
              <a:rPr lang="el-GR" dirty="0" smtClean="0"/>
              <a:t>α) Παιδιά </a:t>
            </a:r>
          </a:p>
          <a:p>
            <a:pPr lvl="1"/>
            <a:r>
              <a:rPr lang="el-GR" dirty="0" smtClean="0"/>
              <a:t>β) Ηλικιωμένοι </a:t>
            </a:r>
          </a:p>
          <a:p>
            <a:pPr lvl="1"/>
            <a:r>
              <a:rPr lang="el-GR" dirty="0" smtClean="0"/>
              <a:t>γ) Αθλητές</a:t>
            </a:r>
            <a:endParaRPr lang="el-GR" dirty="0"/>
          </a:p>
          <a:p>
            <a:pPr marL="0" indent="0">
              <a:buNone/>
            </a:pPr>
            <a:endParaRPr lang="el-GR" sz="28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445ea04b5c6dd16f261a272de22c5f6605039"/>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582</Words>
  <Application>Microsoft Office PowerPoint</Application>
  <PresentationFormat>On-screen Show (4:3)</PresentationFormat>
  <Paragraphs>70</Paragraphs>
  <Slides>16</Slides>
  <Notes>7</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Θέμα του Office</vt:lpstr>
      <vt:lpstr>OC_template_updated</vt:lpstr>
      <vt:lpstr>1_OC_template_updated</vt:lpstr>
      <vt:lpstr>Φυσικοθεραπεία σε ειδικές πληθυσμιακές μονάδες (Ε)</vt:lpstr>
      <vt:lpstr>Εισαγωγή στο μάθημα Φυσικοθεραπεία σε Ειδικές Πληθυσμιακές Ομάδες</vt:lpstr>
      <vt:lpstr>Εισαγωγή στο μάθημα Φυσικοθεραπεία σε Ειδικές Πληθυσμιακές Ομάδες</vt:lpstr>
      <vt:lpstr>Εισαγωγή στο μάθημα Φυσικοθεραπεία σε Ειδικές Πληθυσμιακές Ομάδες</vt:lpstr>
      <vt:lpstr>Εισαγωγή στο μάθημα Φυσικοθεραπεία σε Ειδικές Πληθυσμιακές Ομάδες</vt:lpstr>
      <vt:lpstr>Εισαγωγή στο μάθημα Φυσικοθεραπεία σε Ειδικές Πληθυσμιακές Ομάδες</vt:lpstr>
      <vt:lpstr>Εισαγωγή στο μάθημα Φυσικοθεραπεία σε Ειδικές Πληθυσμιακές Ομάδες</vt:lpstr>
      <vt:lpstr>Εισαγωγή στο μάθημα Φυσικοθεραπεία σε Ειδικές Πληθυσμιακές Ομάδες</vt:lpstr>
      <vt:lpstr>Εισαγωγή στο μάθημα Φυσικοθεραπεία σε Ειδικές Πληθυσμιακές Ομάδες</vt:lpstr>
      <vt:lpstr>Εισαγωγή στο μάθημα Φυσικοθεραπεία σε Ειδικές Πληθυσμιακές Ομάδες</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στο μάθημα φυσικ/α σε Ειδικές Πληθυσμιακές Ομάδες  εργαστηριακές ενότητες</dc:title>
  <dc:creator>default</dc:creator>
  <cp:lastModifiedBy>alex</cp:lastModifiedBy>
  <cp:revision>8</cp:revision>
  <dcterms:created xsi:type="dcterms:W3CDTF">2015-11-08T17:29:53Z</dcterms:created>
  <dcterms:modified xsi:type="dcterms:W3CDTF">2015-11-09T08:46:33Z</dcterms:modified>
</cp:coreProperties>
</file>