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34"/>
  </p:notesMasterIdLst>
  <p:handoutMasterIdLst>
    <p:handoutMasterId r:id="rId35"/>
  </p:handoutMasterIdLst>
  <p:sldIdLst>
    <p:sldId id="293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24" r:id="rId26"/>
    <p:sldId id="294" r:id="rId27"/>
    <p:sldId id="295" r:id="rId28"/>
    <p:sldId id="296" r:id="rId29"/>
    <p:sldId id="297" r:id="rId30"/>
    <p:sldId id="298" r:id="rId31"/>
    <p:sldId id="299" r:id="rId32"/>
    <p:sldId id="300" r:id="rId33"/>
  </p:sldIdLst>
  <p:sldSz cx="9144000" cy="6858000" type="screen4x3"/>
  <p:notesSz cx="7104063" cy="10234613"/>
  <p:custDataLst>
    <p:tags r:id="rId36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BC82"/>
    <a:srgbClr val="F3A14F"/>
    <a:srgbClr val="E8C0B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5" autoAdjust="0"/>
    <p:restoredTop sz="94660"/>
  </p:normalViewPr>
  <p:slideViewPr>
    <p:cSldViewPr>
      <p:cViewPr varScale="1">
        <p:scale>
          <a:sx n="78" d="100"/>
          <a:sy n="78" d="100"/>
        </p:scale>
        <p:origin x="-90" y="-6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8/12/2015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8/12/2015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27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29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30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4312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83441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82202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71208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834414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24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25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26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756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006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8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1201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075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1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218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147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4960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4536"/>
          </a:xfrm>
        </p:spPr>
        <p:txBody>
          <a:bodyPr/>
          <a:lstStyle/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1114044"/>
            <a:ext cx="9144000" cy="228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927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44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l.wiktionary.org/wiki/%CF%80%CF%81%CE%BF%CE%B3%CF%81%CE%B1%CE%BC%CE%BC%CE%B1%CF%84%CE%B9%CF%83%CE%BC%CE%AD%CE%BD%CE%BF%CF%82" TargetMode="External"/><Relationship Id="rId2" Type="http://schemas.openxmlformats.org/officeDocument/2006/relationships/hyperlink" Target="http://el.wiktionary.org/wiki/%CF%83%CF%85%CF%83%CF%84%CE%B7%CE%BC%CE%B1%CF%84%CE%B9%CE%BA%CF%8C%CF%8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l.wiktionary.org/wiki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reek-language.gr/greekLang/modern_greek/tools/lexica/triantafyllide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 fontScale="90000"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Eιδικά θέματα βάσεων χωρικών δεδομένων και θεωρία συστημάτων - Θ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79512" y="3096542"/>
            <a:ext cx="8712968" cy="213265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000" b="1" dirty="0" smtClean="0"/>
              <a:t>Ενότητα </a:t>
            </a:r>
            <a:r>
              <a:rPr lang="en-US" sz="2000" b="1" dirty="0" smtClean="0"/>
              <a:t> </a:t>
            </a:r>
            <a:r>
              <a:rPr lang="el-GR" sz="2000" b="1" dirty="0" smtClean="0"/>
              <a:t>2</a:t>
            </a:r>
            <a:r>
              <a:rPr lang="el-GR" sz="2000" dirty="0" smtClean="0"/>
              <a:t>:</a:t>
            </a:r>
            <a:r>
              <a:rPr lang="en-US" sz="2000" dirty="0" smtClean="0"/>
              <a:t> </a:t>
            </a:r>
            <a:r>
              <a:rPr lang="el-GR" sz="2000" dirty="0" smtClean="0"/>
              <a:t>Ανάλυση </a:t>
            </a:r>
            <a:r>
              <a:rPr lang="el-GR" sz="2000" dirty="0"/>
              <a:t>– Σχεδιασμός – Υλοποίηση </a:t>
            </a:r>
            <a:r>
              <a:rPr lang="el-GR" sz="2000" dirty="0" smtClean="0"/>
              <a:t>συστημάτων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000" dirty="0"/>
              <a:t>Δήμος Πανταζής Dr, MSc, Αγρ.Τοπ.Μηχ. ΑΠΘ - Καθηγητής ΤΕΙ Αθήνας</a:t>
            </a:r>
            <a:endParaRPr lang="en-US" sz="2000" dirty="0"/>
          </a:p>
          <a:p>
            <a:pPr>
              <a:spcBef>
                <a:spcPts val="0"/>
              </a:spcBef>
            </a:pPr>
            <a:r>
              <a:rPr lang="el-GR" sz="2000" dirty="0"/>
              <a:t>Τμήμα </a:t>
            </a:r>
            <a:r>
              <a:rPr lang="el-GR" sz="2000" dirty="0" smtClean="0"/>
              <a:t>πολιτικών Μηχανικών ΤΕ και Μηχανικών Τοπογραφίας &amp; Γεωπληροφορικής ΤΕ</a:t>
            </a:r>
          </a:p>
          <a:p>
            <a:pPr>
              <a:spcBef>
                <a:spcPts val="0"/>
              </a:spcBef>
            </a:pPr>
            <a:r>
              <a:rPr lang="el-GR" sz="2000" dirty="0" smtClean="0"/>
              <a:t>Κατεύθυνση Μηχανικών Τοπογραφίας και Γεωπληροφορικής ΤΕ</a:t>
            </a:r>
            <a:endParaRPr lang="en-US" sz="2000" dirty="0"/>
          </a:p>
        </p:txBody>
      </p:sp>
      <p:pic>
        <p:nvPicPr>
          <p:cNvPr id="6" name="Picture 5" descr="Λογότυπο έργου Ανοικτών Ακαδημαϊκών Μαθημάτων" title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 title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solidFill>
                  <a:prstClr val="black"/>
                </a:solidFill>
                <a:latin typeface="Calibri"/>
              </a:rPr>
              <a:t>Ανοικτά Ακαδημαϊκά </a:t>
            </a:r>
            <a:r>
              <a:rPr lang="el-GR" sz="1600" dirty="0" smtClean="0">
                <a:solidFill>
                  <a:prstClr val="black"/>
                </a:solidFill>
                <a:latin typeface="Calibri"/>
              </a:rPr>
              <a:t>Μαθήματα στο ΤΕΙ Αθήνας</a:t>
            </a:r>
            <a:endParaRPr lang="el-GR" sz="16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75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571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026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5"/>
          <a:stretch/>
        </p:blipFill>
        <p:spPr bwMode="auto">
          <a:xfrm>
            <a:off x="4044034" y="5367126"/>
            <a:ext cx="3346093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376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Σχεδιασμός συστημάτων </a:t>
            </a:r>
            <a:r>
              <a:rPr lang="el-GR" sz="3600" b="0" dirty="0" smtClean="0"/>
              <a:t>1/4</a:t>
            </a:r>
            <a:endParaRPr lang="en-US" sz="3600" b="0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Με τον όρο «σχεδίαση συστήματος» </a:t>
            </a:r>
            <a:r>
              <a:rPr lang="el-GR" dirty="0" smtClean="0"/>
              <a:t>εννοούμε</a:t>
            </a:r>
            <a:endParaRPr lang="el-GR" dirty="0"/>
          </a:p>
          <a:p>
            <a:pPr marL="400050" lvl="1" indent="0">
              <a:buNone/>
            </a:pPr>
            <a:r>
              <a:rPr lang="el-GR" dirty="0"/>
              <a:t>α) την πλήρη περιγραφή ενός συστήματος και των μερών ή / και των υποσυστημάτων που το αποτελούν βασισμένοι στην ανάλυσή του με χρήση μοντέλων. Ουσιαστικά ο σχεδιασμός ενός συστήματος είναι η μοντελοποίηση του βασισμένη στο κείμενο της ανάλυσης του</a:t>
            </a:r>
            <a:r>
              <a:rPr lang="el-GR" dirty="0" smtClean="0"/>
              <a:t>.</a:t>
            </a:r>
            <a:endParaRPr lang="el-GR" dirty="0"/>
          </a:p>
          <a:p>
            <a:pPr marL="400050" lvl="1" indent="0">
              <a:buNone/>
            </a:pPr>
            <a:r>
              <a:rPr lang="el-GR" dirty="0"/>
              <a:t>β) την μοντελοποίηση του σκοπού του και των λειτουργιών του (βασισμένοι στα σχετικά δεδομένα της φάσης της ανάλυσης του</a:t>
            </a:r>
            <a:r>
              <a:rPr lang="el-GR" dirty="0" smtClean="0"/>
              <a:t>)</a:t>
            </a:r>
            <a:endParaRPr lang="el-GR" dirty="0"/>
          </a:p>
          <a:p>
            <a:pPr marL="400050" lvl="1" indent="0">
              <a:buNone/>
            </a:pPr>
            <a:r>
              <a:rPr lang="el-GR" dirty="0"/>
              <a:t>γ) την μοντελοποίηση της σχέσης του με το περιβάλλον (ο όρος περιβάλλον εδώ αναφέρεται στον εξωτερικό του συστήματος χώρο- βασισμένοι στα σχετικά δεδομένα της φάσης της ανάλυσης του). </a:t>
            </a:r>
          </a:p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30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Σχεδιασμός </a:t>
            </a:r>
            <a:r>
              <a:rPr lang="el-GR" dirty="0" smtClean="0"/>
              <a:t>συστημάτων </a:t>
            </a:r>
            <a:r>
              <a:rPr lang="el-GR" sz="3600" b="0" dirty="0" smtClean="0">
                <a:solidFill>
                  <a:prstClr val="black"/>
                </a:solidFill>
              </a:rPr>
              <a:t>2/4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σχεδιασμός μπορεί να αναφέρεται </a:t>
            </a:r>
          </a:p>
          <a:p>
            <a:pPr lvl="1"/>
            <a:r>
              <a:rPr lang="el-GR" dirty="0"/>
              <a:t>σε ήδη υπάρχοντα συστήματα και σε επεκτάσεις τους / τροποποιήσεις τους / συνενώσεις ή διαχωρίσεις από άλλα συστήματα</a:t>
            </a:r>
          </a:p>
          <a:p>
            <a:pPr lvl="1"/>
            <a:r>
              <a:rPr lang="el-GR" dirty="0"/>
              <a:t>σε νέα συστήματα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48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Σχεδιασμός </a:t>
            </a:r>
            <a:r>
              <a:rPr lang="el-GR" dirty="0" smtClean="0"/>
              <a:t>συστημάτων </a:t>
            </a:r>
            <a:r>
              <a:rPr lang="el-GR" sz="3600" b="0" dirty="0" smtClean="0">
                <a:solidFill>
                  <a:prstClr val="black"/>
                </a:solidFill>
              </a:rPr>
              <a:t>3/4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 σχεδιασμός όταν αφορά «νέα συστήματα» οδηγεί στην φάση της υλοποίησης του συστήματος.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98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Σχεδιασμός </a:t>
            </a:r>
            <a:r>
              <a:rPr lang="el-GR" dirty="0" smtClean="0"/>
              <a:t>συστημάτων </a:t>
            </a:r>
            <a:r>
              <a:rPr lang="el-GR" sz="3600" b="0" dirty="0" smtClean="0">
                <a:solidFill>
                  <a:prstClr val="black"/>
                </a:solidFill>
              </a:rPr>
              <a:t>4/4</a:t>
            </a:r>
            <a:endParaRPr lang="en-US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Γενικά </a:t>
            </a:r>
            <a:r>
              <a:rPr lang="el-GR" dirty="0"/>
              <a:t>οι </a:t>
            </a:r>
          </a:p>
          <a:p>
            <a:r>
              <a:rPr lang="el-GR" dirty="0"/>
              <a:t>θεωρίες, </a:t>
            </a:r>
          </a:p>
          <a:p>
            <a:r>
              <a:rPr lang="el-GR" dirty="0"/>
              <a:t>μέθοδοι, </a:t>
            </a:r>
          </a:p>
          <a:p>
            <a:r>
              <a:rPr lang="el-GR" dirty="0"/>
              <a:t>μεθοδολογίες και </a:t>
            </a:r>
          </a:p>
          <a:p>
            <a:r>
              <a:rPr lang="el-GR" dirty="0"/>
              <a:t>εργαλεία που </a:t>
            </a:r>
          </a:p>
          <a:p>
            <a:pPr lvl="1"/>
            <a:r>
              <a:rPr lang="el-GR" dirty="0"/>
              <a:t>χρησιμοποιούνται στην ανάλυση υπαρχόντων συστημάτων</a:t>
            </a:r>
          </a:p>
          <a:p>
            <a:pPr lvl="1"/>
            <a:r>
              <a:rPr lang="el-GR" dirty="0"/>
              <a:t>χρησιμοποιούνται και στον σχεδιασμό νέων συστημάτων.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63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Γενική παρατήρηση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Είναι πλέον καταγεγραμμένο </a:t>
            </a:r>
          </a:p>
          <a:p>
            <a:pPr lvl="1"/>
            <a:r>
              <a:rPr lang="el-GR" dirty="0" smtClean="0"/>
              <a:t>ότι ενώ τα πάντα ανάγονται στη θεωρία συστημάτων,</a:t>
            </a:r>
          </a:p>
          <a:p>
            <a:pPr lvl="1"/>
            <a:r>
              <a:rPr lang="el-GR" dirty="0" smtClean="0"/>
              <a:t>πολύ λίγες φορές στην πράξη καταφεύγουμε στις υπάρχουσες θεωρίες και μεθοδολογίες ανάπτυξης τους </a:t>
            </a:r>
          </a:p>
          <a:p>
            <a:pPr lvl="1"/>
            <a:r>
              <a:rPr lang="el-GR" dirty="0" smtClean="0"/>
              <a:t>και τις περισσότερες φορές προσπαθούμε να ξαναανακαλύψουμε το τροχό αυτοσχεδιάζοντας, </a:t>
            </a:r>
          </a:p>
          <a:p>
            <a:pPr lvl="2"/>
            <a:r>
              <a:rPr lang="el-GR" dirty="0" smtClean="0"/>
              <a:t>με αποτέλεσμα να δημιουργούνται </a:t>
            </a:r>
          </a:p>
          <a:p>
            <a:pPr lvl="3"/>
            <a:r>
              <a:rPr lang="el-GR" dirty="0" smtClean="0"/>
              <a:t>αποτυχημένα συστήματα που </a:t>
            </a:r>
          </a:p>
          <a:p>
            <a:pPr lvl="4"/>
            <a:r>
              <a:rPr lang="el-GR" dirty="0" smtClean="0"/>
              <a:t>ούτε το σκοπό τους εκπληρώνουν </a:t>
            </a:r>
          </a:p>
          <a:p>
            <a:pPr lvl="4"/>
            <a:r>
              <a:rPr lang="el-GR" dirty="0" smtClean="0"/>
              <a:t>και το κόστος συντήρησης τους να είναι υπέρμετρο.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29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Σύστημα - Οργάνωση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Σύστημα = (;) Οργανωση</a:t>
            </a:r>
          </a:p>
          <a:p>
            <a:r>
              <a:rPr lang="el-GR" dirty="0" smtClean="0"/>
              <a:t>Οργανώσεις και Συστήματα</a:t>
            </a:r>
          </a:p>
          <a:p>
            <a:r>
              <a:rPr lang="el-GR" dirty="0" smtClean="0"/>
              <a:t>Συστήματα οργανώσεων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63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Μέρη Συστήματος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Σκοπός – στόχοι</a:t>
            </a:r>
          </a:p>
          <a:p>
            <a:r>
              <a:rPr lang="el-GR" dirty="0" smtClean="0"/>
              <a:t>Ενέργειες</a:t>
            </a:r>
          </a:p>
          <a:p>
            <a:r>
              <a:rPr lang="el-GR" dirty="0" smtClean="0"/>
              <a:t>Δεδομένα</a:t>
            </a:r>
          </a:p>
          <a:p>
            <a:r>
              <a:rPr lang="el-GR" dirty="0" smtClean="0"/>
              <a:t>Ροή δεδομένων</a:t>
            </a:r>
          </a:p>
          <a:p>
            <a:r>
              <a:rPr lang="el-GR" dirty="0" smtClean="0"/>
              <a:t>Αποφάσεις- Διαδικασίες λήψης αποφάσεων</a:t>
            </a:r>
          </a:p>
          <a:p>
            <a:pPr lvl="1"/>
            <a:r>
              <a:rPr lang="el-GR" dirty="0" smtClean="0"/>
              <a:t>Ολοκλήρωση των μερών (</a:t>
            </a:r>
            <a:r>
              <a:rPr lang="en-US" dirty="0" smtClean="0"/>
              <a:t>Integration)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94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Ανάλυση - Σχεδιασμός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Τόσο η ανάλυση όσο και ο σχεδιασμός ενός πρέπει να «ολοκληρώνει» τα μέρη του συστήματος και να μην σταματά στην μεμονωμένη ανάλυση/σχεδιασμό τους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22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Συσχετισμός / Ολοκλήρωση των μερών ενός συστήματος </a:t>
            </a:r>
            <a:r>
              <a:rPr lang="el-GR" sz="3600" b="0" dirty="0" smtClean="0"/>
              <a:t>1/5</a:t>
            </a:r>
            <a:endParaRPr lang="en-US" sz="36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Ενέργειες : </a:t>
            </a:r>
          </a:p>
          <a:p>
            <a:pPr lvl="1"/>
            <a:r>
              <a:rPr lang="el-GR" b="1" dirty="0" smtClean="0"/>
              <a:t>Τι</a:t>
            </a:r>
            <a:r>
              <a:rPr lang="el-GR" dirty="0" smtClean="0"/>
              <a:t> χρειάζεται για να εκτελεστεί μια ενέργεια ;</a:t>
            </a:r>
          </a:p>
          <a:p>
            <a:pPr lvl="1"/>
            <a:r>
              <a:rPr lang="el-GR" b="1" dirty="0" smtClean="0"/>
              <a:t>Ποιος </a:t>
            </a:r>
            <a:r>
              <a:rPr lang="el-GR" dirty="0" smtClean="0"/>
              <a:t>αποφασίζει αν θα γίνει μια ενέργεια;</a:t>
            </a:r>
          </a:p>
          <a:p>
            <a:pPr lvl="2"/>
            <a:r>
              <a:rPr lang="el-GR" dirty="0" smtClean="0"/>
              <a:t>Πως αποφασίζει για το αν θα γίνει και ενέργεια;</a:t>
            </a:r>
          </a:p>
          <a:p>
            <a:pPr lvl="2"/>
            <a:r>
              <a:rPr lang="el-GR" dirty="0" smtClean="0"/>
              <a:t>Τι χρειάζεται για να αποφασίσει με τους καλυτέρους όρους;</a:t>
            </a:r>
          </a:p>
          <a:p>
            <a:pPr lvl="1"/>
            <a:r>
              <a:rPr lang="el-GR" b="1" dirty="0" smtClean="0"/>
              <a:t>Πότε</a:t>
            </a:r>
            <a:r>
              <a:rPr lang="el-GR" dirty="0" smtClean="0"/>
              <a:t> θα γίνει μια ενέργεια;</a:t>
            </a:r>
          </a:p>
          <a:p>
            <a:pPr lvl="1"/>
            <a:r>
              <a:rPr lang="el-GR" b="1" dirty="0" smtClean="0"/>
              <a:t>Γιατί</a:t>
            </a:r>
            <a:r>
              <a:rPr lang="el-GR" dirty="0" smtClean="0"/>
              <a:t> θα γίνει μια ενέργεια;</a:t>
            </a:r>
          </a:p>
          <a:p>
            <a:pPr lvl="1"/>
            <a:r>
              <a:rPr lang="el-GR" b="1" dirty="0" smtClean="0"/>
              <a:t>Που</a:t>
            </a:r>
            <a:r>
              <a:rPr lang="el-GR" dirty="0" smtClean="0"/>
              <a:t> θα γίνει μια ενέργεια;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8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Συσχετισμός / Ολοκλήρωση των μερών ενός συστήματος </a:t>
            </a:r>
            <a:r>
              <a:rPr lang="el-GR" sz="3600" b="0" dirty="0" smtClean="0">
                <a:solidFill>
                  <a:prstClr val="black"/>
                </a:solidFill>
              </a:rPr>
              <a:t>2/5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Αποφάσεις</a:t>
            </a:r>
          </a:p>
          <a:p>
            <a:pPr lvl="1"/>
            <a:r>
              <a:rPr lang="el-GR" dirty="0" smtClean="0"/>
              <a:t>Αποφάσεις για να γίνουν κάποιες ενέργειες</a:t>
            </a:r>
          </a:p>
          <a:p>
            <a:pPr lvl="1"/>
            <a:r>
              <a:rPr lang="el-GR" dirty="0" smtClean="0"/>
              <a:t>Δεδομένα απαραίτητα</a:t>
            </a:r>
          </a:p>
          <a:p>
            <a:pPr lvl="1"/>
            <a:r>
              <a:rPr lang="el-GR" dirty="0" smtClean="0"/>
              <a:t>Πως θα φθάσουν τα δεδομένα; (Ροή δεδομένων)</a:t>
            </a:r>
          </a:p>
          <a:p>
            <a:pPr lvl="1"/>
            <a:r>
              <a:rPr lang="el-GR" dirty="0" smtClean="0"/>
              <a:t>Από ποιόν;</a:t>
            </a:r>
          </a:p>
          <a:p>
            <a:pPr lvl="2"/>
            <a:r>
              <a:rPr lang="el-GR" dirty="0" smtClean="0"/>
              <a:t>Πότε;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94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dirty="0" smtClean="0"/>
              <a:t>Σύνοψη Ενότητας 2</a:t>
            </a:r>
            <a:endParaRPr lang="en-US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Περιεχόμενα της ενότητας</a:t>
            </a:r>
          </a:p>
          <a:p>
            <a:pPr lvl="1"/>
            <a:r>
              <a:rPr lang="el-GR" dirty="0"/>
              <a:t>Ανάλυση συστημάτων</a:t>
            </a:r>
          </a:p>
          <a:p>
            <a:pPr lvl="1"/>
            <a:r>
              <a:rPr lang="el-GR" dirty="0"/>
              <a:t>Σχεδιασμός συστημάτων</a:t>
            </a:r>
          </a:p>
          <a:p>
            <a:r>
              <a:rPr lang="el-GR" dirty="0"/>
              <a:t>Στόχοι της ενότητας</a:t>
            </a:r>
          </a:p>
          <a:p>
            <a:pPr lvl="1"/>
            <a:r>
              <a:rPr lang="el-GR" dirty="0"/>
              <a:t>Η παρουσίαση με κατανοητό τρόπο του περιεχομένου των όρων «ανάλυση» και «σχεδιασμός» συστημάτων.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04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Συσχετισμός / Ολοκλήρωση των μερών ενός συστήματος </a:t>
            </a:r>
            <a:r>
              <a:rPr lang="el-GR" sz="3600" b="0" dirty="0" smtClean="0">
                <a:solidFill>
                  <a:prstClr val="black"/>
                </a:solidFill>
              </a:rPr>
              <a:t>3/5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Ροή Δεδομένων</a:t>
            </a:r>
          </a:p>
          <a:p>
            <a:pPr lvl="1"/>
            <a:r>
              <a:rPr lang="el-GR" dirty="0" smtClean="0"/>
              <a:t>Από ποιόν σε ποιόν;</a:t>
            </a:r>
          </a:p>
          <a:p>
            <a:pPr lvl="1"/>
            <a:r>
              <a:rPr lang="el-GR" dirty="0" smtClean="0"/>
              <a:t>Πότε;</a:t>
            </a:r>
          </a:p>
          <a:p>
            <a:pPr lvl="1"/>
            <a:r>
              <a:rPr lang="el-GR" dirty="0" smtClean="0"/>
              <a:t>Με ποιο μέσο;</a:t>
            </a:r>
          </a:p>
          <a:p>
            <a:pPr lvl="1"/>
            <a:r>
              <a:rPr lang="el-GR" dirty="0" smtClean="0"/>
              <a:t>Σε ποια μορφή;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82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Συσχετισμός / Ολοκλήρωση των μερών ενός συστήματος </a:t>
            </a:r>
            <a:r>
              <a:rPr lang="el-GR" sz="3600" b="0" dirty="0" smtClean="0">
                <a:solidFill>
                  <a:prstClr val="black"/>
                </a:solidFill>
              </a:rPr>
              <a:t>4/5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Δεδομένα</a:t>
            </a:r>
          </a:p>
          <a:p>
            <a:pPr lvl="1"/>
            <a:r>
              <a:rPr lang="el-GR" dirty="0" smtClean="0"/>
              <a:t>Τι;</a:t>
            </a:r>
          </a:p>
          <a:p>
            <a:pPr lvl="1"/>
            <a:r>
              <a:rPr lang="el-GR" dirty="0" smtClean="0"/>
              <a:t>Γιατί;</a:t>
            </a:r>
          </a:p>
          <a:p>
            <a:pPr lvl="1"/>
            <a:r>
              <a:rPr lang="el-GR" dirty="0" smtClean="0"/>
              <a:t>Σε ποια μορφή;</a:t>
            </a:r>
          </a:p>
          <a:p>
            <a:pPr lvl="1"/>
            <a:r>
              <a:rPr lang="el-GR" dirty="0" smtClean="0"/>
              <a:t>Τεχνικά θέματα δεδομένων (ασφάλεια, συμπίεση, πρότυπα, μεταδεδομένα …)</a:t>
            </a:r>
          </a:p>
        </p:txBody>
      </p:sp>
    </p:spTree>
    <p:extLst>
      <p:ext uri="{BB962C8B-B14F-4D97-AF65-F5344CB8AC3E}">
        <p14:creationId xmlns:p14="http://schemas.microsoft.com/office/powerpoint/2010/main" val="415524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Συσχετισμός / Ολοκλήρωση των μερών ενός συστήματος </a:t>
            </a:r>
            <a:r>
              <a:rPr lang="el-GR" sz="3600" b="0" dirty="0">
                <a:solidFill>
                  <a:prstClr val="black"/>
                </a:solidFill>
              </a:rPr>
              <a:t>5</a:t>
            </a:r>
            <a:r>
              <a:rPr lang="el-GR" sz="3600" b="0" dirty="0" smtClean="0">
                <a:solidFill>
                  <a:prstClr val="black"/>
                </a:solidFill>
              </a:rPr>
              <a:t>/5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Σκοπός – Στόχοι του συστήματος</a:t>
            </a:r>
          </a:p>
          <a:p>
            <a:endParaRPr lang="el-GR" dirty="0"/>
          </a:p>
          <a:p>
            <a:pPr lvl="1"/>
            <a:r>
              <a:rPr lang="el-GR" dirty="0"/>
              <a:t>Ενέργειες, αποφάσεις, δεδομένα, ροές δεδομένων</a:t>
            </a:r>
          </a:p>
          <a:p>
            <a:pPr lvl="2"/>
            <a:r>
              <a:rPr lang="el-GR" dirty="0"/>
              <a:t>+ άνθρωποι, μηχανήματα, ΗΥ, λογισμικά, κεφάλαιο, νομικό πλαίσιο,…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b="1" dirty="0" smtClean="0"/>
              <a:t>Υπηρετούν τους σκοπούς και στόχους του συστήματος;</a:t>
            </a:r>
            <a:endParaRPr lang="el-GR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50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Συστήματα Παραγωγής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Προϊόντων</a:t>
            </a:r>
          </a:p>
          <a:p>
            <a:pPr lvl="1"/>
            <a:r>
              <a:rPr lang="el-GR" dirty="0" smtClean="0"/>
              <a:t>Παραδείγματα</a:t>
            </a:r>
          </a:p>
          <a:p>
            <a:r>
              <a:rPr lang="el-GR" dirty="0" smtClean="0"/>
              <a:t>Υπηρεσιών</a:t>
            </a:r>
          </a:p>
          <a:p>
            <a:pPr lvl="1"/>
            <a:r>
              <a:rPr lang="el-GR" dirty="0" smtClean="0"/>
              <a:t>Παραδείγματα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29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Σχεδιασμός-Ανάλυση Συστημάτων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Διεπιστημονικό πεδίο</a:t>
            </a:r>
          </a:p>
          <a:p>
            <a:pPr lvl="1"/>
            <a:r>
              <a:rPr lang="el-GR" dirty="0"/>
              <a:t>Μέλη ;</a:t>
            </a:r>
          </a:p>
          <a:p>
            <a:pPr lvl="1"/>
            <a:r>
              <a:rPr lang="el-GR" dirty="0"/>
              <a:t>Γιατί;</a:t>
            </a:r>
          </a:p>
          <a:p>
            <a:pPr lvl="1"/>
            <a:r>
              <a:rPr lang="el-GR" dirty="0"/>
              <a:t>Τρόποι συνεργασίας</a:t>
            </a:r>
          </a:p>
          <a:p>
            <a:pPr lvl="1"/>
            <a:r>
              <a:rPr lang="el-GR" dirty="0"/>
              <a:t>Πεδία συνεργασίας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06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641" y="5931169"/>
            <a:ext cx="1971675" cy="702000"/>
          </a:xfrm>
          <a:prstGeom prst="rect">
            <a:avLst/>
          </a:prstGeom>
          <a:noFill/>
        </p:spPr>
      </p:pic>
      <p:pic>
        <p:nvPicPr>
          <p:cNvPr id="10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5"/>
          <a:stretch/>
        </p:blipFill>
        <p:spPr bwMode="auto">
          <a:xfrm>
            <a:off x="3995936" y="5931169"/>
            <a:ext cx="3346093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202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8485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Δήμος Πανταζής 2014</a:t>
            </a:r>
            <a:r>
              <a:rPr lang="el-GR" sz="2000" dirty="0"/>
              <a:t>. </a:t>
            </a:r>
            <a:r>
              <a:rPr lang="el-GR" sz="2000" dirty="0" smtClean="0"/>
              <a:t>Δήμος Πανταζής</a:t>
            </a:r>
            <a:r>
              <a:rPr lang="el-GR" sz="2000" dirty="0"/>
              <a:t>. «Eιδικά θέματα βάσεων χωρικών δεδομένων και θεωρία </a:t>
            </a:r>
            <a:r>
              <a:rPr lang="el-GR" sz="2000" dirty="0" smtClean="0"/>
              <a:t>συστημάτων</a:t>
            </a:r>
            <a:r>
              <a:rPr lang="en-US" sz="2000" dirty="0" smtClean="0"/>
              <a:t>-</a:t>
            </a:r>
            <a:r>
              <a:rPr lang="el-GR" sz="2000" smtClean="0"/>
              <a:t>Θ. </a:t>
            </a:r>
            <a:r>
              <a:rPr lang="el-GR" sz="2000" dirty="0"/>
              <a:t>Ενότητα </a:t>
            </a:r>
            <a:r>
              <a:rPr lang="el-GR" sz="2000" dirty="0" smtClean="0"/>
              <a:t>2: </a:t>
            </a:r>
            <a:r>
              <a:rPr lang="el-GR" sz="2000" dirty="0"/>
              <a:t>Ανάλυση – Σχεδιασμός – Υλοποίηση </a:t>
            </a:r>
            <a:r>
              <a:rPr lang="el-GR" sz="2000" dirty="0" smtClean="0"/>
              <a:t>συστημάτων». Έκδοση: 1.0. Αθήνα 2014. Διαθέσιμο από τη δικτυακή 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58539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215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28</a:t>
            </a:fld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639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Ανάλυση συστημάτων </a:t>
            </a:r>
            <a:r>
              <a:rPr lang="el-GR" sz="3600" b="0" dirty="0" smtClean="0"/>
              <a:t>1/5</a:t>
            </a:r>
            <a:endParaRPr lang="en-US" sz="3600" b="0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Με τον όρο «ανάλυση συστήματος» εννοούμε</a:t>
            </a:r>
          </a:p>
          <a:p>
            <a:pPr marL="400050" lvl="1" indent="0">
              <a:buNone/>
            </a:pPr>
            <a:r>
              <a:rPr lang="el-GR" dirty="0"/>
              <a:t>α</a:t>
            </a:r>
            <a:r>
              <a:rPr lang="el-GR" dirty="0" smtClean="0"/>
              <a:t>) την </a:t>
            </a:r>
            <a:r>
              <a:rPr lang="el-GR" dirty="0"/>
              <a:t>πλήρη περιγραφή ενός συστήματος και των μερών ή / και των υποσυστημάτων που το αποτελούν </a:t>
            </a:r>
          </a:p>
          <a:p>
            <a:pPr marL="400050" lvl="1" indent="0">
              <a:buNone/>
            </a:pPr>
            <a:r>
              <a:rPr lang="el-GR" dirty="0" smtClean="0"/>
              <a:t>β</a:t>
            </a:r>
            <a:r>
              <a:rPr lang="el-GR" dirty="0"/>
              <a:t>) την κατανόηση του σκοπού του και των λειτουργιών του </a:t>
            </a:r>
          </a:p>
          <a:p>
            <a:pPr marL="400050" lvl="1" indent="0">
              <a:buNone/>
            </a:pPr>
            <a:r>
              <a:rPr lang="el-GR" dirty="0" smtClean="0"/>
              <a:t>γ</a:t>
            </a:r>
            <a:r>
              <a:rPr lang="el-GR" dirty="0"/>
              <a:t>) τον προσδιορισμό και ανάλυση της σχέσης του με το περιβάλλον (ο όρος περιβάλλον εδώ αναφέρεται στον εξωτερικό του συστήματος χώρο). </a:t>
            </a:r>
          </a:p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33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85092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Αθήνας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84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Ανάλυση </a:t>
            </a:r>
            <a:r>
              <a:rPr lang="el-GR" dirty="0" smtClean="0"/>
              <a:t>συστημάτων </a:t>
            </a:r>
            <a:r>
              <a:rPr lang="el-GR" sz="3600" b="0" dirty="0" smtClean="0">
                <a:solidFill>
                  <a:prstClr val="black"/>
                </a:solidFill>
              </a:rPr>
              <a:t>2/5</a:t>
            </a:r>
            <a:endParaRPr lang="en-US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ανάλυση μπορεί να αναφέρεται </a:t>
            </a:r>
          </a:p>
          <a:p>
            <a:pPr lvl="1"/>
            <a:r>
              <a:rPr lang="el-GR" dirty="0"/>
              <a:t>σε ήδη υπάρχοντα συστήματα και σε επεκτάσεις τους / τροποποιήσεις τους / συνενώσεις ή διαχωρίσεις από άλλα συστήματα</a:t>
            </a:r>
          </a:p>
          <a:p>
            <a:pPr lvl="1"/>
            <a:r>
              <a:rPr lang="el-GR" dirty="0"/>
              <a:t>σε νέα συστήματα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7374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Ανάλυση </a:t>
            </a:r>
            <a:r>
              <a:rPr lang="el-GR" dirty="0" smtClean="0"/>
              <a:t>συστημάτων </a:t>
            </a:r>
            <a:r>
              <a:rPr lang="el-GR" sz="3600" b="0" dirty="0" smtClean="0">
                <a:solidFill>
                  <a:prstClr val="black"/>
                </a:solidFill>
              </a:rPr>
              <a:t>3/5</a:t>
            </a:r>
            <a:endParaRPr lang="en-US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Ό</a:t>
            </a:r>
            <a:r>
              <a:rPr lang="el-GR" dirty="0" smtClean="0"/>
              <a:t>ταν η ανάλυση αναφέρεται σε υπάρχοντα συστήματα αποτελείται απο δυο μέρη:</a:t>
            </a:r>
            <a:endParaRPr lang="el-GR" dirty="0"/>
          </a:p>
          <a:p>
            <a:pPr lvl="1"/>
            <a:r>
              <a:rPr lang="el-GR" dirty="0"/>
              <a:t>Το πρώτο μέρος αφορά την ανάλυση του συστήματος με χρήση κειμένου και απλών γραφημάτων, φωτογραφιών, βίντεο κλπ. </a:t>
            </a:r>
          </a:p>
          <a:p>
            <a:pPr lvl="2"/>
            <a:r>
              <a:rPr lang="el-GR" dirty="0"/>
              <a:t>Αν υπάρχει η μελέτη ανάλυσης του συστήματος ,η ανάλυση αυτού του μέρους περιορίζεται στην σύγκριση της μελέτης ανάλυσής του με την υπάρχουσα πραγματικότητα του συστήματος.</a:t>
            </a:r>
          </a:p>
          <a:p>
            <a:pPr lvl="1"/>
            <a:r>
              <a:rPr lang="el-GR" dirty="0"/>
              <a:t>Το δεύτερο μέρος αφορά την μοντελοποίηση του συστήματος με χρήση ειδικών μοντέλων και τεχνικών απεικόνισης των συστατικών του μερών (ενέργειες, αποφάσεις, δεδομένα, ροή δεδομένων, σκοπός/στόχοι) βασισμένοι στο πρώτο μέρος της ανάλυσης ή στην ήδη υπάρχουσα μελέτη ανάλυσης του συστήματος. </a:t>
            </a:r>
          </a:p>
          <a:p>
            <a:pPr lvl="2"/>
            <a:r>
              <a:rPr lang="el-GR" dirty="0"/>
              <a:t>Αν υπάρχει η μελέτη μοντελοποίηση του συστήματος (σχεδιασμός του συστήματος) συστήματος η ανάλυση αυτού του μέρους περιορίζεται στην σύγκριση της μελέτης σχεδιασμού  του με την υπάρχουσα πραγματικότητα του συστήματος.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08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Ανάλυση </a:t>
            </a:r>
            <a:r>
              <a:rPr lang="el-GR" dirty="0" smtClean="0"/>
              <a:t>συστημάτων </a:t>
            </a:r>
            <a:r>
              <a:rPr lang="el-GR" sz="3600" b="0" dirty="0" smtClean="0">
                <a:solidFill>
                  <a:prstClr val="black"/>
                </a:solidFill>
              </a:rPr>
              <a:t>4/5</a:t>
            </a:r>
            <a:endParaRPr lang="en-US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‘Οταν η ανάλυση αναφέρεται σε νέα συστήματα:</a:t>
            </a:r>
            <a:endParaRPr lang="el-GR" dirty="0"/>
          </a:p>
          <a:p>
            <a:pPr lvl="1"/>
            <a:r>
              <a:rPr lang="el-GR" dirty="0"/>
              <a:t>Αποτελείται μόνο από ένα δομημένο κείμενο που αφορά την αναλυτική περιγραφή του υπό ανάπτυξη συστήματος. Μπορεί να περιλαμβάνει γραφήματα, φωτογραφίες, εννοιολογικούς χάρτες (mind maps), βίντεο κλπ. </a:t>
            </a:r>
          </a:p>
          <a:p>
            <a:pPr lvl="1"/>
            <a:r>
              <a:rPr lang="el-GR" dirty="0"/>
              <a:t>Η ανάλυση για νέα συστήματα θα οδηγήσει στην φάση του σχεδιασμού του συστήματος. </a:t>
            </a:r>
          </a:p>
          <a:p>
            <a:pPr lvl="1"/>
            <a:r>
              <a:rPr lang="el-GR" dirty="0"/>
              <a:t>Δεν μπορεί να υπάρξει σχεδιασμός χωρίς να έχει προηγηθεί η φάση της ανάλυσης.</a:t>
            </a:r>
          </a:p>
          <a:p>
            <a:pPr lvl="2"/>
            <a:r>
              <a:rPr lang="el-GR" dirty="0"/>
              <a:t>Γιατί;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3259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Ανάλυση </a:t>
            </a:r>
            <a:r>
              <a:rPr lang="el-GR" dirty="0" smtClean="0"/>
              <a:t>συστημάτων </a:t>
            </a:r>
            <a:r>
              <a:rPr lang="el-GR" sz="3600" b="0" dirty="0">
                <a:solidFill>
                  <a:prstClr val="black"/>
                </a:solidFill>
              </a:rPr>
              <a:t>5</a:t>
            </a:r>
            <a:r>
              <a:rPr lang="el-GR" sz="3600" b="0" dirty="0" smtClean="0">
                <a:solidFill>
                  <a:prstClr val="black"/>
                </a:solidFill>
              </a:rPr>
              <a:t>/5</a:t>
            </a:r>
            <a:endParaRPr lang="en-US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Υπάρχουν πολλές </a:t>
            </a:r>
          </a:p>
          <a:p>
            <a:pPr lvl="1"/>
            <a:r>
              <a:rPr lang="el-GR" dirty="0"/>
              <a:t>θεωρίες, </a:t>
            </a:r>
          </a:p>
          <a:p>
            <a:pPr lvl="1"/>
            <a:r>
              <a:rPr lang="el-GR" dirty="0"/>
              <a:t>μέθοδοι και μεθοδολογίες που προτείνουν τρόπους, κανόνες και διαδικασίες ανάλυσης συστημάτων ανάλογα με το επιστημονικό / τεχνικό ή άλλο πεδίο που εντάσσεται το υπό μελέτη «σύστημα».</a:t>
            </a:r>
          </a:p>
          <a:p>
            <a:r>
              <a:rPr lang="el-GR" dirty="0"/>
              <a:t>Είναι διαθέσιμα επίσης πολλά </a:t>
            </a:r>
          </a:p>
          <a:p>
            <a:pPr lvl="1"/>
            <a:r>
              <a:rPr lang="el-GR" dirty="0"/>
              <a:t>«εργαλεία» που βοηθούνε στην ανάλυση συστημάτων, τόσο μεθοδολογικά (συνεντεύξεις, λίστες ελέγχου, ...) όσο και αυτοματοποίησης της καταγραφής ορισμένων διαδικασιών και σχέσεων (πχ διαγράμματα ροής δεδομένων, διαγράμματα ιεραρχίας προσωπικού κλπ).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69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Μέθοδος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3384376"/>
          </a:xfrm>
        </p:spPr>
        <p:txBody>
          <a:bodyPr/>
          <a:lstStyle/>
          <a:p>
            <a:r>
              <a:rPr lang="el-GR" dirty="0" smtClean="0"/>
              <a:t>ορισμένη </a:t>
            </a:r>
            <a:r>
              <a:rPr lang="el-GR" dirty="0" smtClean="0">
                <a:hlinkClick r:id="rId2" tooltip="συστηματικός"/>
              </a:rPr>
              <a:t>συστηματική</a:t>
            </a:r>
            <a:r>
              <a:rPr lang="el-GR" dirty="0" smtClean="0"/>
              <a:t> </a:t>
            </a:r>
            <a:r>
              <a:rPr lang="el-GR" dirty="0" smtClean="0">
                <a:hlinkClick r:id="rId3" tooltip="προγραμματισμένος"/>
              </a:rPr>
              <a:t>προγραμματισμένη</a:t>
            </a:r>
            <a:r>
              <a:rPr lang="el-GR" dirty="0" smtClean="0"/>
              <a:t> προσέγγιση προς κάποιο θέμα ή ενέργεια </a:t>
            </a:r>
          </a:p>
          <a:p>
            <a:pPr lvl="1"/>
            <a:r>
              <a:rPr lang="el-GR" i="1" dirty="0" smtClean="0"/>
              <a:t>η επιστημονική </a:t>
            </a:r>
            <a:r>
              <a:rPr lang="el-GR" b="1" i="1" dirty="0" smtClean="0"/>
              <a:t>μέθοδος</a:t>
            </a:r>
            <a:r>
              <a:rPr lang="el-GR" i="1" dirty="0" smtClean="0"/>
              <a:t> βασίζεται σε παρατηρήσεις και πειράματα που μπορούν να επαναληφθούν με παρόμοια αποτελέσματα</a:t>
            </a:r>
          </a:p>
          <a:p>
            <a:pPr lvl="1"/>
            <a:r>
              <a:rPr lang="el-GR" i="1" dirty="0" smtClean="0"/>
              <a:t>ανακαλύφθηκε μια καινούργια </a:t>
            </a:r>
            <a:r>
              <a:rPr lang="el-GR" b="1" i="1" dirty="0" smtClean="0"/>
              <a:t>μέθοδος</a:t>
            </a:r>
            <a:r>
              <a:rPr lang="el-GR" i="1" dirty="0" smtClean="0"/>
              <a:t> για τη θεραπεία της νόσου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5724128" y="5157192"/>
            <a:ext cx="26997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4"/>
            <a:r>
              <a:rPr lang="en-US" sz="1400" dirty="0" smtClean="0">
                <a:latin typeface="+mn-lt"/>
                <a:hlinkClick r:id="rId4"/>
              </a:rPr>
              <a:t>http://el.wiktionary.org/wiki/</a:t>
            </a:r>
            <a:endParaRPr 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7060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Μεθοδολογία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608512"/>
          </a:xfrm>
        </p:spPr>
        <p:txBody>
          <a:bodyPr>
            <a:normAutofit/>
          </a:bodyPr>
          <a:lstStyle/>
          <a:p>
            <a:r>
              <a:rPr lang="el-GR" b="1" dirty="0" smtClean="0"/>
              <a:t>μεθοδολογία</a:t>
            </a:r>
            <a:r>
              <a:rPr lang="el-GR" dirty="0" smtClean="0"/>
              <a:t> η [meθoδolojía] Ο25 </a:t>
            </a:r>
            <a:r>
              <a:rPr lang="el-GR" b="1" dirty="0" smtClean="0"/>
              <a:t>:</a:t>
            </a:r>
            <a:r>
              <a:rPr lang="el-GR" dirty="0" smtClean="0"/>
              <a:t> </a:t>
            </a:r>
            <a:r>
              <a:rPr lang="el-GR" b="1" dirty="0" smtClean="0"/>
              <a:t>1.</a:t>
            </a:r>
            <a:r>
              <a:rPr lang="el-GR" dirty="0" smtClean="0"/>
              <a:t> κλάδος της λογικής που αναφέρεται στις μεθόδους της επιστημονικής έρευνας: </a:t>
            </a:r>
            <a:r>
              <a:rPr lang="el-GR" i="1" dirty="0" smtClean="0"/>
              <a:t>Mεταφυσική / υλιστική</a:t>
            </a:r>
            <a:r>
              <a:rPr lang="el-GR" dirty="0" smtClean="0"/>
              <a:t> ~. </a:t>
            </a:r>
            <a:r>
              <a:rPr lang="el-GR" b="1" dirty="0" smtClean="0"/>
              <a:t>2.</a:t>
            </a:r>
            <a:r>
              <a:rPr lang="el-GR" dirty="0" smtClean="0"/>
              <a:t> το σύνολο των μεθόδων που χρησιμοποιεί κάποιος: </a:t>
            </a:r>
            <a:r>
              <a:rPr lang="el-GR" i="1" dirty="0" smtClean="0"/>
              <a:t>H</a:t>
            </a:r>
            <a:r>
              <a:rPr lang="el-GR" dirty="0" smtClean="0"/>
              <a:t> ~</a:t>
            </a:r>
            <a:r>
              <a:rPr lang="el-GR" i="1" dirty="0" smtClean="0"/>
              <a:t> μιας επιστήμης / ενός ερευνητή. Στο πρώτο κεφάλαιο του βιβλίου γίνεται ανάλυση της μεθοδολογίας του.</a:t>
            </a:r>
            <a:r>
              <a:rPr lang="el-GR" dirty="0" smtClean="0"/>
              <a:t> [λόγ. &lt; γαλλ. méthodologie &lt; αρχ. </a:t>
            </a:r>
            <a:r>
              <a:rPr lang="el-GR" i="1" dirty="0" smtClean="0"/>
              <a:t>μέθοδο(ς)</a:t>
            </a:r>
            <a:r>
              <a:rPr lang="el-GR" dirty="0" smtClean="0"/>
              <a:t> + -logie </a:t>
            </a:r>
            <a:r>
              <a:rPr lang="el-GR" i="1" dirty="0" smtClean="0"/>
              <a:t>= -λογία</a:t>
            </a:r>
            <a:r>
              <a:rPr lang="el-GR" dirty="0" smtClean="0"/>
              <a:t>] </a:t>
            </a:r>
          </a:p>
          <a:p>
            <a:endParaRPr lang="en-US" dirty="0"/>
          </a:p>
        </p:txBody>
      </p:sp>
      <p:sp>
        <p:nvSpPr>
          <p:cNvPr id="5" name="Ορθογώνιο 4"/>
          <p:cNvSpPr/>
          <p:nvPr/>
        </p:nvSpPr>
        <p:spPr>
          <a:xfrm>
            <a:off x="2267744" y="6381328"/>
            <a:ext cx="669674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+mn-lt"/>
                <a:hlinkClick r:id="rId2"/>
              </a:rPr>
              <a:t>http://www.greek-language.gr/greekLang/modern_greek/tools/lexica/triantafyllides/</a:t>
            </a:r>
            <a:endParaRPr 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3063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C_template_updat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OC_template_updated</Template>
  <TotalTime>911</TotalTime>
  <Words>1682</Words>
  <Application>Microsoft Office PowerPoint</Application>
  <PresentationFormat>Προβολή στην οθόνη (4:3)</PresentationFormat>
  <Paragraphs>206</Paragraphs>
  <Slides>31</Slides>
  <Notes>12</Notes>
  <HiddenSlides>0</HiddenSlides>
  <MMClips>0</MMClips>
  <ScaleCrop>false</ScaleCrop>
  <HeadingPairs>
    <vt:vector size="4" baseType="variant">
      <vt:variant>
        <vt:lpstr>Θέμα</vt:lpstr>
      </vt:variant>
      <vt:variant>
        <vt:i4>2</vt:i4>
      </vt:variant>
      <vt:variant>
        <vt:lpstr>Τίτλοι διαφανειών</vt:lpstr>
      </vt:variant>
      <vt:variant>
        <vt:i4>31</vt:i4>
      </vt:variant>
    </vt:vector>
  </HeadingPairs>
  <TitlesOfParts>
    <vt:vector size="33" baseType="lpstr">
      <vt:lpstr>OC_template_updated</vt:lpstr>
      <vt:lpstr>1_OC_template_updated</vt:lpstr>
      <vt:lpstr>Eιδικά θέματα βάσεων χωρικών δεδομένων και θεωρία συστημάτων - Θ</vt:lpstr>
      <vt:lpstr>Σύνοψη Ενότητας 2</vt:lpstr>
      <vt:lpstr>Ανάλυση συστημάτων 1/5</vt:lpstr>
      <vt:lpstr>Ανάλυση συστημάτων 2/5</vt:lpstr>
      <vt:lpstr>Ανάλυση συστημάτων 3/5</vt:lpstr>
      <vt:lpstr>Ανάλυση συστημάτων 4/5</vt:lpstr>
      <vt:lpstr>Ανάλυση συστημάτων 5/5</vt:lpstr>
      <vt:lpstr>Μέθοδος </vt:lpstr>
      <vt:lpstr>Μεθοδολογία</vt:lpstr>
      <vt:lpstr>Σχεδιασμός συστημάτων 1/4</vt:lpstr>
      <vt:lpstr>Σχεδιασμός συστημάτων 2/4</vt:lpstr>
      <vt:lpstr>Σχεδιασμός συστημάτων 3/4</vt:lpstr>
      <vt:lpstr>Σχεδιασμός συστημάτων 4/4</vt:lpstr>
      <vt:lpstr>Γενική παρατήρηση</vt:lpstr>
      <vt:lpstr>Σύστημα - Οργάνωση</vt:lpstr>
      <vt:lpstr>Μέρη Συστήματος</vt:lpstr>
      <vt:lpstr>Ανάλυση - Σχεδιασμός</vt:lpstr>
      <vt:lpstr>Συσχετισμός / Ολοκλήρωση των μερών ενός συστήματος 1/5</vt:lpstr>
      <vt:lpstr>Συσχετισμός / Ολοκλήρωση των μερών ενός συστήματος 2/5</vt:lpstr>
      <vt:lpstr>Συσχετισμός / Ολοκλήρωση των μερών ενός συστήματος 3/5</vt:lpstr>
      <vt:lpstr>Συσχετισμός / Ολοκλήρωση των μερών ενός συστήματος 4/5</vt:lpstr>
      <vt:lpstr>Συσχετισμός / Ολοκλήρωση των μερών ενός συστήματος 5/5</vt:lpstr>
      <vt:lpstr>Συστήματα Παραγωγής</vt:lpstr>
      <vt:lpstr>Σχεδιασμός-Ανάλυση Συστημάτων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Τίτλος Μαθήματος</dc:title>
  <dc:creator>opencourses@teiath.gr</dc:creator>
  <cp:lastModifiedBy>natasakar new</cp:lastModifiedBy>
  <cp:revision>58</cp:revision>
  <dcterms:created xsi:type="dcterms:W3CDTF">2013-05-20T07:14:41Z</dcterms:created>
  <dcterms:modified xsi:type="dcterms:W3CDTF">2015-12-08T11:35:32Z</dcterms:modified>
</cp:coreProperties>
</file>