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2"/>
  </p:notesMasterIdLst>
  <p:handoutMasterIdLst>
    <p:handoutMasterId r:id="rId43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57" r:id="rId35"/>
    <p:sldId id="262" r:id="rId36"/>
    <p:sldId id="264" r:id="rId37"/>
    <p:sldId id="298" r:id="rId38"/>
    <p:sldId id="299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2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3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7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6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6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4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3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2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72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28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107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4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2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6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1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0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5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9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7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91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8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7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1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1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1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orsades_de_Pointes_Td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er515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orsades_de_Pointes_Td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er51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trial_flutter34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ysi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trial_flutter34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ysi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12_(CardioNetworks_ECGpedia)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mallbo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12_(CardioNetworks_ECGpedia)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mallbo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Jmh649" TargetMode="External"/><Relationship Id="rId2" Type="http://schemas.openxmlformats.org/officeDocument/2006/relationships/hyperlink" Target="http://en.wikipedia.org/wiki/File:Bigeminy2010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://creativecommons.org/licenses/by-sa/3.0/deed.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igeminy201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mh64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mh649" TargetMode="External"/><Relationship Id="rId4" Type="http://schemas.openxmlformats.org/officeDocument/2006/relationships/hyperlink" Target="http://en.wikipedia.org/wiki/File:PVC10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mh649" TargetMode="External"/><Relationship Id="rId4" Type="http://schemas.openxmlformats.org/officeDocument/2006/relationships/hyperlink" Target="http://en.wikipedia.org/wiki/File:PVC10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B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wikipedia.org/wiki/User:MoodyGroov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B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wikipedia.org/wiki/User:MoodyGroov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mh649" TargetMode="External"/><Relationship Id="rId4" Type="http://schemas.openxmlformats.org/officeDocument/2006/relationships/hyperlink" Target="http://commons.wikimedia.org/wiki/File:Cardiogram_indicating_right_bundle_branch_block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mh649" TargetMode="External"/><Relationship Id="rId4" Type="http://schemas.openxmlformats.org/officeDocument/2006/relationships/hyperlink" Target="http://commons.wikimedia.org/wiki/File:Cardiogram_indicating_right_bundle_branch_block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www.wikidoc.org/index.php/User:Zorkun" TargetMode="External"/><Relationship Id="rId4" Type="http://schemas.openxmlformats.org/officeDocument/2006/relationships/hyperlink" Target="http://www.wikidoc.org/index.php/File:Example2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www.wikidoc.org/index.php/User:Zorkun" TargetMode="External"/><Relationship Id="rId4" Type="http://schemas.openxmlformats.org/officeDocument/2006/relationships/hyperlink" Target="http://www.wikidoc.org/index.php/File:Example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-on-line.com/html/ecg/e0001en_files/13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edicine-on-line.com/html/ecg/e0001en_files/13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/index.php?title=User:Dan_D._Ric&amp;action=edit&amp;redlink=1" TargetMode="External"/><Relationship Id="rId4" Type="http://schemas.openxmlformats.org/officeDocument/2006/relationships/hyperlink" Target="http://commons.wikimedia.org/wiki/File:A-fib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Ενότητα </a:t>
            </a:r>
            <a:r>
              <a:rPr lang="en-US" sz="2400" b="1" dirty="0"/>
              <a:t>5</a:t>
            </a:r>
            <a:r>
              <a:rPr lang="el-GR" sz="2400" b="1" dirty="0" smtClean="0"/>
              <a:t>: </a:t>
            </a:r>
            <a:r>
              <a:rPr lang="el-GR" sz="2400" dirty="0"/>
              <a:t>ΗΚΓ Βασικές και επικίνδυνες Αρρυθμίες (μέρος β</a:t>
            </a:r>
            <a:r>
              <a:rPr lang="el-GR" sz="2400" dirty="0" smtClean="0"/>
              <a:t>’)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Θεοδώρα 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Κοιλιακή </a:t>
            </a:r>
            <a:r>
              <a:rPr lang="el-GR" sz="3600" dirty="0" smtClean="0"/>
              <a:t>ταχυκαρδία</a:t>
            </a:r>
            <a:endParaRPr lang="el-GR" sz="3600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50877"/>
            <a:ext cx="8229600" cy="3786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Μηχανισμοί πρόκλησης: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Μια έκτοπη εστία στις κοιλίες παράγει ερεθίσματα σε συχνότητα μεγαλύτερη από την φλεβοκομβική</a:t>
            </a:r>
            <a:endParaRPr lang="el-GR" sz="2400" b="1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Λόγω βλάβης της αγωγής στις κοιλίες δημιουργείται κύκλωμα επανεισόδου. Σε αυτό το ερέθισμα κινείται κυκλικά και συντηρεί την ταχυκαρδία.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188075" cy="125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Κοιλιακή </a:t>
            </a:r>
            <a:r>
              <a:rPr lang="el-GR" sz="4400" dirty="0" smtClean="0"/>
              <a:t>μαρμαρυγή </a:t>
            </a:r>
            <a:r>
              <a:rPr lang="el-GR" b="0" dirty="0" smtClean="0"/>
              <a:t>(1 από 2)</a:t>
            </a:r>
            <a:endParaRPr lang="el-GR" sz="3600" b="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50702"/>
            <a:ext cx="8640960" cy="469066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Αίτια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Στεφανιαία νόσος ιδιαίτερα το ΟΕΜ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Ιδιοπαθής βλάβη της ηλεκτρικής δραστηριότητας της καρδιάς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Μυοκαρδιοπάθειες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Υπερτασική καρδιοπάθεια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Βαλβιδοπάθειες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Σοβαρές ηλεκτρολυτικές διαταραχές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Άλλες μεταβολικές διαταραχές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775450" cy="10699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Επικίνδυνες αρρυθμίες</a:t>
            </a:r>
            <a:endParaRPr lang="el-GR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2564904"/>
            <a:ext cx="8229600" cy="64807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l-GR" sz="2800" b="1" dirty="0" smtClean="0"/>
              <a:t>Επαναληπτικές ασκήσεις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b="1" dirty="0" smtClean="0"/>
              <a:t>Άσκηση 1</a:t>
            </a:r>
          </a:p>
        </p:txBody>
      </p:sp>
      <p:pic>
        <p:nvPicPr>
          <p:cNvPr id="1026" name="Picture 2" descr="καρδιογράφημα με Πολύμορφη κοιλιακή ταχυκαρδία&#10;(torsades des point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86625" cy="40862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4926" y="5878471"/>
            <a:ext cx="254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Torsades de Pointes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TdP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Jer5150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b="1" dirty="0" smtClean="0"/>
              <a:t>Πολύμορφη κοιλιακή ταχυκαρδία</a:t>
            </a:r>
            <a:br>
              <a:rPr lang="el-GR" b="1" dirty="0" smtClean="0"/>
            </a:br>
            <a:r>
              <a:rPr lang="el-GR" b="1" dirty="0" smtClean="0"/>
              <a:t>(torsades des pointes)</a:t>
            </a:r>
          </a:p>
        </p:txBody>
      </p:sp>
      <p:pic>
        <p:nvPicPr>
          <p:cNvPr id="1026" name="Picture 2" descr="καρδιογράφημα με Πολύμορφη κοιλιακή ταχυκαρδία&#10;(torsades des point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86625" cy="40862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6295" y="5919663"/>
            <a:ext cx="254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Torsades de Pointes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TdP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Jer5150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2</a:t>
            </a:r>
            <a:endParaRPr lang="el-GR" dirty="0"/>
          </a:p>
        </p:txBody>
      </p:sp>
      <p:pic>
        <p:nvPicPr>
          <p:cNvPr id="7" name="Picture 2" descr="καρδιογράφημα με Κολπικό Πτερυγισμ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" y="2276872"/>
            <a:ext cx="8064896" cy="26647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3532879" y="5085184"/>
            <a:ext cx="197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Atrial 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flutter34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Mysid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Κολπικός </a:t>
            </a:r>
            <a:r>
              <a:rPr lang="el-GR" dirty="0"/>
              <a:t>π</a:t>
            </a:r>
            <a:r>
              <a:rPr lang="el-GR" dirty="0" smtClean="0"/>
              <a:t>τερυγισμός</a:t>
            </a:r>
          </a:p>
        </p:txBody>
      </p:sp>
      <p:pic>
        <p:nvPicPr>
          <p:cNvPr id="6" name="Picture 2" descr="καρδιογράφημα με Κολπικό Πτερυγισμ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" y="2276872"/>
            <a:ext cx="8064896" cy="26647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32879" y="5085184"/>
            <a:ext cx="197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Atrial 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flutter34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Mysid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3</a:t>
            </a:r>
            <a:endParaRPr lang="el-GR" dirty="0"/>
          </a:p>
        </p:txBody>
      </p:sp>
      <p:pic>
        <p:nvPicPr>
          <p:cNvPr id="6" name="Picture 2" descr="καρδιογράφημα με Torsades des poin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4"/>
          <a:stretch/>
        </p:blipFill>
        <p:spPr bwMode="auto">
          <a:xfrm>
            <a:off x="473968" y="1548028"/>
            <a:ext cx="8196064" cy="3905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6627" y="5559240"/>
            <a:ext cx="2570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112 (CardioNetworks ECGpedia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Smallbot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</a:t>
            </a:r>
            <a:r>
              <a:rPr lang="el-GR" sz="3600" b="1" dirty="0" smtClean="0"/>
              <a:t>orsades des pointes</a:t>
            </a:r>
          </a:p>
        </p:txBody>
      </p:sp>
      <p:pic>
        <p:nvPicPr>
          <p:cNvPr id="5122" name="Picture 2" descr="καρδιογράφημα με Torsades des poin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4"/>
          <a:stretch/>
        </p:blipFill>
        <p:spPr bwMode="auto">
          <a:xfrm>
            <a:off x="473968" y="1548028"/>
            <a:ext cx="8196064" cy="3905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6627" y="5559240"/>
            <a:ext cx="2570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112 (CardioNetworks ECGpedia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Smallbot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400" dirty="0" smtClean="0"/>
              <a:t>Κοιλιακή μαρμαρυγή </a:t>
            </a:r>
            <a:r>
              <a:rPr lang="el-GR" b="0" dirty="0" smtClean="0"/>
              <a:t>(2 από 2)</a:t>
            </a:r>
          </a:p>
        </p:txBody>
      </p:sp>
      <p:pic>
        <p:nvPicPr>
          <p:cNvPr id="41987" name="Picture 27" descr="καρδιογράφημα με κοιλιακή μαρμαρυγή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6" y="2060848"/>
            <a:ext cx="836451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042988" y="5300663"/>
            <a:ext cx="6481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solidFill>
                  <a:prstClr val="black"/>
                </a:solidFill>
                <a:latin typeface="Calibri"/>
              </a:rPr>
              <a:t>Η.Κ.Γ.: Ευρέα άρρυθμα μαρμαρυγικά επάρματα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QRS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Απόντα κύματα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Συχνότητα 150-300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min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-1.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ΗΚΓ Βασικές και επικίνδυνες Αρρυθμίες (μέρος β</a:t>
            </a:r>
            <a:r>
              <a:rPr lang="el-GR" sz="3600" b="1" dirty="0" smtClean="0">
                <a:solidFill>
                  <a:srgbClr val="084077"/>
                </a:solidFill>
              </a:rPr>
              <a:t>’)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4</a:t>
            </a:r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3311900" y="4725144"/>
            <a:ext cx="2570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2"/>
              </a:rPr>
              <a:t>Bigeminy2010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καρδιογράφημα με Κοιλιακή διδυμί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6" y="2348880"/>
            <a:ext cx="8348749" cy="2160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Κοιλιακή διδυμία</a:t>
            </a:r>
          </a:p>
        </p:txBody>
      </p:sp>
      <p:pic>
        <p:nvPicPr>
          <p:cNvPr id="7170" name="Picture 2" descr="καρδιογράφημα με Κοιλιακή διδυμί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6" y="2348880"/>
            <a:ext cx="8348749" cy="2160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311900" y="4725144"/>
            <a:ext cx="2570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Bigeminy2010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5</a:t>
            </a:r>
            <a:endParaRPr lang="el-GR" dirty="0"/>
          </a:p>
        </p:txBody>
      </p:sp>
      <p:pic>
        <p:nvPicPr>
          <p:cNvPr id="5" name="Picture 2" descr="καρδιογράφημα με Έκτακτες κοιλιακέ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32499" cy="412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1745" y="562573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PVC10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Έκτακτες κοιλιακές</a:t>
            </a:r>
          </a:p>
        </p:txBody>
      </p:sp>
      <p:pic>
        <p:nvPicPr>
          <p:cNvPr id="2050" name="Picture 2" descr="καρδιογράφημα με Έκτακτες κοιλιακέ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32499" cy="412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501745" y="562573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PVC10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6</a:t>
            </a:r>
            <a:endParaRPr lang="el-GR" dirty="0"/>
          </a:p>
        </p:txBody>
      </p:sp>
      <p:pic>
        <p:nvPicPr>
          <p:cNvPr id="6" name="Picture 2" descr="καρδιογράφημα με Πλήρη Κολποκοιλιακό αποκλεισμ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" y="2420888"/>
            <a:ext cx="9000995" cy="18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6627" y="4411882"/>
            <a:ext cx="2221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CHB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MoodyGroove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Πλήρης κολποκοιλιακός αποκλεισμός</a:t>
            </a:r>
          </a:p>
        </p:txBody>
      </p:sp>
      <p:pic>
        <p:nvPicPr>
          <p:cNvPr id="9218" name="Picture 2" descr="καρδιογράφημα με Πλήρη Κολποκοιλιακό αποκλεισμ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" y="2420888"/>
            <a:ext cx="9000995" cy="18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286627" y="4411882"/>
            <a:ext cx="2221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CHB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MoodyGroove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7</a:t>
            </a:r>
            <a:endParaRPr lang="el-GR" dirty="0"/>
          </a:p>
        </p:txBody>
      </p:sp>
      <p:pic>
        <p:nvPicPr>
          <p:cNvPr id="5" name="Picture 2" descr="καρδιαγράφημα με Αποκλεισμό δεξιού σκέλους Hiss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14" y="1412776"/>
            <a:ext cx="6998906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34016" y="6237312"/>
            <a:ext cx="3366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Cardiogram indicating right bundle branch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block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Αποκλεισμός δεξιού σκέλους </a:t>
            </a:r>
            <a:r>
              <a:rPr lang="en-US" sz="3600" dirty="0" smtClean="0"/>
              <a:t>Hiss</a:t>
            </a:r>
            <a:endParaRPr lang="el-GR" sz="3600" dirty="0" smtClean="0"/>
          </a:p>
        </p:txBody>
      </p:sp>
      <p:pic>
        <p:nvPicPr>
          <p:cNvPr id="6" name="Picture 2" descr="καρδιαγράφημα με Αποκλεισμό δεξιού σκέλους H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14" y="1412776"/>
            <a:ext cx="6998906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34016" y="6237312"/>
            <a:ext cx="3366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Cardiogram indicating right bundle branch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block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8</a:t>
            </a:r>
            <a:endParaRPr lang="el-GR" dirty="0"/>
          </a:p>
        </p:txBody>
      </p:sp>
      <p:pic>
        <p:nvPicPr>
          <p:cNvPr id="6" name="Picture 2" descr="καρδιογράφημα με 1ου βαθμού κολποκοιλιακό αποκλεισμ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2" y="1756018"/>
            <a:ext cx="8231699" cy="3329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0651" y="5229200"/>
            <a:ext cx="2314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Example2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 tooltip="User:Zorkun"/>
              </a:rPr>
              <a:t>Zorkun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1</a:t>
            </a:r>
            <a:r>
              <a:rPr lang="el-GR" sz="3600" baseline="30000" dirty="0" smtClean="0"/>
              <a:t>ου</a:t>
            </a:r>
            <a:r>
              <a:rPr lang="el-GR" sz="3600" dirty="0" smtClean="0"/>
              <a:t> βαθμού κολποκοιλιακός αποκλεισμός</a:t>
            </a:r>
          </a:p>
        </p:txBody>
      </p:sp>
      <p:pic>
        <p:nvPicPr>
          <p:cNvPr id="6" name="Picture 2" descr="καρδιογράφημα με 1ου βαθμού κολποκοιλιακό αποκλεισμ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2" y="1756018"/>
            <a:ext cx="8231699" cy="3329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0651" y="5229200"/>
            <a:ext cx="2314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Example2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 tooltip="User:Zorkun"/>
              </a:rPr>
              <a:t>Zorkun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ΗΚΓ Βασικές και επικίνδυνες Αρρυθμίες (μέρος </a:t>
            </a:r>
            <a:r>
              <a:rPr lang="el-GR" sz="3600" b="1" dirty="0" smtClean="0">
                <a:solidFill>
                  <a:srgbClr val="084077"/>
                </a:solidFill>
              </a:rPr>
              <a:t>β’)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7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9</a:t>
            </a:r>
            <a:endParaRPr lang="el-GR" dirty="0"/>
          </a:p>
        </p:txBody>
      </p:sp>
      <p:pic>
        <p:nvPicPr>
          <p:cNvPr id="5" name="Picture 2" descr="καρδιογράφημα με Αποκλεισμό αριστερού σκέλους του Hiss&#10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/>
          <a:stretch/>
        </p:blipFill>
        <p:spPr bwMode="auto">
          <a:xfrm>
            <a:off x="1403648" y="1196752"/>
            <a:ext cx="6336704" cy="498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707904" y="6177125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medicine-on-line.com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Αποκλεισμός αριστερού σκέλους του </a:t>
            </a:r>
            <a:r>
              <a:rPr lang="en-US" sz="3600" dirty="0" smtClean="0"/>
              <a:t>Hiss</a:t>
            </a:r>
            <a:endParaRPr lang="el-GR" sz="3600" dirty="0"/>
          </a:p>
        </p:txBody>
      </p:sp>
      <p:pic>
        <p:nvPicPr>
          <p:cNvPr id="7170" name="Picture 2" descr="καρδιογράφημα με Αποκλεισμό αριστερού σκέλους του H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/>
          <a:stretch/>
        </p:blipFill>
        <p:spPr bwMode="auto">
          <a:xfrm>
            <a:off x="1403648" y="1196752"/>
            <a:ext cx="6336704" cy="4991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707904" y="6211668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medicine-on-line.com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ΗΚΓ Βασικές και επικίνδυνες Αρρυθμίες (μέρος </a:t>
            </a:r>
            <a:r>
              <a:rPr lang="el-GR" sz="2000" dirty="0" smtClean="0"/>
              <a:t>β’)».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8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Κολπική </a:t>
            </a:r>
            <a:r>
              <a:rPr lang="el-GR" dirty="0"/>
              <a:t>μ</a:t>
            </a:r>
            <a:r>
              <a:rPr lang="el-GR" sz="3600" dirty="0" smtClean="0"/>
              <a:t>αρμαρυγή </a:t>
            </a:r>
            <a:r>
              <a:rPr lang="el-GR" sz="2800" b="0" dirty="0"/>
              <a:t>(1 από 2)</a:t>
            </a:r>
            <a:endParaRPr lang="el-GR" dirty="0"/>
          </a:p>
        </p:txBody>
      </p:sp>
      <p:pic>
        <p:nvPicPr>
          <p:cNvPr id="1026" name="Picture 2" descr="καρδιογράφημα με  Κολπική Μαρμαρυγή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6" y="1700807"/>
            <a:ext cx="8480129" cy="4176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621435" y="5999879"/>
            <a:ext cx="19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A-fib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Dan D. Ric (page does not exist)"/>
              </a:rPr>
              <a:t>Dan D. Ric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 smtClean="0"/>
              <a:t>Κολπική μαρμαρυγή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3200" dirty="0" smtClean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4807060" cy="558924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/>
              <a:t>Συχνότερες αιτίες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Ιδιοπαθής κολπική μαρμαρυγή,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Υπέρταση 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Στεφανιαία νόσος,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Μετά καρδιοχειρουργική επέμβαση,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Βαλβιδοπάθεια,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Χρόνια νόσος των πνευμόνων,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Καρδιακή ανεπάρκεια,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Μυοκαρδιοπάθεια 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Συγγενείς καρδιοπάθειες 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Πνευμονική εμβολή,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Υπερθυρεοειδισμός ,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el-GR" sz="2400" dirty="0" smtClean="0"/>
              <a:t>Περικαρδίτιδα.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1052736"/>
            <a:ext cx="4499992" cy="540037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/>
              <a:t>Συμπτώματα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Αίσθημα παλμών - ένα ξαφνικό φούσκωμα, φτερούγισμα ή ταχυπαλμία στο στήθος,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Έλλειψη ενέργειας ή αίσθημα υπερκόπωσης,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Ζάλη - αίσθημα ελαφριάς κεφαλαλγίας ή λιποθυμίας,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Θωρακική δυσφορία - πόνος, πίεση στο στήθος,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Δύσπνοια - δυσκολία αναπνοής σε συνήθεις δραστηριότητες ή στην ηρεμία.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590002" y="1052736"/>
            <a:ext cx="18002" cy="5688632"/>
          </a:xfrm>
          <a:prstGeom prst="line">
            <a:avLst/>
          </a:prstGeom>
          <a:ln w="15875">
            <a:solidFill>
              <a:srgbClr val="08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Φαρμακευτική </a:t>
            </a:r>
            <a:r>
              <a:rPr lang="el-GR" sz="3600" dirty="0" smtClean="0"/>
              <a:t>αντιμετώπιση</a:t>
            </a:r>
            <a:endParaRPr lang="el-GR" sz="3600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600" b="1" dirty="0" smtClean="0"/>
              <a:t>Ανάκτηση και διατήρηση φυσιολογικού καρδιακού ρυθμού </a:t>
            </a:r>
            <a:r>
              <a:rPr lang="en-US" sz="2400" dirty="0" smtClean="0"/>
              <a:t>( </a:t>
            </a:r>
            <a:r>
              <a:rPr lang="el-GR" sz="2400" dirty="0" smtClean="0"/>
              <a:t>η αμιοδαρόνη, η σοταλόλη, η προπαφαινόνη και η  ιμπουτιλίδη</a:t>
            </a:r>
            <a:r>
              <a:rPr lang="en-US" sz="2400" dirty="0" smtClean="0"/>
              <a:t>)</a:t>
            </a:r>
            <a:r>
              <a:rPr lang="el-GR" sz="2400" dirty="0" smtClean="0"/>
              <a:t>. Τα τρία πρώτα χορηγούνται και χρονίως για την πρόληψη της επανάληψης των κρίσεων.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600" b="1" dirty="0" smtClean="0"/>
              <a:t>Έλεγχος</a:t>
            </a:r>
            <a:r>
              <a:rPr lang="el-GR" sz="2400" b="1" dirty="0" smtClean="0"/>
              <a:t> </a:t>
            </a:r>
            <a:r>
              <a:rPr lang="el-GR" sz="2600" b="1" dirty="0" smtClean="0"/>
              <a:t>καρδιακής συχνότητας</a:t>
            </a:r>
            <a:r>
              <a:rPr lang="en-US" sz="2600" b="1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διγοξίνη</a:t>
            </a:r>
            <a:r>
              <a:rPr lang="en-US" sz="2400" dirty="0" smtClean="0"/>
              <a:t>, </a:t>
            </a:r>
            <a:r>
              <a:rPr lang="el-GR" sz="2400" dirty="0" smtClean="0"/>
              <a:t> βήτα-αναστολείς και  αναστολείς διαύλων ασβεστίου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600" b="1" dirty="0" smtClean="0"/>
              <a:t>Πρόληψη θρόμβων και εγκεφαλικού</a:t>
            </a:r>
            <a:r>
              <a:rPr lang="en-US" sz="2600" b="1" dirty="0" smtClean="0"/>
              <a:t>: </a:t>
            </a:r>
            <a:r>
              <a:rPr lang="el-GR" sz="2400" dirty="0" smtClean="0"/>
              <a:t>Αντιπηκτικά η αντιαιμοπεταλιακά φάρμακα όπως η κουμαδίνη (</a:t>
            </a:r>
            <a:r>
              <a:rPr lang="en-US" sz="2400" dirty="0" smtClean="0"/>
              <a:t>Sintrom</a:t>
            </a:r>
            <a:r>
              <a:rPr lang="el-GR" sz="2400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Αιματηρές και μη θεραπευτικές παρεμβάσεις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b="0" dirty="0" smtClean="0"/>
              <a:t>( 1 από 2) </a:t>
            </a:r>
            <a:endParaRPr lang="el-GR" sz="3100" b="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l-GR" sz="2200" b="1" dirty="0" smtClean="0"/>
              <a:t>Ηλεκτρική καρδιομετατροπή</a:t>
            </a:r>
            <a:r>
              <a:rPr lang="el-GR" sz="22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l-GR" sz="2200" b="1" dirty="0" smtClean="0"/>
              <a:t>Κατάλυση με καθετήρα (</a:t>
            </a:r>
            <a:r>
              <a:rPr lang="en-US" sz="2200" b="1" dirty="0" smtClean="0"/>
              <a:t>Ablation</a:t>
            </a:r>
            <a:r>
              <a:rPr lang="el-GR" sz="2200" b="1" dirty="0" smtClean="0"/>
              <a:t>): Δυο τύποι κατάλυσης μπορούν να εφαρμοστούν: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200" b="1" dirty="0" smtClean="0"/>
              <a:t>Απομόνωση πνευμονικών φλεβών: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200" b="1" dirty="0" smtClean="0"/>
              <a:t>	</a:t>
            </a:r>
            <a:r>
              <a:rPr lang="el-GR" sz="2200" dirty="0" smtClean="0"/>
              <a:t>Η ενέργεια πού χορηγείται από τον καθετήρα στην περιοχή πού συνδέει τον κόλπο με την πνευμονική φλέβα προκαλεί μία κυκλική ουλή. Η ουλή σταματά όλα τα ερεθίσματα πού πυροδοτούνται μέσα στην πνευμονική φλέβα, και έτσι εμποδίζει την εμφάνιση της κολπικής μαρμαρυγής. Η διαδικασία επαναλαμβάνεται σε όλες τις πνευμονικές φλέβες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200" b="1" dirty="0" smtClean="0"/>
              <a:t>Κατάλυση του κολποκοιλιακού κόμβου:</a:t>
            </a:r>
            <a:r>
              <a:rPr lang="el-GR" sz="22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200" dirty="0" smtClean="0"/>
              <a:t>	Ηλεκτρική ενέργεια υψηλής συχνότητας διοχετεύεται με τον καθετήρα για να καταστρέψει τον κολποκοιλιακό κόμβο. Αυτή η ενέργεια διακόπτει την οδό αγωγής μεταξύ κόλπων και κοιλιών. Επειδή ή κατάλυση προκαλεί μεγάλη επιβράδυνση του καρδιακού ρυθμού, ένας μόνιμος βηματοδότης πρέπει να εμφυτευτεί για να διατηρήσει έναν ικανοποιητικό καρδιακό ρυθμό.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Αιματηρές και μη θεραπευτικές παρεμβάσεις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b="0" dirty="0" smtClean="0"/>
              <a:t>(2 από 2)</a:t>
            </a:r>
            <a:endParaRPr lang="el-GR" sz="3100" b="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784976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Έτσι η τρέχουσα στρατηγική στοχεύει στην απομόνωση όλων των πνευμονικών φλεβών. Αυτό επιτυγχάνεται με δύο διαφορετικές αλλά συγκλίνουσες τεχνικές από τις οποίες η πρώτη βασίζεται στην απομόνωση των στομίων των φλεβών με ηλεκτροφυσιολογικά κριτήρια</a:t>
            </a:r>
            <a:r>
              <a:rPr lang="en-US" sz="2400" dirty="0" smtClean="0"/>
              <a:t>,</a:t>
            </a:r>
            <a:r>
              <a:rPr lang="el-GR" sz="2400" dirty="0" smtClean="0"/>
              <a:t> ενώ η δεύτερη βασίζεται σε ανατομικά κυρίως κριτήρια, δημιουργεί συνεχείς βλάβες έξω από τα στόμια των φλεβών και χρησιμοποιεί σύστημα ηλεκτροανατομικής χαρογράφησης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Η μέθοδος απομόνωσης των πνευμονικών φλεβών παρουσιάζει υψηλά ποσοστά επιτυχίας που αγγίζουν το 80% ή και περισσότερο με τη χρήση αντιαρρυθμικών φαρμάκων.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Αιφνίδιος θάνατος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Ευθύνεται για το 50% του συνόλου των καρδιακών θανάτων,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Το συχνότερο ηλεκτρικό φαινόμενο που συνδέεται με την έλευση του αιφνιδίου θανάτου είναι η </a:t>
            </a:r>
            <a:r>
              <a:rPr lang="el-GR" sz="2400" b="1" dirty="0" smtClean="0">
                <a:solidFill>
                  <a:srgbClr val="820000"/>
                </a:solidFill>
              </a:rPr>
              <a:t>μονόμορφη κοιλιακή ταχυκαρδία</a:t>
            </a:r>
            <a:r>
              <a:rPr lang="el-GR" sz="2400" b="1" dirty="0" smtClean="0">
                <a:solidFill>
                  <a:srgbClr val="9C0000"/>
                </a:solidFill>
              </a:rPr>
              <a:t> </a:t>
            </a:r>
            <a:r>
              <a:rPr lang="el-GR" sz="2400" dirty="0" smtClean="0"/>
              <a:t>που εκφυλίζεται σε κοιλιακή μαρμαρυγή,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Σε μικρότερο ποσοστό ασθενών η αρχική αρρυθμία μπορεί να είναι η </a:t>
            </a:r>
            <a:r>
              <a:rPr lang="el-GR" sz="2400" b="1" dirty="0" smtClean="0">
                <a:solidFill>
                  <a:srgbClr val="820000"/>
                </a:solidFill>
              </a:rPr>
              <a:t>πολύμορφη κοιλιακή ταχυκαρδία </a:t>
            </a:r>
            <a:r>
              <a:rPr lang="el-GR" sz="2400" dirty="0" smtClean="0"/>
              <a:t>ή η κοιλιακή ταχυκαρδία δίκην ριπιδίου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820000"/>
                </a:solidFill>
              </a:rPr>
              <a:t>torsades de pointes</a:t>
            </a:r>
            <a:r>
              <a:rPr lang="en-US" sz="2400" dirty="0" smtClean="0"/>
              <a:t>)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Σε σοβαρού βαθμού καρδιακή ανεπάρκεια, ενδέχεται το αρχικό ηλεκτρικό φαινόμενο να είναι </a:t>
            </a:r>
            <a:r>
              <a:rPr lang="el-GR" sz="2400" b="1" dirty="0" smtClean="0">
                <a:solidFill>
                  <a:srgbClr val="820000"/>
                </a:solidFill>
              </a:rPr>
              <a:t>βραδυαρρυθμία</a:t>
            </a:r>
            <a:r>
              <a:rPr lang="el-GR" sz="2400" b="1" dirty="0" smtClean="0">
                <a:solidFill>
                  <a:srgbClr val="9C0000"/>
                </a:solidFill>
              </a:rPr>
              <a:t> </a:t>
            </a:r>
            <a:r>
              <a:rPr lang="el-GR" sz="2400" dirty="0" smtClean="0"/>
              <a:t>ή και </a:t>
            </a:r>
            <a:r>
              <a:rPr lang="el-GR" sz="2400" b="1" dirty="0" smtClean="0">
                <a:solidFill>
                  <a:srgbClr val="820000"/>
                </a:solidFill>
              </a:rPr>
              <a:t>ηλεκτρομηχανικός διαχωρισμός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1376</Words>
  <Application>Microsoft Office PowerPoint</Application>
  <PresentationFormat>Προβολή στην οθόνη (4:3)</PresentationFormat>
  <Paragraphs>210</Paragraphs>
  <Slides>38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38</vt:i4>
      </vt:variant>
    </vt:vector>
  </HeadingPairs>
  <TitlesOfParts>
    <vt:vector size="41" baseType="lpstr">
      <vt:lpstr>OC_template_updated</vt:lpstr>
      <vt:lpstr>1_OC_template_updated</vt:lpstr>
      <vt:lpstr>2_OC_template_updated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Κολπική μαρμαρυγή (1 από 2)</vt:lpstr>
      <vt:lpstr>Κολπική μαρμαρυγή (2 από 2)</vt:lpstr>
      <vt:lpstr>Φαρμακευτική αντιμετώπιση</vt:lpstr>
      <vt:lpstr>Αιματηρές και μη θεραπευτικές παρεμβάσεις  ( 1 από 2) </vt:lpstr>
      <vt:lpstr>Αιματηρές και μη θεραπευτικές παρεμβάσεις  (2 από 2)</vt:lpstr>
      <vt:lpstr>Αιφνίδιος θάνατος</vt:lpstr>
      <vt:lpstr>Κοιλιακή ταχυκαρδία</vt:lpstr>
      <vt:lpstr>Κοιλιακή μαρμαρυγή (1 από 2)</vt:lpstr>
      <vt:lpstr>Επικίνδυνες αρρυθμίες</vt:lpstr>
      <vt:lpstr>Άσκηση 1</vt:lpstr>
      <vt:lpstr>Πολύμορφη κοιλιακή ταχυκαρδία (torsades des pointes)</vt:lpstr>
      <vt:lpstr>Άσκηση 2</vt:lpstr>
      <vt:lpstr>Κολπικός πτερυγισμός</vt:lpstr>
      <vt:lpstr>Άσκηση 3</vt:lpstr>
      <vt:lpstr>Torsades des pointes</vt:lpstr>
      <vt:lpstr>Κοιλιακή μαρμαρυγή (2 από 2)</vt:lpstr>
      <vt:lpstr>Άσκηση 4</vt:lpstr>
      <vt:lpstr>Κοιλιακή διδυμία</vt:lpstr>
      <vt:lpstr>Άσκηση 5</vt:lpstr>
      <vt:lpstr>Έκτακτες κοιλιακές</vt:lpstr>
      <vt:lpstr>Άσκηση 6</vt:lpstr>
      <vt:lpstr>Πλήρης κολποκοιλιακός αποκλεισμός</vt:lpstr>
      <vt:lpstr>Άσκηση 7</vt:lpstr>
      <vt:lpstr>Αποκλεισμός δεξιού σκέλους Hiss</vt:lpstr>
      <vt:lpstr>Άσκηση 8</vt:lpstr>
      <vt:lpstr>1ου βαθμού κολποκοιλιακός αποκλεισμός</vt:lpstr>
      <vt:lpstr>Άσκηση 9</vt:lpstr>
      <vt:lpstr>Αποκλεισμός αριστερού σκέλους του Hiss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46</cp:revision>
  <dcterms:created xsi:type="dcterms:W3CDTF">2013-03-04T13:35:19Z</dcterms:created>
  <dcterms:modified xsi:type="dcterms:W3CDTF">2015-02-27T08:56:17Z</dcterms:modified>
</cp:coreProperties>
</file>