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9" r:id="rId2"/>
  </p:sldMasterIdLst>
  <p:notesMasterIdLst>
    <p:notesMasterId r:id="rId52"/>
  </p:notesMasterIdLst>
  <p:handoutMasterIdLst>
    <p:handoutMasterId r:id="rId53"/>
  </p:handoutMasterIdLst>
  <p:sldIdLst>
    <p:sldId id="258" r:id="rId3"/>
    <p:sldId id="298" r:id="rId4"/>
    <p:sldId id="299" r:id="rId5"/>
    <p:sldId id="300" r:id="rId6"/>
    <p:sldId id="301" r:id="rId7"/>
    <p:sldId id="303" r:id="rId8"/>
    <p:sldId id="302" r:id="rId9"/>
    <p:sldId id="304" r:id="rId10"/>
    <p:sldId id="305" r:id="rId11"/>
    <p:sldId id="306" r:id="rId12"/>
    <p:sldId id="308" r:id="rId13"/>
    <p:sldId id="309" r:id="rId14"/>
    <p:sldId id="310" r:id="rId15"/>
    <p:sldId id="311" r:id="rId16"/>
    <p:sldId id="312" r:id="rId17"/>
    <p:sldId id="313" r:id="rId18"/>
    <p:sldId id="314" r:id="rId19"/>
    <p:sldId id="307"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291" r:id="rId45"/>
    <p:sldId id="292" r:id="rId46"/>
    <p:sldId id="293" r:id="rId47"/>
    <p:sldId id="340" r:id="rId48"/>
    <p:sldId id="341" r:id="rId49"/>
    <p:sldId id="295" r:id="rId50"/>
    <p:sldId id="297" r:id="rId51"/>
  </p:sldIdLst>
  <p:sldSz cx="9144000" cy="6858000" type="screen4x3"/>
  <p:notesSz cx="7104063" cy="10234613"/>
  <p:custDataLst>
    <p:tags r:id="rId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3" autoAdjust="0"/>
    <p:restoredTop sz="86400" autoAdjust="0"/>
  </p:normalViewPr>
  <p:slideViewPr>
    <p:cSldViewPr>
      <p:cViewPr>
        <p:scale>
          <a:sx n="90" d="100"/>
          <a:sy n="90" d="100"/>
        </p:scale>
        <p:origin x="-2394" y="-33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EB6D2359-D780-4760-A62B-A5A3AD3B62ED}" type="slidenum">
              <a:rPr lang="en-GB" altLang="el-GR"/>
              <a:pPr/>
              <a:t>‹#›</a:t>
            </a:fld>
            <a:endParaRPr lang="en-GB" altLang="el-GR" dirty="0"/>
          </a:p>
        </p:txBody>
      </p:sp>
    </p:spTree>
    <p:extLst>
      <p:ext uri="{BB962C8B-B14F-4D97-AF65-F5344CB8AC3E}">
        <p14:creationId xmlns:p14="http://schemas.microsoft.com/office/powerpoint/2010/main" val="33452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986300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245215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1887675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286878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77808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35818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056327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atin typeface="+mn-lt"/>
              </a:defRPr>
            </a:lvl1pPr>
            <a:lvl2pPr marL="742950" indent="-285750">
              <a:lnSpc>
                <a:spcPct val="110000"/>
              </a:lnSpc>
              <a:spcBef>
                <a:spcPts val="1200"/>
              </a:spcBef>
              <a:buFont typeface="Courier New" panose="02070309020205020404" pitchFamily="49" charset="0"/>
              <a:buChar char="o"/>
              <a:defRPr sz="2400">
                <a:latin typeface="+mn-lt"/>
              </a:defRPr>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7515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920239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919402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45414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101774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libweb.anglia.ac.uk/referencing/harvard.htm" TargetMode="External"/><Relationship Id="rId2" Type="http://schemas.openxmlformats.org/officeDocument/2006/relationships/hyperlink" Target="http://www.teiath.gr/sdo/lis/articles.php?id=6375&amp;lang=el&amp;rid=cat&amp;omid=&amp;omid=526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Βιβλιογραφία (Θ)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spcBef>
                <a:spcPts val="0"/>
              </a:spcBef>
              <a:spcAft>
                <a:spcPts val="1200"/>
              </a:spcAft>
            </a:pPr>
            <a:r>
              <a:rPr lang="el-GR" sz="2400" b="1" dirty="0" smtClean="0"/>
              <a:t>Ενότητα 6</a:t>
            </a:r>
            <a:r>
              <a:rPr lang="el-GR" sz="2400" dirty="0" smtClean="0"/>
              <a:t>:</a:t>
            </a:r>
            <a:r>
              <a:rPr lang="en-US" sz="2400" dirty="0" smtClean="0"/>
              <a:t> </a:t>
            </a:r>
            <a:r>
              <a:rPr lang="el-GR" sz="2400" dirty="0"/>
              <a:t>Συστήματα σύνταξης βιβλιογραφίας</a:t>
            </a:r>
          </a:p>
          <a:p>
            <a:r>
              <a:rPr lang="el-GR" sz="2400" dirty="0" smtClean="0"/>
              <a:t>Δρ. Ευγενία Βασιλακάκη</a:t>
            </a:r>
          </a:p>
          <a:p>
            <a:r>
              <a:rPr lang="el-GR" sz="2400" dirty="0" smtClean="0"/>
              <a:t>Τμήμα</a:t>
            </a:r>
            <a:r>
              <a:rPr lang="el-GR" sz="2400" dirty="0"/>
              <a:t> Βιβλιοθηκονομίας και Συστημάτων Πληροφόρησης</a:t>
            </a:r>
            <a:endParaRPr lang="el-GR" sz="2400" dirty="0" smtClean="0"/>
          </a:p>
        </p:txBody>
      </p:sp>
      <p:pic>
        <p:nvPicPr>
          <p:cNvPr id="11"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4/35</a:t>
            </a:r>
            <a:endParaRPr lang="el-GR" sz="3600" b="0" dirty="0"/>
          </a:p>
        </p:txBody>
      </p:sp>
      <p:sp>
        <p:nvSpPr>
          <p:cNvPr id="3" name="Θέση περιεχομένου 2"/>
          <p:cNvSpPr>
            <a:spLocks noGrp="1"/>
          </p:cNvSpPr>
          <p:nvPr>
            <p:ph idx="1"/>
          </p:nvPr>
        </p:nvSpPr>
        <p:spPr/>
        <p:txBody>
          <a:bodyPr/>
          <a:lstStyle/>
          <a:p>
            <a:pPr marL="0" indent="0">
              <a:buNone/>
            </a:pPr>
            <a:r>
              <a:rPr lang="el-GR" dirty="0" smtClean="0"/>
              <a:t>Παραδείγματα- συνέχεια</a:t>
            </a:r>
            <a:endParaRPr lang="el-GR" dirty="0"/>
          </a:p>
          <a:p>
            <a:pPr marL="0" indent="0">
              <a:buNone/>
            </a:pPr>
            <a:r>
              <a:rPr lang="el-GR" dirty="0"/>
              <a:t>Η Παπαδοπούλου (2011, σσ. 2-3) αναφέρει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2011, σσ. 2-3)</a:t>
            </a:r>
          </a:p>
          <a:p>
            <a:pPr marL="0" indent="0">
              <a:buNone/>
            </a:pPr>
            <a:r>
              <a:rPr lang="en-US" dirty="0"/>
              <a:t>Calder (1981, p. 2) argued eloquently for the use of college students as subjects in consumer research when the objective of the research was theoretical in nature. </a:t>
            </a:r>
          </a:p>
          <a:p>
            <a:pPr marL="0" indent="0">
              <a:buNone/>
            </a:pPr>
            <a:r>
              <a:rPr lang="en-US" dirty="0"/>
              <a:t>College students were used as subjects in consumer research when the objective of the research was theoretical in nature (Calder, 1981, p. 2).</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798957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5/35</a:t>
            </a:r>
            <a:endParaRPr lang="el-GR" sz="3600" b="0" dirty="0"/>
          </a:p>
        </p:txBody>
      </p:sp>
      <p:sp>
        <p:nvSpPr>
          <p:cNvPr id="3" name="Θέση περιεχομένου 2"/>
          <p:cNvSpPr>
            <a:spLocks noGrp="1"/>
          </p:cNvSpPr>
          <p:nvPr>
            <p:ph idx="1"/>
          </p:nvPr>
        </p:nvSpPr>
        <p:spPr/>
        <p:txBody>
          <a:bodyPr/>
          <a:lstStyle/>
          <a:p>
            <a:pPr marL="0" indent="0">
              <a:buNone/>
            </a:pPr>
            <a:r>
              <a:rPr lang="el-GR" dirty="0" smtClean="0"/>
              <a:t>Παραδείγματα- συνέχεια</a:t>
            </a:r>
            <a:endParaRPr lang="el-GR" dirty="0"/>
          </a:p>
          <a:p>
            <a:pPr marL="0" indent="0">
              <a:buNone/>
            </a:pPr>
            <a:r>
              <a:rPr lang="en-US" dirty="0"/>
              <a:t>Calder (1981, pp. 2-3) argued that….. </a:t>
            </a:r>
          </a:p>
          <a:p>
            <a:pPr marL="0" indent="0">
              <a:buNone/>
            </a:pPr>
            <a:r>
              <a:rPr lang="en-US" dirty="0"/>
              <a:t>It was argued that … (Calder, 1981, pp. 2-3).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82603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6/35</a:t>
            </a:r>
            <a:endParaRPr lang="el-GR" sz="3600" b="0" dirty="0"/>
          </a:p>
        </p:txBody>
      </p:sp>
      <p:sp>
        <p:nvSpPr>
          <p:cNvPr id="3" name="Θέση περιεχομένου 2"/>
          <p:cNvSpPr>
            <a:spLocks noGrp="1"/>
          </p:cNvSpPr>
          <p:nvPr>
            <p:ph idx="1"/>
          </p:nvPr>
        </p:nvSpPr>
        <p:spPr/>
        <p:txBody>
          <a:bodyPr/>
          <a:lstStyle/>
          <a:p>
            <a:pPr marL="0" indent="0">
              <a:buNone/>
            </a:pPr>
            <a:r>
              <a:rPr lang="el-GR" b="1" dirty="0"/>
              <a:t>β) Παραπάνω από ένας Συγγραφείς</a:t>
            </a:r>
          </a:p>
          <a:p>
            <a:pPr marL="0" indent="0">
              <a:buNone/>
            </a:pPr>
            <a:r>
              <a:rPr lang="el-GR" dirty="0"/>
              <a:t>Όταν το τεκμήριο έχει παραπάνω από ένα συγγραφέα τότε η παραπομπή έχει την εξής μορφή</a:t>
            </a:r>
          </a:p>
          <a:p>
            <a:pPr marL="0" indent="0">
              <a:buNone/>
            </a:pPr>
            <a:r>
              <a:rPr lang="el-GR" u="sng" dirty="0"/>
              <a:t>Παραδείγματα</a:t>
            </a:r>
          </a:p>
          <a:p>
            <a:pPr marL="0" indent="0">
              <a:buNone/>
            </a:pPr>
            <a:r>
              <a:rPr lang="el-GR" dirty="0"/>
              <a:t>Οι Παπαδοπούλου και Δούρος (2011)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970763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7/35</a:t>
            </a:r>
            <a:endParaRPr lang="el-GR" sz="3600" b="0" dirty="0"/>
          </a:p>
        </p:txBody>
      </p:sp>
      <p:sp>
        <p:nvSpPr>
          <p:cNvPr id="3" name="Θέση περιεχομένου 2"/>
          <p:cNvSpPr>
            <a:spLocks noGrp="1"/>
          </p:cNvSpPr>
          <p:nvPr>
            <p:ph idx="1"/>
          </p:nvPr>
        </p:nvSpPr>
        <p:spPr/>
        <p:txBody>
          <a:bodyPr/>
          <a:lstStyle/>
          <a:p>
            <a:pPr marL="0" indent="0">
              <a:buNone/>
            </a:pPr>
            <a:r>
              <a:rPr lang="el-GR" dirty="0"/>
              <a:t>Οι Παπαδοπούλου, Δούρος και Γεωργίου (2011)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a:t>
            </a:r>
          </a:p>
          <a:p>
            <a:endParaRPr lang="el-GR" dirty="0"/>
          </a:p>
          <a:p>
            <a:pPr marL="0" indent="0">
              <a:buNone/>
            </a:pPr>
            <a:r>
              <a:rPr lang="el-GR" dirty="0"/>
              <a:t>Οι Παπαδοπούλου κ.α. (2011)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800699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8/35</a:t>
            </a:r>
            <a:endParaRPr lang="el-GR" sz="3600" b="0" dirty="0"/>
          </a:p>
        </p:txBody>
      </p:sp>
      <p:sp>
        <p:nvSpPr>
          <p:cNvPr id="3" name="Θέση περιεχομένου 2"/>
          <p:cNvSpPr>
            <a:spLocks noGrp="1"/>
          </p:cNvSpPr>
          <p:nvPr>
            <p:ph idx="1"/>
          </p:nvPr>
        </p:nvSpPr>
        <p:spPr/>
        <p:txBody>
          <a:bodyPr/>
          <a:lstStyle/>
          <a:p>
            <a:pPr marL="0" indent="0">
              <a:buNone/>
            </a:pPr>
            <a:r>
              <a:rPr lang="en-US" dirty="0"/>
              <a:t>Calder and Phillips (1981) argued that…. </a:t>
            </a:r>
          </a:p>
          <a:p>
            <a:pPr marL="0" indent="0">
              <a:buNone/>
            </a:pPr>
            <a:r>
              <a:rPr lang="en-US" dirty="0"/>
              <a:t>It was argued that … (Calder and Phillips, 1981).</a:t>
            </a:r>
          </a:p>
          <a:p>
            <a:pPr marL="0" indent="0">
              <a:buNone/>
            </a:pPr>
            <a:r>
              <a:rPr lang="en-US" dirty="0"/>
              <a:t>Calder, Walter and Phillips (1981) argued that …. </a:t>
            </a:r>
          </a:p>
          <a:p>
            <a:pPr marL="0" indent="0">
              <a:buNone/>
            </a:pPr>
            <a:r>
              <a:rPr lang="en-US" dirty="0"/>
              <a:t>It was argued that … (Calder, Walter and Phillips, 1981).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313346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9/35</a:t>
            </a:r>
            <a:endParaRPr lang="el-GR" sz="3600" b="0" dirty="0"/>
          </a:p>
        </p:txBody>
      </p:sp>
      <p:sp>
        <p:nvSpPr>
          <p:cNvPr id="3" name="Θέση περιεχομένου 2"/>
          <p:cNvSpPr>
            <a:spLocks noGrp="1"/>
          </p:cNvSpPr>
          <p:nvPr>
            <p:ph idx="1"/>
          </p:nvPr>
        </p:nvSpPr>
        <p:spPr/>
        <p:txBody>
          <a:bodyPr/>
          <a:lstStyle/>
          <a:p>
            <a:pPr marL="0" indent="0">
              <a:buNone/>
            </a:pPr>
            <a:r>
              <a:rPr lang="en-US" dirty="0"/>
              <a:t>Calder et al. (1981) argued that …. </a:t>
            </a:r>
          </a:p>
          <a:p>
            <a:pPr marL="0" indent="0">
              <a:buNone/>
            </a:pPr>
            <a:r>
              <a:rPr lang="en-US" dirty="0"/>
              <a:t>It was argued that … (Calder et al., 1981).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978288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10/35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b="1" dirty="0" smtClean="0"/>
              <a:t>βα</a:t>
            </a:r>
            <a:r>
              <a:rPr lang="el-GR" b="1" dirty="0"/>
              <a:t>) Παραπάνω από ένας Συγγραφείς με σελίδες</a:t>
            </a:r>
          </a:p>
          <a:p>
            <a:pPr marL="0" indent="0">
              <a:buNone/>
            </a:pPr>
            <a:r>
              <a:rPr lang="el-GR" dirty="0"/>
              <a:t>Όταν το τεκμήριο έχει παραπάνω από ένα συγγραφέα με συγκεκριμένες σελίδες τότε η παραπομπή έχει την εξής μορφή.</a:t>
            </a:r>
          </a:p>
          <a:p>
            <a:pPr marL="0" indent="0">
              <a:buNone/>
            </a:pPr>
            <a:r>
              <a:rPr lang="el-GR" u="sng" dirty="0"/>
              <a:t>Παραδείγματα</a:t>
            </a:r>
          </a:p>
          <a:p>
            <a:pPr marL="0" indent="0">
              <a:buNone/>
            </a:pPr>
            <a:r>
              <a:rPr lang="el-GR" dirty="0"/>
              <a:t>Οι Παπαδοπούλου και Δούρος (2011, σ. 2)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 σ. 2).</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3608354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11/35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Οι Παπαδοπούλου, Δούρος και Γεωργίου (2011, σ. 2)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 σ. 2).</a:t>
            </a:r>
          </a:p>
          <a:p>
            <a:pPr marL="0" indent="0">
              <a:buNone/>
            </a:pPr>
            <a:endParaRPr lang="el-GR" dirty="0"/>
          </a:p>
          <a:p>
            <a:pPr marL="0" indent="0">
              <a:buNone/>
            </a:pPr>
            <a:r>
              <a:rPr lang="el-GR" dirty="0"/>
              <a:t>Οι Παπαδοπούλου κ.α. (2011, σ. 2)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 σσ. 2-3)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901262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Παραπομπή μέσα στο κείμενο </a:t>
            </a:r>
            <a:r>
              <a:rPr lang="el-GR" sz="3600" b="0" dirty="0" smtClean="0"/>
              <a:t>12/35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Οι Παπαδοπούλου και Δούρος (2011, σσ. 2-3)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 σσ. 2-3)</a:t>
            </a:r>
          </a:p>
          <a:p>
            <a:endParaRPr lang="el-GR" dirty="0"/>
          </a:p>
          <a:p>
            <a:pPr marL="0" indent="0">
              <a:buNone/>
            </a:pPr>
            <a:r>
              <a:rPr lang="el-GR" dirty="0"/>
              <a:t>Οι Παπαδοπούλου, Δούρος και Γεωργίου (2011, σσ. 2-3)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 σσ. 2-3)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470564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13/35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Οι Παπαδοπούλου κ.α. (2011, σσ. 2-3)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 σσ. 2-3).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228945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a:t>
            </a:r>
            <a:r>
              <a:rPr lang="el-GR" dirty="0" smtClean="0"/>
              <a:t>εριεχόμενα</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Συστήματα σύνταξης βιβλιογραφίας</a:t>
            </a:r>
          </a:p>
          <a:p>
            <a:pPr marL="0" indent="0">
              <a:buNone/>
            </a:pPr>
            <a:r>
              <a:rPr lang="el-GR" dirty="0" smtClean="0"/>
              <a:t>Harvard Citation Style</a:t>
            </a:r>
          </a:p>
          <a:p>
            <a:pPr marL="0" indent="0">
              <a:buNone/>
            </a:pPr>
            <a:r>
              <a:rPr lang="el-GR" dirty="0" smtClean="0"/>
              <a:t>Παραπομπές μέσα στο κείμενο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52325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14/35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and Phillips (1981, p. 2) argued that…. </a:t>
            </a:r>
          </a:p>
          <a:p>
            <a:pPr marL="0" indent="0">
              <a:buNone/>
            </a:pPr>
            <a:r>
              <a:rPr lang="en-US" dirty="0"/>
              <a:t>It was argued that (Calder and Phillips, 1981, p.2).</a:t>
            </a:r>
          </a:p>
          <a:p>
            <a:pPr marL="0" indent="0">
              <a:buNone/>
            </a:pPr>
            <a:r>
              <a:rPr lang="en-US" dirty="0"/>
              <a:t>Calder, Walter and Phillips (1981, pp. 2-3) argued that…. </a:t>
            </a:r>
          </a:p>
          <a:p>
            <a:pPr marL="0" indent="0">
              <a:buNone/>
            </a:pPr>
            <a:r>
              <a:rPr lang="en-US" dirty="0"/>
              <a:t>It was argued that … (Calder, Walter and Phillips, 1981, pp. 2-3).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392195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15/35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et al. (1981, pp. 2-3) argued that…. </a:t>
            </a:r>
          </a:p>
          <a:p>
            <a:pPr marL="0" indent="0">
              <a:buNone/>
            </a:pPr>
            <a:r>
              <a:rPr lang="en-US" dirty="0"/>
              <a:t>It was argued that … (Calder et al., 1981, pp. 2-3).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024404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16/35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b="1" dirty="0"/>
              <a:t>γ) Πολλαπλές παραπομπές σε ένα Συγγραφέα</a:t>
            </a:r>
          </a:p>
          <a:p>
            <a:pPr marL="0" indent="0">
              <a:buNone/>
            </a:pPr>
            <a:r>
              <a:rPr lang="el-GR" dirty="0"/>
              <a:t>Όταν πραγματοποιούνται παραπομπές σε πολλαπλά άρθρα ενός συγγραφέα που έχουν την ίδια ημερομηνία έκδοσης, τότε πρέπει να προστίθεται ένα γράμμα της αλφαβήτου δίπλα στην ημερομηνία. Αυτό γίνεται ώστε ο αναγνώστης να καταλάβει σε ποιο ακριβώς άρθρο αναφέρεται η παραπομπή.</a:t>
            </a:r>
          </a:p>
          <a:p>
            <a:pPr marL="0" indent="0">
              <a:buNone/>
            </a:pPr>
            <a:r>
              <a:rPr lang="el-GR" u="sng" dirty="0"/>
              <a:t>Παραδείγματα</a:t>
            </a:r>
          </a:p>
          <a:p>
            <a:pPr marL="0" indent="0">
              <a:buNone/>
            </a:pPr>
            <a:r>
              <a:rPr lang="el-GR" dirty="0"/>
              <a:t>Η Παπαδοπούλου (2011α; 2011β) αναφέρει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2011α; 2011β).</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523005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17/35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(1981a; 1981b) argued that…. </a:t>
            </a:r>
          </a:p>
          <a:p>
            <a:pPr marL="0" indent="0">
              <a:buNone/>
            </a:pPr>
            <a:r>
              <a:rPr lang="en-US" dirty="0"/>
              <a:t>It was argued that … (Calder, 1981a; 1981b).</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45550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18/35</a:t>
            </a:r>
            <a:endParaRPr lang="el-GR" sz="3600" b="0"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n-US" b="1" dirty="0"/>
              <a:t>γα) Πολλαπλές παραπομπές σε ένα Συγγραφέα με σελίδες</a:t>
            </a:r>
          </a:p>
          <a:p>
            <a:pPr marL="0" indent="0">
              <a:buNone/>
            </a:pPr>
            <a:r>
              <a:rPr lang="en-US" u="sng" dirty="0"/>
              <a:t>Παραδείγματα</a:t>
            </a:r>
          </a:p>
          <a:p>
            <a:pPr marL="0" indent="0">
              <a:buNone/>
            </a:pPr>
            <a:r>
              <a:rPr lang="en-US" dirty="0"/>
              <a:t>Η Παπα</a:t>
            </a:r>
            <a:r>
              <a:rPr lang="en-US" dirty="0"/>
              <a:t>δο</a:t>
            </a:r>
            <a:r>
              <a:rPr lang="en-US" dirty="0"/>
              <a:t>πούλου (2011α, σ. 2; 2011β, σ. 5) ανα</a:t>
            </a:r>
            <a:r>
              <a:rPr lang="en-US" dirty="0"/>
              <a:t>φέρει</a:t>
            </a:r>
            <a:r>
              <a:rPr lang="en-US" dirty="0"/>
              <a:t> </a:t>
            </a:r>
            <a:r>
              <a:rPr lang="en-US" dirty="0"/>
              <a:t>ότι</a:t>
            </a:r>
            <a:r>
              <a:rPr lang="en-US" dirty="0"/>
              <a:t> το φαινόμενο του θερμοκηπίου πρέπει να ανησυχεί και την Ελλάδα.</a:t>
            </a:r>
          </a:p>
          <a:p>
            <a:pPr marL="0" indent="0">
              <a:buNone/>
            </a:pPr>
            <a:r>
              <a:rPr lang="en-US" dirty="0"/>
              <a:t>Το φαινόμενο του θερμοκηπίου απειλεί πλέον και τον ελλαδικό χώρο (Παπαδοπούλου, 2011α, σ. 2; 2011β, σ. 5)</a:t>
            </a:r>
          </a:p>
          <a:p>
            <a:pPr marL="0" indent="0">
              <a:buNone/>
            </a:pPr>
            <a:r>
              <a:rPr lang="en-US" dirty="0"/>
              <a:t>Calder (1981a, p. 2; 1981b, p. 5) argued eloquently for the use of college students as subjects in consumer research when the objective of the research was theoretical in nature. </a:t>
            </a:r>
          </a:p>
          <a:p>
            <a:pPr marL="0" indent="0">
              <a:buNone/>
            </a:pPr>
            <a:r>
              <a:rPr lang="en-US" dirty="0"/>
              <a:t>College students were used as subjects in consumer research when the objective of the research was theoretical in nature (Calder, 1981a, p. 2; 1981b, p. 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493946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19/35</a:t>
            </a:r>
            <a:endParaRPr lang="el-GR" sz="3600" b="0"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a:t>γβ) Πολλαπλές παραπομπές σε ένα Συγγραφέα με πολλαπλές σελίδες</a:t>
            </a:r>
          </a:p>
          <a:p>
            <a:pPr marL="0" indent="0">
              <a:buNone/>
            </a:pPr>
            <a:r>
              <a:rPr lang="el-GR" u="sng" dirty="0"/>
              <a:t>Παραδείγματα</a:t>
            </a:r>
          </a:p>
          <a:p>
            <a:pPr marL="0" indent="0">
              <a:buNone/>
            </a:pPr>
            <a:r>
              <a:rPr lang="el-GR" dirty="0"/>
              <a:t>Η Παπαδοπούλου (2011α, σσ. 2-3; 2011β, σσ. 5-10) αναφέρει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2011α, σσ. 2-3; 2011β, σσ. 5-10)</a:t>
            </a:r>
          </a:p>
          <a:p>
            <a:pPr marL="0" indent="0">
              <a:buNone/>
            </a:pPr>
            <a:r>
              <a:rPr lang="en-US" dirty="0"/>
              <a:t>Calder (1981a, pp. 2-3; 1981b, pp. 5-10) argued eloquently for the use of college students as subjects in consumer research when the objective of the research was theoretical in nature. </a:t>
            </a:r>
          </a:p>
          <a:p>
            <a:pPr marL="0" indent="0">
              <a:buNone/>
            </a:pPr>
            <a:r>
              <a:rPr lang="en-US" dirty="0"/>
              <a:t>College students were used as subjects in consumer research when the objective of the research was theoretical in nature (Calder, 1981a, pp. 2-3; 1981b, pp. 5-10).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047654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20/35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b="1" dirty="0"/>
              <a:t>γγ) Πολλαπλές παραπομπές σε περισσότερους του ενός Συγγραφείς</a:t>
            </a:r>
          </a:p>
          <a:p>
            <a:pPr marL="0" indent="0">
              <a:buNone/>
            </a:pPr>
            <a:r>
              <a:rPr lang="el-GR" dirty="0"/>
              <a:t>Όταν πραγματοποιούνται παραπομπές σε άρθρα που έχει γράψει η ίδια ομάδα συγγραφέων την ίδια χρονιά έκδοσης.</a:t>
            </a:r>
          </a:p>
          <a:p>
            <a:pPr marL="0" indent="0">
              <a:buNone/>
            </a:pPr>
            <a:r>
              <a:rPr lang="el-GR" u="sng" dirty="0"/>
              <a:t>Παραδείγματα</a:t>
            </a:r>
          </a:p>
          <a:p>
            <a:pPr marL="0" indent="0">
              <a:buNone/>
            </a:pPr>
            <a:r>
              <a:rPr lang="el-GR" dirty="0"/>
              <a:t>Οι Παπαδοπούλου και Δούρος (2011α; 2011β)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2011α; 2011β).</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658342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21/35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Οι Παπαδοπούλου, Δούρος και Γεωργίου (2011α; 2011β)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2011α; 2011β).</a:t>
            </a:r>
          </a:p>
          <a:p>
            <a:pPr marL="0" indent="0">
              <a:buNone/>
            </a:pPr>
            <a:endParaRPr lang="el-GR" dirty="0"/>
          </a:p>
          <a:p>
            <a:pPr marL="0" indent="0">
              <a:buNone/>
            </a:pPr>
            <a:r>
              <a:rPr lang="el-GR" dirty="0"/>
              <a:t>Οι Παπαδοπούλου κ.α. (2011α; 2011β)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2011α; 2011β)</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57600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22/35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and Phillips (1981a; 1981b) argued that…. </a:t>
            </a:r>
          </a:p>
          <a:p>
            <a:pPr marL="0" indent="0">
              <a:buNone/>
            </a:pPr>
            <a:r>
              <a:rPr lang="en-US" dirty="0"/>
              <a:t>It was argued that … (Calder and Phillips, 1981a; 1981b).</a:t>
            </a:r>
          </a:p>
          <a:p>
            <a:pPr marL="0" indent="0">
              <a:buNone/>
            </a:pPr>
            <a:r>
              <a:rPr lang="en-US" dirty="0"/>
              <a:t>Calder, Walter and Phillips (1981a; 1981b) argued that…. </a:t>
            </a:r>
          </a:p>
          <a:p>
            <a:pPr marL="0" indent="0">
              <a:buNone/>
            </a:pPr>
            <a:r>
              <a:rPr lang="en-US" dirty="0"/>
              <a:t>It was argued that … (Calder, Walter and Phillips, 1981a; 1981b).</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163127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23/35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et al. (1981a; 1981b) argued that …. </a:t>
            </a:r>
          </a:p>
          <a:p>
            <a:pPr marL="0" indent="0">
              <a:buNone/>
            </a:pPr>
            <a:r>
              <a:rPr lang="en-US" dirty="0"/>
              <a:t>It was argued that … (Calder et al., 1981a; 1981b).</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93361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Συστήματα σύνταξης βιβλιογραφίας </a:t>
            </a:r>
            <a:r>
              <a:rPr lang="el-GR" sz="3600" b="0" dirty="0" smtClean="0"/>
              <a:t>1/2</a:t>
            </a:r>
            <a:endParaRPr lang="el-GR" sz="3600" b="0" dirty="0"/>
          </a:p>
        </p:txBody>
      </p:sp>
      <p:sp>
        <p:nvSpPr>
          <p:cNvPr id="3" name="Θέση περιεχομένου 2"/>
          <p:cNvSpPr>
            <a:spLocks noGrp="1"/>
          </p:cNvSpPr>
          <p:nvPr>
            <p:ph idx="1"/>
          </p:nvPr>
        </p:nvSpPr>
        <p:spPr/>
        <p:txBody>
          <a:bodyPr/>
          <a:lstStyle/>
          <a:p>
            <a:pPr marL="0" indent="0">
              <a:buNone/>
            </a:pPr>
            <a:r>
              <a:rPr lang="el-GR" dirty="0"/>
              <a:t>Αναπτύχθηκαν με σκοπό τη σύνταξη της Βιβλιογραφίας και της παράθεσης των Βιβλιογραφικών Αναφορών με ένα τυποποιημένο τρόπο. </a:t>
            </a:r>
          </a:p>
          <a:p>
            <a:pPr marL="0" indent="0">
              <a:buNone/>
            </a:pPr>
            <a:r>
              <a:rPr lang="el-GR" dirty="0"/>
              <a:t>Ο τυποποιημένος αυτός τρόπος συμβάλλει στην αποκωδικοποίηση των στοιχείων των πηγών από όλους τους ενδιαφερόμενους, αλλά και εξασφαλίζει την άμεση πρόσβαση στα τεκμήρια που χρησιμοποιήθηκαν.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32541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24/35</a:t>
            </a:r>
            <a:endParaRPr lang="el-GR" sz="3600" b="0"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a:t>γδ) Πολλαπλές παραπομπές σε περισσότερους του ενός συγγραφείς με σελίδες</a:t>
            </a:r>
          </a:p>
          <a:p>
            <a:pPr marL="0" indent="0">
              <a:buNone/>
            </a:pPr>
            <a:r>
              <a:rPr lang="el-GR" u="sng" dirty="0"/>
              <a:t>Παραδείγματα</a:t>
            </a:r>
          </a:p>
          <a:p>
            <a:pPr marL="0" indent="0">
              <a:buNone/>
            </a:pPr>
            <a:r>
              <a:rPr lang="el-GR" dirty="0"/>
              <a:t>Οι Παπαδοπούλου και Δούρος (2011α, σ. 2; 2011β, σ. 5)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2011α, σ. 2; 2011β, σ. 5).</a:t>
            </a:r>
          </a:p>
          <a:p>
            <a:pPr marL="0" indent="0">
              <a:buNone/>
            </a:pPr>
            <a:r>
              <a:rPr lang="el-GR" dirty="0"/>
              <a:t>Οι Παπαδοπούλου, Δούρος και Γεωργίου (2011α, σ. 2; 2011β, σ. 5)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2011α, σ. 2; 2011β, σ. 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706763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25/35</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Οι Παπαδοπούλου κ.α. (2011α, σ. 2; 2011β, σ. 5)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2011α, σ. 2; 2011β, σ. 5).</a:t>
            </a:r>
          </a:p>
          <a:p>
            <a:pPr marL="0" indent="0">
              <a:buNone/>
            </a:pPr>
            <a:endParaRPr lang="el-GR" dirty="0"/>
          </a:p>
          <a:p>
            <a:pPr marL="0" indent="0">
              <a:buNone/>
            </a:pPr>
            <a:r>
              <a:rPr lang="el-GR" dirty="0"/>
              <a:t>Οι Παπαδοπούλου και Δούρος (2011α, σσ. 2-3; 2011β, σσ. 5-10)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2011α, σσ. 2-3; 2011β, σσ. 5-10).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688752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26/35</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Οι Παπαδοπούλου, Δούρος και Γεωργίου (2011α, σσ. 2-3; 2011β, σσ. 5-10)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2011α, σσ. 2-3; 2011β, σσ. 5-10).</a:t>
            </a:r>
          </a:p>
          <a:p>
            <a:pPr marL="0" indent="0">
              <a:buNone/>
            </a:pPr>
            <a:endParaRPr lang="el-GR" dirty="0"/>
          </a:p>
          <a:p>
            <a:pPr marL="0" indent="0">
              <a:buNone/>
            </a:pPr>
            <a:r>
              <a:rPr lang="el-GR" dirty="0"/>
              <a:t>Οι Παπαδοπούλου κ.α. (2011α, σσ. 2-3; 2011β, σσ. 5-10)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2011α, σσ. 2-3; 2011β, σσ. 5-10).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292439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27/35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and Phillips (1981a, p. 2; 1981b, p.5) argued that … . </a:t>
            </a:r>
          </a:p>
          <a:p>
            <a:pPr marL="0" indent="0">
              <a:buNone/>
            </a:pPr>
            <a:r>
              <a:rPr lang="en-US" dirty="0"/>
              <a:t>It was argued that … (Calder and Phillips, 1981a, p. 2; 1981b, p.5).</a:t>
            </a:r>
          </a:p>
          <a:p>
            <a:pPr marL="0" indent="0">
              <a:buNone/>
            </a:pPr>
            <a:r>
              <a:rPr lang="en-US" dirty="0"/>
              <a:t>Calder, Walter and Phillips (1981a, pp. 2-3; 1981b, pp. 5-10) argued that…. </a:t>
            </a:r>
          </a:p>
          <a:p>
            <a:pPr marL="0" indent="0">
              <a:buNone/>
            </a:pPr>
            <a:r>
              <a:rPr lang="en-US" dirty="0"/>
              <a:t>It was argued that … (Calder, Walter and Phillips, 1981a, pp. 2-3; 1981b, pp. 5-10).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376913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28/35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b="1" dirty="0"/>
              <a:t>γε) Πολλαπλές παραπομπές σε περισσότερους του ενός συγγραφείς σε ένα συγκεκριμένο σημείο στο κείμενο.</a:t>
            </a:r>
          </a:p>
          <a:p>
            <a:pPr marL="0" indent="0">
              <a:buNone/>
            </a:pPr>
            <a:r>
              <a:rPr lang="el-GR" dirty="0"/>
              <a:t>Όταν πραγματοποιούνται παραπομπές στα άρθρα μιας ομάδας συγγραφέων στο ίδιο σημείο στο κείμενο.</a:t>
            </a:r>
          </a:p>
          <a:p>
            <a:pPr marL="0" indent="0">
              <a:buNone/>
            </a:pPr>
            <a:r>
              <a:rPr lang="el-GR" u="sng" dirty="0"/>
              <a:t>Παραδείγματα</a:t>
            </a:r>
          </a:p>
          <a:p>
            <a:pPr marL="0" indent="0">
              <a:buNone/>
            </a:pPr>
            <a:r>
              <a:rPr lang="el-GR" dirty="0"/>
              <a:t>Οι Παπαδοπούλου και Δούρος (2011α; 2011β)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2011α; 2011β)</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632375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29/35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dirty="0"/>
              <a:t>Οι Παπαδοπούλου, Δούρος και Γεωργίου (2011α; 2011β)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2011α; 2011β)</a:t>
            </a:r>
          </a:p>
          <a:p>
            <a:pPr marL="0" indent="0">
              <a:buNone/>
            </a:pPr>
            <a:endParaRPr lang="el-GR" dirty="0"/>
          </a:p>
          <a:p>
            <a:pPr marL="0" indent="0">
              <a:buNone/>
            </a:pPr>
            <a:r>
              <a:rPr lang="el-GR" dirty="0"/>
              <a:t>Οι Παπαδοπούλου κ.α. (2011α; 2011β)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2011α; 2011β)</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590164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30/35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and Phillips (1981a; 1981b) argued that …. </a:t>
            </a:r>
          </a:p>
          <a:p>
            <a:pPr marL="0" indent="0">
              <a:buNone/>
            </a:pPr>
            <a:r>
              <a:rPr lang="en-US" dirty="0"/>
              <a:t>It was argued that … (Calder and Phillips, 1981a; 1981b).</a:t>
            </a:r>
          </a:p>
          <a:p>
            <a:pPr marL="0" indent="0">
              <a:buNone/>
            </a:pPr>
            <a:r>
              <a:rPr lang="en-US" dirty="0"/>
              <a:t>Calder, Walter and Phillips (1981a; 1981b) argued that …. </a:t>
            </a:r>
          </a:p>
          <a:p>
            <a:pPr marL="0" indent="0">
              <a:buNone/>
            </a:pPr>
            <a:r>
              <a:rPr lang="en-US" dirty="0"/>
              <a:t>It was argued that … (Calder, Walter and Phillips, 1981a; 1981b).</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185869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31/35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et al. (1981a; 1981b) argued that …. </a:t>
            </a:r>
          </a:p>
          <a:p>
            <a:pPr marL="0" indent="0">
              <a:buNone/>
            </a:pPr>
            <a:r>
              <a:rPr lang="en-US" dirty="0"/>
              <a:t>It was argued that … (Calder et al., 1981a; 1981b).</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970056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32/35</a:t>
            </a:r>
            <a:endParaRPr lang="el-GR" sz="3600" b="0"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b="1" dirty="0"/>
              <a:t>γστ) Πολλαπλές παραπομπές σε περισσότερους του ενός συγγραφείς με σελίδες σε ένα συγκεκριμένο σημείο στο κείμενο.</a:t>
            </a:r>
          </a:p>
          <a:p>
            <a:pPr marL="0" indent="0">
              <a:buNone/>
            </a:pPr>
            <a:r>
              <a:rPr lang="el-GR" u="sng" dirty="0"/>
              <a:t>Παραδείγματα</a:t>
            </a:r>
          </a:p>
          <a:p>
            <a:pPr marL="0" indent="0">
              <a:buNone/>
            </a:pPr>
            <a:r>
              <a:rPr lang="el-GR" dirty="0"/>
              <a:t>Οι Παπαδοπούλου και Δούρος (2011α, σ. 2; 2011β, σ. 3)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2011α, σ. 2; 2011β, σ. 3)</a:t>
            </a:r>
          </a:p>
          <a:p>
            <a:pPr marL="0" indent="0">
              <a:buNone/>
            </a:pPr>
            <a:r>
              <a:rPr lang="el-GR" dirty="0"/>
              <a:t>Οι Παπαδοπούλου, Δούρος και Γεωργίου (2011α, σ. 2; 2011β, σ. 3)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2011α, σ. 2; 2011β, σ. 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2329624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33/35</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Οι Παπαδοπούλου κ.α. (2011α, σ. 2; 2011β, σ. 3)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2011α, σ. 2; 2011β, σ. 3)</a:t>
            </a:r>
          </a:p>
          <a:p>
            <a:pPr marL="0" indent="0">
              <a:buNone/>
            </a:pPr>
            <a:endParaRPr lang="el-GR" dirty="0"/>
          </a:p>
          <a:p>
            <a:pPr marL="0" indent="0">
              <a:buNone/>
            </a:pPr>
            <a:r>
              <a:rPr lang="el-GR" dirty="0"/>
              <a:t>Οι Παπαδοπούλου και Δούρος (2011α, σσ. 2-3; 2011β, σσ. 3-4) αναφέρουν </a:t>
            </a:r>
            <a:r>
              <a:rPr lang="el-GR" dirty="0" smtClean="0"/>
              <a:t>ότι </a:t>
            </a:r>
            <a:r>
              <a:rPr lang="el-GR" dirty="0"/>
              <a:t>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και Δούρος, 2011α, σσ. 2-3; 2011β, σσ. 3-4)</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219790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Συστήματα σύνταξης βιβλιογραφίας </a:t>
            </a:r>
            <a:r>
              <a:rPr lang="el-GR" sz="3600" b="0" dirty="0" smtClean="0"/>
              <a:t>2/2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Harvard Citation Style</a:t>
            </a:r>
          </a:p>
          <a:p>
            <a:r>
              <a:rPr lang="en-US" dirty="0"/>
              <a:t>Vancouver/ Numerical Citation Style</a:t>
            </a:r>
          </a:p>
          <a:p>
            <a:r>
              <a:rPr lang="en-US" dirty="0"/>
              <a:t>Turabian Citation Style</a:t>
            </a:r>
          </a:p>
          <a:p>
            <a:r>
              <a:rPr lang="en-US" dirty="0"/>
              <a:t>Chicago Citation Style</a:t>
            </a:r>
          </a:p>
          <a:p>
            <a:r>
              <a:rPr lang="en-US" dirty="0"/>
              <a:t>Oxford Citation Style</a:t>
            </a:r>
          </a:p>
          <a:p>
            <a:r>
              <a:rPr lang="en-US" dirty="0"/>
              <a:t>MLA: Modern Language Association of America</a:t>
            </a:r>
          </a:p>
          <a:p>
            <a:r>
              <a:rPr lang="en-US" dirty="0"/>
              <a:t>ASA: American Sociological Association</a:t>
            </a:r>
          </a:p>
          <a:p>
            <a:r>
              <a:rPr lang="en-US" dirty="0"/>
              <a:t>APA: American Psychological Association</a:t>
            </a:r>
          </a:p>
          <a:p>
            <a:r>
              <a:rPr lang="en-US" dirty="0"/>
              <a:t>AAA: American Anthropological Association</a:t>
            </a:r>
          </a:p>
          <a:p>
            <a:r>
              <a:rPr lang="en-US" dirty="0"/>
              <a:t>CSE: Council of Science Editors</a:t>
            </a:r>
          </a:p>
          <a:p>
            <a:r>
              <a:rPr lang="en-US" dirty="0"/>
              <a:t>CBE: Council of Biology Editors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275881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34/35</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Οι Παπαδοπούλου, Δούρος και Γεωργίου (2011α, σσ. 2-3; 2011β, σσ. 3-4)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Δούρος και Γεωργίου, 2011α, σσ. 2-3; 2011β, σσ. 3-4)</a:t>
            </a:r>
          </a:p>
          <a:p>
            <a:pPr marL="0" indent="0">
              <a:buNone/>
            </a:pPr>
            <a:endParaRPr lang="el-GR" dirty="0"/>
          </a:p>
          <a:p>
            <a:pPr marL="0" indent="0">
              <a:buNone/>
            </a:pPr>
            <a:r>
              <a:rPr lang="el-GR" dirty="0"/>
              <a:t>Οι Παπαδοπούλου κ.α. (2011α, σσ. 2-3; 2011β, σσ. 3-4) αναφέρουν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κ.α., 2011α, σσ. 2-3; 2011β, σσ. 3-4)</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42017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35/35</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n-US" dirty="0"/>
              <a:t>Calder and Phillips (1981a, p. 2; 1981b, pp. 2-3) argued that…. </a:t>
            </a:r>
          </a:p>
          <a:p>
            <a:pPr marL="0" indent="0">
              <a:buNone/>
            </a:pPr>
            <a:r>
              <a:rPr lang="en-US" dirty="0"/>
              <a:t>It was argued that … (Calder and Phillips, 1981a, p. 2; 1981b, p. 2).</a:t>
            </a:r>
          </a:p>
          <a:p>
            <a:pPr marL="0" indent="0">
              <a:buNone/>
            </a:pPr>
            <a:r>
              <a:rPr lang="en-US" dirty="0"/>
              <a:t>Calder, Walter and Phillips (1981a, pp. 2-3; 1981b, pp. 2-3) argued that…. </a:t>
            </a:r>
          </a:p>
          <a:p>
            <a:pPr marL="0" indent="0">
              <a:buNone/>
            </a:pPr>
            <a:r>
              <a:rPr lang="en-US" dirty="0"/>
              <a:t>It was argued that … (Calder, Walter and Phillips, 1981a, pp. 2-3; 1981b, pp. 2-3).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3101145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lstStyle/>
          <a:p>
            <a:pPr marL="0" indent="0">
              <a:buNone/>
            </a:pPr>
            <a:r>
              <a:rPr lang="el-GR" dirty="0"/>
              <a:t>Τμήμα Βιβλιοθηκονομίας &amp; Συστημάτων Πληροφόρησης (2009). Οδηγός Εκπόνησης Πτυχιακών Εργασιών. Διαθέσιμο: </a:t>
            </a:r>
            <a:r>
              <a:rPr lang="en-US" dirty="0">
                <a:hlinkClick r:id="rId2"/>
              </a:rPr>
              <a:t>http://www.teiath.gr/sdo/lis/articles.php?id=6375&amp;lang=el&amp;rid=cat&amp;omid=&amp;omid=5264 </a:t>
            </a:r>
            <a:r>
              <a:rPr lang="en-US" dirty="0"/>
              <a:t>[</a:t>
            </a:r>
            <a:r>
              <a:rPr lang="el-GR" dirty="0"/>
              <a:t>Ημ. Πρόσβασης: 09/07/2014].</a:t>
            </a:r>
          </a:p>
          <a:p>
            <a:pPr marL="0" indent="0">
              <a:buNone/>
            </a:pPr>
            <a:r>
              <a:rPr lang="en-US" dirty="0"/>
              <a:t>Anglia Ruskin University (2014). Harvard System. Available at: </a:t>
            </a:r>
            <a:r>
              <a:rPr lang="en-US" dirty="0">
                <a:hlinkClick r:id="rId3"/>
              </a:rPr>
              <a:t>http://libweb.anglia.ac.uk/referencing/harvard.htm</a:t>
            </a:r>
            <a:r>
              <a:rPr lang="en-US" dirty="0"/>
              <a:t>. [Last accessed: 09/07/2014].</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671384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Βασιλακάκη 2014. Ευγενία Βασιλακάκη. «</a:t>
            </a:r>
            <a:r>
              <a:rPr lang="el-GR" sz="2000" dirty="0" smtClean="0"/>
              <a:t>Βιβλιογραφία (Θ). </a:t>
            </a:r>
            <a:r>
              <a:rPr lang="el-GR" sz="2000" dirty="0" smtClean="0"/>
              <a:t>Ενότητα 6</a:t>
            </a:r>
            <a:r>
              <a:rPr lang="en-US" sz="2000" dirty="0" smtClean="0"/>
              <a:t>:</a:t>
            </a:r>
            <a:r>
              <a:rPr lang="el-GR" sz="2000" dirty="0"/>
              <a:t> Συστήματα σύνταξης </a:t>
            </a:r>
            <a:r>
              <a:rPr lang="el-GR" sz="2000" dirty="0" smtClean="0"/>
              <a:t>βιβλιογραφίας».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19380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428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Harvard Citation </a:t>
            </a:r>
            <a:r>
              <a:rPr lang="en-US" dirty="0" smtClean="0"/>
              <a:t>Style</a:t>
            </a:r>
            <a:r>
              <a:rPr lang="el-GR" dirty="0" smtClean="0"/>
              <a:t> </a:t>
            </a:r>
            <a:r>
              <a:rPr lang="el-GR"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Το Σύστημα Harvard χρησιμοποιήθηκε αρχικά στην Βιολογία, αλλά κατέληξε να είναι το πιο προσφιλές σύστημα στις Ανθρωπιστικές και Κοινωνικές Επιστήμες, ενώ πολλά είναι τα Διεθνή περιοδικά που έχουν υιοθετήσει το συγκεκριμένο σύστημα.</a:t>
            </a:r>
          </a:p>
          <a:p>
            <a:pPr marL="0" indent="0">
              <a:buNone/>
            </a:pPr>
            <a:r>
              <a:rPr lang="el-GR" dirty="0"/>
              <a:t>Στις ενότητες που ακολουθούν θα παρουσιαστεί αναλυτικά το Σύστημα σύνταξης βιβλιογραφικών αναφορών Harvard με λεπτομερή παραδείγματα για κάθε περίπτωση. </a:t>
            </a:r>
          </a:p>
          <a:p>
            <a:pPr marL="0" indent="0">
              <a:buNone/>
            </a:pPr>
            <a:r>
              <a:rPr lang="el-GR" dirty="0"/>
              <a:t>Πρέπει επίσης να σημειωθεί ότι υπάρχουν πολλές παραλλαγές του συστήματος και κάθε φορά πριν τη συγγραφή ενός άρθρου ή ενός συγγράμματος ο συγγραφέας οφείλει να ενημερώνεται για το ποια παραλλαγή ή τροποποίηση του συστήματος χρησιμοποιείται.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552309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Harvard Citation </a:t>
            </a:r>
            <a:r>
              <a:rPr lang="en-US" dirty="0" smtClean="0"/>
              <a:t>Style</a:t>
            </a:r>
            <a:r>
              <a:rPr lang="el-GR" dirty="0" smtClean="0"/>
              <a:t> </a:t>
            </a:r>
            <a:r>
              <a:rPr lang="el-GR" sz="3600" b="0" dirty="0"/>
              <a:t>2</a:t>
            </a:r>
            <a:r>
              <a:rPr lang="el-GR" sz="3600" b="0" dirty="0" smtClean="0"/>
              <a:t>/2</a:t>
            </a:r>
            <a:endParaRPr lang="el-GR" sz="3600" b="0" dirty="0"/>
          </a:p>
        </p:txBody>
      </p:sp>
      <p:sp>
        <p:nvSpPr>
          <p:cNvPr id="3" name="Θέση περιεχομένου 2"/>
          <p:cNvSpPr>
            <a:spLocks noGrp="1"/>
          </p:cNvSpPr>
          <p:nvPr>
            <p:ph idx="1"/>
          </p:nvPr>
        </p:nvSpPr>
        <p:spPr/>
        <p:txBody>
          <a:bodyPr>
            <a:normAutofit/>
          </a:bodyPr>
          <a:lstStyle/>
          <a:p>
            <a:pPr marL="0" indent="0">
              <a:buNone/>
            </a:pPr>
            <a:r>
              <a:rPr lang="el-GR" b="1" dirty="0"/>
              <a:t>- Παραπομπή μέσα στο Κείμενο</a:t>
            </a:r>
          </a:p>
          <a:p>
            <a:pPr marL="0" indent="0">
              <a:buNone/>
            </a:pPr>
            <a:r>
              <a:rPr lang="el-GR" dirty="0"/>
              <a:t>- Βιβλιογραφική Παραπομπή στη Λίστα Βιβλιογραφίας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151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a:t>
            </a:r>
            <a:r>
              <a:rPr lang="el-GR" sz="3600" b="0" dirty="0" smtClean="0"/>
              <a:t> 1/35</a:t>
            </a:r>
            <a:endParaRPr lang="el-GR" sz="3600" b="0" dirty="0"/>
          </a:p>
        </p:txBody>
      </p:sp>
      <p:sp>
        <p:nvSpPr>
          <p:cNvPr id="3" name="Θέση περιεχομένου 2"/>
          <p:cNvSpPr>
            <a:spLocks noGrp="1"/>
          </p:cNvSpPr>
          <p:nvPr>
            <p:ph idx="1"/>
          </p:nvPr>
        </p:nvSpPr>
        <p:spPr/>
        <p:txBody>
          <a:bodyPr/>
          <a:lstStyle/>
          <a:p>
            <a:pPr marL="0" indent="0">
              <a:buNone/>
            </a:pPr>
            <a:r>
              <a:rPr lang="el-GR" b="1" dirty="0"/>
              <a:t>α) Ένας Συγγραφέας</a:t>
            </a:r>
          </a:p>
          <a:p>
            <a:pPr marL="0" indent="0">
              <a:buNone/>
            </a:pPr>
            <a:r>
              <a:rPr lang="el-GR" dirty="0"/>
              <a:t>Όταν το τεκμήριο της παραπομπής έχει μόνο ένα συγγραφέα τότε η παραπομπή έχει την εξής μορφή.</a:t>
            </a:r>
          </a:p>
          <a:p>
            <a:endParaRPr lang="el-GR" dirty="0"/>
          </a:p>
          <a:p>
            <a:pPr marL="0" indent="0">
              <a:buNone/>
            </a:pPr>
            <a:r>
              <a:rPr lang="el-GR" u="sng" dirty="0"/>
              <a:t>Παραδείγματα</a:t>
            </a:r>
          </a:p>
          <a:p>
            <a:pPr marL="0" indent="0">
              <a:buNone/>
            </a:pPr>
            <a:r>
              <a:rPr lang="el-GR" dirty="0"/>
              <a:t>Η Παπαδοπούλου (2011) αναφέρει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2011).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834880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2/35</a:t>
            </a:r>
            <a:endParaRPr lang="el-GR" sz="3600" b="0" dirty="0"/>
          </a:p>
        </p:txBody>
      </p:sp>
      <p:sp>
        <p:nvSpPr>
          <p:cNvPr id="3" name="Θέση περιεχομένου 2"/>
          <p:cNvSpPr>
            <a:spLocks noGrp="1"/>
          </p:cNvSpPr>
          <p:nvPr>
            <p:ph idx="1"/>
          </p:nvPr>
        </p:nvSpPr>
        <p:spPr/>
        <p:txBody>
          <a:bodyPr/>
          <a:lstStyle/>
          <a:p>
            <a:pPr marL="0" indent="0">
              <a:buNone/>
            </a:pPr>
            <a:r>
              <a:rPr lang="en-US" u="sng" dirty="0" smtClean="0"/>
              <a:t>Παραδείγματα</a:t>
            </a:r>
            <a:r>
              <a:rPr lang="el-GR" u="sng" dirty="0" smtClean="0"/>
              <a:t>- συνέχεια</a:t>
            </a:r>
            <a:endParaRPr lang="en-US" u="sng" dirty="0"/>
          </a:p>
          <a:p>
            <a:pPr marL="0" indent="0">
              <a:buNone/>
            </a:pPr>
            <a:r>
              <a:rPr lang="en-US" dirty="0"/>
              <a:t>Calder (1981) argued eloquently for the use of college students as subjects in consumer research when the objective of the research was theoretical in nature. </a:t>
            </a:r>
          </a:p>
          <a:p>
            <a:pPr marL="0" indent="0">
              <a:buNone/>
            </a:pPr>
            <a:r>
              <a:rPr lang="en-US" dirty="0"/>
              <a:t>College students were used as subjects in consumer research when the objective of the research was theoretical in nature (Calder, 1981).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10183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Παραπομπή μέσα στο κείμενο </a:t>
            </a:r>
            <a:r>
              <a:rPr lang="el-GR" sz="3600" b="0" dirty="0" smtClean="0"/>
              <a:t>3/35</a:t>
            </a:r>
            <a:endParaRPr lang="el-GR" sz="3600" b="0" dirty="0"/>
          </a:p>
        </p:txBody>
      </p:sp>
      <p:sp>
        <p:nvSpPr>
          <p:cNvPr id="3" name="Θέση περιεχομένου 2"/>
          <p:cNvSpPr>
            <a:spLocks noGrp="1"/>
          </p:cNvSpPr>
          <p:nvPr>
            <p:ph idx="1"/>
          </p:nvPr>
        </p:nvSpPr>
        <p:spPr/>
        <p:txBody>
          <a:bodyPr/>
          <a:lstStyle/>
          <a:p>
            <a:pPr marL="0" indent="0">
              <a:buNone/>
            </a:pPr>
            <a:r>
              <a:rPr lang="el-GR" b="1" dirty="0"/>
              <a:t>αα) Ένας συγγραφέας με σελίδες</a:t>
            </a:r>
          </a:p>
          <a:p>
            <a:pPr marL="0" indent="0">
              <a:buNone/>
            </a:pPr>
            <a:r>
              <a:rPr lang="el-GR" dirty="0"/>
              <a:t>Όταν η παραπομπή αφορά σε τεκμήριο που έχει συνταχθεί από ένα συγγραφέα και σε συγκεκριμένες σελίδες του τεκμηρίου.</a:t>
            </a:r>
          </a:p>
          <a:p>
            <a:pPr marL="0" indent="0">
              <a:buNone/>
            </a:pPr>
            <a:r>
              <a:rPr lang="el-GR" u="sng" dirty="0"/>
              <a:t>Παραδείγματα</a:t>
            </a:r>
          </a:p>
          <a:p>
            <a:pPr marL="0" indent="0">
              <a:buNone/>
            </a:pPr>
            <a:r>
              <a:rPr lang="el-GR" dirty="0"/>
              <a:t>Η Παπαδοπούλου (2011, σ. 2) αναφέρει ότι το φαινόμενο του θερμοκηπίου πρέπει να ανησυχεί και την Ελλάδα.</a:t>
            </a:r>
          </a:p>
          <a:p>
            <a:pPr marL="0" indent="0">
              <a:buNone/>
            </a:pPr>
            <a:r>
              <a:rPr lang="el-GR" dirty="0"/>
              <a:t>Το φαινόμενο του θερμοκηπίου απειλεί πλέον και τον ελλαδικό χώρο (Παπαδοπούλου, 2011, σ. 2).</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934032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TotalTime>
  <Words>3720</Words>
  <Application>Microsoft Office PowerPoint</Application>
  <PresentationFormat>Προβολή στην οθόνη (4:3)</PresentationFormat>
  <Paragraphs>322</Paragraphs>
  <Slides>49</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49</vt:i4>
      </vt:variant>
    </vt:vector>
  </HeadingPairs>
  <TitlesOfParts>
    <vt:vector size="51" baseType="lpstr">
      <vt:lpstr>OC_template_updated</vt:lpstr>
      <vt:lpstr>1_OC_template_updated</vt:lpstr>
      <vt:lpstr>Βιβλιογραφία (Θ)</vt:lpstr>
      <vt:lpstr>Περιεχόμενα</vt:lpstr>
      <vt:lpstr>Συστήματα σύνταξης βιβλιογραφίας 1/2</vt:lpstr>
      <vt:lpstr>Συστήματα σύνταξης βιβλιογραφίας 2/2</vt:lpstr>
      <vt:lpstr>Harvard Citation Style 1/2</vt:lpstr>
      <vt:lpstr>Harvard Citation Style 2/2</vt:lpstr>
      <vt:lpstr>Παραπομπή μέσα στο κείμενο 1/35</vt:lpstr>
      <vt:lpstr>Παραπομπή μέσα στο κείμενο 2/35</vt:lpstr>
      <vt:lpstr>Παραπομπή μέσα στο κείμενο 3/35</vt:lpstr>
      <vt:lpstr>Παραπομπή μέσα στο κείμενο 4/35</vt:lpstr>
      <vt:lpstr>Παραπομπή μέσα στο κείμενο 5/35</vt:lpstr>
      <vt:lpstr>Παραπομπή μέσα στο κείμενο 6/35</vt:lpstr>
      <vt:lpstr>Παραπομπή μέσα στο κείμενο 7/35</vt:lpstr>
      <vt:lpstr>Παραπομπή μέσα στο κείμενο 8/35</vt:lpstr>
      <vt:lpstr>Παραπομπή μέσα στο κείμενο 9/35</vt:lpstr>
      <vt:lpstr>Παραπομπή μέσα στο κείμενο 10/35</vt:lpstr>
      <vt:lpstr>Παραπομπή μέσα στο κείμενο 11/35</vt:lpstr>
      <vt:lpstr>Παραπομπή μέσα στο κείμενο 12/35</vt:lpstr>
      <vt:lpstr>Παραπομπή μέσα στο κείμενο 13/35</vt:lpstr>
      <vt:lpstr>Παραπομπή μέσα στο κείμενο 14/35</vt:lpstr>
      <vt:lpstr>Παραπομπή μέσα στο κείμενο 15/35</vt:lpstr>
      <vt:lpstr>Παραπομπή μέσα στο κείμενο 16/35</vt:lpstr>
      <vt:lpstr>Παραπομπή μέσα στο κείμενο 17/35</vt:lpstr>
      <vt:lpstr>Παραπομπή μέσα στο κείμενο 18/35</vt:lpstr>
      <vt:lpstr>Παραπομπή μέσα στο κείμενο 19/35</vt:lpstr>
      <vt:lpstr>Παραπομπή μέσα στο κείμενο 20/35</vt:lpstr>
      <vt:lpstr>Παραπομπή μέσα στο κείμενο 21/35</vt:lpstr>
      <vt:lpstr>Παραπομπή μέσα στο κείμενο 22/35</vt:lpstr>
      <vt:lpstr>Παραπομπή μέσα στο κείμενο 23/35</vt:lpstr>
      <vt:lpstr>Παραπομπή μέσα στο κείμενο 24/35</vt:lpstr>
      <vt:lpstr>Παραπομπή μέσα στο κείμενο 25/35</vt:lpstr>
      <vt:lpstr>Παραπομπή μέσα στο κείμενο 26/35</vt:lpstr>
      <vt:lpstr>Παραπομπή μέσα στο κείμενο 27/35</vt:lpstr>
      <vt:lpstr>Παραπομπή μέσα στο κείμενο 28/35</vt:lpstr>
      <vt:lpstr>Παραπομπή μέσα στο κείμενο 29/35</vt:lpstr>
      <vt:lpstr>Παραπομπή μέσα στο κείμενο 30/35</vt:lpstr>
      <vt:lpstr>Παραπομπή μέσα στο κείμενο 31/35</vt:lpstr>
      <vt:lpstr>Παραπομπή μέσα στο κείμενο 32/35</vt:lpstr>
      <vt:lpstr>Παραπομπή μέσα στο κείμενο 33/35</vt:lpstr>
      <vt:lpstr>Παραπομπή μέσα στο κείμενο 34/35</vt:lpstr>
      <vt:lpstr>Παραπομπή μέσα στο κείμενο 35/35</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72</cp:revision>
  <dcterms:created xsi:type="dcterms:W3CDTF">2014-04-25T12:34:35Z</dcterms:created>
  <dcterms:modified xsi:type="dcterms:W3CDTF">2015-03-13T14:47:48Z</dcterms:modified>
</cp:coreProperties>
</file>