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1" r:id="rId2"/>
    <p:sldMasterId id="2147483712" r:id="rId3"/>
  </p:sldMasterIdLst>
  <p:notesMasterIdLst>
    <p:notesMasterId r:id="rId19"/>
  </p:notesMasterIdLst>
  <p:sldIdLst>
    <p:sldId id="324" r:id="rId4"/>
    <p:sldId id="314" r:id="rId5"/>
    <p:sldId id="325" r:id="rId6"/>
    <p:sldId id="315" r:id="rId7"/>
    <p:sldId id="316" r:id="rId8"/>
    <p:sldId id="327" r:id="rId9"/>
    <p:sldId id="326" r:id="rId10"/>
    <p:sldId id="328" r:id="rId11"/>
    <p:sldId id="317" r:id="rId12"/>
    <p:sldId id="318" r:id="rId13"/>
    <p:sldId id="319" r:id="rId14"/>
    <p:sldId id="320" r:id="rId15"/>
    <p:sldId id="321" r:id="rId16"/>
    <p:sldId id="322" r:id="rId17"/>
    <p:sldId id="323" r:id="rId1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E522-0400-4642-92B8-A0907CC4D3DA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91CD-1E73-4B34-85F7-CA7DE654C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88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91CD-1E73-4B34-85F7-CA7DE654C36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55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91CD-1E73-4B34-85F7-CA7DE654C36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55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9523-16A2-47A3-88FB-6BDBDA71D21B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28A5-7ED1-4212-91A7-8CE59E6502A2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0667-387A-445B-912F-3AA9227B149B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7624-7643-411F-AD62-C366EDA2C576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0D62-5CF3-4FF6-AC58-5C14A8A6EEE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DC2D-BAB7-4F27-87B8-96E2D9C2E121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C701-94B1-43C3-B9DF-99C8624D717F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6557-B3DD-4F24-BCED-DC27B96B1384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A523-554B-404D-B0AA-6C2BD6511415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02F3-3F40-4E9B-9003-9C675EBE00C3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366D-A21C-4D27-B148-96545BBDACC9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C226A-B1D7-4D8B-B748-C75269F2C27C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6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0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9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9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0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8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5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1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C5A1-3D02-4DD8-8205-5EF45B13D16B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2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1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3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5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6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1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5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6341-976C-416A-92DE-1483A311926E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34AE-CBA3-4D47-9526-9D6CB347309A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E54C-70D1-401E-9AF7-3AE3C4FE8B8F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2730-A228-4EEB-8403-C5C652DDFA25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5EA3-CCF9-4E8D-BA3B-E943BE6A5DC6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44E8-DCDB-4643-BFD1-57EB6EC878C3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BF471-E82D-4AEB-8EA6-E4B324001573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Το αφομοιώσιμο Άζωτο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4217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92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</a:t>
            </a:r>
            <a:r>
              <a:rPr lang="el-GR" sz="2000"/>
              <a:t>Ανάλυση </a:t>
            </a:r>
            <a:r>
              <a:rPr lang="el-GR" sz="200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3:</a:t>
            </a:r>
            <a:r>
              <a:rPr lang="en-US" sz="2000" dirty="0" smtClean="0"/>
              <a:t> </a:t>
            </a:r>
            <a:r>
              <a:rPr lang="el-GR" sz="2000" dirty="0"/>
              <a:t>Το αφομοιώσιμο Άζωτο».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233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9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866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Άζωτο </a:t>
            </a:r>
            <a:r>
              <a:rPr lang="el-GR" sz="2800" dirty="0" smtClean="0"/>
              <a:t>1/7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Άζωτο διαθέσιμο στη μαγιά (</a:t>
            </a:r>
            <a:r>
              <a:rPr lang="en-US" dirty="0"/>
              <a:t>Yeast available nitrogen YAN</a:t>
            </a:r>
            <a:r>
              <a:rPr lang="el-GR" dirty="0"/>
              <a:t> ) απαιτείται ούτως ώστε οι  ζύμες  να ολοκληρώσουν  τη ζύμωση των σακχάρων σε αλκοόλ. Είναι απαραίτητη για την κυτταρική διαίρεση , την ανάπτυξη και τη σύνθεση των τμημάτων των κυττάρων. </a:t>
            </a:r>
            <a:endParaRPr lang="el-GR" dirty="0" smtClean="0"/>
          </a:p>
          <a:p>
            <a:pPr marL="355600" indent="0">
              <a:buNone/>
            </a:pPr>
            <a:r>
              <a:rPr lang="el-GR" dirty="0"/>
              <a:t>Το άζωτο διαθέσιμο στη μαγιά (</a:t>
            </a:r>
            <a:r>
              <a:rPr lang="en-US" dirty="0"/>
              <a:t>YAN</a:t>
            </a:r>
            <a:r>
              <a:rPr lang="el-GR" dirty="0"/>
              <a:t>) αποτελείται από δύο μορφές του αζώτου: </a:t>
            </a:r>
          </a:p>
          <a:p>
            <a:pPr marL="355600" indent="0">
              <a:buNone/>
            </a:pPr>
            <a:r>
              <a:rPr lang="el-GR" dirty="0"/>
              <a:t>Ιόντων αμμωνίου - </a:t>
            </a:r>
            <a:r>
              <a:rPr lang="en-US" dirty="0"/>
              <a:t>NH</a:t>
            </a:r>
            <a:r>
              <a:rPr lang="el-GR" dirty="0" smtClean="0"/>
              <a:t>4. 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Ελεύθερη άλφα αμινοξέα (οι ζύμες θα χρησιμοποιήσουν μόνο μερικά από τα αμινοξέα). 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Άζωτο </a:t>
            </a:r>
            <a:r>
              <a:rPr lang="el-GR" sz="2800" dirty="0" smtClean="0"/>
              <a:t>2/7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τιτλοδότηση με φορμόλη είναι μια μέθοδος που χρησιμοποιείται για την εκτίμηση της (ΥΑΝ) στο </a:t>
            </a:r>
            <a:r>
              <a:rPr lang="el-GR" dirty="0" smtClean="0"/>
              <a:t>μούστο. </a:t>
            </a:r>
          </a:p>
          <a:p>
            <a:r>
              <a:rPr lang="el-GR" dirty="0" smtClean="0"/>
              <a:t>Η </a:t>
            </a:r>
            <a:r>
              <a:rPr lang="el-GR" dirty="0"/>
              <a:t>φορμαλδεΰδη χρησιμοποιείται για να αντιδράσει με ελεύθερες </a:t>
            </a:r>
            <a:r>
              <a:rPr lang="el-GR" dirty="0" err="1"/>
              <a:t>αμινομάδες</a:t>
            </a:r>
            <a:r>
              <a:rPr lang="el-GR" dirty="0"/>
              <a:t> και το </a:t>
            </a:r>
            <a:r>
              <a:rPr lang="el-GR" dirty="0" err="1"/>
              <a:t>απελευθερούμενο</a:t>
            </a:r>
            <a:r>
              <a:rPr lang="el-GR" dirty="0"/>
              <a:t> υδρογόνο τιτλοδοτείται με ένα </a:t>
            </a:r>
            <a:r>
              <a:rPr lang="el-GR" dirty="0" err="1"/>
              <a:t>άλκαλιο</a:t>
            </a:r>
            <a:r>
              <a:rPr lang="el-GR" dirty="0"/>
              <a:t> ( υδροξείδιο του νατρίου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Ιόντα </a:t>
            </a:r>
            <a:r>
              <a:rPr lang="el-GR" dirty="0"/>
              <a:t>αμμωνίου τιτλοδοτούνται επίσης με υδροξείδιο του </a:t>
            </a:r>
            <a:r>
              <a:rPr lang="el-GR" dirty="0" smtClean="0"/>
              <a:t>νατρίου.</a:t>
            </a:r>
          </a:p>
          <a:p>
            <a:pPr marL="0" indent="0">
              <a:buNone/>
            </a:pPr>
            <a:r>
              <a:rPr lang="el-GR" dirty="0" smtClean="0"/>
              <a:t>Λάθη</a:t>
            </a:r>
          </a:p>
          <a:p>
            <a:r>
              <a:rPr lang="el-GR" dirty="0" smtClean="0"/>
              <a:t>Η </a:t>
            </a:r>
            <a:r>
              <a:rPr lang="el-GR" dirty="0"/>
              <a:t>ρύθμιση του </a:t>
            </a:r>
            <a:r>
              <a:rPr lang="en-US" dirty="0"/>
              <a:t>pH</a:t>
            </a:r>
            <a:r>
              <a:rPr lang="el-GR" dirty="0"/>
              <a:t> δεν γίνεται </a:t>
            </a:r>
            <a:r>
              <a:rPr lang="el-GR" dirty="0" smtClean="0"/>
              <a:t>σωστά.</a:t>
            </a:r>
          </a:p>
          <a:p>
            <a:r>
              <a:rPr lang="el-GR" dirty="0" smtClean="0"/>
              <a:t>Η </a:t>
            </a:r>
            <a:r>
              <a:rPr lang="el-GR" dirty="0" err="1"/>
              <a:t>τιτλοποίηση</a:t>
            </a:r>
            <a:r>
              <a:rPr lang="el-GR" dirty="0"/>
              <a:t> θα πρέπει να γίνει αργά λόγω της υψηλής </a:t>
            </a:r>
            <a:r>
              <a:rPr lang="el-GR" dirty="0" err="1"/>
              <a:t>ρυθμιστικότητας</a:t>
            </a:r>
            <a:r>
              <a:rPr lang="el-GR" dirty="0"/>
              <a:t> του διαλύματος παρουσία </a:t>
            </a:r>
            <a:r>
              <a:rPr lang="el-GR" dirty="0" smtClean="0"/>
              <a:t>φορμαλδεΰδης.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7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Άζωτο </a:t>
            </a:r>
            <a:r>
              <a:rPr lang="el-GR" sz="2800" dirty="0" smtClean="0">
                <a:solidFill>
                  <a:srgbClr val="EBEBEB"/>
                </a:solidFill>
              </a:rPr>
              <a:t>3/7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834212"/>
              </p:ext>
            </p:extLst>
          </p:nvPr>
        </p:nvGraphicFramePr>
        <p:xfrm>
          <a:off x="611560" y="1875106"/>
          <a:ext cx="4176142" cy="38581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76142"/>
              </a:tblGrid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0" dirty="0">
                          <a:effectLst/>
                          <a:latin typeface="+mn-lt"/>
                          <a:ea typeface="Times New Roman"/>
                        </a:rPr>
                        <a:t>Εξοπλισμός</a:t>
                      </a:r>
                    </a:p>
                  </a:txBody>
                  <a:tcPr marL="193902" marR="1939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</a:rPr>
                        <a:t>Φυγόκεντρος</a:t>
                      </a:r>
                    </a:p>
                  </a:txBody>
                  <a:tcPr marL="193902" marR="1939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7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</a:rPr>
                        <a:t>Σύστημα φιλτραρίσματος για χαρτιά φίλτρου 5 μικρών </a:t>
                      </a:r>
                    </a:p>
                  </a:txBody>
                  <a:tcPr marL="193902" marR="1939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 smtClean="0">
                          <a:effectLst/>
                          <a:latin typeface="+mn-lt"/>
                          <a:ea typeface="Times New Roman"/>
                        </a:rPr>
                        <a:t>pH </a:t>
                      </a:r>
                      <a:r>
                        <a:rPr lang="el-GR" sz="2000" b="0" kern="0" dirty="0" err="1" smtClean="0">
                          <a:effectLst/>
                          <a:latin typeface="+mn-lt"/>
                          <a:ea typeface="Times New Roman"/>
                        </a:rPr>
                        <a:t>μετρο</a:t>
                      </a:r>
                      <a:endParaRPr lang="el-GR" sz="2000" b="1" kern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3902" marR="1939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7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kern="0">
                          <a:effectLst/>
                          <a:latin typeface="+mn-lt"/>
                          <a:ea typeface="Times New Roman"/>
                        </a:rPr>
                        <a:t>Μαγνητικός αναδευτήρας και ανάδευση ράβδων</a:t>
                      </a:r>
                      <a:endParaRPr lang="el-GR" sz="2000" b="1" ker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3902" marR="1939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+mn-lt"/>
                          <a:ea typeface="Times New Roman"/>
                        </a:rPr>
                        <a:t>10ml </a:t>
                      </a:r>
                      <a:r>
                        <a:rPr lang="el-GR" sz="2000" b="0" kern="0">
                          <a:effectLst/>
                          <a:latin typeface="+mn-lt"/>
                          <a:ea typeface="Times New Roman"/>
                        </a:rPr>
                        <a:t>πιπέτα</a:t>
                      </a:r>
                      <a:endParaRPr lang="el-GR" sz="2000" b="1" ker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3902" marR="1939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+mn-lt"/>
                          <a:ea typeface="Times New Roman"/>
                        </a:rPr>
                        <a:t>10ml </a:t>
                      </a:r>
                      <a:r>
                        <a:rPr lang="el-GR" sz="2000" b="0" kern="0" dirty="0" err="1" smtClean="0">
                          <a:effectLst/>
                          <a:latin typeface="+mn-lt"/>
                          <a:ea typeface="Times New Roman"/>
                        </a:rPr>
                        <a:t>προχοΐδα</a:t>
                      </a:r>
                      <a:r>
                        <a:rPr lang="el-GR" sz="2000" b="0" kern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2000" b="1" kern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3902" marR="1939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+mn-lt"/>
                          <a:ea typeface="Times New Roman"/>
                        </a:rPr>
                        <a:t>100ml </a:t>
                      </a:r>
                      <a:r>
                        <a:rPr lang="el-GR" sz="2000" b="0" kern="0" dirty="0">
                          <a:effectLst/>
                          <a:latin typeface="+mn-lt"/>
                          <a:ea typeface="Times New Roman"/>
                        </a:rPr>
                        <a:t>ποτήρια</a:t>
                      </a:r>
                      <a:endParaRPr lang="el-GR" sz="2000" b="1" kern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3902" marR="1939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2802-59E0-4A01-AA4F-4DB6E5CA49C7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79601634"/>
              </p:ext>
            </p:extLst>
          </p:nvPr>
        </p:nvGraphicFramePr>
        <p:xfrm>
          <a:off x="5292080" y="2204862"/>
          <a:ext cx="3298825" cy="32403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98825"/>
              </a:tblGrid>
              <a:tr h="88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kern="0" dirty="0">
                          <a:effectLst/>
                          <a:latin typeface="+mn-lt"/>
                          <a:ea typeface="Times New Roman"/>
                        </a:rPr>
                        <a:t>Ρυθμιστικά διαλύματα με </a:t>
                      </a:r>
                      <a:r>
                        <a:rPr lang="en-US" sz="2000" b="0" kern="0" dirty="0">
                          <a:effectLst/>
                          <a:latin typeface="+mn-lt"/>
                          <a:ea typeface="Times New Roman"/>
                        </a:rPr>
                        <a:t>pH</a:t>
                      </a:r>
                      <a:r>
                        <a:rPr lang="el-GR" sz="2000" b="0" kern="0" dirty="0">
                          <a:effectLst/>
                          <a:latin typeface="+mn-lt"/>
                          <a:ea typeface="Times New Roman"/>
                        </a:rPr>
                        <a:t> 4 και </a:t>
                      </a:r>
                      <a:r>
                        <a:rPr lang="en-US" sz="2000" b="0" kern="0" dirty="0">
                          <a:effectLst/>
                          <a:latin typeface="+mn-lt"/>
                          <a:ea typeface="Times New Roman"/>
                        </a:rPr>
                        <a:t>pH</a:t>
                      </a:r>
                      <a:r>
                        <a:rPr lang="el-GR" sz="2000" b="0" kern="0" dirty="0">
                          <a:effectLst/>
                          <a:latin typeface="+mn-lt"/>
                          <a:ea typeface="Times New Roman"/>
                        </a:rPr>
                        <a:t> 7</a:t>
                      </a:r>
                      <a:endParaRPr lang="el-GR" sz="2000" b="1" kern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57" marR="657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+mn-lt"/>
                          <a:ea typeface="Times New Roman"/>
                        </a:rPr>
                        <a:t>1N </a:t>
                      </a:r>
                      <a:r>
                        <a:rPr lang="en-US" sz="2000" b="0" kern="0" dirty="0" err="1">
                          <a:effectLst/>
                          <a:latin typeface="+mn-lt"/>
                          <a:ea typeface="Times New Roman"/>
                        </a:rPr>
                        <a:t>NaOH</a:t>
                      </a:r>
                      <a:endParaRPr lang="el-GR" sz="2000" b="1" kern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57" marR="657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+mn-lt"/>
                          <a:ea typeface="Times New Roman"/>
                        </a:rPr>
                        <a:t>0.067N </a:t>
                      </a:r>
                      <a:r>
                        <a:rPr lang="en-US" sz="2000" b="0" kern="0" dirty="0" err="1">
                          <a:effectLst/>
                          <a:latin typeface="+mn-lt"/>
                          <a:ea typeface="Times New Roman"/>
                        </a:rPr>
                        <a:t>NaOH</a:t>
                      </a:r>
                      <a:endParaRPr lang="el-GR" sz="2000" b="1" kern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57" marR="657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kern="0">
                          <a:effectLst/>
                          <a:latin typeface="+mn-lt"/>
                          <a:ea typeface="Times New Roman"/>
                        </a:rPr>
                        <a:t>Φορμαλδεύδη</a:t>
                      </a:r>
                      <a:r>
                        <a:rPr lang="en-US" sz="2000" b="0" kern="0">
                          <a:effectLst/>
                          <a:latin typeface="+mn-lt"/>
                          <a:ea typeface="Times New Roman"/>
                        </a:rPr>
                        <a:t> (37%) </a:t>
                      </a:r>
                      <a:r>
                        <a:rPr lang="el-GR" sz="2000" b="0" kern="0">
                          <a:effectLst/>
                          <a:latin typeface="+mn-lt"/>
                          <a:ea typeface="Times New Roman"/>
                        </a:rPr>
                        <a:t>σε</a:t>
                      </a:r>
                      <a:r>
                        <a:rPr lang="en-US" sz="2000" b="0" kern="0">
                          <a:effectLst/>
                          <a:latin typeface="+mn-lt"/>
                          <a:ea typeface="Times New Roman"/>
                        </a:rPr>
                        <a:t> pH 8</a:t>
                      </a:r>
                      <a:endParaRPr lang="el-GR" sz="2000" b="1" ker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57" marR="657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kern="0" dirty="0" err="1">
                          <a:effectLst/>
                          <a:latin typeface="+mn-lt"/>
                          <a:ea typeface="Times New Roman"/>
                        </a:rPr>
                        <a:t>Απιονισμένο</a:t>
                      </a:r>
                      <a:r>
                        <a:rPr lang="el-GR" sz="2000" b="0" kern="0" dirty="0">
                          <a:effectLst/>
                          <a:latin typeface="+mn-lt"/>
                          <a:ea typeface="Times New Roman"/>
                        </a:rPr>
                        <a:t> νερό</a:t>
                      </a:r>
                      <a:endParaRPr lang="el-GR" sz="2000" b="1" kern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57" marR="657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Άζωτο </a:t>
            </a:r>
            <a:r>
              <a:rPr lang="el-GR" sz="2800" dirty="0" smtClean="0">
                <a:solidFill>
                  <a:srgbClr val="EBEBEB"/>
                </a:solidFill>
              </a:rPr>
              <a:t>4/7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2802-59E0-4A01-AA4F-4DB6E5CA49C7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Μεταφέρετε δείγμα 10 ml γλεύκους που έχει διαυγάσει και διηθηθεί σε ένα ποτήρι 100ml που περιέχει ένα </a:t>
            </a:r>
            <a:r>
              <a:rPr lang="el-GR" dirty="0" err="1"/>
              <a:t>μαγνητάκι</a:t>
            </a:r>
            <a:r>
              <a:rPr lang="el-GR" dirty="0"/>
              <a:t> ανάδευσης.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Προσθέστε 50 ml αποσταγμένου νερού και βυθίστε το ηλεκτρόδιο ρΗ στο </a:t>
            </a:r>
            <a:r>
              <a:rPr lang="el-GR" dirty="0" smtClean="0"/>
              <a:t>διάλυμα.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Ξεκινήστε την ανάδευση του </a:t>
            </a:r>
            <a:r>
              <a:rPr lang="el-GR" dirty="0" smtClean="0"/>
              <a:t>διαλύματος.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Ρυθμίστε </a:t>
            </a:r>
            <a:r>
              <a:rPr lang="el-GR" dirty="0"/>
              <a:t>το </a:t>
            </a:r>
            <a:r>
              <a:rPr lang="el-GR" dirty="0" err="1"/>
              <a:t>pΗ</a:t>
            </a:r>
            <a:r>
              <a:rPr lang="el-GR" dirty="0"/>
              <a:t> στο 7,0 με προσθήκη 1 Ν </a:t>
            </a:r>
            <a:r>
              <a:rPr lang="el-GR" dirty="0" err="1"/>
              <a:t>ΝαΟΗ</a:t>
            </a:r>
            <a:r>
              <a:rPr lang="el-GR" dirty="0"/>
              <a:t> με ένα σιφώνιο </a:t>
            </a:r>
            <a:r>
              <a:rPr lang="el-GR" dirty="0" err="1" smtClean="0"/>
              <a:t>Pasteur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25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Άζωτο </a:t>
            </a:r>
            <a:r>
              <a:rPr lang="el-GR" sz="2800" dirty="0" smtClean="0">
                <a:solidFill>
                  <a:srgbClr val="EBEBEB"/>
                </a:solidFill>
              </a:rPr>
              <a:t>5/7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2802-59E0-4A01-AA4F-4DB6E5CA49C7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Ρυθμίστε </a:t>
            </a:r>
            <a:r>
              <a:rPr lang="el-GR" dirty="0"/>
              <a:t>το </a:t>
            </a:r>
            <a:r>
              <a:rPr lang="el-GR" dirty="0" err="1"/>
              <a:t>pΗ</a:t>
            </a:r>
            <a:r>
              <a:rPr lang="el-GR" dirty="0"/>
              <a:t> στο 8 με την προσθήκη </a:t>
            </a:r>
            <a:r>
              <a:rPr lang="el-GR" dirty="0" err="1"/>
              <a:t>NaOH</a:t>
            </a:r>
            <a:r>
              <a:rPr lang="el-GR" dirty="0"/>
              <a:t> 0.067N με μία </a:t>
            </a:r>
            <a:r>
              <a:rPr lang="el-GR" dirty="0" err="1"/>
              <a:t>πιπέτα</a:t>
            </a:r>
            <a:r>
              <a:rPr lang="el-GR" dirty="0"/>
              <a:t> </a:t>
            </a:r>
            <a:r>
              <a:rPr lang="el-GR" dirty="0" err="1" smtClean="0"/>
              <a:t>Pasteur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Προσθέστε </a:t>
            </a:r>
            <a:r>
              <a:rPr lang="el-GR" dirty="0"/>
              <a:t>5 ml 37 % φορμαλδεΰδης </a:t>
            </a:r>
            <a:r>
              <a:rPr lang="el-GR" dirty="0" smtClean="0"/>
              <a:t>(επίσης </a:t>
            </a:r>
            <a:r>
              <a:rPr lang="el-GR" dirty="0"/>
              <a:t>ρυθμίζεται σε </a:t>
            </a:r>
            <a:r>
              <a:rPr lang="el-GR" dirty="0" err="1"/>
              <a:t>pH</a:t>
            </a:r>
            <a:r>
              <a:rPr lang="el-GR" dirty="0"/>
              <a:t> </a:t>
            </a:r>
            <a:r>
              <a:rPr lang="el-GR" dirty="0" smtClean="0"/>
              <a:t>8) </a:t>
            </a:r>
            <a:r>
              <a:rPr lang="el-GR" dirty="0"/>
              <a:t>και περιμένετε 5 </a:t>
            </a:r>
            <a:r>
              <a:rPr lang="el-GR" dirty="0" smtClean="0"/>
              <a:t>λεπτά.</a:t>
            </a:r>
            <a:endParaRPr lang="el-GR" dirty="0"/>
          </a:p>
          <a:p>
            <a:pPr marL="457200" indent="-457200">
              <a:buFont typeface="+mj-lt"/>
              <a:buAutoNum type="arabicPeriod" startAt="5"/>
            </a:pPr>
            <a:r>
              <a:rPr lang="el-GR" dirty="0"/>
              <a:t>Ακολουθεί </a:t>
            </a:r>
            <a:r>
              <a:rPr lang="el-GR" dirty="0" err="1"/>
              <a:t>ογκομέτρηση</a:t>
            </a:r>
            <a:r>
              <a:rPr lang="el-GR" dirty="0"/>
              <a:t> σε </a:t>
            </a:r>
            <a:r>
              <a:rPr lang="el-GR" dirty="0" err="1"/>
              <a:t>pΗ</a:t>
            </a:r>
            <a:r>
              <a:rPr lang="el-GR" dirty="0"/>
              <a:t> 8.0 χρησιμοποιώντας 0.067 Ν </a:t>
            </a:r>
            <a:r>
              <a:rPr lang="el-GR" dirty="0" err="1" smtClean="0"/>
              <a:t>ΝαΟΗ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/>
              <a:t>Επαναλάβετε με καθαρό νερό αν </a:t>
            </a:r>
            <a:r>
              <a:rPr lang="el-GR" dirty="0" smtClean="0"/>
              <a:t>χρειαστεί.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03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Άζωτο </a:t>
            </a:r>
            <a:r>
              <a:rPr lang="el-GR" sz="2800" dirty="0" smtClean="0">
                <a:solidFill>
                  <a:srgbClr val="EBEBEB"/>
                </a:solidFill>
              </a:rPr>
              <a:t>6/7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2802-59E0-4A01-AA4F-4DB6E5CA49C7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υπολογισμός:</a:t>
            </a:r>
            <a:r>
              <a:rPr lang="el-GR" dirty="0"/>
              <a:t> </a:t>
            </a:r>
            <a:r>
              <a:rPr lang="el-GR" dirty="0" err="1"/>
              <a:t>mg</a:t>
            </a:r>
            <a:r>
              <a:rPr lang="el-GR" dirty="0"/>
              <a:t> YAN / L =( ml </a:t>
            </a:r>
            <a:r>
              <a:rPr lang="el-GR" dirty="0" err="1"/>
              <a:t>ΝαΟΗ</a:t>
            </a:r>
            <a:r>
              <a:rPr lang="el-GR" dirty="0"/>
              <a:t> για δείγμα - ml για τυφλό ) x ( Κανονικότητα του </a:t>
            </a:r>
            <a:r>
              <a:rPr lang="el-GR" dirty="0" err="1"/>
              <a:t>ΝαΟΗ</a:t>
            </a:r>
            <a:r>
              <a:rPr lang="el-GR" dirty="0"/>
              <a:t> ) x συντελεστή αραίωσης χ ( 1.000 όγκο / δείγμα) x </a:t>
            </a:r>
            <a:r>
              <a:rPr lang="el-GR" dirty="0" err="1"/>
              <a:t>At.Wt</a:t>
            </a:r>
            <a:r>
              <a:rPr lang="el-GR" dirty="0"/>
              <a:t>. </a:t>
            </a:r>
            <a:r>
              <a:rPr lang="el-GR" dirty="0" err="1"/>
              <a:t>Of</a:t>
            </a:r>
            <a:r>
              <a:rPr lang="el-GR" dirty="0"/>
              <a:t> N = ( ml </a:t>
            </a:r>
            <a:r>
              <a:rPr lang="el-GR" dirty="0" err="1"/>
              <a:t>ΝαΟΗ</a:t>
            </a:r>
            <a:r>
              <a:rPr lang="el-GR" dirty="0"/>
              <a:t> του δείγματος - ml </a:t>
            </a:r>
            <a:r>
              <a:rPr lang="el-GR" dirty="0" err="1"/>
              <a:t>ΝαΟΗ</a:t>
            </a:r>
            <a:r>
              <a:rPr lang="el-GR" dirty="0"/>
              <a:t> για τυφλό ) x 93,8 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198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Άζωτο </a:t>
            </a:r>
            <a:r>
              <a:rPr lang="el-GR" sz="2800" dirty="0" smtClean="0">
                <a:solidFill>
                  <a:srgbClr val="EBEBEB"/>
                </a:solidFill>
              </a:rPr>
              <a:t>7/7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2802-59E0-4A01-AA4F-4DB6E5CA49C7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Σημειώσεις </a:t>
            </a:r>
            <a:r>
              <a:rPr lang="el-GR" dirty="0"/>
              <a:t>για τον </a:t>
            </a:r>
            <a:r>
              <a:rPr lang="el-GR" dirty="0" smtClean="0"/>
              <a:t>Υπολογισμό</a:t>
            </a:r>
          </a:p>
          <a:p>
            <a:r>
              <a:rPr lang="el-GR" dirty="0" smtClean="0"/>
              <a:t>1 </a:t>
            </a:r>
            <a:r>
              <a:rPr lang="el-GR" dirty="0" err="1"/>
              <a:t>mole</a:t>
            </a:r>
            <a:r>
              <a:rPr lang="el-GR" dirty="0"/>
              <a:t> του ΟΗ στο αλκάλιο αντιδρά με 1 </a:t>
            </a:r>
            <a:r>
              <a:rPr lang="el-GR" dirty="0" err="1"/>
              <a:t>mole</a:t>
            </a:r>
            <a:r>
              <a:rPr lang="el-GR" dirty="0"/>
              <a:t> υδρογόνου απελευθερώνεται από ένα </a:t>
            </a:r>
            <a:r>
              <a:rPr lang="el-GR" dirty="0" err="1"/>
              <a:t>αμινοξύ</a:t>
            </a:r>
            <a:r>
              <a:rPr lang="el-GR" dirty="0"/>
              <a:t> ενός ιόντος </a:t>
            </a:r>
            <a:r>
              <a:rPr lang="el-GR" dirty="0" smtClean="0"/>
              <a:t>αμμωνίου</a:t>
            </a:r>
          </a:p>
          <a:p>
            <a:r>
              <a:rPr lang="el-GR" dirty="0" smtClean="0"/>
              <a:t>1 </a:t>
            </a:r>
            <a:r>
              <a:rPr lang="el-GR" dirty="0" err="1"/>
              <a:t>mole</a:t>
            </a:r>
            <a:r>
              <a:rPr lang="el-GR" dirty="0"/>
              <a:t> ΟΗ προστίθενται σε τιτλοδότηση = 1 </a:t>
            </a:r>
            <a:r>
              <a:rPr lang="el-GR" dirty="0" err="1"/>
              <a:t>mole</a:t>
            </a:r>
            <a:r>
              <a:rPr lang="el-GR" dirty="0"/>
              <a:t> του </a:t>
            </a:r>
            <a:r>
              <a:rPr lang="el-GR" dirty="0" smtClean="0"/>
              <a:t>αζώτου</a:t>
            </a:r>
          </a:p>
          <a:p>
            <a:r>
              <a:rPr lang="el-GR" dirty="0" smtClean="0"/>
              <a:t>Συντελεστής </a:t>
            </a:r>
            <a:r>
              <a:rPr lang="el-GR" dirty="0"/>
              <a:t>αραίωσης = τελικός όγκος / αρχικός όγκος </a:t>
            </a:r>
            <a:r>
              <a:rPr lang="el-GR" dirty="0" smtClean="0"/>
              <a:t>(αραίωση </a:t>
            </a:r>
            <a:r>
              <a:rPr lang="el-GR" dirty="0"/>
              <a:t>ΝΒ εμφανίζεται πριν από τη διανομή με </a:t>
            </a:r>
            <a:r>
              <a:rPr lang="el-GR" dirty="0" err="1"/>
              <a:t>πιπέτα</a:t>
            </a:r>
            <a:r>
              <a:rPr lang="el-GR" dirty="0"/>
              <a:t> του δείγματος 10 </a:t>
            </a:r>
            <a:r>
              <a:rPr lang="el-GR" dirty="0" smtClean="0"/>
              <a:t>ml)</a:t>
            </a:r>
          </a:p>
          <a:p>
            <a:r>
              <a:rPr lang="el-GR" dirty="0" smtClean="0"/>
              <a:t>γραμμάρια </a:t>
            </a:r>
            <a:r>
              <a:rPr lang="el-GR" dirty="0"/>
              <a:t>αζώτου σε 1 </a:t>
            </a:r>
            <a:r>
              <a:rPr lang="el-GR" dirty="0" err="1"/>
              <a:t>mole</a:t>
            </a:r>
            <a:r>
              <a:rPr lang="el-GR" dirty="0"/>
              <a:t> ή ισοδύναμο = ατομικό βάρος του Ν = 14• </a:t>
            </a:r>
            <a:r>
              <a:rPr lang="el-GR" dirty="0" err="1"/>
              <a:t>mg</a:t>
            </a:r>
            <a:r>
              <a:rPr lang="el-GR" dirty="0"/>
              <a:t> / L = </a:t>
            </a:r>
            <a:r>
              <a:rPr lang="el-GR" dirty="0" err="1" smtClean="0"/>
              <a:t>ppm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66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11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1321</TotalTime>
  <Words>981</Words>
  <Application>Microsoft Office PowerPoint</Application>
  <PresentationFormat>Προβολή στην οθόνη (4:3)</PresentationFormat>
  <Paragraphs>119</Paragraphs>
  <Slides>15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Ιόν</vt:lpstr>
      <vt:lpstr>OC_template_final</vt:lpstr>
      <vt:lpstr>1_OC_template_final</vt:lpstr>
      <vt:lpstr>Σύσταση και Ανάλυση Γλευκών και Οίνων (Θ)</vt:lpstr>
      <vt:lpstr>Άζωτο 1/7</vt:lpstr>
      <vt:lpstr>Άζωτο 2/7</vt:lpstr>
      <vt:lpstr>Άζωτο 3/7</vt:lpstr>
      <vt:lpstr>Άζωτο 4/7</vt:lpstr>
      <vt:lpstr>Άζωτο 5/7</vt:lpstr>
      <vt:lpstr>Άζωτο 6/7</vt:lpstr>
      <vt:lpstr>Άζωτο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107</cp:revision>
  <dcterms:created xsi:type="dcterms:W3CDTF">2015-03-16T14:31:07Z</dcterms:created>
  <dcterms:modified xsi:type="dcterms:W3CDTF">2015-12-01T07:29:51Z</dcterms:modified>
</cp:coreProperties>
</file>