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 id="2147484060" r:id="rId2"/>
  </p:sldMasterIdLst>
  <p:notesMasterIdLst>
    <p:notesMasterId r:id="rId46"/>
  </p:notesMasterIdLst>
  <p:sldIdLst>
    <p:sldId id="774" r:id="rId3"/>
    <p:sldId id="775" r:id="rId4"/>
    <p:sldId id="769" r:id="rId5"/>
    <p:sldId id="770" r:id="rId6"/>
    <p:sldId id="771" r:id="rId7"/>
    <p:sldId id="772" r:id="rId8"/>
    <p:sldId id="512" r:id="rId9"/>
    <p:sldId id="773" r:id="rId10"/>
    <p:sldId id="513" r:id="rId11"/>
    <p:sldId id="514" r:id="rId12"/>
    <p:sldId id="515" r:id="rId13"/>
    <p:sldId id="516" r:id="rId14"/>
    <p:sldId id="517" r:id="rId15"/>
    <p:sldId id="518" r:id="rId16"/>
    <p:sldId id="519" r:id="rId17"/>
    <p:sldId id="520" r:id="rId18"/>
    <p:sldId id="521" r:id="rId19"/>
    <p:sldId id="522" r:id="rId20"/>
    <p:sldId id="524" r:id="rId21"/>
    <p:sldId id="525" r:id="rId22"/>
    <p:sldId id="526" r:id="rId23"/>
    <p:sldId id="768" r:id="rId24"/>
    <p:sldId id="503" r:id="rId25"/>
    <p:sldId id="494" r:id="rId26"/>
    <p:sldId id="493" r:id="rId27"/>
    <p:sldId id="495" r:id="rId28"/>
    <p:sldId id="496" r:id="rId29"/>
    <p:sldId id="692" r:id="rId30"/>
    <p:sldId id="690" r:id="rId31"/>
    <p:sldId id="691" r:id="rId32"/>
    <p:sldId id="694" r:id="rId33"/>
    <p:sldId id="505" r:id="rId34"/>
    <p:sldId id="497" r:id="rId35"/>
    <p:sldId id="506" r:id="rId36"/>
    <p:sldId id="500" r:id="rId37"/>
    <p:sldId id="499" r:id="rId38"/>
    <p:sldId id="776" r:id="rId39"/>
    <p:sldId id="777" r:id="rId40"/>
    <p:sldId id="778" r:id="rId41"/>
    <p:sldId id="779" r:id="rId42"/>
    <p:sldId id="780" r:id="rId43"/>
    <p:sldId id="781" r:id="rId44"/>
    <p:sldId id="783"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1" autoAdjust="0"/>
    <p:restoredTop sz="94675" autoAdjust="0"/>
  </p:normalViewPr>
  <p:slideViewPr>
    <p:cSldViewPr snapToGrid="0" snapToObjects="1">
      <p:cViewPr>
        <p:scale>
          <a:sx n="90" d="100"/>
          <a:sy n="90" d="100"/>
        </p:scale>
        <p:origin x="-2150" y="-4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28BD7-8DA9-8B45-8723-200C58738EA4}" type="datetimeFigureOut">
              <a:rPr lang="en-US" smtClean="0"/>
              <a:t>10/20/2015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4816FB-21E9-3945-80DB-D094DA25F987}" type="slidenum">
              <a:rPr lang="en-US" smtClean="0"/>
              <a:t>‹#›</a:t>
            </a:fld>
            <a:endParaRPr lang="en-US"/>
          </a:p>
        </p:txBody>
      </p:sp>
    </p:spTree>
    <p:extLst>
      <p:ext uri="{BB962C8B-B14F-4D97-AF65-F5344CB8AC3E}">
        <p14:creationId xmlns:p14="http://schemas.microsoft.com/office/powerpoint/2010/main" val="21371978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821360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109500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401428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96297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53620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849595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156426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32587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425764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312146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A2F0292D-1797-49A5-8D2D-8D50C72EF3CC}"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4"/>
          <p:cNvSpPr>
            <a:spLocks noGrp="1"/>
          </p:cNvSpPr>
          <p:nvPr>
            <p:ph type="dt" sz="half" idx="10"/>
          </p:nvPr>
        </p:nvSpPr>
        <p:spPr/>
        <p:txBody>
          <a:bodyPr/>
          <a:lstStyle/>
          <a:p>
            <a:fld id="{A2F0292D-1797-49A5-8D2D-8D50C72EF3CC}"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A2F0292D-1797-49A5-8D2D-8D50C72EF3CC}" type="datetimeFigureOut">
              <a:rPr lang="en-US" smtClean="0"/>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A2F0292D-1797-49A5-8D2D-8D50C72EF3CC}" type="datetimeFigureOut">
              <a:rPr lang="en-US" smtClean="0"/>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0292D-1797-49A5-8D2D-8D50C72EF3CC}" type="datetimeFigureOut">
              <a:rPr lang="en-US" smtClean="0"/>
              <a:t>10/20/2015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C888B-D9F9-4E54-B722-F151A9F45E9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a:solidFill>
                <a:prstClr val="black"/>
              </a:solidFill>
              <a:latin typeface="Arial" charset="0"/>
            </a:endParaRPr>
          </a:p>
        </p:txBody>
      </p:sp>
    </p:spTree>
    <p:extLst>
      <p:ext uri="{BB962C8B-B14F-4D97-AF65-F5344CB8AC3E}">
        <p14:creationId xmlns:p14="http://schemas.microsoft.com/office/powerpoint/2010/main" val="21200142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97105" y="1340768"/>
            <a:ext cx="8149790" cy="1470025"/>
          </a:xfrm>
        </p:spPr>
        <p:txBody>
          <a:bodyPr>
            <a:normAutofit/>
          </a:bodyPr>
          <a:lstStyle/>
          <a:p>
            <a:pPr lvl="1" algn="ctr"/>
            <a:r>
              <a:rPr lang="el-GR" sz="3600" b="1" dirty="0" smtClean="0">
                <a:solidFill>
                  <a:schemeClr val="tx1"/>
                </a:solidFill>
                <a:latin typeface="+mn-lt"/>
              </a:rPr>
              <a:t>Εικαστικές συνθέσεις - Χρώμα στο χώρο</a:t>
            </a:r>
          </a:p>
        </p:txBody>
      </p:sp>
      <p:sp>
        <p:nvSpPr>
          <p:cNvPr id="3" name="Υπότιτλος 2"/>
          <p:cNvSpPr>
            <a:spLocks noGrp="1"/>
          </p:cNvSpPr>
          <p:nvPr>
            <p:ph type="subTitle" idx="1"/>
          </p:nvPr>
        </p:nvSpPr>
        <p:spPr>
          <a:xfrm>
            <a:off x="953808" y="3096542"/>
            <a:ext cx="7236385" cy="2161257"/>
          </a:xfrm>
        </p:spPr>
        <p:txBody>
          <a:bodyPr>
            <a:normAutofit fontScale="92500" lnSpcReduction="10000"/>
          </a:bodyPr>
          <a:lstStyle/>
          <a:p>
            <a:pPr lvl="0">
              <a:spcBef>
                <a:spcPts val="0"/>
              </a:spcBef>
              <a:spcAft>
                <a:spcPts val="1200"/>
              </a:spcAft>
            </a:pPr>
            <a:r>
              <a:rPr lang="el-GR" sz="2800" b="1" dirty="0" smtClean="0"/>
              <a:t>Ενότητα 4</a:t>
            </a:r>
            <a:r>
              <a:rPr lang="el-GR" sz="2800" dirty="0" smtClean="0"/>
              <a:t>:</a:t>
            </a:r>
            <a:r>
              <a:rPr lang="en-US" sz="2800" dirty="0" smtClean="0"/>
              <a:t> </a:t>
            </a:r>
            <a:r>
              <a:rPr lang="el-GR" sz="2800" dirty="0" smtClean="0"/>
              <a:t>Εικαστικές παρεμβάσεις σε χώρους  μνήμης</a:t>
            </a:r>
          </a:p>
          <a:p>
            <a:pPr>
              <a:spcBef>
                <a:spcPts val="0"/>
              </a:spcBef>
              <a:spcAft>
                <a:spcPts val="1200"/>
              </a:spcAft>
            </a:pPr>
            <a:r>
              <a:rPr lang="el-GR" sz="2400" dirty="0" smtClean="0"/>
              <a:t>Φρύνη </a:t>
            </a:r>
            <a:r>
              <a:rPr lang="el-GR" sz="2400" dirty="0" err="1" smtClean="0"/>
              <a:t>Μουζακίτου</a:t>
            </a:r>
            <a:endParaRPr lang="el-GR" sz="2400" dirty="0" smtClean="0"/>
          </a:p>
          <a:p>
            <a:pPr>
              <a:spcBef>
                <a:spcPts val="0"/>
              </a:spcBef>
            </a:pPr>
            <a:r>
              <a:rPr lang="el-GR" sz="2400" dirty="0" smtClean="0"/>
              <a:t>Τμήμα </a:t>
            </a:r>
            <a:r>
              <a:rPr lang="el-GR" sz="2400" dirty="0"/>
              <a:t>Εσωτερικής Αρχιτεκτονικής, Διακόσμησης και Σχεδιασμού </a:t>
            </a:r>
            <a:r>
              <a:rPr lang="el-GR" sz="2400" dirty="0" err="1"/>
              <a:t>Αντικειμένωνίων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fontAlgn="base">
              <a:spcBef>
                <a:spcPct val="0"/>
              </a:spcBef>
              <a:spcAft>
                <a:spcPct val="0"/>
              </a:spcAft>
            </a:pPr>
            <a:r>
              <a:rPr lang="el-GR" sz="1600" dirty="0">
                <a:solidFill>
                  <a:prstClr val="black"/>
                </a:solidFill>
              </a:rPr>
              <a:t>Ανοικτά Ακαδημαϊκά </a:t>
            </a:r>
            <a:r>
              <a:rPr lang="el-GR" sz="1600" dirty="0" smtClean="0">
                <a:solidFill>
                  <a:prstClr val="black"/>
                </a:solidFill>
              </a:rPr>
              <a:t>Μαθήματα στο ΤΕΙ Αθήνας</a:t>
            </a:r>
            <a:endParaRPr lang="el-GR" sz="16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2441367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02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da0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371" y="339405"/>
            <a:ext cx="5232400" cy="4076700"/>
          </a:xfrm>
          <a:prstGeom prst="rect">
            <a:avLst/>
          </a:prstGeom>
        </p:spPr>
      </p:pic>
      <p:pic>
        <p:nvPicPr>
          <p:cNvPr id="5" name="Picture 4" descr="c617x266_dada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7078" y="3893434"/>
            <a:ext cx="5343262" cy="2303578"/>
          </a:xfrm>
          <a:prstGeom prst="rect">
            <a:avLst/>
          </a:prstGeom>
        </p:spPr>
      </p:pic>
    </p:spTree>
    <p:extLst>
      <p:ext uri="{BB962C8B-B14F-4D97-AF65-F5344CB8AC3E}">
        <p14:creationId xmlns:p14="http://schemas.microsoft.com/office/powerpoint/2010/main" val="1791394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1520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584" y="892511"/>
            <a:ext cx="5871270" cy="4965751"/>
          </a:xfrm>
          <a:prstGeom prst="rect">
            <a:avLst/>
          </a:prstGeom>
        </p:spPr>
      </p:pic>
    </p:spTree>
    <p:extLst>
      <p:ext uri="{BB962C8B-B14F-4D97-AF65-F5344CB8AC3E}">
        <p14:creationId xmlns:p14="http://schemas.microsoft.com/office/powerpoint/2010/main" val="1995789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711" y="1306527"/>
            <a:ext cx="6096000" cy="4572000"/>
          </a:xfrm>
          <a:prstGeom prst="rect">
            <a:avLst/>
          </a:prstGeom>
        </p:spPr>
      </p:pic>
    </p:spTree>
    <p:extLst>
      <p:ext uri="{BB962C8B-B14F-4D97-AF65-F5344CB8AC3E}">
        <p14:creationId xmlns:p14="http://schemas.microsoft.com/office/powerpoint/2010/main" val="2382703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2e45c8a6fddf58effc1e38e7d157b9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416" y="610407"/>
            <a:ext cx="2997200" cy="4584700"/>
          </a:xfrm>
          <a:prstGeom prst="rect">
            <a:avLst/>
          </a:prstGeom>
        </p:spPr>
      </p:pic>
      <p:sp>
        <p:nvSpPr>
          <p:cNvPr id="4" name="Rectangle 3"/>
          <p:cNvSpPr/>
          <p:nvPr/>
        </p:nvSpPr>
        <p:spPr>
          <a:xfrm>
            <a:off x="2286000" y="2690336"/>
            <a:ext cx="4572000" cy="3539431"/>
          </a:xfrm>
          <a:prstGeom prst="rect">
            <a:avLst/>
          </a:prstGeom>
        </p:spPr>
        <p:txBody>
          <a:bodyPr>
            <a:spAutoFit/>
          </a:bodyPr>
          <a:lstStyle/>
          <a:p>
            <a:pPr algn="just"/>
            <a:endParaRPr lang="el-GR" sz="1400" dirty="0">
              <a:latin typeface="Arial Narrow"/>
              <a:cs typeface="Arial Narrow"/>
            </a:endParaRPr>
          </a:p>
          <a:p>
            <a:pPr algn="just"/>
            <a:endParaRPr lang="el-GR" sz="1400" dirty="0" smtClean="0">
              <a:latin typeface="Arial Narrow"/>
              <a:cs typeface="Arial Narrow"/>
            </a:endParaRPr>
          </a:p>
          <a:p>
            <a:pPr algn="just"/>
            <a:endParaRPr lang="el-GR" sz="1400" dirty="0">
              <a:latin typeface="Arial Narrow"/>
              <a:cs typeface="Arial Narrow"/>
            </a:endParaRPr>
          </a:p>
          <a:p>
            <a:pPr algn="just"/>
            <a:endParaRPr lang="el-GR" sz="1400" dirty="0" smtClean="0">
              <a:latin typeface="Arial Narrow"/>
              <a:cs typeface="Arial Narrow"/>
            </a:endParaRPr>
          </a:p>
          <a:p>
            <a:pPr algn="just"/>
            <a:endParaRPr lang="el-GR" sz="1400" dirty="0">
              <a:latin typeface="Arial Narrow"/>
              <a:cs typeface="Arial Narrow"/>
            </a:endParaRPr>
          </a:p>
          <a:p>
            <a:pPr algn="just"/>
            <a:endParaRPr lang="el-GR" sz="1400" dirty="0" smtClean="0">
              <a:latin typeface="Arial Narrow"/>
              <a:cs typeface="Arial Narrow"/>
            </a:endParaRPr>
          </a:p>
          <a:p>
            <a:pPr algn="just"/>
            <a:endParaRPr lang="el-GR" sz="1400" dirty="0">
              <a:latin typeface="Arial Narrow"/>
              <a:cs typeface="Arial Narrow"/>
            </a:endParaRPr>
          </a:p>
          <a:p>
            <a:pPr algn="just"/>
            <a:endParaRPr lang="el-GR" sz="1400" dirty="0" smtClean="0">
              <a:latin typeface="Arial Narrow"/>
              <a:cs typeface="Arial Narrow"/>
            </a:endParaRPr>
          </a:p>
          <a:p>
            <a:pPr algn="just"/>
            <a:endParaRPr lang="el-GR" sz="1400" dirty="0">
              <a:latin typeface="Arial Narrow"/>
              <a:cs typeface="Arial Narrow"/>
            </a:endParaRPr>
          </a:p>
          <a:p>
            <a:pPr algn="just"/>
            <a:endParaRPr lang="el-GR" sz="1400" dirty="0" smtClean="0">
              <a:latin typeface="Arial Narrow"/>
              <a:cs typeface="Arial Narrow"/>
            </a:endParaRPr>
          </a:p>
          <a:p>
            <a:pPr algn="just"/>
            <a:endParaRPr lang="el-GR" sz="1400" dirty="0">
              <a:latin typeface="Arial Narrow"/>
              <a:cs typeface="Arial Narrow"/>
            </a:endParaRPr>
          </a:p>
          <a:p>
            <a:pPr algn="just"/>
            <a:endParaRPr lang="el-GR" sz="1400" dirty="0" smtClean="0">
              <a:latin typeface="Arial Narrow"/>
              <a:cs typeface="Arial Narrow"/>
            </a:endParaRPr>
          </a:p>
          <a:p>
            <a:pPr algn="just"/>
            <a:endParaRPr lang="el-GR" sz="1400" dirty="0">
              <a:latin typeface="Arial Narrow"/>
              <a:cs typeface="Arial Narrow"/>
            </a:endParaRPr>
          </a:p>
          <a:p>
            <a:pPr algn="just"/>
            <a:r>
              <a:rPr lang="el-GR" sz="1400" dirty="0" smtClean="0">
                <a:latin typeface="Arial Narrow"/>
                <a:cs typeface="Arial Narrow"/>
              </a:rPr>
              <a:t>Το </a:t>
            </a:r>
            <a:r>
              <a:rPr lang="el-GR" sz="1400" dirty="0">
                <a:latin typeface="Arial Narrow"/>
                <a:cs typeface="Arial Narrow"/>
              </a:rPr>
              <a:t>Νταντά περιελάμβανε μουσική, αναγνώσεις έργων, παρουσιάσεις καλλιτεχνικής </a:t>
            </a:r>
            <a:r>
              <a:rPr lang="el-GR" sz="1400" dirty="0" smtClean="0">
                <a:latin typeface="Arial Narrow"/>
                <a:cs typeface="Arial Narrow"/>
              </a:rPr>
              <a:t>δημιουργίας στον ίδιο το χώρο του καμπαρέ </a:t>
            </a:r>
            <a:r>
              <a:rPr lang="el-GR" sz="1400" dirty="0" err="1" smtClean="0">
                <a:latin typeface="Arial Narrow"/>
                <a:cs typeface="Arial Narrow"/>
              </a:rPr>
              <a:t>Βολταίρ</a:t>
            </a:r>
            <a:r>
              <a:rPr lang="el-GR" sz="1400" dirty="0" smtClean="0">
                <a:latin typeface="Arial Narrow"/>
                <a:cs typeface="Arial Narrow"/>
              </a:rPr>
              <a:t>.</a:t>
            </a:r>
            <a:endParaRPr lang="en-US" sz="1400" dirty="0">
              <a:latin typeface="Arial Narrow"/>
              <a:cs typeface="Arial Narrow"/>
            </a:endParaRPr>
          </a:p>
        </p:txBody>
      </p:sp>
      <p:pic>
        <p:nvPicPr>
          <p:cNvPr id="5" name="Picture 4" descr="240px-Hugo_Ball_Cabaret_Voltai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331" y="613885"/>
            <a:ext cx="3362364" cy="4581221"/>
          </a:xfrm>
          <a:prstGeom prst="rect">
            <a:avLst/>
          </a:prstGeom>
        </p:spPr>
      </p:pic>
    </p:spTree>
    <p:extLst>
      <p:ext uri="{BB962C8B-B14F-4D97-AF65-F5344CB8AC3E}">
        <p14:creationId xmlns:p14="http://schemas.microsoft.com/office/powerpoint/2010/main" val="3692499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7α_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32969"/>
            <a:ext cx="9144000" cy="5356860"/>
          </a:xfrm>
          <a:prstGeom prst="rect">
            <a:avLst/>
          </a:prstGeom>
        </p:spPr>
      </p:pic>
      <p:sp>
        <p:nvSpPr>
          <p:cNvPr id="3" name="Rectangle 2"/>
          <p:cNvSpPr/>
          <p:nvPr/>
        </p:nvSpPr>
        <p:spPr>
          <a:xfrm>
            <a:off x="2286000" y="2690336"/>
            <a:ext cx="4572000" cy="3539431"/>
          </a:xfrm>
          <a:prstGeom prst="rect">
            <a:avLst/>
          </a:prstGeom>
        </p:spPr>
        <p:txBody>
          <a:bodyPr>
            <a:spAutoFit/>
          </a:bodyPr>
          <a:lstStyle/>
          <a:p>
            <a:pPr algn="just"/>
            <a:endParaRPr lang="el-GR" sz="1400" dirty="0" smtClean="0"/>
          </a:p>
          <a:p>
            <a:pPr algn="just"/>
            <a:endParaRPr lang="el-GR" sz="1400" dirty="0"/>
          </a:p>
          <a:p>
            <a:pPr algn="just"/>
            <a:endParaRPr lang="el-GR" sz="1400" dirty="0" smtClean="0"/>
          </a:p>
          <a:p>
            <a:pPr algn="just"/>
            <a:endParaRPr lang="el-GR" sz="1400" dirty="0"/>
          </a:p>
          <a:p>
            <a:pPr algn="just"/>
            <a:endParaRPr lang="el-GR" sz="1400" dirty="0" smtClean="0"/>
          </a:p>
          <a:p>
            <a:pPr algn="just"/>
            <a:endParaRPr lang="el-GR" sz="1400" dirty="0"/>
          </a:p>
          <a:p>
            <a:pPr algn="just"/>
            <a:endParaRPr lang="el-GR" sz="1400" dirty="0" smtClean="0"/>
          </a:p>
          <a:p>
            <a:pPr algn="just"/>
            <a:endParaRPr lang="el-GR" sz="1400" dirty="0"/>
          </a:p>
          <a:p>
            <a:pPr algn="just"/>
            <a:endParaRPr lang="el-GR" sz="1400" dirty="0" smtClean="0"/>
          </a:p>
          <a:p>
            <a:pPr algn="just"/>
            <a:endParaRPr lang="el-GR" sz="1400" dirty="0"/>
          </a:p>
          <a:p>
            <a:pPr algn="just"/>
            <a:endParaRPr lang="el-GR" sz="1400" dirty="0" smtClean="0"/>
          </a:p>
          <a:p>
            <a:pPr algn="just"/>
            <a:endParaRPr lang="el-GR" sz="1400" dirty="0"/>
          </a:p>
          <a:p>
            <a:pPr algn="just"/>
            <a:endParaRPr lang="el-GR" sz="1400" dirty="0" smtClean="0"/>
          </a:p>
          <a:p>
            <a:pPr algn="just"/>
            <a:endParaRPr lang="el-GR" sz="1400" dirty="0"/>
          </a:p>
          <a:p>
            <a:pPr algn="just"/>
            <a:r>
              <a:rPr lang="el-GR" sz="1400" dirty="0" err="1" smtClean="0">
                <a:latin typeface="Arial Narrow"/>
                <a:cs typeface="Arial Narrow"/>
              </a:rPr>
              <a:t>Βλαδιμήρ</a:t>
            </a:r>
            <a:r>
              <a:rPr lang="el-GR" sz="1400" dirty="0" smtClean="0">
                <a:latin typeface="Arial Narrow"/>
                <a:cs typeface="Arial Narrow"/>
              </a:rPr>
              <a:t> </a:t>
            </a:r>
            <a:r>
              <a:rPr lang="el-GR" sz="1400" dirty="0" err="1" smtClean="0">
                <a:latin typeface="Arial Narrow"/>
                <a:cs typeface="Arial Narrow"/>
              </a:rPr>
              <a:t>Τάτλιν</a:t>
            </a:r>
            <a:r>
              <a:rPr lang="el-GR" sz="1400" dirty="0" smtClean="0">
                <a:latin typeface="Arial Narrow"/>
                <a:cs typeface="Arial Narrow"/>
              </a:rPr>
              <a:t>,</a:t>
            </a:r>
            <a:r>
              <a:rPr lang="en-US" sz="1400" dirty="0" smtClean="0">
                <a:latin typeface="Arial Narrow"/>
                <a:cs typeface="Arial Narrow"/>
              </a:rPr>
              <a:t> </a:t>
            </a:r>
            <a:r>
              <a:rPr lang="en-US" sz="1400" dirty="0">
                <a:latin typeface="Arial Narrow"/>
                <a:cs typeface="Arial Narrow"/>
              </a:rPr>
              <a:t>Installation </a:t>
            </a:r>
            <a:r>
              <a:rPr lang="el-GR" sz="1400" dirty="0" smtClean="0">
                <a:latin typeface="Arial Narrow"/>
                <a:cs typeface="Arial Narrow"/>
              </a:rPr>
              <a:t>για την έκθεση</a:t>
            </a:r>
            <a:r>
              <a:rPr lang="en-US" sz="1400" dirty="0" smtClean="0">
                <a:latin typeface="Arial Narrow"/>
                <a:cs typeface="Arial Narrow"/>
              </a:rPr>
              <a:t> </a:t>
            </a:r>
            <a:r>
              <a:rPr lang="en-US" sz="1400" dirty="0">
                <a:latin typeface="Arial Narrow"/>
                <a:cs typeface="Arial Narrow"/>
              </a:rPr>
              <a:t>"0.10. The Last Futurist Exhibition", </a:t>
            </a:r>
            <a:r>
              <a:rPr lang="el-GR" sz="1400" dirty="0" smtClean="0">
                <a:latin typeface="Arial Narrow"/>
                <a:cs typeface="Arial Narrow"/>
              </a:rPr>
              <a:t>Πετρούπολη Δεκέμβριος </a:t>
            </a:r>
            <a:r>
              <a:rPr lang="en-US" sz="1400" dirty="0" smtClean="0">
                <a:latin typeface="Arial Narrow"/>
                <a:cs typeface="Arial Narrow"/>
              </a:rPr>
              <a:t>1915.</a:t>
            </a:r>
            <a:endParaRPr lang="en-US" sz="1400" dirty="0">
              <a:latin typeface="Arial Narrow"/>
              <a:cs typeface="Arial Narrow"/>
            </a:endParaRPr>
          </a:p>
        </p:txBody>
      </p:sp>
    </p:spTree>
    <p:extLst>
      <p:ext uri="{BB962C8B-B14F-4D97-AF65-F5344CB8AC3E}">
        <p14:creationId xmlns:p14="http://schemas.microsoft.com/office/powerpoint/2010/main" val="3400931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N10694_norma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586" y="712248"/>
            <a:ext cx="6788971" cy="4901638"/>
          </a:xfrm>
          <a:prstGeom prst="rect">
            <a:avLst/>
          </a:prstGeom>
        </p:spPr>
      </p:pic>
    </p:spTree>
    <p:extLst>
      <p:ext uri="{BB962C8B-B14F-4D97-AF65-F5344CB8AC3E}">
        <p14:creationId xmlns:p14="http://schemas.microsoft.com/office/powerpoint/2010/main" val="3118018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7_129.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791200"/>
          </a:xfrm>
          <a:prstGeom prst="rect">
            <a:avLst/>
          </a:prstGeom>
        </p:spPr>
      </p:pic>
    </p:spTree>
    <p:extLst>
      <p:ext uri="{BB962C8B-B14F-4D97-AF65-F5344CB8AC3E}">
        <p14:creationId xmlns:p14="http://schemas.microsoft.com/office/powerpoint/2010/main" val="3999578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5_13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3420" y="0"/>
            <a:ext cx="6596807" cy="6858000"/>
          </a:xfrm>
          <a:prstGeom prst="rect">
            <a:avLst/>
          </a:prstGeom>
        </p:spPr>
      </p:pic>
    </p:spTree>
    <p:extLst>
      <p:ext uri="{BB962C8B-B14F-4D97-AF65-F5344CB8AC3E}">
        <p14:creationId xmlns:p14="http://schemas.microsoft.com/office/powerpoint/2010/main" val="752060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0069" y="3105835"/>
            <a:ext cx="6282329" cy="2800767"/>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l-GR" sz="1400" dirty="0" smtClean="0">
                <a:latin typeface="Arial Narrow"/>
                <a:cs typeface="Arial Narrow"/>
              </a:rPr>
              <a:t>                                                                         </a:t>
            </a:r>
            <a:r>
              <a:rPr lang="el-GR" sz="1400" dirty="0" err="1" smtClean="0">
                <a:latin typeface="Arial Narrow"/>
                <a:cs typeface="Arial Narrow"/>
              </a:rPr>
              <a:t>Ελ</a:t>
            </a:r>
            <a:r>
              <a:rPr lang="el-GR" sz="1400" dirty="0" smtClean="0">
                <a:latin typeface="Arial Narrow"/>
                <a:cs typeface="Arial Narrow"/>
              </a:rPr>
              <a:t>   </a:t>
            </a:r>
            <a:r>
              <a:rPr lang="el-GR" sz="1400" dirty="0" err="1" smtClean="0">
                <a:latin typeface="Arial Narrow"/>
                <a:cs typeface="Arial Narrow"/>
              </a:rPr>
              <a:t>Λισίνσκι</a:t>
            </a:r>
            <a:r>
              <a:rPr lang="el-GR" sz="1400" dirty="0" smtClean="0">
                <a:latin typeface="Arial Narrow"/>
                <a:cs typeface="Arial Narrow"/>
              </a:rPr>
              <a:t>    </a:t>
            </a:r>
            <a:r>
              <a:rPr lang="en-US" sz="1400" dirty="0" err="1" smtClean="0">
                <a:latin typeface="Arial Narrow"/>
                <a:cs typeface="Arial Narrow"/>
              </a:rPr>
              <a:t>Proun</a:t>
            </a:r>
            <a:r>
              <a:rPr lang="en-US" sz="1400" dirty="0" smtClean="0">
                <a:latin typeface="Arial Narrow"/>
                <a:cs typeface="Arial Narrow"/>
              </a:rPr>
              <a:t> Room, </a:t>
            </a:r>
            <a:r>
              <a:rPr lang="el-GR" sz="1400" dirty="0" smtClean="0">
                <a:latin typeface="Arial Narrow"/>
                <a:cs typeface="Arial Narrow"/>
              </a:rPr>
              <a:t>Βερολίνο</a:t>
            </a:r>
            <a:r>
              <a:rPr lang="en-US" sz="1400" dirty="0" smtClean="0">
                <a:latin typeface="Arial Narrow"/>
                <a:cs typeface="Arial Narrow"/>
              </a:rPr>
              <a:t>, </a:t>
            </a:r>
            <a:r>
              <a:rPr lang="en-US" sz="1400" dirty="0">
                <a:latin typeface="Arial Narrow"/>
                <a:cs typeface="Arial Narrow"/>
              </a:rPr>
              <a:t>1923</a:t>
            </a:r>
          </a:p>
        </p:txBody>
      </p:sp>
      <p:pic>
        <p:nvPicPr>
          <p:cNvPr id="4" name="Picture 3" descr="20_el-lissitzky.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32966" y="247803"/>
            <a:ext cx="5392610" cy="3791679"/>
          </a:xfrm>
          <a:prstGeom prst="rect">
            <a:avLst/>
          </a:prstGeom>
        </p:spPr>
      </p:pic>
      <p:pic>
        <p:nvPicPr>
          <p:cNvPr id="5" name="Picture 4" descr="800px-El_Lissitzky_PROUN_Room_192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342429"/>
            <a:ext cx="4769167" cy="2122279"/>
          </a:xfrm>
          <a:prstGeom prst="rect">
            <a:avLst/>
          </a:prstGeom>
        </p:spPr>
      </p:pic>
    </p:spTree>
    <p:extLst>
      <p:ext uri="{BB962C8B-B14F-4D97-AF65-F5344CB8AC3E}">
        <p14:creationId xmlns:p14="http://schemas.microsoft.com/office/powerpoint/2010/main" val="1275168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344" y="2152261"/>
            <a:ext cx="8229600" cy="1143000"/>
          </a:xfrm>
        </p:spPr>
        <p:txBody>
          <a:bodyPr>
            <a:normAutofit/>
          </a:bodyPr>
          <a:lstStyle/>
          <a:p>
            <a:r>
              <a:rPr lang="en-US" sz="3200" dirty="0" smtClean="0">
                <a:latin typeface="Arial Narrow"/>
                <a:cs typeface="Arial Narrow"/>
              </a:rPr>
              <a:t>Robert </a:t>
            </a:r>
            <a:r>
              <a:rPr lang="en-US" sz="3200" dirty="0" err="1" smtClean="0">
                <a:latin typeface="Arial Narrow"/>
                <a:cs typeface="Arial Narrow"/>
              </a:rPr>
              <a:t>Gober</a:t>
            </a:r>
            <a:r>
              <a:rPr lang="en-US" sz="3200" dirty="0" smtClean="0">
                <a:latin typeface="Arial Narrow"/>
                <a:cs typeface="Arial Narrow"/>
              </a:rPr>
              <a:t/>
            </a:r>
            <a:br>
              <a:rPr lang="en-US" sz="3200" dirty="0" smtClean="0">
                <a:latin typeface="Arial Narrow"/>
                <a:cs typeface="Arial Narrow"/>
              </a:rPr>
            </a:br>
            <a:r>
              <a:rPr lang="en-US" sz="2000" dirty="0" smtClean="0">
                <a:latin typeface="Arial Narrow"/>
                <a:cs typeface="Arial Narrow"/>
              </a:rPr>
              <a:t>Untitled 1996, Art Institute of Chicago</a:t>
            </a:r>
            <a:endParaRPr lang="en-US" sz="2000" dirty="0">
              <a:latin typeface="Arial Narrow"/>
              <a:cs typeface="Arial Narrow"/>
            </a:endParaRPr>
          </a:p>
        </p:txBody>
      </p:sp>
    </p:spTree>
    <p:extLst>
      <p:ext uri="{BB962C8B-B14F-4D97-AF65-F5344CB8AC3E}">
        <p14:creationId xmlns:p14="http://schemas.microsoft.com/office/powerpoint/2010/main" val="2385330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65667" y="855133"/>
            <a:ext cx="8221133" cy="4572000"/>
          </a:xfrm>
        </p:spPr>
        <p:txBody>
          <a:bodyPr>
            <a:normAutofit fontScale="90000"/>
          </a:bodyPr>
          <a:lstStyle/>
          <a:p>
            <a:pPr lvl="0" algn="l">
              <a:spcBef>
                <a:spcPts val="1200"/>
              </a:spcBef>
              <a:spcAft>
                <a:spcPts val="1200"/>
              </a:spcAft>
            </a:pPr>
            <a:r>
              <a:rPr lang="el-GR" sz="3600" b="0" dirty="0" smtClean="0">
                <a:solidFill>
                  <a:schemeClr val="bg1"/>
                </a:solidFill>
              </a:rPr>
              <a:t>2</a:t>
            </a:r>
            <a:r>
              <a:rPr lang="el-GR" sz="3600" b="0" baseline="30000" dirty="0" smtClean="0">
                <a:solidFill>
                  <a:schemeClr val="bg1"/>
                </a:solidFill>
              </a:rPr>
              <a:t>η</a:t>
            </a:r>
            <a:r>
              <a:rPr lang="el-GR" sz="3600" b="0" dirty="0" smtClean="0">
                <a:solidFill>
                  <a:schemeClr val="bg1"/>
                </a:solidFill>
              </a:rPr>
              <a:t> άσκηση</a:t>
            </a:r>
            <a:r>
              <a:rPr lang="en-US" sz="3600" b="0" dirty="0" smtClean="0">
                <a:solidFill>
                  <a:schemeClr val="bg1"/>
                </a:solidFill>
              </a:rPr>
              <a:t>:</a:t>
            </a:r>
            <a:r>
              <a:rPr lang="el-GR" sz="3600" b="0" dirty="0" smtClean="0">
                <a:solidFill>
                  <a:schemeClr val="bg1"/>
                </a:solidFill>
              </a:rPr>
              <a:t/>
            </a:r>
            <a:br>
              <a:rPr lang="el-GR" sz="3600" b="0" dirty="0" smtClean="0">
                <a:solidFill>
                  <a:schemeClr val="bg1"/>
                </a:solidFill>
              </a:rPr>
            </a:br>
            <a:r>
              <a:rPr lang="el-GR" sz="3600" b="0" dirty="0" smtClean="0">
                <a:solidFill>
                  <a:schemeClr val="bg1"/>
                </a:solidFill>
              </a:rPr>
              <a:t>Εικαστικές παρεμβάσεις σε χώρους μνήμης</a:t>
            </a:r>
            <a:br>
              <a:rPr lang="el-GR" sz="3600" b="0" dirty="0" smtClean="0">
                <a:solidFill>
                  <a:schemeClr val="bg1"/>
                </a:solidFill>
              </a:rPr>
            </a:br>
            <a:r>
              <a:rPr lang="el-GR" b="0" dirty="0" smtClean="0">
                <a:solidFill>
                  <a:schemeClr val="bg1"/>
                </a:solidFill>
              </a:rPr>
              <a:t/>
            </a:r>
            <a:br>
              <a:rPr lang="el-GR" b="0" dirty="0" smtClean="0">
                <a:solidFill>
                  <a:schemeClr val="bg1"/>
                </a:solidFill>
              </a:rPr>
            </a:br>
            <a:r>
              <a:rPr lang="el-GR" sz="3100" b="0" dirty="0" smtClean="0">
                <a:solidFill>
                  <a:schemeClr val="bg1"/>
                </a:solidFill>
              </a:rPr>
              <a:t>α. Μέρος παράδοση της άσκησης</a:t>
            </a:r>
            <a:br>
              <a:rPr lang="el-GR" sz="3100" b="0" dirty="0" smtClean="0">
                <a:solidFill>
                  <a:schemeClr val="bg1"/>
                </a:solidFill>
              </a:rPr>
            </a:br>
            <a:r>
              <a:rPr lang="el-GR" sz="3100" b="0" dirty="0" smtClean="0">
                <a:solidFill>
                  <a:schemeClr val="bg1"/>
                </a:solidFill>
              </a:rPr>
              <a:t>β. Μέρος η τέχνη της εγκατάστασης</a:t>
            </a:r>
            <a:br>
              <a:rPr lang="el-GR" sz="3100" b="0" dirty="0" smtClean="0">
                <a:solidFill>
                  <a:schemeClr val="bg1"/>
                </a:solidFill>
              </a:rPr>
            </a:br>
            <a:r>
              <a:rPr lang="el-GR" sz="3100" b="0" dirty="0" smtClean="0">
                <a:solidFill>
                  <a:schemeClr val="bg1"/>
                </a:solidFill>
              </a:rPr>
              <a:t>γ. Μέρος παρεμβάσεις καλλιτεχνών σε χώρους μνήμης</a:t>
            </a:r>
            <a:r>
              <a:rPr lang="el-GR" sz="3100" dirty="0" smtClean="0">
                <a:solidFill>
                  <a:schemeClr val="bg1"/>
                </a:solidFill>
              </a:rPr>
              <a:t/>
            </a:r>
            <a:br>
              <a:rPr lang="el-GR" sz="3100" dirty="0" smtClean="0">
                <a:solidFill>
                  <a:schemeClr val="bg1"/>
                </a:solidFill>
              </a:rPr>
            </a:br>
            <a:endParaRPr lang="el-GR" sz="3100" dirty="0">
              <a:solidFill>
                <a:schemeClr val="bg1"/>
              </a:solidFill>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solidFill>
                  <a:schemeClr val="bg1"/>
                </a:solidFill>
              </a:rPr>
              <a:pPr>
                <a:defRPr/>
              </a:pPr>
              <a:t>2</a:t>
            </a:fld>
            <a:endParaRPr lang="el-GR">
              <a:solidFill>
                <a:schemeClr val="bg1"/>
              </a:solidFill>
            </a:endParaRPr>
          </a:p>
        </p:txBody>
      </p:sp>
      <p:cxnSp>
        <p:nvCxnSpPr>
          <p:cNvPr id="7" name="Straight Connector 6"/>
          <p:cNvCxnSpPr/>
          <p:nvPr/>
        </p:nvCxnSpPr>
        <p:spPr>
          <a:xfrm>
            <a:off x="567267" y="2667001"/>
            <a:ext cx="81195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77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8785" cy="6858000"/>
          </a:xfrm>
          <a:prstGeom prst="rect">
            <a:avLst/>
          </a:prstGeom>
        </p:spPr>
      </p:pic>
    </p:spTree>
    <p:extLst>
      <p:ext uri="{BB962C8B-B14F-4D97-AF65-F5344CB8AC3E}">
        <p14:creationId xmlns:p14="http://schemas.microsoft.com/office/powerpoint/2010/main" val="1453592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5009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645781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78" y="2253544"/>
            <a:ext cx="8229600" cy="1143000"/>
          </a:xfrm>
        </p:spPr>
        <p:txBody>
          <a:bodyPr>
            <a:normAutofit/>
          </a:bodyPr>
          <a:lstStyle/>
          <a:p>
            <a:r>
              <a:rPr lang="en-US" sz="3200" dirty="0" smtClean="0">
                <a:latin typeface="Arial Narrow"/>
                <a:cs typeface="Arial Narrow"/>
              </a:rPr>
              <a:t>Peter </a:t>
            </a:r>
            <a:r>
              <a:rPr lang="en-US" sz="3200" dirty="0" err="1" smtClean="0">
                <a:latin typeface="Arial Narrow"/>
                <a:cs typeface="Arial Narrow"/>
              </a:rPr>
              <a:t>Eisenman</a:t>
            </a:r>
            <a:r>
              <a:rPr lang="en-US" sz="3200" dirty="0" smtClean="0">
                <a:latin typeface="Arial Narrow"/>
                <a:cs typeface="Arial Narrow"/>
              </a:rPr>
              <a:t/>
            </a:r>
            <a:br>
              <a:rPr lang="en-US" sz="3200" dirty="0" smtClean="0">
                <a:latin typeface="Arial Narrow"/>
                <a:cs typeface="Arial Narrow"/>
              </a:rPr>
            </a:br>
            <a:r>
              <a:rPr lang="en-US" sz="2000" dirty="0" smtClean="0">
                <a:latin typeface="Arial Narrow"/>
                <a:cs typeface="Arial Narrow"/>
              </a:rPr>
              <a:t>Memorial to the Murdered Jews of Europe, Berlin 2003-2004</a:t>
            </a:r>
            <a:endParaRPr lang="en-US" sz="2000" dirty="0">
              <a:latin typeface="Arial Narrow"/>
              <a:cs typeface="Arial Narrow"/>
            </a:endParaRPr>
          </a:p>
        </p:txBody>
      </p:sp>
    </p:spTree>
    <p:extLst>
      <p:ext uri="{BB962C8B-B14F-4D97-AF65-F5344CB8AC3E}">
        <p14:creationId xmlns:p14="http://schemas.microsoft.com/office/powerpoint/2010/main" val="1535303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a.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3029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b.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19194" y="2704654"/>
            <a:ext cx="6247241" cy="3902705"/>
          </a:xfrm>
          <a:prstGeom prst="rect">
            <a:avLst/>
          </a:prstGeom>
        </p:spPr>
      </p:pic>
      <p:pic>
        <p:nvPicPr>
          <p:cNvPr id="3" name="Picture 2" descr="1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74" y="190053"/>
            <a:ext cx="5687609" cy="2252293"/>
          </a:xfrm>
          <a:prstGeom prst="rect">
            <a:avLst/>
          </a:prstGeom>
        </p:spPr>
      </p:pic>
    </p:spTree>
    <p:extLst>
      <p:ext uri="{BB962C8B-B14F-4D97-AF65-F5344CB8AC3E}">
        <p14:creationId xmlns:p14="http://schemas.microsoft.com/office/powerpoint/2010/main" val="3723614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11" y="704217"/>
            <a:ext cx="7814359" cy="4883974"/>
          </a:xfrm>
          <a:prstGeom prst="rect">
            <a:avLst/>
          </a:prstGeom>
        </p:spPr>
      </p:pic>
    </p:spTree>
    <p:extLst>
      <p:ext uri="{BB962C8B-B14F-4D97-AF65-F5344CB8AC3E}">
        <p14:creationId xmlns:p14="http://schemas.microsoft.com/office/powerpoint/2010/main" val="1816231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f.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049732" cy="6858000"/>
          </a:xfrm>
          <a:prstGeom prst="rect">
            <a:avLst/>
          </a:prstGeom>
        </p:spPr>
      </p:pic>
    </p:spTree>
    <p:extLst>
      <p:ext uri="{BB962C8B-B14F-4D97-AF65-F5344CB8AC3E}">
        <p14:creationId xmlns:p14="http://schemas.microsoft.com/office/powerpoint/2010/main" val="2577201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435" y="2575579"/>
            <a:ext cx="8229600" cy="1143000"/>
          </a:xfrm>
        </p:spPr>
        <p:txBody>
          <a:bodyPr/>
          <a:lstStyle/>
          <a:p>
            <a:r>
              <a:rPr lang="en-US" dirty="0">
                <a:latin typeface="Arial Narrow"/>
                <a:cs typeface="Arial Narrow"/>
              </a:rPr>
              <a:t>The Fourth Plinth Project</a:t>
            </a:r>
          </a:p>
        </p:txBody>
      </p:sp>
    </p:spTree>
    <p:extLst>
      <p:ext uri="{BB962C8B-B14F-4D97-AF65-F5344CB8AC3E}">
        <p14:creationId xmlns:p14="http://schemas.microsoft.com/office/powerpoint/2010/main" val="126885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71500"/>
            <a:ext cx="9144000" cy="5715000"/>
          </a:xfrm>
          <a:prstGeom prst="rect">
            <a:avLst/>
          </a:prstGeom>
        </p:spPr>
      </p:pic>
    </p:spTree>
    <p:extLst>
      <p:ext uri="{BB962C8B-B14F-4D97-AF65-F5344CB8AC3E}">
        <p14:creationId xmlns:p14="http://schemas.microsoft.com/office/powerpoint/2010/main" val="1901214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3236" y="938108"/>
            <a:ext cx="7276353" cy="3693319"/>
          </a:xfrm>
          <a:prstGeom prst="rect">
            <a:avLst/>
          </a:prstGeom>
        </p:spPr>
        <p:txBody>
          <a:bodyPr wrap="square">
            <a:spAutoFit/>
          </a:bodyPr>
          <a:lstStyle/>
          <a:p>
            <a:r>
              <a:rPr lang="el-GR" b="1" u="sng" dirty="0">
                <a:latin typeface="Arial Narrow"/>
                <a:cs typeface="Arial Narrow"/>
              </a:rPr>
              <a:t>2. ΔΙΑΦΑΝΕΙΑ- ΑΝΤΑΝΑΚΛΑΣΗ ΚΑΙ ΣΚΙΑ ΣΕ ΧΩΡΟ ΜΝΗΜΗΣ </a:t>
            </a:r>
            <a:endParaRPr lang="en-US" dirty="0">
              <a:latin typeface="Arial Narrow"/>
              <a:cs typeface="Arial Narrow"/>
            </a:endParaRPr>
          </a:p>
          <a:p>
            <a:endParaRPr lang="el-GR" dirty="0" smtClean="0">
              <a:latin typeface="Arial Narrow"/>
              <a:cs typeface="Arial Narrow"/>
            </a:endParaRPr>
          </a:p>
          <a:p>
            <a:r>
              <a:rPr lang="el-GR" dirty="0" smtClean="0">
                <a:latin typeface="Arial Narrow"/>
                <a:cs typeface="Arial Narrow"/>
              </a:rPr>
              <a:t>Οι </a:t>
            </a:r>
            <a:r>
              <a:rPr lang="el-GR" dirty="0">
                <a:latin typeface="Arial Narrow"/>
                <a:cs typeface="Arial Narrow"/>
              </a:rPr>
              <a:t>φοιτητές καλούνται να επιλέξουν έναν χώρο που να συνδέεται με συγκεκριμένη χρήση  και μνήμες από το απώτερο ή νεώτερο παρελθόν  ή το παρόν. </a:t>
            </a:r>
            <a:endParaRPr lang="en-US" dirty="0">
              <a:latin typeface="Arial Narrow"/>
              <a:cs typeface="Arial Narrow"/>
            </a:endParaRPr>
          </a:p>
          <a:p>
            <a:endParaRPr lang="el-GR" dirty="0" smtClean="0">
              <a:latin typeface="Arial Narrow"/>
              <a:cs typeface="Arial Narrow"/>
            </a:endParaRPr>
          </a:p>
          <a:p>
            <a:r>
              <a:rPr lang="el-GR" dirty="0" smtClean="0">
                <a:latin typeface="Arial Narrow"/>
                <a:cs typeface="Arial Narrow"/>
              </a:rPr>
              <a:t>Ο </a:t>
            </a:r>
            <a:r>
              <a:rPr lang="el-GR" dirty="0">
                <a:latin typeface="Arial Narrow"/>
                <a:cs typeface="Arial Narrow"/>
              </a:rPr>
              <a:t>χώρος που θα επιλεχθεί μπορεί να είναι </a:t>
            </a:r>
            <a:r>
              <a:rPr lang="el-GR" b="1" dirty="0">
                <a:solidFill>
                  <a:srgbClr val="FF0000"/>
                </a:solidFill>
                <a:latin typeface="Arial Narrow"/>
                <a:cs typeface="Arial Narrow"/>
              </a:rPr>
              <a:t>εξωτερικός</a:t>
            </a:r>
            <a:r>
              <a:rPr lang="el-GR" b="1" dirty="0">
                <a:latin typeface="Arial Narrow"/>
                <a:cs typeface="Arial Narrow"/>
              </a:rPr>
              <a:t>,</a:t>
            </a:r>
            <a:r>
              <a:rPr lang="el-GR" dirty="0">
                <a:latin typeface="Arial Narrow"/>
                <a:cs typeface="Arial Narrow"/>
              </a:rPr>
              <a:t> όπως η Αρχαία αγορά, το Νεκροταφείο του Κεραμικού, το Προαύλιο του Πολυτεχνείου, η Πλατεία </a:t>
            </a:r>
            <a:r>
              <a:rPr lang="el-GR" dirty="0" err="1">
                <a:latin typeface="Arial Narrow"/>
                <a:cs typeface="Arial Narrow"/>
              </a:rPr>
              <a:t>Μοναστηρακίου</a:t>
            </a:r>
            <a:r>
              <a:rPr lang="el-GR" dirty="0">
                <a:latin typeface="Arial Narrow"/>
                <a:cs typeface="Arial Narrow"/>
              </a:rPr>
              <a:t>,  ένα κτίριο στη συνοικία της  Πλάκας, ή ίδια η συνοικία της Πλάκας, το Γκάζι, η Πλατεία Συντάγματος, το Ζάππειο, </a:t>
            </a:r>
            <a:r>
              <a:rPr lang="el-GR" dirty="0" err="1">
                <a:latin typeface="Arial Narrow"/>
                <a:cs typeface="Arial Narrow"/>
              </a:rPr>
              <a:t>κ.α</a:t>
            </a:r>
            <a:r>
              <a:rPr lang="el-GR" dirty="0">
                <a:latin typeface="Arial Narrow"/>
                <a:cs typeface="Arial Narrow"/>
              </a:rPr>
              <a:t>  </a:t>
            </a:r>
            <a:endParaRPr lang="en-US" dirty="0">
              <a:latin typeface="Arial Narrow"/>
              <a:cs typeface="Arial Narrow"/>
            </a:endParaRPr>
          </a:p>
          <a:p>
            <a:endParaRPr lang="el-GR" dirty="0" smtClean="0">
              <a:latin typeface="Arial Narrow"/>
              <a:cs typeface="Arial Narrow"/>
            </a:endParaRPr>
          </a:p>
          <a:p>
            <a:r>
              <a:rPr lang="el-GR" dirty="0" smtClean="0">
                <a:latin typeface="Arial Narrow"/>
                <a:cs typeface="Arial Narrow"/>
              </a:rPr>
              <a:t>Μπορεί </a:t>
            </a:r>
            <a:r>
              <a:rPr lang="el-GR" dirty="0">
                <a:latin typeface="Arial Narrow"/>
                <a:cs typeface="Arial Narrow"/>
              </a:rPr>
              <a:t>να είναι </a:t>
            </a:r>
            <a:r>
              <a:rPr lang="el-GR" dirty="0">
                <a:solidFill>
                  <a:srgbClr val="FF0000"/>
                </a:solidFill>
                <a:latin typeface="Arial Narrow"/>
                <a:cs typeface="Arial Narrow"/>
              </a:rPr>
              <a:t> </a:t>
            </a:r>
            <a:r>
              <a:rPr lang="el-GR" b="1" dirty="0">
                <a:solidFill>
                  <a:srgbClr val="FF0000"/>
                </a:solidFill>
                <a:latin typeface="Arial Narrow"/>
                <a:cs typeface="Arial Narrow"/>
              </a:rPr>
              <a:t>εσωτερικός </a:t>
            </a:r>
            <a:r>
              <a:rPr lang="el-GR" dirty="0">
                <a:solidFill>
                  <a:srgbClr val="FF0000"/>
                </a:solidFill>
                <a:latin typeface="Arial Narrow"/>
                <a:cs typeface="Arial Narrow"/>
              </a:rPr>
              <a:t> </a:t>
            </a:r>
            <a:r>
              <a:rPr lang="el-GR" dirty="0">
                <a:latin typeface="Arial Narrow"/>
                <a:cs typeface="Arial Narrow"/>
              </a:rPr>
              <a:t>όπως το εσωτερικό της αγοράς στην οδό Αθηνάς, το εσωτερικό κάποιου βιομηχανικού κτηρίου που δεν λειτουργεί, η αίθουσα υποδοχής κάποιου νοσοκομείου, ένα εγκαταλελειμμένο κτίριο </a:t>
            </a:r>
            <a:r>
              <a:rPr lang="el-GR" dirty="0" err="1">
                <a:latin typeface="Arial Narrow"/>
                <a:cs typeface="Arial Narrow"/>
              </a:rPr>
              <a:t>κ.α</a:t>
            </a:r>
            <a:r>
              <a:rPr lang="el-GR" dirty="0">
                <a:latin typeface="Arial Narrow"/>
                <a:cs typeface="Arial Narrow"/>
              </a:rPr>
              <a:t>.</a:t>
            </a:r>
            <a:endParaRPr lang="en-US" dirty="0">
              <a:latin typeface="Arial Narrow"/>
              <a:cs typeface="Arial Narrow"/>
            </a:endParaRPr>
          </a:p>
        </p:txBody>
      </p:sp>
    </p:spTree>
    <p:extLst>
      <p:ext uri="{BB962C8B-B14F-4D97-AF65-F5344CB8AC3E}">
        <p14:creationId xmlns:p14="http://schemas.microsoft.com/office/powerpoint/2010/main" val="3343209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95942"/>
            <a:ext cx="9144000" cy="6401445"/>
          </a:xfrm>
          <a:prstGeom prst="rect">
            <a:avLst/>
          </a:prstGeom>
        </p:spPr>
      </p:pic>
    </p:spTree>
    <p:extLst>
      <p:ext uri="{BB962C8B-B14F-4D97-AF65-F5344CB8AC3E}">
        <p14:creationId xmlns:p14="http://schemas.microsoft.com/office/powerpoint/2010/main" val="878818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22" y="2082143"/>
            <a:ext cx="8229600" cy="1143000"/>
          </a:xfrm>
        </p:spPr>
        <p:txBody>
          <a:bodyPr>
            <a:normAutofit/>
          </a:bodyPr>
          <a:lstStyle/>
          <a:p>
            <a:r>
              <a:rPr lang="en-US" sz="3200" dirty="0" smtClean="0">
                <a:latin typeface="Arial Narrow"/>
                <a:cs typeface="Arial Narrow"/>
              </a:rPr>
              <a:t>Mark Quinn</a:t>
            </a:r>
            <a:br>
              <a:rPr lang="en-US" sz="3200" dirty="0" smtClean="0">
                <a:latin typeface="Arial Narrow"/>
                <a:cs typeface="Arial Narrow"/>
              </a:rPr>
            </a:br>
            <a:r>
              <a:rPr lang="en-US" sz="2000" dirty="0" err="1" smtClean="0">
                <a:latin typeface="Arial Narrow"/>
                <a:cs typeface="Arial Narrow"/>
              </a:rPr>
              <a:t>Alisson</a:t>
            </a:r>
            <a:r>
              <a:rPr lang="en-US" sz="2000" dirty="0" smtClean="0">
                <a:latin typeface="Arial Narrow"/>
                <a:cs typeface="Arial Narrow"/>
              </a:rPr>
              <a:t> Lapper Pregnant, </a:t>
            </a:r>
            <a:r>
              <a:rPr lang="en-US" sz="2000" dirty="0" err="1" smtClean="0">
                <a:latin typeface="Arial Narrow"/>
                <a:cs typeface="Arial Narrow"/>
              </a:rPr>
              <a:t>Tragalgar</a:t>
            </a:r>
            <a:r>
              <a:rPr lang="en-US" sz="2000" dirty="0" smtClean="0">
                <a:latin typeface="Arial Narrow"/>
                <a:cs typeface="Arial Narrow"/>
              </a:rPr>
              <a:t> square London  2005 </a:t>
            </a:r>
            <a:endParaRPr lang="en-US" sz="2000" dirty="0">
              <a:latin typeface="Arial Narrow"/>
              <a:cs typeface="Arial Narrow"/>
            </a:endParaRPr>
          </a:p>
        </p:txBody>
      </p:sp>
    </p:spTree>
    <p:extLst>
      <p:ext uri="{BB962C8B-B14F-4D97-AF65-F5344CB8AC3E}">
        <p14:creationId xmlns:p14="http://schemas.microsoft.com/office/powerpoint/2010/main" val="2953364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 y="762000"/>
            <a:ext cx="8001000" cy="5334000"/>
          </a:xfrm>
          <a:prstGeom prst="rect">
            <a:avLst/>
          </a:prstGeom>
        </p:spPr>
      </p:pic>
    </p:spTree>
    <p:extLst>
      <p:ext uri="{BB962C8B-B14F-4D97-AF65-F5344CB8AC3E}">
        <p14:creationId xmlns:p14="http://schemas.microsoft.com/office/powerpoint/2010/main" val="4279997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2940" y="600912"/>
            <a:ext cx="7918474" cy="5320224"/>
          </a:xfrm>
          <a:prstGeom prst="rect">
            <a:avLst/>
          </a:prstGeom>
        </p:spPr>
      </p:pic>
    </p:spTree>
    <p:extLst>
      <p:ext uri="{BB962C8B-B14F-4D97-AF65-F5344CB8AC3E}">
        <p14:creationId xmlns:p14="http://schemas.microsoft.com/office/powerpoint/2010/main" val="703648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7962"/>
            <a:ext cx="8229600" cy="1143000"/>
          </a:xfrm>
        </p:spPr>
        <p:txBody>
          <a:bodyPr>
            <a:normAutofit/>
          </a:bodyPr>
          <a:lstStyle/>
          <a:p>
            <a:r>
              <a:rPr lang="en-US" sz="3200" dirty="0" smtClean="0">
                <a:latin typeface="Arial Narrow"/>
                <a:cs typeface="Arial Narrow"/>
              </a:rPr>
              <a:t>Rachel </a:t>
            </a:r>
            <a:r>
              <a:rPr lang="en-US" sz="3200" dirty="0" err="1" smtClean="0">
                <a:latin typeface="Arial Narrow"/>
                <a:cs typeface="Arial Narrow"/>
              </a:rPr>
              <a:t>Whiteread</a:t>
            </a:r>
            <a:r>
              <a:rPr lang="en-US" sz="3200" dirty="0" smtClean="0">
                <a:latin typeface="Arial Narrow"/>
                <a:cs typeface="Arial Narrow"/>
              </a:rPr>
              <a:t/>
            </a:r>
            <a:br>
              <a:rPr lang="en-US" sz="3200" dirty="0" smtClean="0">
                <a:latin typeface="Arial Narrow"/>
                <a:cs typeface="Arial Narrow"/>
              </a:rPr>
            </a:br>
            <a:r>
              <a:rPr lang="en-US" sz="2000" dirty="0" smtClean="0">
                <a:latin typeface="Arial Narrow"/>
                <a:cs typeface="Arial Narrow"/>
              </a:rPr>
              <a:t>Holocaust memorial or Nameless Library, 2000 Wien</a:t>
            </a:r>
            <a:endParaRPr lang="en-US" sz="3200" dirty="0">
              <a:latin typeface="Arial Narrow"/>
              <a:cs typeface="Arial Narrow"/>
            </a:endParaRPr>
          </a:p>
        </p:txBody>
      </p:sp>
    </p:spTree>
    <p:extLst>
      <p:ext uri="{BB962C8B-B14F-4D97-AF65-F5344CB8AC3E}">
        <p14:creationId xmlns:p14="http://schemas.microsoft.com/office/powerpoint/2010/main" val="22023403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02211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93346" y="0"/>
            <a:ext cx="6858000" cy="6858000"/>
          </a:xfrm>
          <a:prstGeom prst="rect">
            <a:avLst/>
          </a:prstGeom>
        </p:spPr>
      </p:pic>
    </p:spTree>
    <p:extLst>
      <p:ext uri="{BB962C8B-B14F-4D97-AF65-F5344CB8AC3E}">
        <p14:creationId xmlns:p14="http://schemas.microsoft.com/office/powerpoint/2010/main" val="5695401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72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971657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Φρύνη </a:t>
            </a:r>
            <a:r>
              <a:rPr lang="el-GR" sz="2000" dirty="0" err="1"/>
              <a:t>Μουζακίτου</a:t>
            </a:r>
            <a:r>
              <a:rPr lang="el-GR" sz="2000" dirty="0"/>
              <a:t> 2014. Φρύνη </a:t>
            </a:r>
            <a:r>
              <a:rPr lang="el-GR" sz="2000" dirty="0" err="1"/>
              <a:t>Μουζακίτου</a:t>
            </a:r>
            <a:r>
              <a:rPr lang="el-GR" sz="2000" dirty="0"/>
              <a:t>. «Εικαστικές συνθέσεις - Χρώμα στο χώρο. Ενότητα 4: Εικαστικές παρεμβάσεις σε χώρους  </a:t>
            </a:r>
            <a:r>
              <a:rPr lang="el-GR" sz="2000" dirty="0" smtClean="0"/>
              <a:t>μνήμης».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702460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002" y="641551"/>
            <a:ext cx="7358528" cy="4801315"/>
          </a:xfrm>
          <a:prstGeom prst="rect">
            <a:avLst/>
          </a:prstGeom>
        </p:spPr>
        <p:txBody>
          <a:bodyPr wrap="square">
            <a:spAutoFit/>
          </a:bodyPr>
          <a:lstStyle/>
          <a:p>
            <a:pPr algn="just"/>
            <a:r>
              <a:rPr lang="el-GR" dirty="0">
                <a:latin typeface="Arial Narrow"/>
                <a:cs typeface="Arial Narrow"/>
              </a:rPr>
              <a:t>Αφού επιλεχθεί ο χώρος, σχεδιάστε </a:t>
            </a:r>
            <a:r>
              <a:rPr lang="el-GR" dirty="0" err="1">
                <a:latin typeface="Arial Narrow"/>
                <a:cs typeface="Arial Narrow"/>
              </a:rPr>
              <a:t>μιά</a:t>
            </a:r>
            <a:r>
              <a:rPr lang="el-GR" dirty="0">
                <a:latin typeface="Arial Narrow"/>
                <a:cs typeface="Arial Narrow"/>
              </a:rPr>
              <a:t> εικαστική παρέμβαση υπό μορφή εφήμερης κατασκευής ή εγκατάστασης που να  επιτυγχάνει την ανάδειξη των ιστορικών και ποιοτικών χαρακτηριστικών του επιλεγμένου χώρου, την εννοιολογική συμμετοχή του παρατηρητή , είτε την συναισθηματική του εμπλοκή με τον χώρο αυτό. Απαραίτητα εργαλεία για την προσέγγιση του θέματος είναι η χρήση της διαφάνειας, της αντανάκλασης και της σκιάς όπως την αντιλαμβάνεται ο καθένας.</a:t>
            </a:r>
            <a:endParaRPr lang="en-US" dirty="0">
              <a:latin typeface="Arial Narrow"/>
              <a:cs typeface="Arial Narrow"/>
            </a:endParaRPr>
          </a:p>
          <a:p>
            <a:pPr algn="just"/>
            <a:endParaRPr lang="el-GR" dirty="0" smtClean="0">
              <a:latin typeface="Arial Narrow"/>
              <a:cs typeface="Arial Narrow"/>
            </a:endParaRPr>
          </a:p>
          <a:p>
            <a:pPr algn="just"/>
            <a:r>
              <a:rPr lang="el-GR" dirty="0" smtClean="0">
                <a:latin typeface="Arial Narrow"/>
                <a:cs typeface="Arial Narrow"/>
              </a:rPr>
              <a:t>Η </a:t>
            </a:r>
            <a:r>
              <a:rPr lang="el-GR" dirty="0">
                <a:latin typeface="Arial Narrow"/>
                <a:cs typeface="Arial Narrow"/>
              </a:rPr>
              <a:t>εικαστική σας πρόταση θα είναι εικονική και όχι πραγματική και θα αναπαρασταθεί μέσω ψηφιακής επεξεργασίας εικόνων.  Χρησιμοποιείστε όποιο υλικό ή μέσο θέλετε αρκεί η παρέμβαση να αναδεικνύει τον τρόπο με τον οποίο προσδιορίζεται η μνήμη στο χώρο που επιλέξατε.</a:t>
            </a:r>
            <a:endParaRPr lang="en-US" dirty="0">
              <a:latin typeface="Arial Narrow"/>
              <a:cs typeface="Arial Narrow"/>
            </a:endParaRPr>
          </a:p>
          <a:p>
            <a:pPr algn="just"/>
            <a:endParaRPr lang="el-GR" dirty="0" smtClean="0">
              <a:latin typeface="Arial Narrow"/>
              <a:cs typeface="Arial Narrow"/>
            </a:endParaRPr>
          </a:p>
          <a:p>
            <a:pPr algn="just"/>
            <a:r>
              <a:rPr lang="el-GR" dirty="0" smtClean="0">
                <a:latin typeface="Arial Narrow"/>
                <a:cs typeface="Arial Narrow"/>
              </a:rPr>
              <a:t>Η </a:t>
            </a:r>
            <a:r>
              <a:rPr lang="el-GR" dirty="0">
                <a:latin typeface="Arial Narrow"/>
                <a:cs typeface="Arial Narrow"/>
              </a:rPr>
              <a:t>μεθοδολογία που προτείνω εμπεριέχει δύο βασικά στοιχεία έρευνας</a:t>
            </a:r>
            <a:r>
              <a:rPr lang="en-US" dirty="0" smtClean="0">
                <a:latin typeface="Arial Narrow"/>
                <a:cs typeface="Arial Narrow"/>
              </a:rPr>
              <a:t>:</a:t>
            </a:r>
            <a:endParaRPr lang="el-GR" dirty="0" smtClean="0">
              <a:latin typeface="Arial Narrow"/>
              <a:cs typeface="Arial Narrow"/>
            </a:endParaRPr>
          </a:p>
          <a:p>
            <a:pPr algn="just"/>
            <a:endParaRPr lang="en-US" dirty="0">
              <a:latin typeface="Arial Narrow"/>
              <a:cs typeface="Arial Narrow"/>
            </a:endParaRPr>
          </a:p>
          <a:p>
            <a:pPr marL="285750" lvl="0" indent="-285750" algn="just">
              <a:buFont typeface="Arial"/>
              <a:buChar char="•"/>
            </a:pPr>
            <a:r>
              <a:rPr lang="el-GR" b="1" dirty="0">
                <a:solidFill>
                  <a:srgbClr val="FF0000"/>
                </a:solidFill>
                <a:latin typeface="Arial Narrow"/>
                <a:cs typeface="Arial Narrow"/>
              </a:rPr>
              <a:t>Τον χώρο μνήμης σε σχέση με το παρελθόν και το παρόν</a:t>
            </a:r>
            <a:r>
              <a:rPr lang="el-GR" b="1" dirty="0" smtClean="0">
                <a:solidFill>
                  <a:srgbClr val="FF0000"/>
                </a:solidFill>
                <a:latin typeface="Arial Narrow"/>
                <a:cs typeface="Arial Narrow"/>
              </a:rPr>
              <a:t>.</a:t>
            </a:r>
          </a:p>
          <a:p>
            <a:pPr lvl="0" algn="just"/>
            <a:endParaRPr lang="en-US" dirty="0">
              <a:solidFill>
                <a:srgbClr val="FF0000"/>
              </a:solidFill>
              <a:latin typeface="Arial Narrow"/>
              <a:cs typeface="Arial Narrow"/>
            </a:endParaRPr>
          </a:p>
          <a:p>
            <a:pPr marL="285750" lvl="0" indent="-285750" algn="just">
              <a:buFont typeface="Arial"/>
              <a:buChar char="•"/>
            </a:pPr>
            <a:r>
              <a:rPr lang="el-GR" b="1" dirty="0">
                <a:solidFill>
                  <a:srgbClr val="FF0000"/>
                </a:solidFill>
                <a:latin typeface="Arial Narrow"/>
                <a:cs typeface="Arial Narrow"/>
              </a:rPr>
              <a:t>Την τελική πρόταση</a:t>
            </a:r>
            <a:endParaRPr lang="en-US" dirty="0">
              <a:solidFill>
                <a:srgbClr val="FF0000"/>
              </a:solidFill>
              <a:latin typeface="Arial Narrow"/>
              <a:cs typeface="Arial Narrow"/>
            </a:endParaRPr>
          </a:p>
        </p:txBody>
      </p:sp>
    </p:spTree>
    <p:extLst>
      <p:ext uri="{BB962C8B-B14F-4D97-AF65-F5344CB8AC3E}">
        <p14:creationId xmlns:p14="http://schemas.microsoft.com/office/powerpoint/2010/main" val="2956908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base">
              <a:spcBef>
                <a:spcPts val="600"/>
              </a:spcBef>
              <a:spcAft>
                <a:spcPct val="0"/>
              </a:spcAft>
            </a:pPr>
            <a:r>
              <a:rPr lang="el-GR" dirty="0">
                <a:solidFill>
                  <a:prstClr val="black"/>
                </a:solidFill>
              </a:rPr>
              <a:t>[1] http://creativecommons.org/licenses/by-nc-sa/4.0/ </a:t>
            </a:r>
            <a:endParaRPr lang="en-US" dirty="0" smtClean="0">
              <a:solidFill>
                <a:prstClr val="black"/>
              </a:solidFill>
            </a:endParaRPr>
          </a:p>
          <a:p>
            <a:pPr fontAlgn="base">
              <a:spcBef>
                <a:spcPts val="600"/>
              </a:spcBef>
              <a:spcAft>
                <a:spcPct val="0"/>
              </a:spcAft>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fontAlgn="base">
              <a:spcBef>
                <a:spcPts val="600"/>
              </a:spcBef>
              <a:spcAft>
                <a:spcPct val="0"/>
              </a:spcAft>
            </a:pPr>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2028536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914631"/>
            <a:ext cx="399468" cy="400110"/>
          </a:xfrm>
          <a:prstGeom prst="rect">
            <a:avLst/>
          </a:prstGeom>
        </p:spPr>
        <p:txBody>
          <a:bodyPr wrap="none">
            <a:spAutoFit/>
          </a:bodyPr>
          <a:lstStyle/>
          <a:p>
            <a:pPr algn="r" fontAlgn="base">
              <a:spcBef>
                <a:spcPct val="0"/>
              </a:spcBef>
              <a:spcAft>
                <a:spcPct val="0"/>
              </a:spcAft>
            </a:pP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2" y="1360947"/>
            <a:ext cx="142167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2" y="1945722"/>
            <a:ext cx="179429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3829842"/>
            <a:ext cx="1882011"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3132000"/>
            <a:ext cx="1826986"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404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980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3168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3752897"/>
            <a:ext cx="6624736" cy="738664"/>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pPr fontAlgn="base">
              <a:spcBef>
                <a:spcPct val="0"/>
              </a:spcBef>
              <a:spcAft>
                <a:spcPct val="0"/>
              </a:spcAft>
            </a:pPr>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2" y="2530497"/>
            <a:ext cx="179429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2561274"/>
            <a:ext cx="6624736" cy="523220"/>
          </a:xfrm>
          <a:prstGeom prst="rect">
            <a:avLst/>
          </a:prstGeom>
        </p:spPr>
        <p:txBody>
          <a:bodyPr wrap="square">
            <a:spAutoFit/>
          </a:bodyPr>
          <a:lstStyle/>
          <a:p>
            <a:pPr fontAlgn="base">
              <a:spcBef>
                <a:spcPct val="0"/>
              </a:spcBef>
              <a:spcAft>
                <a:spcPct val="0"/>
              </a:spcAft>
            </a:pPr>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pPr fontAlgn="base">
              <a:spcBef>
                <a:spcPct val="0"/>
              </a:spcBef>
              <a:spcAft>
                <a:spcPct val="0"/>
              </a:spcAft>
            </a:pPr>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4" y="4513900"/>
            <a:ext cx="1682277"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4544678"/>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0" y="5112000"/>
            <a:ext cx="2088231" cy="584775"/>
          </a:xfrm>
          <a:prstGeom prst="rect">
            <a:avLst/>
          </a:prstGeom>
        </p:spPr>
        <p:txBody>
          <a:bodyPr wrap="square">
            <a:spAutoFit/>
          </a:bodyPr>
          <a:lstStyle/>
          <a:p>
            <a:pPr algn="r" fontAlgn="base">
              <a:spcBef>
                <a:spcPct val="0"/>
              </a:spcBef>
              <a:spcAft>
                <a:spcPct val="0"/>
              </a:spcAft>
            </a:pP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fontAlgn="base">
              <a:spcBef>
                <a:spcPct val="0"/>
              </a:spcBef>
              <a:spcAft>
                <a:spcPct val="0"/>
              </a:spcAft>
            </a:pP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0" y="5791105"/>
            <a:ext cx="2088231" cy="307777"/>
          </a:xfrm>
          <a:prstGeom prst="rect">
            <a:avLst/>
          </a:prstGeom>
        </p:spPr>
        <p:txBody>
          <a:bodyPr wrap="square">
            <a:spAutoFit/>
          </a:bodyPr>
          <a:lstStyle/>
          <a:p>
            <a:pPr algn="r" fontAlgn="base">
              <a:spcBef>
                <a:spcPct val="0"/>
              </a:spcBef>
              <a:spcAft>
                <a:spcPct val="0"/>
              </a:spcAft>
            </a:pP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5112000"/>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5688000"/>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0" y="6334511"/>
            <a:ext cx="2088231" cy="307777"/>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6334512"/>
            <a:ext cx="7062962" cy="307777"/>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4848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831619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743512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
            <a:ext cx="9144000" cy="6682432"/>
          </a:xfrm>
          <a:prstGeom prst="rect">
            <a:avLst/>
          </a:prstGeom>
        </p:spPr>
      </p:pic>
    </p:spTree>
    <p:extLst>
      <p:ext uri="{BB962C8B-B14F-4D97-AF65-F5344CB8AC3E}">
        <p14:creationId xmlns:p14="http://schemas.microsoft.com/office/powerpoint/2010/main" val="2470989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5900" y="0"/>
            <a:ext cx="8707272" cy="6858000"/>
          </a:xfrm>
          <a:prstGeom prst="rect">
            <a:avLst/>
          </a:prstGeom>
        </p:spPr>
      </p:pic>
    </p:spTree>
    <p:extLst>
      <p:ext uri="{BB962C8B-B14F-4D97-AF65-F5344CB8AC3E}">
        <p14:creationId xmlns:p14="http://schemas.microsoft.com/office/powerpoint/2010/main" val="3769210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18" y="2432736"/>
            <a:ext cx="8229600" cy="1143000"/>
          </a:xfrm>
        </p:spPr>
        <p:txBody>
          <a:bodyPr>
            <a:normAutofit/>
          </a:bodyPr>
          <a:lstStyle/>
          <a:p>
            <a:r>
              <a:rPr lang="el-GR" sz="3200" dirty="0" smtClean="0">
                <a:latin typeface="Arial Narrow"/>
                <a:cs typeface="Arial Narrow"/>
              </a:rPr>
              <a:t>Ιστορική αναδρομή στην τέχνη της εγκατάστασης</a:t>
            </a:r>
            <a:endParaRPr lang="en-US" sz="3200" dirty="0">
              <a:latin typeface="Arial Narrow"/>
              <a:cs typeface="Arial Narrow"/>
            </a:endParaRPr>
          </a:p>
        </p:txBody>
      </p:sp>
    </p:spTree>
    <p:extLst>
      <p:ext uri="{BB962C8B-B14F-4D97-AF65-F5344CB8AC3E}">
        <p14:creationId xmlns:p14="http://schemas.microsoft.com/office/powerpoint/2010/main" val="3578617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9841" y="1023236"/>
            <a:ext cx="4341657" cy="5129947"/>
          </a:xfrm>
          <a:prstGeom prst="rect">
            <a:avLst/>
          </a:prstGeom>
        </p:spPr>
      </p:pic>
      <p:sp>
        <p:nvSpPr>
          <p:cNvPr id="4" name="Rectangle 3"/>
          <p:cNvSpPr/>
          <p:nvPr/>
        </p:nvSpPr>
        <p:spPr>
          <a:xfrm>
            <a:off x="4952962" y="2163112"/>
            <a:ext cx="4017891" cy="3323987"/>
          </a:xfrm>
          <a:prstGeom prst="rect">
            <a:avLst/>
          </a:prstGeom>
        </p:spPr>
        <p:txBody>
          <a:bodyPr wrap="square">
            <a:spAutoFit/>
          </a:bodyPr>
          <a:lstStyle/>
          <a:p>
            <a:pPr algn="just"/>
            <a:r>
              <a:rPr lang="el-GR" sz="1600" dirty="0">
                <a:latin typeface="Arial Narrow"/>
                <a:cs typeface="Arial Narrow"/>
              </a:rPr>
              <a:t>Ο </a:t>
            </a:r>
            <a:r>
              <a:rPr lang="el-GR" sz="1600" dirty="0" err="1">
                <a:latin typeface="Arial Narrow"/>
                <a:cs typeface="Arial Narrow"/>
              </a:rPr>
              <a:t>Ντυσάν</a:t>
            </a:r>
            <a:r>
              <a:rPr lang="el-GR" sz="1600" dirty="0">
                <a:latin typeface="Arial Narrow"/>
                <a:cs typeface="Arial Narrow"/>
              </a:rPr>
              <a:t> έλεγε ότι “έπαιρνε ένα συνηθισμένο αντικείμενο και το τοποθετούσε κατά τέτοιο τρόπο ώστε η χρηστική του σημασία να εξαφανιστεί με τον νέο τίτλο και τη νέα οπτική”. Ίσως νομίσετε ότι μ’ αυτόν τον τρόπο ήθελε να κάνει τον κόσμο να δει τα πράγματα διαφορετικά, αλλά ο ίδιος έλεγε ότι το ζητούμενο δεν ήταν η ομορφιά. Ήθελε η προτεραιότητα της όρασης ή “του αμφιβληστροειδούς”, καθώς το έθετε, ν’ αντικατασταθεί από διανοητικές ή “εγκεφαλικές” ανησυχίες. Το θέμα δεν ήταν να δεις ένα ουρητήριο διαφορετικά, αλλά να το σκεφτείς διαφορετικά.... </a:t>
            </a:r>
          </a:p>
          <a:p>
            <a:endParaRPr lang="el-GR" dirty="0"/>
          </a:p>
        </p:txBody>
      </p:sp>
    </p:spTree>
    <p:extLst>
      <p:ext uri="{BB962C8B-B14F-4D97-AF65-F5344CB8AC3E}">
        <p14:creationId xmlns:p14="http://schemas.microsoft.com/office/powerpoint/2010/main" val="54886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0c2ce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1744" y="391789"/>
            <a:ext cx="3529584" cy="4681728"/>
          </a:xfrm>
          <a:prstGeom prst="rect">
            <a:avLst/>
          </a:prstGeom>
        </p:spPr>
      </p:pic>
      <p:sp>
        <p:nvSpPr>
          <p:cNvPr id="5" name="Rectangle 4"/>
          <p:cNvSpPr/>
          <p:nvPr/>
        </p:nvSpPr>
        <p:spPr>
          <a:xfrm>
            <a:off x="4332824" y="1693775"/>
            <a:ext cx="4572000" cy="1231106"/>
          </a:xfrm>
          <a:prstGeom prst="rect">
            <a:avLst/>
          </a:prstGeom>
        </p:spPr>
        <p:txBody>
          <a:bodyPr>
            <a:spAutoFit/>
          </a:bodyPr>
          <a:lstStyle/>
          <a:p>
            <a:r>
              <a:rPr lang="el-GR" dirty="0"/>
              <a:t>«</a:t>
            </a:r>
            <a:r>
              <a:rPr lang="el-GR" sz="1400" dirty="0">
                <a:latin typeface="Arial Narrow"/>
                <a:cs typeface="Arial Narrow"/>
              </a:rPr>
              <a:t>Στη Ζυρίχη δεν λάβαμε μέρος στα σφαγεία του παγκόσμιου πολέμου, αλλά αφιερώσαμε τους εαυτούς μας στις καλές τέχνες. Όσο ακούγονταν οι ομοβροντίες των πυροβολισμών από απόσταση, εμείς κολλούσαμε χαρτιά, διαβάζαμε τα έργα μας, γράφαμε ποίηση και βυθιζόμασταν στην ένταση των φωνών μας»</a:t>
            </a:r>
            <a:endParaRPr lang="en-US" sz="1400" dirty="0">
              <a:latin typeface="Arial Narrow"/>
              <a:cs typeface="Arial Narrow"/>
            </a:endParaRPr>
          </a:p>
        </p:txBody>
      </p:sp>
      <p:sp>
        <p:nvSpPr>
          <p:cNvPr id="6" name="Rectangle 5"/>
          <p:cNvSpPr/>
          <p:nvPr/>
        </p:nvSpPr>
        <p:spPr>
          <a:xfrm>
            <a:off x="4332824" y="2518971"/>
            <a:ext cx="4572000" cy="2554546"/>
          </a:xfrm>
          <a:prstGeom prst="rect">
            <a:avLst/>
          </a:prstGeom>
        </p:spPr>
        <p:txBody>
          <a:bodyPr>
            <a:spAutoFit/>
          </a:bodyPr>
          <a:lstStyle/>
          <a:p>
            <a:endParaRPr lang="el-GR" dirty="0" smtClean="0"/>
          </a:p>
          <a:p>
            <a:endParaRPr lang="el-GR" dirty="0"/>
          </a:p>
          <a:p>
            <a:endParaRPr lang="el-GR" dirty="0" smtClean="0"/>
          </a:p>
          <a:p>
            <a:endParaRPr lang="el-GR" dirty="0"/>
          </a:p>
          <a:p>
            <a:endParaRPr lang="el-GR" dirty="0" smtClean="0"/>
          </a:p>
          <a:p>
            <a:r>
              <a:rPr lang="el-GR" sz="1400" dirty="0" smtClean="0">
                <a:latin typeface="Arial Narrow"/>
                <a:cs typeface="Arial Narrow"/>
              </a:rPr>
              <a:t>Στα </a:t>
            </a:r>
            <a:r>
              <a:rPr lang="el-GR" sz="1400" dirty="0">
                <a:latin typeface="Arial Narrow"/>
                <a:cs typeface="Arial Narrow"/>
              </a:rPr>
              <a:t>1915 ο Ούγκο </a:t>
            </a:r>
            <a:r>
              <a:rPr lang="el-GR" sz="1400" dirty="0" err="1">
                <a:latin typeface="Arial Narrow"/>
                <a:cs typeface="Arial Narrow"/>
              </a:rPr>
              <a:t>Μπαλ</a:t>
            </a:r>
            <a:r>
              <a:rPr lang="el-GR" sz="1400" dirty="0">
                <a:latin typeface="Arial Narrow"/>
                <a:cs typeface="Arial Narrow"/>
              </a:rPr>
              <a:t> και η σύντροφός του </a:t>
            </a:r>
            <a:r>
              <a:rPr lang="el-GR" sz="1400" dirty="0" err="1">
                <a:latin typeface="Arial Narrow"/>
                <a:cs typeface="Arial Narrow"/>
              </a:rPr>
              <a:t>Έμμυ</a:t>
            </a:r>
            <a:r>
              <a:rPr lang="el-GR" sz="1400" dirty="0">
                <a:latin typeface="Arial Narrow"/>
                <a:cs typeface="Arial Narrow"/>
              </a:rPr>
              <a:t> </a:t>
            </a:r>
            <a:r>
              <a:rPr lang="el-GR" sz="1400" dirty="0" err="1">
                <a:latin typeface="Arial Narrow"/>
                <a:cs typeface="Arial Narrow"/>
              </a:rPr>
              <a:t>Χέννινγκς</a:t>
            </a:r>
            <a:r>
              <a:rPr lang="el-GR" sz="1400" dirty="0">
                <a:latin typeface="Arial Narrow"/>
                <a:cs typeface="Arial Narrow"/>
              </a:rPr>
              <a:t> έστησαν το Καμπαρέ </a:t>
            </a:r>
            <a:r>
              <a:rPr lang="el-GR" sz="1400" dirty="0" err="1">
                <a:latin typeface="Arial Narrow"/>
                <a:cs typeface="Arial Narrow"/>
              </a:rPr>
              <a:t>Βολτέρ</a:t>
            </a:r>
            <a:r>
              <a:rPr lang="el-GR" sz="1400" dirty="0">
                <a:latin typeface="Arial Narrow"/>
                <a:cs typeface="Arial Narrow"/>
              </a:rPr>
              <a:t> και πλαισιώθηκαν από άλλους καλλιτέχνες όπως ο </a:t>
            </a:r>
            <a:r>
              <a:rPr lang="el-GR" sz="1400" dirty="0" err="1">
                <a:latin typeface="Arial Narrow"/>
                <a:cs typeface="Arial Narrow"/>
              </a:rPr>
              <a:t>Τριστιάν</a:t>
            </a:r>
            <a:r>
              <a:rPr lang="el-GR" sz="1400" dirty="0">
                <a:latin typeface="Arial Narrow"/>
                <a:cs typeface="Arial Narrow"/>
              </a:rPr>
              <a:t> Τζαρά, ο Μαρσέλ </a:t>
            </a:r>
            <a:r>
              <a:rPr lang="el-GR" sz="1400" dirty="0" err="1">
                <a:latin typeface="Arial Narrow"/>
                <a:cs typeface="Arial Narrow"/>
              </a:rPr>
              <a:t>Τζανκό</a:t>
            </a:r>
            <a:r>
              <a:rPr lang="el-GR" sz="1400" dirty="0">
                <a:latin typeface="Arial Narrow"/>
                <a:cs typeface="Arial Narrow"/>
              </a:rPr>
              <a:t> (και οι δύο ρουμανικής καταγωγής), ο </a:t>
            </a:r>
            <a:r>
              <a:rPr lang="el-GR" sz="1400" dirty="0" err="1">
                <a:latin typeface="Arial Narrow"/>
                <a:cs typeface="Arial Narrow"/>
              </a:rPr>
              <a:t>Ριτσαρντ</a:t>
            </a:r>
            <a:r>
              <a:rPr lang="el-GR" sz="1400" dirty="0">
                <a:latin typeface="Arial Narrow"/>
                <a:cs typeface="Arial Narrow"/>
              </a:rPr>
              <a:t> </a:t>
            </a:r>
            <a:r>
              <a:rPr lang="el-GR" sz="1400" dirty="0" err="1">
                <a:latin typeface="Arial Narrow"/>
                <a:cs typeface="Arial Narrow"/>
              </a:rPr>
              <a:t>Χιούλσενμπεκ</a:t>
            </a:r>
            <a:r>
              <a:rPr lang="el-GR" sz="1400" dirty="0">
                <a:latin typeface="Arial Narrow"/>
                <a:cs typeface="Arial Narrow"/>
              </a:rPr>
              <a:t> και ο Χανς </a:t>
            </a:r>
            <a:r>
              <a:rPr lang="el-GR" sz="1400" dirty="0" err="1">
                <a:latin typeface="Arial Narrow"/>
                <a:cs typeface="Arial Narrow"/>
              </a:rPr>
              <a:t>Αρπ</a:t>
            </a:r>
            <a:r>
              <a:rPr lang="el-GR" sz="1400" dirty="0">
                <a:latin typeface="Arial Narrow"/>
                <a:cs typeface="Arial Narrow"/>
              </a:rPr>
              <a:t> από τη Γαλλία και τη Γερμανία.</a:t>
            </a:r>
            <a:endParaRPr lang="en-US" sz="1400" dirty="0">
              <a:latin typeface="Arial Narrow"/>
              <a:cs typeface="Arial Narrow"/>
            </a:endParaRPr>
          </a:p>
        </p:txBody>
      </p:sp>
    </p:spTree>
    <p:extLst>
      <p:ext uri="{BB962C8B-B14F-4D97-AF65-F5344CB8AC3E}">
        <p14:creationId xmlns:p14="http://schemas.microsoft.com/office/powerpoint/2010/main" val="30893502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6dc4b6a7da6101fa7725145f2fb8ee05c8078a2"/>
</p:tagLst>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6273</TotalTime>
  <Words>1130</Words>
  <Application>Microsoft Office PowerPoint</Application>
  <PresentationFormat>On-screen Show (4:3)</PresentationFormat>
  <Paragraphs>137</Paragraphs>
  <Slides>43</Slides>
  <Notes>7</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Black</vt:lpstr>
      <vt:lpstr>OC_template_updated</vt:lpstr>
      <vt:lpstr>Εικαστικές συνθέσεις - Χρώμα στο χώρο</vt:lpstr>
      <vt:lpstr>2η άσκηση: Εικαστικές παρεμβάσεις σε χώρους μνήμης  α. Μέρος παράδοση της άσκησης β. Μέρος η τέχνη της εγκατάστασης γ. Μέρος παρεμβάσεις καλλιτεχνών σε χώρους μνήμης </vt:lpstr>
      <vt:lpstr>PowerPoint Presentation</vt:lpstr>
      <vt:lpstr>PowerPoint Presentation</vt:lpstr>
      <vt:lpstr>PowerPoint Presentation</vt:lpstr>
      <vt:lpstr>PowerPoint Presentation</vt:lpstr>
      <vt:lpstr>Ιστορική αναδρομή στην τέχνη της εγκατάστασης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Robert Gober Untitled 1996, Art Institute of Chicago</vt:lpstr>
      <vt:lpstr>PowerPoint Presentation</vt:lpstr>
      <vt:lpstr>PowerPoint Presentation</vt:lpstr>
      <vt:lpstr>PowerPoint Presentation</vt:lpstr>
      <vt:lpstr>Peter Eisenman Memorial to the Murdered Jews of Europe, Berlin 2003-2004</vt:lpstr>
      <vt:lpstr>PowerPoint Presentation</vt:lpstr>
      <vt:lpstr>PowerPoint Presentation</vt:lpstr>
      <vt:lpstr>PowerPoint Presentation</vt:lpstr>
      <vt:lpstr>PowerPoint Presentation</vt:lpstr>
      <vt:lpstr>The Fourth Plinth Project</vt:lpstr>
      <vt:lpstr>PowerPoint Presentation</vt:lpstr>
      <vt:lpstr>PowerPoint Presentation</vt:lpstr>
      <vt:lpstr>Mark Quinn Alisson Lapper Pregnant, Tragalgar square London  2005 </vt:lpstr>
      <vt:lpstr>PowerPoint Presentation</vt:lpstr>
      <vt:lpstr>PowerPoint Presentation</vt:lpstr>
      <vt:lpstr>Rachel Whiteread Holocaust memorial or Nameless Library, 2000 Wien</vt:lpstr>
      <vt:lpstr>PowerPoint Presentation</vt:lpstr>
      <vt:lpstr>PowerPoint Presentation</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iMac</dc:creator>
  <cp:lastModifiedBy>alex</cp:lastModifiedBy>
  <cp:revision>286</cp:revision>
  <dcterms:created xsi:type="dcterms:W3CDTF">2015-02-20T12:26:43Z</dcterms:created>
  <dcterms:modified xsi:type="dcterms:W3CDTF">2015-10-20T06:42:03Z</dcterms:modified>
</cp:coreProperties>
</file>